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8DF3-4DA1-4A92-9936-F61DAB0E1901}" type="datetimeFigureOut">
              <a:rPr lang="it-IT" smtClean="0"/>
              <a:t>25/05/2020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8ADEE-9303-4967-BE10-ECADB3548F9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3857652"/>
          </a:xfrm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La pena di morte e i diritti umani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Politiche </a:t>
            </a:r>
            <a:r>
              <a:rPr lang="it-IT" dirty="0" err="1" smtClean="0"/>
              <a:t>abolizioniste</a:t>
            </a:r>
            <a:r>
              <a:rPr lang="it-IT" dirty="0" smtClean="0"/>
              <a:t> europee – Relazioni consolari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politiche </a:t>
            </a:r>
            <a:r>
              <a:rPr lang="it-IT" dirty="0" err="1" smtClean="0"/>
              <a:t>abolizioniste</a:t>
            </a:r>
            <a:r>
              <a:rPr lang="it-IT" dirty="0" smtClean="0"/>
              <a:t> del Consiglio di Europa e dell’Unione europea (condizionalità – azione abolizionista coordinata – azione contro la violazione di standard minimi)</a:t>
            </a:r>
          </a:p>
          <a:p>
            <a:endParaRPr lang="it-IT" dirty="0" smtClean="0"/>
          </a:p>
          <a:p>
            <a:r>
              <a:rPr lang="it-IT" dirty="0" smtClean="0"/>
              <a:t>Relazioni consolari e pena di morte: l’art,36 della Convenzione di Vienna del 1963 – i casi davanti alla CIG (La </a:t>
            </a:r>
            <a:r>
              <a:rPr lang="it-IT" dirty="0" err="1" smtClean="0"/>
              <a:t>Grand</a:t>
            </a:r>
            <a:r>
              <a:rPr lang="it-IT" dirty="0" smtClean="0"/>
              <a:t> e Avena)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Pena di morte e giustizia penale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novità del contesto</a:t>
            </a:r>
          </a:p>
          <a:p>
            <a:r>
              <a:rPr lang="it-IT" dirty="0" smtClean="0"/>
              <a:t>Il precedente di Norimberga/Tokyo</a:t>
            </a:r>
          </a:p>
          <a:p>
            <a:r>
              <a:rPr lang="it-IT" dirty="0" smtClean="0"/>
              <a:t>I due Tribunali internazionali ad hoc: il Tribunale per la ex Iugoslavia e il Tribunale per il Ruanda (il caso di quest’ultimo)</a:t>
            </a:r>
          </a:p>
          <a:p>
            <a:r>
              <a:rPr lang="it-IT" dirty="0" smtClean="0"/>
              <a:t>La Corte penale internazionale (la questione della pena di morte nello Statuto di Roma)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In conclusione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Una strategia vincente (i dati)</a:t>
            </a:r>
          </a:p>
          <a:p>
            <a:r>
              <a:rPr lang="it-IT" dirty="0" smtClean="0"/>
              <a:t>Una coalizione mondiale fra attori differenti (Stati, ONG, organizzazioni regionali)</a:t>
            </a:r>
          </a:p>
          <a:p>
            <a:r>
              <a:rPr lang="it-IT" dirty="0" smtClean="0"/>
              <a:t>Un obiettivo finale unico, una strategia flessibile e articolata: </a:t>
            </a:r>
          </a:p>
          <a:p>
            <a:pPr>
              <a:buNone/>
            </a:pPr>
            <a:r>
              <a:rPr lang="it-IT" dirty="0" smtClean="0"/>
              <a:t>	- uso differenziato di argomenti </a:t>
            </a:r>
            <a:r>
              <a:rPr lang="it-IT" smtClean="0"/>
              <a:t>abolizionisti diversi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	- molteplicità degli ambiti di intervento (sviluppo dei diritti umani, cooperazione giudiziaria, giustizia internazionale)</a:t>
            </a:r>
          </a:p>
          <a:p>
            <a:pPr>
              <a:buNone/>
            </a:pPr>
            <a:r>
              <a:rPr lang="it-IT" dirty="0" smtClean="0"/>
              <a:t>	- obiettivi parziali: riduzione, abolizione parziale, moratoria e abolizione </a:t>
            </a:r>
            <a:r>
              <a:rPr lang="it-IT" i="1" dirty="0" smtClean="0"/>
              <a:t>de facto</a:t>
            </a:r>
            <a:r>
              <a:rPr lang="it-IT" dirty="0" smtClean="0"/>
              <a:t>, abolizione totale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Il dibattito sulla pena di morte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	Argomenti etici (una questione di principio)</a:t>
            </a:r>
          </a:p>
          <a:p>
            <a:pPr>
              <a:buNone/>
            </a:pPr>
            <a:r>
              <a:rPr lang="it-IT" dirty="0" smtClean="0"/>
              <a:t>	Argomenti pratici/utilitaristici (una questione di opportunità): il problema della deterrenza (gli studi criminologici generali e specifici, l’effetto di “brutalizzazione”)</a:t>
            </a:r>
          </a:p>
          <a:p>
            <a:pPr>
              <a:buNone/>
            </a:pPr>
            <a:r>
              <a:rPr lang="it-IT" dirty="0" smtClean="0"/>
              <a:t>	Argomenti logici (</a:t>
            </a:r>
            <a:r>
              <a:rPr lang="it-IT" i="1" dirty="0" smtClean="0"/>
              <a:t>perché uccidere chi uccide per dire che non si deve uccidere?)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Argomenti “relativi”: l’irreversibilità e gli errori giudiziari – la pena di morte discriminatoria e il suo uso come strumento di repressione del dissenso</a:t>
            </a:r>
          </a:p>
          <a:p>
            <a:pPr>
              <a:buNone/>
            </a:pPr>
            <a:r>
              <a:rPr lang="it-IT" dirty="0" smtClean="0"/>
              <a:t>	Le differenze nelle varie culture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situazione attuale (dati aggiornati alla fine del 2018)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Un mondo diviso (atipicità degli schieramenti)</a:t>
            </a:r>
          </a:p>
          <a:p>
            <a:endParaRPr lang="it-IT" dirty="0" smtClean="0"/>
          </a:p>
          <a:p>
            <a:r>
              <a:rPr lang="it-IT" dirty="0" smtClean="0"/>
              <a:t>I dati</a:t>
            </a:r>
          </a:p>
          <a:p>
            <a:pPr>
              <a:buNone/>
            </a:pPr>
            <a:r>
              <a:rPr lang="it-IT" dirty="0" smtClean="0"/>
              <a:t>	- Stati abolizionisti: 106</a:t>
            </a:r>
          </a:p>
          <a:p>
            <a:pPr>
              <a:buNone/>
            </a:pPr>
            <a:r>
              <a:rPr lang="it-IT" dirty="0" smtClean="0"/>
              <a:t>	- Stati abolizionisti de facto: 36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- Stati mantenitori: 54 (2.531  condanne, di cui 45 negli Stati Uniti)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- Stati che hanno eseguito condanne a morte: 20 (690 esecuzioni, di cui 25 negli </a:t>
            </a:r>
            <a:r>
              <a:rPr lang="it-IT" dirty="0"/>
              <a:t>S</a:t>
            </a:r>
            <a:r>
              <a:rPr lang="it-IT" dirty="0" smtClean="0"/>
              <a:t>tati  Uniti senza contare la Cina)</a:t>
            </a:r>
          </a:p>
          <a:p>
            <a:pPr>
              <a:buNone/>
            </a:pPr>
            <a:r>
              <a:rPr lang="it-IT" dirty="0" smtClean="0"/>
              <a:t>	- Stati che hanno eseguito la maggior parte delle condanne: </a:t>
            </a:r>
            <a:r>
              <a:rPr lang="pt-BR" dirty="0" smtClean="0"/>
              <a:t>Cina, Iran, Arabia Saudita, Vietnam, Iraq (78%, escludendo la Cina)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Affare internazionale o affare interno?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pena di morte è una violazione dei diritti umani? del diritto alla vita, del diritto a non subire torture o trattamenti analoghi o di un diritto specifico?</a:t>
            </a:r>
          </a:p>
          <a:p>
            <a:r>
              <a:rPr lang="it-IT" dirty="0" smtClean="0"/>
              <a:t>Se sì, per effetto del riconoscimento internazionale dei diritti umani, ha rilievo internazionale (implicazioni)</a:t>
            </a:r>
          </a:p>
          <a:p>
            <a:r>
              <a:rPr lang="it-IT" dirty="0" smtClean="0"/>
              <a:t>Se no, è un affare interno (politica criminale)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it-IT" dirty="0" smtClean="0"/>
              <a:t>Pena di morte e diritto alla vita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silenzio della Dichiarazione universale (art.3 - gli schieramenti - il compromesso)</a:t>
            </a:r>
          </a:p>
          <a:p>
            <a:r>
              <a:rPr lang="it-IT" dirty="0" smtClean="0"/>
              <a:t>La Convenzione europea: art.2 - un’eccezione espressa (nessun “contro-limite”)   </a:t>
            </a:r>
          </a:p>
          <a:p>
            <a:r>
              <a:rPr lang="it-IT" dirty="0" smtClean="0"/>
              <a:t>Il Patto sui diritti civili e politici: art.6 – abolizionismo “programmatico” – i limiti specifici (esclusione dei minori – solo i reati più gravi)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Accordi abolizionisti e risoluzioni dell’Assemblea generale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	I Protocolli abolizionisti:</a:t>
            </a:r>
            <a:endParaRPr lang="it-IT" dirty="0"/>
          </a:p>
          <a:p>
            <a:pPr>
              <a:buNone/>
            </a:pPr>
            <a:r>
              <a:rPr lang="it-IT" dirty="0" smtClean="0"/>
              <a:t>	- Protocolli n.6 e 13 addizionali alla CEDU</a:t>
            </a:r>
          </a:p>
          <a:p>
            <a:pPr>
              <a:buNone/>
            </a:pPr>
            <a:r>
              <a:rPr lang="it-IT" dirty="0" smtClean="0"/>
              <a:t>	- Protocollo n.2 addizionale al PIDCP</a:t>
            </a:r>
          </a:p>
          <a:p>
            <a:pPr>
              <a:buNone/>
            </a:pPr>
            <a:r>
              <a:rPr lang="it-IT" dirty="0" smtClean="0"/>
              <a:t>	- Protocollo addizionale alla Convenzione americana</a:t>
            </a:r>
          </a:p>
          <a:p>
            <a:pPr>
              <a:buNone/>
            </a:pPr>
            <a:r>
              <a:rPr lang="it-IT" dirty="0" smtClean="0"/>
              <a:t>	Le risoluzioni degli organi politici delle NU (Commissione DU e Assemblea Generale):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- la campagna per la moratoria (l’alleanza Stati, OI, ONG) 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it-IT" dirty="0" smtClean="0"/>
              <a:t>Limiti all’uso della pena di morte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Limiti soggettivi: persona del condannato (categorie escluse: minori, persone con disabilità psichiche)</a:t>
            </a:r>
          </a:p>
          <a:p>
            <a:r>
              <a:rPr lang="it-IT" dirty="0" smtClean="0"/>
              <a:t>Limiti oggettivi: il reato (solo per i reati più gravi/interpretazione dinamica) [la questione della pena di morte per reati eccezionali – il caso italiano]</a:t>
            </a:r>
          </a:p>
          <a:p>
            <a:r>
              <a:rPr lang="it-IT" dirty="0" smtClean="0"/>
              <a:t>Limiti procedurali: il processo (il rischio di un errore giudiziario [la vicenda dell’Illinois] 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Pena di morte e diritto a non subire torture o trattamenti analoghi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L’ostacolo dell’art.2 della CEDU (i due modi per superarlo)</a:t>
            </a:r>
          </a:p>
          <a:p>
            <a:r>
              <a:rPr lang="it-IT" dirty="0" smtClean="0"/>
              <a:t>La giurisprudenza CEDU (casi di estradizione): il caso </a:t>
            </a:r>
            <a:r>
              <a:rPr lang="it-IT" i="1" dirty="0" err="1" smtClean="0"/>
              <a:t>Soering</a:t>
            </a:r>
            <a:r>
              <a:rPr lang="it-IT" dirty="0" smtClean="0"/>
              <a:t> del 1989 e il dilemma del braccio della morte – caso </a:t>
            </a:r>
            <a:r>
              <a:rPr lang="en-US" i="1" dirty="0"/>
              <a:t>Al-</a:t>
            </a:r>
            <a:r>
              <a:rPr lang="en-US" i="1" dirty="0" err="1"/>
              <a:t>Saadoon</a:t>
            </a:r>
            <a:r>
              <a:rPr lang="en-US" i="1" dirty="0"/>
              <a:t> e </a:t>
            </a:r>
            <a:r>
              <a:rPr lang="en-US" i="1" dirty="0" err="1"/>
              <a:t>Mufdi</a:t>
            </a:r>
            <a:r>
              <a:rPr lang="en-US" dirty="0"/>
              <a:t> </a:t>
            </a:r>
            <a:r>
              <a:rPr lang="en-US" dirty="0" smtClean="0"/>
              <a:t> del 2010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prassi</a:t>
            </a:r>
            <a:r>
              <a:rPr lang="en-US" dirty="0" smtClean="0"/>
              <a:t> del </a:t>
            </a:r>
            <a:r>
              <a:rPr lang="en-US" dirty="0" err="1" smtClean="0"/>
              <a:t>Comitato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diritti</a:t>
            </a:r>
            <a:r>
              <a:rPr lang="en-US" dirty="0" smtClean="0"/>
              <a:t> </a:t>
            </a:r>
            <a:r>
              <a:rPr lang="en-US" dirty="0" err="1" smtClean="0"/>
              <a:t>umani</a:t>
            </a:r>
            <a:r>
              <a:rPr lang="en-US" dirty="0" smtClean="0"/>
              <a:t>: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Ng 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metodi</a:t>
            </a:r>
            <a:r>
              <a:rPr lang="en-US" dirty="0" smtClean="0"/>
              <a:t> </a:t>
            </a:r>
            <a:r>
              <a:rPr lang="en-US" dirty="0" err="1" smtClean="0"/>
              <a:t>esecuzione</a:t>
            </a:r>
            <a:r>
              <a:rPr lang="en-US" dirty="0" smtClean="0"/>
              <a:t> [la </a:t>
            </a:r>
            <a:r>
              <a:rPr lang="en-US" dirty="0" err="1" smtClean="0"/>
              <a:t>giurisprudenza</a:t>
            </a:r>
            <a:r>
              <a:rPr lang="en-US" dirty="0" smtClean="0"/>
              <a:t> </a:t>
            </a:r>
            <a:r>
              <a:rPr lang="en-US" dirty="0" err="1" smtClean="0"/>
              <a:t>costituzionale</a:t>
            </a:r>
            <a:r>
              <a:rPr lang="en-US" dirty="0" smtClean="0"/>
              <a:t> </a:t>
            </a:r>
            <a:r>
              <a:rPr lang="en-US" dirty="0" err="1" smtClean="0"/>
              <a:t>americana</a:t>
            </a:r>
            <a:r>
              <a:rPr lang="en-US" dirty="0" smtClean="0"/>
              <a:t>]</a:t>
            </a:r>
          </a:p>
          <a:p>
            <a:r>
              <a:rPr lang="en-US" dirty="0" smtClean="0"/>
              <a:t>Pena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morte</a:t>
            </a:r>
            <a:r>
              <a:rPr lang="en-US" dirty="0" smtClean="0"/>
              <a:t> e CAT (</a:t>
            </a:r>
            <a:r>
              <a:rPr lang="en-US" dirty="0" err="1" smtClean="0"/>
              <a:t>un’eccezione</a:t>
            </a:r>
            <a:r>
              <a:rPr lang="en-US" dirty="0" smtClean="0"/>
              <a:t> </a:t>
            </a:r>
            <a:r>
              <a:rPr lang="en-US" dirty="0" err="1" smtClean="0"/>
              <a:t>legittima</a:t>
            </a:r>
            <a:r>
              <a:rPr lang="en-US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Scelta abolizionista e cooperazione giudiziaria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posizione degli Stati abolizionisti di fronte a richieste di estradizione/cooperazione giudiziaria (il divieto interno e internazionale di contribuire a una condanna a morte)</a:t>
            </a:r>
          </a:p>
          <a:p>
            <a:r>
              <a:rPr lang="it-IT" dirty="0" smtClean="0"/>
              <a:t>La disciplina interna (procedura penale, Costituzione) internazionale (CEDU, trattati di estradizione)</a:t>
            </a:r>
          </a:p>
          <a:p>
            <a:r>
              <a:rPr lang="it-IT" dirty="0" smtClean="0"/>
              <a:t>I modelli: assicurazioni sufficienti, rifiuto, soluzioni intermedie</a:t>
            </a:r>
          </a:p>
          <a:p>
            <a:r>
              <a:rPr lang="it-IT" dirty="0" smtClean="0"/>
              <a:t>La vicenda italiana: il caso Venezia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531</Words>
  <Application>Microsoft Office PowerPoint</Application>
  <PresentationFormat>Presentazione su schermo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La pena di morte e i diritti umani</vt:lpstr>
      <vt:lpstr>Il dibattito sulla pena di morte</vt:lpstr>
      <vt:lpstr>La situazione attuale (dati aggiornati alla fine del 2018)</vt:lpstr>
      <vt:lpstr>Affare internazionale o affare interno?</vt:lpstr>
      <vt:lpstr>Pena di morte e diritto alla vita</vt:lpstr>
      <vt:lpstr>Accordi abolizionisti e risoluzioni dell’Assemblea generale</vt:lpstr>
      <vt:lpstr>Limiti all’uso della pena di morte</vt:lpstr>
      <vt:lpstr>Pena di morte e diritto a non subire torture o trattamenti analoghi</vt:lpstr>
      <vt:lpstr>Scelta abolizionista e cooperazione giudiziaria</vt:lpstr>
      <vt:lpstr>Politiche abolizioniste europee – Relazioni consolari</vt:lpstr>
      <vt:lpstr>Pena di morte e giustizia penale internazionale</vt:lpstr>
      <vt:lpstr>In conclusione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pena di morte e i diritti umani</dc:title>
  <dc:creator>Antonio Marchesi</dc:creator>
  <cp:lastModifiedBy>Antonio Marchesi</cp:lastModifiedBy>
  <cp:revision>11</cp:revision>
  <dcterms:created xsi:type="dcterms:W3CDTF">2020-05-25T07:56:32Z</dcterms:created>
  <dcterms:modified xsi:type="dcterms:W3CDTF">2020-05-25T09:02:02Z</dcterms:modified>
</cp:coreProperties>
</file>