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335" r:id="rId2"/>
    <p:sldId id="404" r:id="rId3"/>
    <p:sldId id="405" r:id="rId4"/>
    <p:sldId id="403" r:id="rId5"/>
    <p:sldId id="389" r:id="rId6"/>
    <p:sldId id="406" r:id="rId7"/>
    <p:sldId id="407" r:id="rId8"/>
    <p:sldId id="408" r:id="rId9"/>
    <p:sldId id="410" r:id="rId10"/>
    <p:sldId id="409"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81"/>
  </p:normalViewPr>
  <p:slideViewPr>
    <p:cSldViewPr snapToGrid="0">
      <p:cViewPr>
        <p:scale>
          <a:sx n="121" d="100"/>
          <a:sy n="121" d="100"/>
        </p:scale>
        <p:origin x="200" y="-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02/04/25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472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067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4152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807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3948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6291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1660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8526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0290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2 aprile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02/04/25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02/04/25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Giurisdizione nei trattati sui diritti umani</a:t>
            </a:r>
            <a:r>
              <a:rPr lang="it-IT" sz="5800" b="1" dirty="0"/>
              <a:t>
</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530724"/>
          </a:xfrm>
        </p:spPr>
        <p:txBody>
          <a:bodyPr vert="horz" lIns="91440" tIns="45720" rIns="91440" bIns="45720" rtlCol="0">
            <a:normAutofit fontScale="92500" lnSpcReduction="20000"/>
          </a:bodyPr>
          <a:lstStyle/>
          <a:p>
            <a:pPr marL="0" indent="0" algn="just">
              <a:buNone/>
            </a:pPr>
            <a:endParaRPr lang="en-US" sz="1100" dirty="0"/>
          </a:p>
          <a:p>
            <a:pPr marL="0" indent="0" algn="just">
              <a:buNone/>
            </a:pPr>
            <a:r>
              <a:rPr lang="en-US" sz="1900" dirty="0"/>
              <a:t>Si </a:t>
            </a:r>
            <a:r>
              <a:rPr lang="en-US" sz="1900" dirty="0" err="1"/>
              <a:t>può</a:t>
            </a:r>
            <a:r>
              <a:rPr lang="en-US" sz="1900" dirty="0"/>
              <a:t> </a:t>
            </a:r>
            <a:r>
              <a:rPr lang="en-US" sz="1900" dirty="0" err="1"/>
              <a:t>notare</a:t>
            </a:r>
            <a:r>
              <a:rPr lang="en-US" sz="1900" dirty="0"/>
              <a:t>, </a:t>
            </a:r>
            <a:r>
              <a:rPr lang="en-US" sz="1900" dirty="0" err="1"/>
              <a:t>quindi</a:t>
            </a:r>
            <a:r>
              <a:rPr lang="en-US" sz="1900" dirty="0"/>
              <a:t>, </a:t>
            </a:r>
            <a:r>
              <a:rPr lang="en-US" sz="1900" dirty="0" err="1"/>
              <a:t>che</a:t>
            </a:r>
            <a:r>
              <a:rPr lang="en-US" sz="1900" dirty="0"/>
              <a:t> in </a:t>
            </a:r>
            <a:r>
              <a:rPr lang="en-US" sz="1900" dirty="0" err="1"/>
              <a:t>seguito</a:t>
            </a:r>
            <a:r>
              <a:rPr lang="en-US" sz="1900" dirty="0"/>
              <a:t> </a:t>
            </a:r>
            <a:r>
              <a:rPr lang="en-US" sz="1900" dirty="0" err="1"/>
              <a:t>alla</a:t>
            </a:r>
            <a:r>
              <a:rPr lang="en-US" sz="1900" dirty="0"/>
              <a:t> </a:t>
            </a:r>
            <a:r>
              <a:rPr lang="en-US" sz="1900" dirty="0" err="1"/>
              <a:t>rimozione</a:t>
            </a:r>
            <a:r>
              <a:rPr lang="en-US" sz="1900" dirty="0"/>
              <a:t> dal </a:t>
            </a:r>
            <a:r>
              <a:rPr lang="en-US" sz="1900" dirty="0" err="1"/>
              <a:t>potere</a:t>
            </a:r>
            <a:r>
              <a:rPr lang="en-US" sz="1900" dirty="0"/>
              <a:t> del regime Ba'ath e </a:t>
            </a:r>
            <a:r>
              <a:rPr lang="en-US" sz="1900" dirty="0" err="1"/>
              <a:t>fino</a:t>
            </a:r>
            <a:r>
              <a:rPr lang="en-US" sz="1900" dirty="0"/>
              <a:t> </a:t>
            </a:r>
            <a:r>
              <a:rPr lang="en-US" sz="1900" dirty="0" err="1"/>
              <a:t>alla</a:t>
            </a:r>
            <a:r>
              <a:rPr lang="en-US" sz="1900" dirty="0"/>
              <a:t> </a:t>
            </a:r>
            <a:r>
              <a:rPr lang="en-US" sz="1900" dirty="0" err="1"/>
              <a:t>creazione</a:t>
            </a:r>
            <a:r>
              <a:rPr lang="en-US" sz="1900" dirty="0"/>
              <a:t> del </a:t>
            </a:r>
            <a:r>
              <a:rPr lang="en-US" sz="1900" dirty="0" err="1"/>
              <a:t>governo</a:t>
            </a:r>
            <a:r>
              <a:rPr lang="en-US" sz="1900" dirty="0"/>
              <a:t> </a:t>
            </a:r>
            <a:r>
              <a:rPr lang="en-US" sz="1900" dirty="0" err="1"/>
              <a:t>iracheno</a:t>
            </a:r>
            <a:r>
              <a:rPr lang="en-US" sz="1900" dirty="0"/>
              <a:t> ad interim, il Regno </a:t>
            </a:r>
            <a:r>
              <a:rPr lang="en-US" sz="1900" dirty="0" err="1"/>
              <a:t>Unito</a:t>
            </a:r>
            <a:r>
              <a:rPr lang="en-US" sz="1900" dirty="0"/>
              <a:t> (</a:t>
            </a:r>
            <a:r>
              <a:rPr lang="en-US" sz="1900" dirty="0" err="1"/>
              <a:t>insieme</a:t>
            </a:r>
            <a:r>
              <a:rPr lang="en-US" sz="1900" dirty="0"/>
              <a:t> </a:t>
            </a:r>
            <a:r>
              <a:rPr lang="en-US" sz="1900" dirty="0" err="1"/>
              <a:t>agli</a:t>
            </a:r>
            <a:r>
              <a:rPr lang="en-US" sz="1900" dirty="0"/>
              <a:t> </a:t>
            </a:r>
            <a:r>
              <a:rPr lang="en-US" sz="1900" dirty="0" err="1"/>
              <a:t>Stati</a:t>
            </a:r>
            <a:r>
              <a:rPr lang="en-US" sz="1900" dirty="0"/>
              <a:t> </a:t>
            </a:r>
            <a:r>
              <a:rPr lang="en-US" sz="1900" dirty="0" err="1"/>
              <a:t>Uniti</a:t>
            </a:r>
            <a:r>
              <a:rPr lang="en-US" sz="1900" dirty="0"/>
              <a:t> </a:t>
            </a:r>
            <a:r>
              <a:rPr lang="en-US" sz="1900" dirty="0" err="1"/>
              <a:t>d'America</a:t>
            </a:r>
            <a:r>
              <a:rPr lang="en-US" sz="1900" dirty="0"/>
              <a:t>) ha </a:t>
            </a:r>
            <a:r>
              <a:rPr lang="en-US" sz="1900" dirty="0" err="1"/>
              <a:t>assunto</a:t>
            </a:r>
            <a:r>
              <a:rPr lang="en-US" sz="1900" dirty="0"/>
              <a:t> in Iraq </a:t>
            </a:r>
            <a:r>
              <a:rPr lang="en-US" sz="1900" dirty="0" err="1"/>
              <a:t>l'esercizio</a:t>
            </a:r>
            <a:r>
              <a:rPr lang="en-US" sz="1900" dirty="0"/>
              <a:t> di </a:t>
            </a:r>
            <a:r>
              <a:rPr lang="en-US" sz="1900" dirty="0" err="1"/>
              <a:t>alcuni</a:t>
            </a:r>
            <a:r>
              <a:rPr lang="en-US" sz="1900" dirty="0"/>
              <a:t> </a:t>
            </a:r>
            <a:r>
              <a:rPr lang="en-US" sz="1900" dirty="0" err="1"/>
              <a:t>dei</a:t>
            </a:r>
            <a:r>
              <a:rPr lang="en-US" sz="1900" dirty="0"/>
              <a:t> </a:t>
            </a:r>
            <a:r>
              <a:rPr lang="en-US" sz="1900" dirty="0" err="1"/>
              <a:t>poteri</a:t>
            </a:r>
            <a:r>
              <a:rPr lang="en-US" sz="1900" dirty="0"/>
              <a:t> </a:t>
            </a:r>
            <a:r>
              <a:rPr lang="en-US" sz="1900" dirty="0" err="1"/>
              <a:t>pubblici</a:t>
            </a:r>
            <a:r>
              <a:rPr lang="en-US" sz="1900" dirty="0"/>
              <a:t> </a:t>
            </a:r>
            <a:r>
              <a:rPr lang="en-US" sz="1900" dirty="0" err="1"/>
              <a:t>che</a:t>
            </a:r>
            <a:r>
              <a:rPr lang="en-US" sz="1900" dirty="0"/>
              <a:t> </a:t>
            </a:r>
            <a:r>
              <a:rPr lang="en-US" sz="1900" dirty="0" err="1"/>
              <a:t>normalmente</a:t>
            </a:r>
            <a:r>
              <a:rPr lang="en-US" sz="1900" dirty="0"/>
              <a:t> </a:t>
            </a:r>
            <a:r>
              <a:rPr lang="en-US" sz="1900" dirty="0" err="1"/>
              <a:t>devono</a:t>
            </a:r>
            <a:r>
              <a:rPr lang="en-US" sz="1900" dirty="0"/>
              <a:t> </a:t>
            </a:r>
            <a:r>
              <a:rPr lang="en-US" sz="1900" dirty="0" err="1"/>
              <a:t>essere</a:t>
            </a:r>
            <a:r>
              <a:rPr lang="en-US" sz="1900" dirty="0"/>
              <a:t> </a:t>
            </a:r>
            <a:r>
              <a:rPr lang="en-US" sz="1900" dirty="0" err="1"/>
              <a:t>esercitati</a:t>
            </a:r>
            <a:r>
              <a:rPr lang="en-US" sz="1900" dirty="0"/>
              <a:t> da un </a:t>
            </a:r>
            <a:r>
              <a:rPr lang="en-US" sz="1900" dirty="0" err="1"/>
              <a:t>governo</a:t>
            </a:r>
            <a:r>
              <a:rPr lang="en-US" sz="1900" dirty="0"/>
              <a:t> </a:t>
            </a:r>
            <a:r>
              <a:rPr lang="en-US" sz="1900" dirty="0" err="1"/>
              <a:t>sovrano</a:t>
            </a:r>
            <a:r>
              <a:rPr lang="en-US" sz="1900" dirty="0"/>
              <a:t>. In </a:t>
            </a:r>
            <a:r>
              <a:rPr lang="en-US" sz="1900" dirty="0" err="1"/>
              <a:t>particolare</a:t>
            </a:r>
            <a:r>
              <a:rPr lang="en-US" sz="1900" dirty="0"/>
              <a:t>, il Regno </a:t>
            </a:r>
            <a:r>
              <a:rPr lang="en-US" sz="1900" dirty="0" err="1"/>
              <a:t>Unito</a:t>
            </a:r>
            <a:r>
              <a:rPr lang="en-US" sz="1900" dirty="0"/>
              <a:t> ha </a:t>
            </a:r>
            <a:r>
              <a:rPr lang="en-US" sz="1900" dirty="0" err="1"/>
              <a:t>assunto</a:t>
            </a:r>
            <a:r>
              <a:rPr lang="en-US" sz="1900" dirty="0"/>
              <a:t> </a:t>
            </a:r>
            <a:r>
              <a:rPr lang="en-US" sz="1900" dirty="0" err="1"/>
              <a:t>l'autorità</a:t>
            </a:r>
            <a:r>
              <a:rPr lang="en-US" sz="1900" dirty="0"/>
              <a:t> e la </a:t>
            </a:r>
            <a:r>
              <a:rPr lang="en-US" sz="1900" dirty="0" err="1"/>
              <a:t>responsabilità</a:t>
            </a:r>
            <a:r>
              <a:rPr lang="en-US" sz="1900" dirty="0"/>
              <a:t> del </a:t>
            </a:r>
            <a:r>
              <a:rPr lang="en-US" sz="1900" dirty="0" err="1"/>
              <a:t>mantenimento</a:t>
            </a:r>
            <a:r>
              <a:rPr lang="en-US" sz="1900" dirty="0"/>
              <a:t> </a:t>
            </a:r>
            <a:r>
              <a:rPr lang="en-US" sz="1900" dirty="0" err="1"/>
              <a:t>della</a:t>
            </a:r>
            <a:r>
              <a:rPr lang="en-US" sz="1900" dirty="0"/>
              <a:t> </a:t>
            </a:r>
            <a:r>
              <a:rPr lang="en-US" sz="1900" dirty="0" err="1"/>
              <a:t>sicurezza</a:t>
            </a:r>
            <a:r>
              <a:rPr lang="en-US" sz="1900" dirty="0"/>
              <a:t> </a:t>
            </a:r>
            <a:r>
              <a:rPr lang="en-US" sz="1900" dirty="0" err="1"/>
              <a:t>nel</a:t>
            </a:r>
            <a:r>
              <a:rPr lang="en-US" sz="1900" dirty="0"/>
              <a:t> </a:t>
            </a:r>
            <a:r>
              <a:rPr lang="en-US" sz="1900" dirty="0" err="1"/>
              <a:t>sud-est</a:t>
            </a:r>
            <a:r>
              <a:rPr lang="en-US" sz="1900" dirty="0"/>
              <a:t> </a:t>
            </a:r>
            <a:r>
              <a:rPr lang="en-US" sz="1900" dirty="0" err="1"/>
              <a:t>dell'Iraq</a:t>
            </a:r>
            <a:r>
              <a:rPr lang="en-US" sz="1900" dirty="0"/>
              <a:t>. In </a:t>
            </a:r>
            <a:r>
              <a:rPr lang="en-US" sz="1900" dirty="0" err="1"/>
              <a:t>tali</a:t>
            </a:r>
            <a:r>
              <a:rPr lang="en-US" sz="1900" dirty="0"/>
              <a:t> </a:t>
            </a:r>
            <a:r>
              <a:rPr lang="en-US" sz="1900" dirty="0" err="1"/>
              <a:t>circostanze</a:t>
            </a:r>
            <a:r>
              <a:rPr lang="en-US" sz="1900" dirty="0"/>
              <a:t> </a:t>
            </a:r>
            <a:r>
              <a:rPr lang="en-US" sz="1900" dirty="0" err="1"/>
              <a:t>eccezionali</a:t>
            </a:r>
            <a:r>
              <a:rPr lang="en-US" sz="1900" dirty="0"/>
              <a:t>, la Corte </a:t>
            </a:r>
            <a:r>
              <a:rPr lang="en-US" sz="1900" dirty="0" err="1"/>
              <a:t>ritiene</a:t>
            </a:r>
            <a:r>
              <a:rPr lang="en-US" sz="1900" dirty="0"/>
              <a:t> </a:t>
            </a:r>
            <a:r>
              <a:rPr lang="en-US" sz="1900" dirty="0" err="1"/>
              <a:t>che</a:t>
            </a:r>
            <a:r>
              <a:rPr lang="en-US" sz="1900" dirty="0"/>
              <a:t> il Regno </a:t>
            </a:r>
            <a:r>
              <a:rPr lang="en-US" sz="1900" dirty="0" err="1"/>
              <a:t>Unito</a:t>
            </a:r>
            <a:r>
              <a:rPr lang="en-US" sz="1900" dirty="0"/>
              <a:t>, </a:t>
            </a:r>
            <a:r>
              <a:rPr lang="en-US" sz="1900" dirty="0" err="1"/>
              <a:t>attraverso</a:t>
            </a:r>
            <a:r>
              <a:rPr lang="en-US" sz="1900" dirty="0"/>
              <a:t> </a:t>
            </a:r>
            <a:r>
              <a:rPr lang="en-US" sz="1900" dirty="0" err="1"/>
              <a:t>i</a:t>
            </a:r>
            <a:r>
              <a:rPr lang="en-US" sz="1900" dirty="0"/>
              <a:t> </a:t>
            </a:r>
            <a:r>
              <a:rPr lang="en-US" sz="1900" dirty="0" err="1"/>
              <a:t>suoi</a:t>
            </a:r>
            <a:r>
              <a:rPr lang="en-US" sz="1900" dirty="0"/>
              <a:t> </a:t>
            </a:r>
            <a:r>
              <a:rPr lang="en-US" sz="1900" dirty="0" err="1"/>
              <a:t>soldati</a:t>
            </a:r>
            <a:r>
              <a:rPr lang="en-US" sz="1900" dirty="0"/>
              <a:t> </a:t>
            </a:r>
            <a:r>
              <a:rPr lang="en-US" sz="1900" dirty="0" err="1"/>
              <a:t>impegnati</a:t>
            </a:r>
            <a:r>
              <a:rPr lang="en-US" sz="1900" dirty="0"/>
              <a:t> in </a:t>
            </a:r>
            <a:r>
              <a:rPr lang="en-US" sz="1900" dirty="0" err="1"/>
              <a:t>operazioni</a:t>
            </a:r>
            <a:r>
              <a:rPr lang="en-US" sz="1900" dirty="0"/>
              <a:t> di </a:t>
            </a:r>
            <a:r>
              <a:rPr lang="en-US" sz="1900" dirty="0" err="1"/>
              <a:t>sicurezza</a:t>
            </a:r>
            <a:r>
              <a:rPr lang="en-US" sz="1900" dirty="0"/>
              <a:t> a </a:t>
            </a:r>
            <a:r>
              <a:rPr lang="en-US" sz="1900" dirty="0" err="1"/>
              <a:t>Bassora</a:t>
            </a:r>
            <a:r>
              <a:rPr lang="en-US" sz="1900" dirty="0"/>
              <a:t> </a:t>
            </a:r>
            <a:r>
              <a:rPr lang="en-US" sz="1900" dirty="0" err="1"/>
              <a:t>durante</a:t>
            </a:r>
            <a:r>
              <a:rPr lang="en-US" sz="1900" dirty="0"/>
              <a:t> il </a:t>
            </a:r>
            <a:r>
              <a:rPr lang="en-US" sz="1900" dirty="0" err="1"/>
              <a:t>periodo</a:t>
            </a:r>
            <a:r>
              <a:rPr lang="en-US" sz="1900" dirty="0"/>
              <a:t> in </a:t>
            </a:r>
            <a:r>
              <a:rPr lang="en-US" sz="1900" dirty="0" err="1"/>
              <a:t>questione</a:t>
            </a:r>
            <a:r>
              <a:rPr lang="en-US" sz="1900" dirty="0"/>
              <a:t>, </a:t>
            </a:r>
            <a:r>
              <a:rPr lang="en-US" sz="1900" dirty="0" err="1"/>
              <a:t>abbia</a:t>
            </a:r>
            <a:r>
              <a:rPr lang="en-US" sz="1900" dirty="0"/>
              <a:t> </a:t>
            </a:r>
            <a:r>
              <a:rPr lang="en-US" sz="1900" dirty="0" err="1"/>
              <a:t>esercitato</a:t>
            </a:r>
            <a:r>
              <a:rPr lang="en-US" sz="1900" dirty="0"/>
              <a:t> </a:t>
            </a:r>
            <a:r>
              <a:rPr lang="en-US" sz="1900" dirty="0" err="1"/>
              <a:t>l'autorità</a:t>
            </a:r>
            <a:r>
              <a:rPr lang="en-US" sz="1900" dirty="0"/>
              <a:t> e il </a:t>
            </a:r>
            <a:r>
              <a:rPr lang="en-US" sz="1900" dirty="0" err="1"/>
              <a:t>controllo</a:t>
            </a:r>
            <a:r>
              <a:rPr lang="en-US" sz="1900" dirty="0"/>
              <a:t> </a:t>
            </a:r>
            <a:r>
              <a:rPr lang="en-US" sz="1900" dirty="0" err="1"/>
              <a:t>sulle</a:t>
            </a:r>
            <a:r>
              <a:rPr lang="en-US" sz="1900" dirty="0"/>
              <a:t> </a:t>
            </a:r>
            <a:r>
              <a:rPr lang="en-US" sz="1900" dirty="0" err="1"/>
              <a:t>persone</a:t>
            </a:r>
            <a:r>
              <a:rPr lang="en-US" sz="1900" dirty="0"/>
              <a:t> </a:t>
            </a:r>
            <a:r>
              <a:rPr lang="en-US" sz="1900" dirty="0" err="1"/>
              <a:t>uccise</a:t>
            </a:r>
            <a:r>
              <a:rPr lang="en-US" sz="1900" dirty="0"/>
              <a:t> </a:t>
            </a:r>
            <a:r>
              <a:rPr lang="en-US" sz="1900" dirty="0" err="1"/>
              <a:t>nel</a:t>
            </a:r>
            <a:r>
              <a:rPr lang="en-US" sz="1900" dirty="0"/>
              <a:t> </a:t>
            </a:r>
            <a:r>
              <a:rPr lang="en-US" sz="1900" dirty="0" err="1"/>
              <a:t>corso</a:t>
            </a:r>
            <a:r>
              <a:rPr lang="en-US" sz="1900" dirty="0"/>
              <a:t> di </a:t>
            </a:r>
            <a:r>
              <a:rPr lang="en-US" sz="1900" dirty="0" err="1"/>
              <a:t>tali</a:t>
            </a:r>
            <a:r>
              <a:rPr lang="en-US" sz="1900" dirty="0"/>
              <a:t> </a:t>
            </a:r>
            <a:r>
              <a:rPr lang="en-US" sz="1900" dirty="0" err="1"/>
              <a:t>operazioni</a:t>
            </a:r>
            <a:r>
              <a:rPr lang="en-US" sz="1900" dirty="0"/>
              <a:t> di </a:t>
            </a:r>
            <a:r>
              <a:rPr lang="en-US" sz="1900" dirty="0" err="1"/>
              <a:t>sicurezza</a:t>
            </a:r>
            <a:r>
              <a:rPr lang="en-US" sz="1900" dirty="0"/>
              <a:t>, in modo da </a:t>
            </a:r>
            <a:r>
              <a:rPr lang="en-US" sz="1900" dirty="0" err="1"/>
              <a:t>stabilire</a:t>
            </a:r>
            <a:r>
              <a:rPr lang="en-US" sz="1900" dirty="0"/>
              <a:t> un </a:t>
            </a:r>
            <a:r>
              <a:rPr lang="en-US" sz="1900" dirty="0" err="1"/>
              <a:t>legame</a:t>
            </a:r>
            <a:r>
              <a:rPr lang="en-US" sz="1900" dirty="0"/>
              <a:t> </a:t>
            </a:r>
            <a:r>
              <a:rPr lang="en-US" sz="1900" dirty="0" err="1"/>
              <a:t>giurisdizionale</a:t>
            </a:r>
            <a:r>
              <a:rPr lang="en-US" sz="1900" dirty="0"/>
              <a:t> </a:t>
            </a:r>
            <a:r>
              <a:rPr lang="en-US" sz="1900" dirty="0" err="1"/>
              <a:t>tra</a:t>
            </a:r>
            <a:r>
              <a:rPr lang="en-US" sz="1900" dirty="0"/>
              <a:t> il </a:t>
            </a:r>
            <a:r>
              <a:rPr lang="en-US" sz="1900" dirty="0" err="1"/>
              <a:t>defunto</a:t>
            </a:r>
            <a:r>
              <a:rPr lang="en-US" sz="1900" dirty="0"/>
              <a:t> e il Regno </a:t>
            </a:r>
            <a:r>
              <a:rPr lang="en-US" sz="1900" dirty="0" err="1"/>
              <a:t>Unito</a:t>
            </a:r>
            <a:r>
              <a:rPr lang="en-US" sz="1900" dirty="0"/>
              <a:t> ai </a:t>
            </a:r>
            <a:r>
              <a:rPr lang="en-US" sz="1900" dirty="0" err="1"/>
              <a:t>fini</a:t>
            </a:r>
            <a:r>
              <a:rPr lang="en-US" sz="1900" dirty="0"/>
              <a:t> </a:t>
            </a:r>
            <a:r>
              <a:rPr lang="en-US" sz="1900" dirty="0" err="1"/>
              <a:t>dell'articolo</a:t>
            </a:r>
            <a:r>
              <a:rPr lang="en-US" sz="1900" dirty="0"/>
              <a:t> 1 </a:t>
            </a:r>
            <a:r>
              <a:rPr lang="en-US" sz="1900" dirty="0" err="1"/>
              <a:t>della</a:t>
            </a:r>
            <a:r>
              <a:rPr lang="en-US" sz="1900" dirty="0"/>
              <a:t> </a:t>
            </a:r>
            <a:r>
              <a:rPr lang="en-US" sz="1900" dirty="0" err="1"/>
              <a:t>Convenzione</a:t>
            </a:r>
            <a:r>
              <a:rPr lang="en-US" sz="1900" dirty="0"/>
              <a:t>.
In tale </a:t>
            </a:r>
            <a:r>
              <a:rPr lang="en-US" sz="1900" dirty="0" err="1"/>
              <a:t>contesto</a:t>
            </a:r>
            <a:r>
              <a:rPr lang="en-US" sz="1900" dirty="0"/>
              <a:t>, la Corte </a:t>
            </a:r>
            <a:r>
              <a:rPr lang="en-US" sz="1900" dirty="0" err="1"/>
              <a:t>ricorda</a:t>
            </a:r>
            <a:r>
              <a:rPr lang="en-US" sz="1900" dirty="0"/>
              <a:t> </a:t>
            </a:r>
            <a:r>
              <a:rPr lang="en-US" sz="1900" dirty="0" err="1"/>
              <a:t>che</a:t>
            </a:r>
            <a:r>
              <a:rPr lang="en-US" sz="1900" dirty="0"/>
              <a:t> </a:t>
            </a:r>
            <a:r>
              <a:rPr lang="en-US" sz="1900" dirty="0" err="1"/>
              <a:t>i</a:t>
            </a:r>
            <a:r>
              <a:rPr lang="en-US" sz="1900" dirty="0"/>
              <a:t> </a:t>
            </a:r>
            <a:r>
              <a:rPr lang="en-US" sz="1900" dirty="0" err="1"/>
              <a:t>decessi</a:t>
            </a:r>
            <a:r>
              <a:rPr lang="en-US" sz="1900" dirty="0"/>
              <a:t> di cui </a:t>
            </a:r>
            <a:r>
              <a:rPr lang="en-US" sz="1900" dirty="0" err="1"/>
              <a:t>trattasi</a:t>
            </a:r>
            <a:r>
              <a:rPr lang="en-US" sz="1900" dirty="0"/>
              <a:t> </a:t>
            </a:r>
            <a:r>
              <a:rPr lang="en-US" sz="1900" dirty="0" err="1"/>
              <a:t>nella</a:t>
            </a:r>
            <a:r>
              <a:rPr lang="en-US" sz="1900" dirty="0"/>
              <a:t> </a:t>
            </a:r>
            <a:r>
              <a:rPr lang="en-US" sz="1900" dirty="0" err="1"/>
              <a:t>presente</a:t>
            </a:r>
            <a:r>
              <a:rPr lang="en-US" sz="1900" dirty="0"/>
              <a:t> causa </a:t>
            </a:r>
            <a:r>
              <a:rPr lang="en-US" sz="1900" dirty="0" err="1"/>
              <a:t>si</a:t>
            </a:r>
            <a:r>
              <a:rPr lang="en-US" sz="1900" dirty="0"/>
              <a:t> </a:t>
            </a:r>
            <a:r>
              <a:rPr lang="en-US" sz="1900" dirty="0" err="1"/>
              <a:t>sono</a:t>
            </a:r>
            <a:r>
              <a:rPr lang="en-US" sz="1900" dirty="0"/>
              <a:t> </a:t>
            </a:r>
            <a:r>
              <a:rPr lang="en-US" sz="1900" dirty="0" err="1"/>
              <a:t>verificati</a:t>
            </a:r>
            <a:r>
              <a:rPr lang="en-US" sz="1900" dirty="0"/>
              <a:t> </a:t>
            </a:r>
            <a:r>
              <a:rPr lang="en-US" sz="1900" dirty="0" err="1"/>
              <a:t>durante</a:t>
            </a:r>
            <a:r>
              <a:rPr lang="en-US" sz="1900" dirty="0"/>
              <a:t> il </a:t>
            </a:r>
            <a:r>
              <a:rPr lang="en-US" sz="1900" dirty="0" err="1"/>
              <a:t>periodo</a:t>
            </a:r>
            <a:r>
              <a:rPr lang="en-US" sz="1900" dirty="0"/>
              <a:t> di </a:t>
            </a:r>
            <a:r>
              <a:rPr lang="en-US" sz="1900" dirty="0" err="1"/>
              <a:t>riferimento</a:t>
            </a:r>
            <a:r>
              <a:rPr lang="en-US" sz="1900" dirty="0"/>
              <a:t>: il </a:t>
            </a:r>
            <a:r>
              <a:rPr lang="en-US" sz="1900" dirty="0" err="1"/>
              <a:t>figlio</a:t>
            </a:r>
            <a:r>
              <a:rPr lang="en-US" sz="1900" dirty="0"/>
              <a:t> del quinto </a:t>
            </a:r>
            <a:r>
              <a:rPr lang="en-US" sz="1900" dirty="0" err="1"/>
              <a:t>ricorrente</a:t>
            </a:r>
            <a:r>
              <a:rPr lang="en-US" sz="1900" dirty="0"/>
              <a:t> </a:t>
            </a:r>
            <a:r>
              <a:rPr lang="en-US" sz="1900" dirty="0" err="1"/>
              <a:t>è</a:t>
            </a:r>
            <a:r>
              <a:rPr lang="en-US" sz="1900" dirty="0"/>
              <a:t> </a:t>
            </a:r>
            <a:r>
              <a:rPr lang="en-US" sz="1900" dirty="0" err="1"/>
              <a:t>deceduto</a:t>
            </a:r>
            <a:r>
              <a:rPr lang="en-US" sz="1900" dirty="0"/>
              <a:t> l'8 </a:t>
            </a:r>
            <a:r>
              <a:rPr lang="en-US" sz="1900" dirty="0" err="1"/>
              <a:t>maggio</a:t>
            </a:r>
            <a:r>
              <a:rPr lang="en-US" sz="1900" dirty="0"/>
              <a:t> 2003; </a:t>
            </a:r>
            <a:r>
              <a:rPr lang="en-US" sz="1900" dirty="0" err="1"/>
              <a:t>i</a:t>
            </a:r>
            <a:r>
              <a:rPr lang="en-US" sz="1900" dirty="0"/>
              <a:t> </a:t>
            </a:r>
            <a:r>
              <a:rPr lang="en-US" sz="1900" dirty="0" err="1"/>
              <a:t>fratelli</a:t>
            </a:r>
            <a:r>
              <a:rPr lang="en-US" sz="1900" dirty="0"/>
              <a:t> del primo e del quarto </a:t>
            </a:r>
            <a:r>
              <a:rPr lang="en-US" sz="1900" dirty="0" err="1"/>
              <a:t>ricorrente</a:t>
            </a:r>
            <a:r>
              <a:rPr lang="en-US" sz="1900" dirty="0"/>
              <a:t> </a:t>
            </a:r>
            <a:r>
              <a:rPr lang="en-US" sz="1900" dirty="0" err="1"/>
              <a:t>sono</a:t>
            </a:r>
            <a:r>
              <a:rPr lang="en-US" sz="1900" dirty="0"/>
              <a:t> </a:t>
            </a:r>
            <a:r>
              <a:rPr lang="en-US" sz="1900" dirty="0" err="1"/>
              <a:t>deceduti</a:t>
            </a:r>
            <a:r>
              <a:rPr lang="en-US" sz="1900" dirty="0"/>
              <a:t> </a:t>
            </a:r>
            <a:r>
              <a:rPr lang="en-US" sz="1900" dirty="0" err="1"/>
              <a:t>nell'agosto</a:t>
            </a:r>
            <a:r>
              <a:rPr lang="en-US" sz="1900" dirty="0"/>
              <a:t> 2003; il </a:t>
            </a:r>
            <a:r>
              <a:rPr lang="en-US" sz="1900" dirty="0" err="1"/>
              <a:t>figlio</a:t>
            </a:r>
            <a:r>
              <a:rPr lang="en-US" sz="1900" dirty="0"/>
              <a:t> del </a:t>
            </a:r>
            <a:r>
              <a:rPr lang="en-US" sz="1900" dirty="0" err="1"/>
              <a:t>sesto</a:t>
            </a:r>
            <a:r>
              <a:rPr lang="en-US" sz="1900" dirty="0"/>
              <a:t> </a:t>
            </a:r>
            <a:r>
              <a:rPr lang="en-US" sz="1900" dirty="0" err="1"/>
              <a:t>ricorrente</a:t>
            </a:r>
            <a:r>
              <a:rPr lang="en-US" sz="1900" dirty="0"/>
              <a:t> </a:t>
            </a:r>
            <a:r>
              <a:rPr lang="en-US" sz="1900" dirty="0" err="1"/>
              <a:t>è</a:t>
            </a:r>
            <a:r>
              <a:rPr lang="en-US" sz="1900" dirty="0"/>
              <a:t> </a:t>
            </a:r>
            <a:r>
              <a:rPr lang="en-US" sz="1900" dirty="0" err="1"/>
              <a:t>deceduto</a:t>
            </a:r>
            <a:r>
              <a:rPr lang="en-US" sz="1900" dirty="0"/>
              <a:t> </a:t>
            </a:r>
            <a:r>
              <a:rPr lang="en-US" sz="1900" dirty="0" err="1"/>
              <a:t>nel</a:t>
            </a:r>
            <a:r>
              <a:rPr lang="en-US" sz="1900" dirty="0"/>
              <a:t> </a:t>
            </a:r>
            <a:r>
              <a:rPr lang="en-US" sz="1900" dirty="0" err="1"/>
              <a:t>settembre</a:t>
            </a:r>
            <a:r>
              <a:rPr lang="en-US" sz="1900" dirty="0"/>
              <a:t> 2003; e </a:t>
            </a:r>
            <a:r>
              <a:rPr lang="en-US" sz="1900" dirty="0" err="1"/>
              <a:t>i</a:t>
            </a:r>
            <a:r>
              <a:rPr lang="en-US" sz="1900" dirty="0"/>
              <a:t> </a:t>
            </a:r>
            <a:r>
              <a:rPr lang="en-US" sz="1900" dirty="0" err="1"/>
              <a:t>coniugi</a:t>
            </a:r>
            <a:r>
              <a:rPr lang="en-US" sz="1900" dirty="0"/>
              <a:t> del secondo e del </a:t>
            </a:r>
            <a:r>
              <a:rPr lang="en-US" sz="1900" dirty="0" err="1"/>
              <a:t>terzo</a:t>
            </a:r>
            <a:r>
              <a:rPr lang="en-US" sz="1900" dirty="0"/>
              <a:t> </a:t>
            </a:r>
            <a:r>
              <a:rPr lang="en-US" sz="1900" dirty="0" err="1"/>
              <a:t>ricorrente</a:t>
            </a:r>
            <a:r>
              <a:rPr lang="en-US" sz="1900" dirty="0"/>
              <a:t> </a:t>
            </a:r>
            <a:r>
              <a:rPr lang="en-US" sz="1900" dirty="0" err="1"/>
              <a:t>sono</a:t>
            </a:r>
            <a:r>
              <a:rPr lang="en-US" sz="1900" dirty="0"/>
              <a:t> </a:t>
            </a:r>
            <a:r>
              <a:rPr lang="en-US" sz="1900" dirty="0" err="1"/>
              <a:t>deceduti</a:t>
            </a:r>
            <a:r>
              <a:rPr lang="en-US" sz="1900" dirty="0"/>
              <a:t> </a:t>
            </a:r>
            <a:r>
              <a:rPr lang="en-US" sz="1900" dirty="0" err="1"/>
              <a:t>nel</a:t>
            </a:r>
            <a:r>
              <a:rPr lang="en-US" sz="1900" dirty="0"/>
              <a:t> </a:t>
            </a:r>
            <a:r>
              <a:rPr lang="en-US" sz="1900" dirty="0" err="1"/>
              <a:t>novembre</a:t>
            </a:r>
            <a:r>
              <a:rPr lang="en-US" sz="1900" dirty="0"/>
              <a:t> 2003. </a:t>
            </a:r>
            <a:r>
              <a:rPr lang="en-US" sz="1900" dirty="0" err="1"/>
              <a:t>È</a:t>
            </a:r>
            <a:r>
              <a:rPr lang="en-US" sz="1900" dirty="0"/>
              <a:t> </a:t>
            </a:r>
            <a:r>
              <a:rPr lang="en-US" sz="1900" dirty="0" err="1"/>
              <a:t>pacifico</a:t>
            </a:r>
            <a:r>
              <a:rPr lang="en-US" sz="1900" dirty="0"/>
              <a:t> </a:t>
            </a:r>
            <a:r>
              <a:rPr lang="en-US" sz="1900" dirty="0" err="1"/>
              <a:t>che</a:t>
            </a:r>
            <a:r>
              <a:rPr lang="en-US" sz="1900" dirty="0"/>
              <a:t> la </a:t>
            </a:r>
            <a:r>
              <a:rPr lang="en-US" sz="1900" dirty="0" err="1"/>
              <a:t>morte</a:t>
            </a:r>
            <a:r>
              <a:rPr lang="en-US" sz="1900" dirty="0"/>
              <a:t> </a:t>
            </a:r>
            <a:r>
              <a:rPr lang="en-US" sz="1900" dirty="0" err="1"/>
              <a:t>dei</a:t>
            </a:r>
            <a:r>
              <a:rPr lang="en-US" sz="1900" dirty="0"/>
              <a:t> </a:t>
            </a:r>
            <a:r>
              <a:rPr lang="en-US" sz="1900" dirty="0" err="1"/>
              <a:t>parenti</a:t>
            </a:r>
            <a:r>
              <a:rPr lang="en-US" sz="1900" dirty="0"/>
              <a:t> del primo, secondo, quarto, quinto e </a:t>
            </a:r>
            <a:r>
              <a:rPr lang="en-US" sz="1900" dirty="0" err="1"/>
              <a:t>sesto</a:t>
            </a:r>
            <a:r>
              <a:rPr lang="en-US" sz="1900" dirty="0"/>
              <a:t> </a:t>
            </a:r>
            <a:r>
              <a:rPr lang="en-US" sz="1900" dirty="0" err="1"/>
              <a:t>ricorrente</a:t>
            </a:r>
            <a:r>
              <a:rPr lang="en-US" sz="1900" dirty="0"/>
              <a:t> </a:t>
            </a:r>
            <a:r>
              <a:rPr lang="en-US" sz="1900" dirty="0" err="1"/>
              <a:t>è</a:t>
            </a:r>
            <a:r>
              <a:rPr lang="en-US" sz="1900" dirty="0"/>
              <a:t> </a:t>
            </a:r>
            <a:r>
              <a:rPr lang="en-US" sz="1900" dirty="0" err="1"/>
              <a:t>stata</a:t>
            </a:r>
            <a:r>
              <a:rPr lang="en-US" sz="1900" dirty="0"/>
              <a:t> causata da </a:t>
            </a:r>
            <a:r>
              <a:rPr lang="en-US" sz="1900" dirty="0" err="1"/>
              <a:t>atti</a:t>
            </a:r>
            <a:r>
              <a:rPr lang="en-US" sz="1900" dirty="0"/>
              <a:t> di </a:t>
            </a:r>
            <a:r>
              <a:rPr lang="en-US" sz="1900" dirty="0" err="1"/>
              <a:t>soldati</a:t>
            </a:r>
            <a:r>
              <a:rPr lang="en-US" sz="1900" dirty="0"/>
              <a:t> </a:t>
            </a:r>
            <a:r>
              <a:rPr lang="en-US" sz="1900" dirty="0" err="1"/>
              <a:t>britannici</a:t>
            </a:r>
            <a:r>
              <a:rPr lang="en-US" sz="1900" dirty="0"/>
              <a:t> </a:t>
            </a:r>
            <a:r>
              <a:rPr lang="en-US" sz="1900" dirty="0" err="1"/>
              <a:t>nel</a:t>
            </a:r>
            <a:r>
              <a:rPr lang="en-US" sz="1900" dirty="0"/>
              <a:t> </a:t>
            </a:r>
            <a:r>
              <a:rPr lang="en-US" sz="1900" dirty="0" err="1"/>
              <a:t>corso</a:t>
            </a:r>
            <a:r>
              <a:rPr lang="en-US" sz="1900" dirty="0"/>
              <a:t> di </a:t>
            </a:r>
            <a:r>
              <a:rPr lang="en-US" sz="1900" dirty="0" err="1"/>
              <a:t>operazioni</a:t>
            </a:r>
            <a:r>
              <a:rPr lang="en-US" sz="1900" dirty="0"/>
              <a:t> di </a:t>
            </a:r>
            <a:r>
              <a:rPr lang="en-US" sz="1900" dirty="0" err="1"/>
              <a:t>sicurezza</a:t>
            </a:r>
            <a:r>
              <a:rPr lang="en-US" sz="1900" dirty="0"/>
              <a:t> </a:t>
            </a:r>
            <a:r>
              <a:rPr lang="en-US" sz="1900" dirty="0" err="1"/>
              <a:t>condotte</a:t>
            </a:r>
            <a:r>
              <a:rPr lang="en-US" sz="1900" dirty="0"/>
              <a:t> </a:t>
            </a:r>
            <a:r>
              <a:rPr lang="en-US" sz="1900" dirty="0" err="1"/>
              <a:t>dalle</a:t>
            </a:r>
            <a:r>
              <a:rPr lang="en-US" sz="1900" dirty="0"/>
              <a:t> </a:t>
            </a:r>
            <a:r>
              <a:rPr lang="en-US" sz="1900" dirty="0" err="1"/>
              <a:t>forze</a:t>
            </a:r>
            <a:r>
              <a:rPr lang="en-US" sz="1900" dirty="0"/>
              <a:t> </a:t>
            </a:r>
            <a:r>
              <a:rPr lang="en-US" sz="1900" dirty="0" err="1"/>
              <a:t>britanniche</a:t>
            </a:r>
            <a:r>
              <a:rPr lang="en-US" sz="1900" dirty="0"/>
              <a:t> in </a:t>
            </a:r>
            <a:r>
              <a:rPr lang="en-US" sz="1900" dirty="0" err="1"/>
              <a:t>varie</a:t>
            </a:r>
            <a:r>
              <a:rPr lang="en-US" sz="1900" dirty="0"/>
              <a:t> parti </a:t>
            </a:r>
            <a:r>
              <a:rPr lang="en-US" sz="1900" dirty="0" err="1"/>
              <a:t>della</a:t>
            </a:r>
            <a:r>
              <a:rPr lang="en-US" sz="1900" dirty="0"/>
              <a:t> </a:t>
            </a:r>
            <a:r>
              <a:rPr lang="en-US" sz="1900" dirty="0" err="1"/>
              <a:t>città</a:t>
            </a:r>
            <a:r>
              <a:rPr lang="en-US" sz="1900" dirty="0"/>
              <a:t> di </a:t>
            </a:r>
            <a:r>
              <a:rPr lang="en-US" sz="1900" dirty="0" err="1"/>
              <a:t>Bassora</a:t>
            </a:r>
            <a:r>
              <a:rPr lang="en-US" sz="1900" dirty="0"/>
              <a:t> o in </a:t>
            </a:r>
            <a:r>
              <a:rPr lang="en-US" sz="1900" dirty="0" err="1"/>
              <a:t>concomitanza</a:t>
            </a:r>
            <a:r>
              <a:rPr lang="en-US" sz="1900" dirty="0"/>
              <a:t> con </a:t>
            </a:r>
            <a:r>
              <a:rPr lang="en-US" sz="1900" dirty="0" err="1"/>
              <a:t>esse</a:t>
            </a:r>
            <a:r>
              <a:rPr lang="en-US" sz="1900" dirty="0"/>
              <a:t>. Ne </a:t>
            </a:r>
            <a:r>
              <a:rPr lang="en-US" sz="1900" dirty="0" err="1"/>
              <a:t>consegue</a:t>
            </a:r>
            <a:r>
              <a:rPr lang="en-US" sz="1900" dirty="0"/>
              <a:t> </a:t>
            </a:r>
            <a:r>
              <a:rPr lang="en-US" sz="1900" dirty="0" err="1"/>
              <a:t>che</a:t>
            </a:r>
            <a:r>
              <a:rPr lang="en-US" sz="1900" dirty="0"/>
              <a:t>, in tutti </a:t>
            </a:r>
            <a:r>
              <a:rPr lang="en-US" sz="1900" dirty="0" err="1"/>
              <a:t>i</a:t>
            </a:r>
            <a:r>
              <a:rPr lang="en-US" sz="1900" dirty="0"/>
              <a:t> </a:t>
            </a:r>
            <a:r>
              <a:rPr lang="en-US" sz="1900" dirty="0" err="1"/>
              <a:t>casi</a:t>
            </a:r>
            <a:r>
              <a:rPr lang="en-US" sz="1900" dirty="0"/>
              <a:t>, </a:t>
            </a:r>
            <a:r>
              <a:rPr lang="en-US" sz="1900" b="1" dirty="0" err="1"/>
              <a:t>esisteva</a:t>
            </a:r>
            <a:r>
              <a:rPr lang="en-US" sz="1900" b="1" dirty="0"/>
              <a:t> un </a:t>
            </a:r>
            <a:r>
              <a:rPr lang="en-US" sz="1900" b="1" dirty="0" err="1"/>
              <a:t>nesso</a:t>
            </a:r>
            <a:r>
              <a:rPr lang="en-US" sz="1900" b="1" dirty="0"/>
              <a:t> </a:t>
            </a:r>
            <a:r>
              <a:rPr lang="en-US" sz="1900" b="1" dirty="0" err="1"/>
              <a:t>giurisdizionale</a:t>
            </a:r>
            <a:r>
              <a:rPr lang="en-US" sz="1900" b="1" dirty="0"/>
              <a:t> </a:t>
            </a:r>
            <a:r>
              <a:rPr lang="en-US" sz="1900" b="1" dirty="0" err="1"/>
              <a:t>tra</a:t>
            </a:r>
            <a:r>
              <a:rPr lang="en-US" sz="1900" b="1" dirty="0"/>
              <a:t> il Regno </a:t>
            </a:r>
            <a:r>
              <a:rPr lang="en-US" sz="1900" b="1" dirty="0" err="1"/>
              <a:t>Unito</a:t>
            </a:r>
            <a:r>
              <a:rPr lang="en-US" sz="1900" b="1" dirty="0"/>
              <a:t> e il </a:t>
            </a:r>
            <a:r>
              <a:rPr lang="en-US" sz="1900" b="1" dirty="0" err="1"/>
              <a:t>defunto</a:t>
            </a:r>
            <a:r>
              <a:rPr lang="en-US" sz="1900" b="1" dirty="0"/>
              <a:t>, ai sensi </a:t>
            </a:r>
            <a:r>
              <a:rPr lang="en-US" sz="1900" b="1" dirty="0" err="1"/>
              <a:t>dell'articolo</a:t>
            </a:r>
            <a:r>
              <a:rPr lang="en-US" sz="1900" b="1" dirty="0"/>
              <a:t> 1 </a:t>
            </a:r>
            <a:r>
              <a:rPr lang="en-US" sz="1900" b="1" dirty="0" err="1"/>
              <a:t>della</a:t>
            </a:r>
            <a:r>
              <a:rPr lang="en-US" sz="1900" b="1" dirty="0"/>
              <a:t> </a:t>
            </a:r>
            <a:r>
              <a:rPr lang="en-US" sz="1900" b="1" dirty="0" err="1"/>
              <a:t>Convenzione</a:t>
            </a:r>
            <a:r>
              <a:rPr lang="en-US" sz="1900" dirty="0"/>
              <a:t>. La </a:t>
            </a:r>
            <a:r>
              <a:rPr lang="en-US" sz="1900" dirty="0" err="1"/>
              <a:t>moglie</a:t>
            </a:r>
            <a:r>
              <a:rPr lang="en-US" sz="1900" dirty="0"/>
              <a:t> del </a:t>
            </a:r>
            <a:r>
              <a:rPr lang="en-US" sz="1900" dirty="0" err="1"/>
              <a:t>terzo</a:t>
            </a:r>
            <a:r>
              <a:rPr lang="en-US" sz="1900" dirty="0"/>
              <a:t> </a:t>
            </a:r>
            <a:r>
              <a:rPr lang="en-US" sz="1900" dirty="0" err="1"/>
              <a:t>ricorrente</a:t>
            </a:r>
            <a:r>
              <a:rPr lang="en-US" sz="1900" dirty="0"/>
              <a:t> </a:t>
            </a:r>
            <a:r>
              <a:rPr lang="en-US" sz="1900" dirty="0" err="1"/>
              <a:t>è</a:t>
            </a:r>
            <a:r>
              <a:rPr lang="en-US" sz="1900" dirty="0"/>
              <a:t> </a:t>
            </a:r>
            <a:r>
              <a:rPr lang="en-US" sz="1900" dirty="0" err="1"/>
              <a:t>stata</a:t>
            </a:r>
            <a:r>
              <a:rPr lang="en-US" sz="1900" dirty="0"/>
              <a:t> </a:t>
            </a:r>
            <a:r>
              <a:rPr lang="en-US" sz="1900" dirty="0" err="1"/>
              <a:t>uccisa</a:t>
            </a:r>
            <a:r>
              <a:rPr lang="en-US" sz="1900" dirty="0"/>
              <a:t> </a:t>
            </a:r>
            <a:r>
              <a:rPr lang="en-US" sz="1900" dirty="0" err="1"/>
              <a:t>durante</a:t>
            </a:r>
            <a:r>
              <a:rPr lang="en-US" sz="1900" dirty="0"/>
              <a:t> uno </a:t>
            </a:r>
            <a:r>
              <a:rPr lang="en-US" sz="1900" dirty="0" err="1"/>
              <a:t>scontro</a:t>
            </a:r>
            <a:r>
              <a:rPr lang="en-US" sz="1900" dirty="0"/>
              <a:t> a fuoco </a:t>
            </a:r>
            <a:r>
              <a:rPr lang="en-US" sz="1900" dirty="0" err="1"/>
              <a:t>tra</a:t>
            </a:r>
            <a:r>
              <a:rPr lang="en-US" sz="1900" dirty="0"/>
              <a:t> </a:t>
            </a:r>
            <a:r>
              <a:rPr lang="en-US" sz="1900" dirty="0" err="1"/>
              <a:t>una</a:t>
            </a:r>
            <a:r>
              <a:rPr lang="en-US" sz="1900" dirty="0"/>
              <a:t> </a:t>
            </a:r>
            <a:r>
              <a:rPr lang="en-US" sz="1900" dirty="0" err="1"/>
              <a:t>pattuglia</a:t>
            </a:r>
            <a:r>
              <a:rPr lang="en-US" sz="1900" dirty="0"/>
              <a:t> di </a:t>
            </a:r>
            <a:r>
              <a:rPr lang="en-US" sz="1900" dirty="0" err="1"/>
              <a:t>soldati</a:t>
            </a:r>
            <a:r>
              <a:rPr lang="en-US" sz="1900" dirty="0"/>
              <a:t> </a:t>
            </a:r>
            <a:r>
              <a:rPr lang="en-US" sz="1900" dirty="0" err="1"/>
              <a:t>britannici</a:t>
            </a:r>
            <a:r>
              <a:rPr lang="en-US" sz="1900" dirty="0"/>
              <a:t> e </a:t>
            </a:r>
            <a:r>
              <a:rPr lang="en-US" sz="1900" dirty="0" err="1"/>
              <a:t>uomini</a:t>
            </a:r>
            <a:r>
              <a:rPr lang="en-US" sz="1900" dirty="0"/>
              <a:t> </a:t>
            </a:r>
            <a:r>
              <a:rPr lang="en-US" sz="1900" dirty="0" err="1"/>
              <a:t>armati</a:t>
            </a:r>
            <a:r>
              <a:rPr lang="en-US" sz="1900" dirty="0"/>
              <a:t> non </a:t>
            </a:r>
            <a:r>
              <a:rPr lang="en-US" sz="1900" dirty="0" err="1"/>
              <a:t>identificati</a:t>
            </a:r>
            <a:r>
              <a:rPr lang="en-US" sz="1900" dirty="0"/>
              <a:t> e non </a:t>
            </a:r>
            <a:r>
              <a:rPr lang="en-US" sz="1900" dirty="0" err="1"/>
              <a:t>si</a:t>
            </a:r>
            <a:r>
              <a:rPr lang="en-US" sz="1900" dirty="0"/>
              <a:t> </a:t>
            </a:r>
            <a:r>
              <a:rPr lang="en-US" sz="1900" dirty="0" err="1"/>
              <a:t>sa</a:t>
            </a:r>
            <a:r>
              <a:rPr lang="en-US" sz="1900" dirty="0"/>
              <a:t> da chi </a:t>
            </a:r>
            <a:r>
              <a:rPr lang="en-US" sz="1900" dirty="0" err="1"/>
              <a:t>abbia</a:t>
            </a:r>
            <a:r>
              <a:rPr lang="en-US" sz="1900" dirty="0"/>
              <a:t> </a:t>
            </a:r>
            <a:r>
              <a:rPr lang="en-US" sz="1900" dirty="0" err="1"/>
              <a:t>sparato</a:t>
            </a:r>
            <a:r>
              <a:rPr lang="en-US" sz="1900" dirty="0"/>
              <a:t> il </a:t>
            </a:r>
            <a:r>
              <a:rPr lang="en-US" sz="1900" dirty="0" err="1"/>
              <a:t>proiettile</a:t>
            </a:r>
            <a:r>
              <a:rPr lang="en-US" sz="1900" dirty="0"/>
              <a:t> fatale. La Corte </a:t>
            </a:r>
            <a:r>
              <a:rPr lang="en-US" sz="1900" dirty="0" err="1"/>
              <a:t>ritiene</a:t>
            </a:r>
            <a:r>
              <a:rPr lang="en-US" sz="1900" dirty="0"/>
              <a:t> </a:t>
            </a:r>
            <a:r>
              <a:rPr lang="en-US" sz="1900" dirty="0" err="1"/>
              <a:t>che</a:t>
            </a:r>
            <a:r>
              <a:rPr lang="en-US" sz="1900" dirty="0"/>
              <a:t>, </a:t>
            </a:r>
            <a:r>
              <a:rPr lang="en-US" sz="1900" dirty="0" err="1"/>
              <a:t>poiché</a:t>
            </a:r>
            <a:r>
              <a:rPr lang="en-US" sz="1900" dirty="0"/>
              <a:t> il </a:t>
            </a:r>
            <a:r>
              <a:rPr lang="en-US" sz="1900" dirty="0" err="1"/>
              <a:t>decesso</a:t>
            </a:r>
            <a:r>
              <a:rPr lang="en-US" sz="1900" dirty="0"/>
              <a:t> </a:t>
            </a:r>
            <a:r>
              <a:rPr lang="en-US" sz="1900" dirty="0" err="1"/>
              <a:t>è</a:t>
            </a:r>
            <a:r>
              <a:rPr lang="en-US" sz="1900" dirty="0"/>
              <a:t> </a:t>
            </a:r>
            <a:r>
              <a:rPr lang="en-US" sz="1900" dirty="0" err="1"/>
              <a:t>avvenuto</a:t>
            </a:r>
            <a:r>
              <a:rPr lang="en-US" sz="1900" dirty="0"/>
              <a:t> </a:t>
            </a:r>
            <a:r>
              <a:rPr lang="en-US" sz="1900" dirty="0" err="1"/>
              <a:t>nel</a:t>
            </a:r>
            <a:r>
              <a:rPr lang="en-US" sz="1900" dirty="0"/>
              <a:t> </a:t>
            </a:r>
            <a:r>
              <a:rPr lang="en-US" sz="1900" dirty="0" err="1"/>
              <a:t>corso</a:t>
            </a:r>
            <a:r>
              <a:rPr lang="en-US" sz="1900" dirty="0"/>
              <a:t> di </a:t>
            </a:r>
            <a:r>
              <a:rPr lang="en-US" sz="1900" dirty="0" err="1"/>
              <a:t>un'operazione</a:t>
            </a:r>
            <a:r>
              <a:rPr lang="en-US" sz="1900" dirty="0"/>
              <a:t> di </a:t>
            </a:r>
            <a:r>
              <a:rPr lang="en-US" sz="1900" dirty="0" err="1"/>
              <a:t>sicurezza</a:t>
            </a:r>
            <a:r>
              <a:rPr lang="en-US" sz="1900" dirty="0"/>
              <a:t> del Regno </a:t>
            </a:r>
            <a:r>
              <a:rPr lang="en-US" sz="1900" dirty="0" err="1"/>
              <a:t>Unito</a:t>
            </a:r>
            <a:r>
              <a:rPr lang="en-US" sz="1900" dirty="0"/>
              <a:t>, </a:t>
            </a:r>
            <a:r>
              <a:rPr lang="en-US" sz="1900" dirty="0" err="1"/>
              <a:t>quando</a:t>
            </a:r>
            <a:r>
              <a:rPr lang="en-US" sz="1900" dirty="0"/>
              <a:t> </a:t>
            </a:r>
            <a:r>
              <a:rPr lang="en-US" sz="1900" dirty="0" err="1"/>
              <a:t>i</a:t>
            </a:r>
            <a:r>
              <a:rPr lang="en-US" sz="1900" dirty="0"/>
              <a:t> </a:t>
            </a:r>
            <a:r>
              <a:rPr lang="en-US" sz="1900" dirty="0" err="1"/>
              <a:t>soldati</a:t>
            </a:r>
            <a:r>
              <a:rPr lang="en-US" sz="1900" dirty="0"/>
              <a:t> </a:t>
            </a:r>
            <a:r>
              <a:rPr lang="en-US" sz="1900" dirty="0" err="1"/>
              <a:t>britannici</a:t>
            </a:r>
            <a:r>
              <a:rPr lang="en-US" sz="1900" dirty="0"/>
              <a:t> </a:t>
            </a:r>
            <a:r>
              <a:rPr lang="en-US" sz="1900" dirty="0" err="1"/>
              <a:t>hanno</a:t>
            </a:r>
            <a:r>
              <a:rPr lang="en-US" sz="1900" dirty="0"/>
              <a:t> </a:t>
            </a:r>
            <a:r>
              <a:rPr lang="en-US" sz="1900" dirty="0" err="1"/>
              <a:t>effettuato</a:t>
            </a:r>
            <a:r>
              <a:rPr lang="en-US" sz="1900" dirty="0"/>
              <a:t> un </a:t>
            </a:r>
            <a:r>
              <a:rPr lang="en-US" sz="1900" dirty="0" err="1"/>
              <a:t>pattugliamento</a:t>
            </a:r>
            <a:r>
              <a:rPr lang="en-US" sz="1900" dirty="0"/>
              <a:t> </a:t>
            </a:r>
            <a:r>
              <a:rPr lang="en-US" sz="1900" dirty="0" err="1"/>
              <a:t>nelle</a:t>
            </a:r>
            <a:r>
              <a:rPr lang="en-US" sz="1900" dirty="0"/>
              <a:t> </a:t>
            </a:r>
            <a:r>
              <a:rPr lang="en-US" sz="1900" dirty="0" err="1"/>
              <a:t>vicinanze</a:t>
            </a:r>
            <a:r>
              <a:rPr lang="en-US" sz="1900" dirty="0"/>
              <a:t> </a:t>
            </a:r>
            <a:r>
              <a:rPr lang="en-US" sz="1900" dirty="0" err="1"/>
              <a:t>dell'abitazione</a:t>
            </a:r>
            <a:r>
              <a:rPr lang="en-US" sz="1900" dirty="0"/>
              <a:t> del </a:t>
            </a:r>
            <a:r>
              <a:rPr lang="en-US" sz="1900" dirty="0" err="1"/>
              <a:t>ricorrente</a:t>
            </a:r>
            <a:r>
              <a:rPr lang="en-US" sz="1900" dirty="0"/>
              <a:t> e </a:t>
            </a:r>
            <a:r>
              <a:rPr lang="en-US" sz="1900" dirty="0" err="1"/>
              <a:t>si</a:t>
            </a:r>
            <a:r>
              <a:rPr lang="en-US" sz="1900" dirty="0"/>
              <a:t> </a:t>
            </a:r>
            <a:r>
              <a:rPr lang="en-US" sz="1900" dirty="0" err="1"/>
              <a:t>sono</a:t>
            </a:r>
            <a:r>
              <a:rPr lang="en-US" sz="1900" dirty="0"/>
              <a:t> </a:t>
            </a:r>
            <a:r>
              <a:rPr lang="en-US" sz="1900" dirty="0" err="1"/>
              <a:t>uniti</a:t>
            </a:r>
            <a:r>
              <a:rPr lang="en-US" sz="1900" dirty="0"/>
              <a:t> </a:t>
            </a:r>
            <a:r>
              <a:rPr lang="en-US" sz="1900" dirty="0" err="1"/>
              <a:t>allo</a:t>
            </a:r>
            <a:r>
              <a:rPr lang="en-US" sz="1900" dirty="0"/>
              <a:t> </a:t>
            </a:r>
            <a:r>
              <a:rPr lang="en-US" sz="1900" dirty="0" err="1"/>
              <a:t>scambio</a:t>
            </a:r>
            <a:r>
              <a:rPr lang="en-US" sz="1900" dirty="0"/>
              <a:t> di fuoco fatale, </a:t>
            </a:r>
            <a:r>
              <a:rPr lang="en-US" sz="1900" dirty="0" err="1"/>
              <a:t>esisteva</a:t>
            </a:r>
            <a:r>
              <a:rPr lang="en-US" sz="1900" dirty="0"/>
              <a:t> un </a:t>
            </a:r>
            <a:r>
              <a:rPr lang="en-US" sz="1900" dirty="0" err="1"/>
              <a:t>legame</a:t>
            </a:r>
            <a:r>
              <a:rPr lang="en-US" sz="1900" dirty="0"/>
              <a:t> </a:t>
            </a:r>
            <a:r>
              <a:rPr lang="en-US" sz="1900" dirty="0" err="1"/>
              <a:t>giurisdizionale</a:t>
            </a:r>
            <a:r>
              <a:rPr lang="en-US" sz="1900" dirty="0"/>
              <a:t> </a:t>
            </a:r>
            <a:r>
              <a:rPr lang="en-US" sz="1900" dirty="0" err="1"/>
              <a:t>tra</a:t>
            </a:r>
            <a:r>
              <a:rPr lang="en-US" sz="1900" dirty="0"/>
              <a:t> il Regno </a:t>
            </a:r>
            <a:r>
              <a:rPr lang="en-US" sz="1900" dirty="0" err="1"/>
              <a:t>Unito</a:t>
            </a:r>
            <a:r>
              <a:rPr lang="en-US" sz="1900" dirty="0"/>
              <a:t> e </a:t>
            </a:r>
            <a:r>
              <a:rPr lang="en-US" sz="1900" dirty="0" err="1"/>
              <a:t>anche</a:t>
            </a:r>
            <a:r>
              <a:rPr lang="en-US" sz="1900" dirty="0"/>
              <a:t> </a:t>
            </a:r>
            <a:r>
              <a:rPr lang="en-US" sz="1900" dirty="0" err="1"/>
              <a:t>questo</a:t>
            </a:r>
            <a:r>
              <a:rPr lang="en-US" sz="1900" dirty="0"/>
              <a:t> </a:t>
            </a:r>
            <a:r>
              <a:rPr lang="en-US" sz="1900" dirty="0" err="1"/>
              <a:t>deceduto</a:t>
            </a:r>
            <a:r>
              <a:rPr lang="en-US" sz="1900" dirty="0"/>
              <a:t>.</a:t>
            </a:r>
            <a:endParaRPr lang="it-IT" sz="2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i="1" dirty="0"/>
              <a:t>Al </a:t>
            </a:r>
            <a:r>
              <a:rPr lang="it-IT" sz="4000" i="1" dirty="0" err="1"/>
              <a:t>Skeini</a:t>
            </a:r>
            <a:r>
              <a:rPr lang="it-IT" sz="4000" i="1" dirty="0"/>
              <a:t> c. Regno Unito</a:t>
            </a:r>
          </a:p>
          <a:p>
            <a:pPr algn="ctr">
              <a:defRPr/>
            </a:pPr>
            <a:r>
              <a:rPr lang="it-IT" sz="4000" dirty="0"/>
              <a:t>Corte EDU, 7 luglio 2011</a:t>
            </a:r>
          </a:p>
        </p:txBody>
      </p:sp>
    </p:spTree>
    <p:extLst>
      <p:ext uri="{BB962C8B-B14F-4D97-AF65-F5344CB8AC3E}">
        <p14:creationId xmlns:p14="http://schemas.microsoft.com/office/powerpoint/2010/main" val="2252131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a:bodyPr>
          <a:lstStyle/>
          <a:p>
            <a:pPr marL="0" indent="0" algn="just">
              <a:buNone/>
            </a:pPr>
            <a:endParaRPr lang="en-US" sz="3400" dirty="0"/>
          </a:p>
          <a:p>
            <a:pPr marL="0" indent="0" algn="just">
              <a:buNone/>
            </a:pPr>
            <a:endParaRPr lang="en-US" sz="4000" dirty="0"/>
          </a:p>
          <a:p>
            <a:pPr marL="0" indent="0" algn="just">
              <a:buNone/>
            </a:pPr>
            <a:r>
              <a:rPr lang="en-US" sz="4000" dirty="0"/>
              <a:t>Le Alte </a:t>
            </a:r>
            <a:r>
              <a:rPr lang="en-US" sz="4000" dirty="0" err="1"/>
              <a:t>Parti</a:t>
            </a:r>
            <a:r>
              <a:rPr lang="en-US" sz="4000" dirty="0"/>
              <a:t> </a:t>
            </a:r>
            <a:r>
              <a:rPr lang="en-US" sz="4000" dirty="0" err="1"/>
              <a:t>contraenti</a:t>
            </a:r>
            <a:r>
              <a:rPr lang="en-US" sz="4000" dirty="0"/>
              <a:t> </a:t>
            </a:r>
            <a:r>
              <a:rPr lang="en-US" sz="4000" dirty="0" err="1"/>
              <a:t>riconoscono</a:t>
            </a:r>
            <a:r>
              <a:rPr lang="en-US" sz="4000" dirty="0"/>
              <a:t> a </a:t>
            </a:r>
            <a:r>
              <a:rPr lang="en-US" sz="4000" b="1" dirty="0" err="1"/>
              <a:t>ogni</a:t>
            </a:r>
            <a:r>
              <a:rPr lang="en-US" sz="4000" b="1" dirty="0"/>
              <a:t> persona </a:t>
            </a:r>
            <a:r>
              <a:rPr lang="en-US" sz="4000" b="1" dirty="0" err="1"/>
              <a:t>sottoposta</a:t>
            </a:r>
            <a:r>
              <a:rPr lang="en-US" sz="4000" b="1" dirty="0"/>
              <a:t> </a:t>
            </a:r>
            <a:r>
              <a:rPr lang="en-US" sz="4000" b="1" dirty="0" err="1"/>
              <a:t>alla</a:t>
            </a:r>
            <a:r>
              <a:rPr lang="en-US" sz="4000" b="1" dirty="0"/>
              <a:t> </a:t>
            </a:r>
            <a:r>
              <a:rPr lang="en-US" sz="4000" b="1" dirty="0" err="1"/>
              <a:t>loro</a:t>
            </a:r>
            <a:r>
              <a:rPr lang="en-US" sz="4000" b="1" dirty="0"/>
              <a:t> </a:t>
            </a:r>
            <a:r>
              <a:rPr lang="en-US" sz="4000" b="1" dirty="0" err="1"/>
              <a:t>giurisdizione</a:t>
            </a:r>
            <a:r>
              <a:rPr lang="en-US" sz="4000" b="1" dirty="0"/>
              <a:t> </a:t>
            </a:r>
            <a:r>
              <a:rPr lang="en-US" sz="4000" dirty="0" err="1"/>
              <a:t>i</a:t>
            </a:r>
            <a:r>
              <a:rPr lang="en-US" sz="4000" dirty="0"/>
              <a:t> </a:t>
            </a:r>
            <a:r>
              <a:rPr lang="en-US" sz="4000" dirty="0" err="1"/>
              <a:t>diritti</a:t>
            </a:r>
            <a:r>
              <a:rPr lang="en-US" sz="4000" dirty="0"/>
              <a:t> e le </a:t>
            </a:r>
            <a:r>
              <a:rPr lang="en-US" sz="4000" dirty="0" err="1"/>
              <a:t>libertà</a:t>
            </a:r>
            <a:r>
              <a:rPr lang="en-US" sz="4000" dirty="0"/>
              <a:t> </a:t>
            </a:r>
            <a:r>
              <a:rPr lang="en-US" sz="4000" dirty="0" err="1"/>
              <a:t>enunciati</a:t>
            </a:r>
            <a:r>
              <a:rPr lang="en-US" sz="4000" dirty="0"/>
              <a:t> </a:t>
            </a:r>
            <a:r>
              <a:rPr lang="en-US" sz="4000" dirty="0" err="1"/>
              <a:t>nel</a:t>
            </a:r>
            <a:r>
              <a:rPr lang="en-US" sz="4000" dirty="0"/>
              <a:t> </a:t>
            </a:r>
            <a:r>
              <a:rPr lang="en-US" sz="4000" dirty="0" err="1"/>
              <a:t>Titolo</a:t>
            </a:r>
            <a:r>
              <a:rPr lang="en-US" sz="4000" dirty="0"/>
              <a:t> primo </a:t>
            </a:r>
            <a:r>
              <a:rPr lang="en-US" sz="4000" dirty="0" err="1"/>
              <a:t>della</a:t>
            </a:r>
            <a:r>
              <a:rPr lang="en-US" sz="4000" dirty="0"/>
              <a:t> </a:t>
            </a:r>
            <a:r>
              <a:rPr lang="en-US" sz="4000" dirty="0" err="1"/>
              <a:t>presente</a:t>
            </a:r>
            <a:r>
              <a:rPr lang="en-US" sz="4000" dirty="0"/>
              <a:t> </a:t>
            </a:r>
            <a:r>
              <a:rPr lang="en-US" sz="4000" dirty="0" err="1"/>
              <a:t>Convenzione</a:t>
            </a:r>
            <a:r>
              <a:rPr lang="en-US" sz="4000" dirty="0"/>
              <a:t>.</a:t>
            </a:r>
            <a:endParaRPr lang="it-IT" sz="54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dirty="0"/>
              <a:t>Convenzione europea dei diritti dell’uomo</a:t>
            </a:r>
          </a:p>
          <a:p>
            <a:pPr algn="ctr">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1</a:t>
            </a:r>
          </a:p>
        </p:txBody>
      </p:sp>
    </p:spTree>
    <p:extLst>
      <p:ext uri="{BB962C8B-B14F-4D97-AF65-F5344CB8AC3E}">
        <p14:creationId xmlns:p14="http://schemas.microsoft.com/office/powerpoint/2010/main" val="2526440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92500" lnSpcReduction="20000"/>
          </a:bodyPr>
          <a:lstStyle/>
          <a:p>
            <a:pPr marL="0" indent="0" algn="just">
              <a:buNone/>
            </a:pPr>
            <a:endParaRPr lang="en-US" sz="3400" dirty="0"/>
          </a:p>
          <a:p>
            <a:pPr marL="0" indent="0" algn="just">
              <a:buNone/>
            </a:pPr>
            <a:endParaRPr lang="en-US" sz="4000" dirty="0"/>
          </a:p>
          <a:p>
            <a:pPr marL="0" indent="0" algn="just">
              <a:buNone/>
            </a:pPr>
            <a:r>
              <a:rPr lang="en-US" sz="4000" dirty="0" err="1"/>
              <a:t>Gli</a:t>
            </a:r>
            <a:r>
              <a:rPr lang="en-US" sz="4000" dirty="0"/>
              <a:t> </a:t>
            </a:r>
            <a:r>
              <a:rPr lang="en-US" sz="4000" dirty="0" err="1"/>
              <a:t>Stati</a:t>
            </a:r>
            <a:r>
              <a:rPr lang="en-US" sz="4000" dirty="0"/>
              <a:t> </a:t>
            </a:r>
            <a:r>
              <a:rPr lang="en-US" sz="4000" dirty="0" err="1"/>
              <a:t>Parti</a:t>
            </a:r>
            <a:r>
              <a:rPr lang="en-US" sz="4000" dirty="0"/>
              <a:t> di </a:t>
            </a:r>
            <a:r>
              <a:rPr lang="en-US" sz="4000" dirty="0" err="1"/>
              <a:t>questa</a:t>
            </a:r>
            <a:r>
              <a:rPr lang="en-US" sz="4000" dirty="0"/>
              <a:t> </a:t>
            </a:r>
            <a:r>
              <a:rPr lang="en-US" sz="4000" dirty="0" err="1"/>
              <a:t>Convenzione</a:t>
            </a:r>
            <a:r>
              <a:rPr lang="en-US" sz="4000" dirty="0"/>
              <a:t> </a:t>
            </a:r>
            <a:r>
              <a:rPr lang="en-US" sz="4000" dirty="0" err="1"/>
              <a:t>si</a:t>
            </a:r>
            <a:r>
              <a:rPr lang="en-US" sz="4000" dirty="0"/>
              <a:t> </a:t>
            </a:r>
            <a:r>
              <a:rPr lang="en-US" sz="4000" dirty="0" err="1"/>
              <a:t>impegnano</a:t>
            </a:r>
            <a:r>
              <a:rPr lang="en-US" sz="4000" dirty="0"/>
              <a:t> a </a:t>
            </a:r>
            <a:r>
              <a:rPr lang="en-US" sz="4000" dirty="0" err="1"/>
              <a:t>rispettare</a:t>
            </a:r>
            <a:r>
              <a:rPr lang="en-US" sz="4000" dirty="0"/>
              <a:t> </a:t>
            </a:r>
            <a:r>
              <a:rPr lang="en-US" sz="4000" dirty="0" err="1"/>
              <a:t>i</a:t>
            </a:r>
            <a:r>
              <a:rPr lang="en-US" sz="4000" dirty="0"/>
              <a:t> </a:t>
            </a:r>
            <a:r>
              <a:rPr lang="en-US" sz="4000" dirty="0" err="1"/>
              <a:t>diritti</a:t>
            </a:r>
            <a:r>
              <a:rPr lang="en-US" sz="4000" dirty="0"/>
              <a:t> e le </a:t>
            </a:r>
            <a:r>
              <a:rPr lang="en-US" sz="4000" dirty="0" err="1"/>
              <a:t>libertà</a:t>
            </a:r>
            <a:r>
              <a:rPr lang="en-US" sz="4000" dirty="0"/>
              <a:t> </a:t>
            </a:r>
            <a:r>
              <a:rPr lang="en-US" sz="4000" dirty="0" err="1"/>
              <a:t>riconosciuti</a:t>
            </a:r>
            <a:r>
              <a:rPr lang="en-US" sz="4000" dirty="0"/>
              <a:t> </a:t>
            </a:r>
            <a:r>
              <a:rPr lang="en-US" sz="4000" dirty="0" err="1"/>
              <a:t>negli</a:t>
            </a:r>
            <a:r>
              <a:rPr lang="en-US" sz="4000" dirty="0"/>
              <a:t> </a:t>
            </a:r>
            <a:r>
              <a:rPr lang="en-US" sz="4000" dirty="0" err="1"/>
              <a:t>articoli</a:t>
            </a:r>
            <a:r>
              <a:rPr lang="en-US" sz="4000" dirty="0"/>
              <a:t> </a:t>
            </a:r>
            <a:r>
              <a:rPr lang="en-US" sz="4000" dirty="0" err="1"/>
              <a:t>seguenti</a:t>
            </a:r>
            <a:r>
              <a:rPr lang="en-US" sz="4000" dirty="0"/>
              <a:t> e ad </a:t>
            </a:r>
            <a:r>
              <a:rPr lang="en-US" sz="4000" dirty="0" err="1"/>
              <a:t>assicurare</a:t>
            </a:r>
            <a:r>
              <a:rPr lang="en-US" sz="4000" dirty="0"/>
              <a:t> a </a:t>
            </a:r>
            <a:r>
              <a:rPr lang="en-US" sz="4000" b="1" dirty="0" err="1"/>
              <a:t>tutte</a:t>
            </a:r>
            <a:r>
              <a:rPr lang="en-US" sz="4000" b="1" dirty="0"/>
              <a:t> le </a:t>
            </a:r>
            <a:r>
              <a:rPr lang="en-US" sz="4000" b="1" dirty="0" err="1"/>
              <a:t>persone</a:t>
            </a:r>
            <a:r>
              <a:rPr lang="en-US" sz="4000" b="1" dirty="0"/>
              <a:t> </a:t>
            </a:r>
            <a:r>
              <a:rPr lang="en-US" sz="4000" b="1" dirty="0" err="1"/>
              <a:t>soggette</a:t>
            </a:r>
            <a:r>
              <a:rPr lang="en-US" sz="4000" b="1" dirty="0"/>
              <a:t> </a:t>
            </a:r>
            <a:r>
              <a:rPr lang="en-US" sz="4000" b="1" dirty="0" err="1"/>
              <a:t>alla</a:t>
            </a:r>
            <a:r>
              <a:rPr lang="en-US" sz="4000" b="1" dirty="0"/>
              <a:t> </a:t>
            </a:r>
            <a:r>
              <a:rPr lang="en-US" sz="4000" b="1" dirty="0" err="1"/>
              <a:t>loro</a:t>
            </a:r>
            <a:r>
              <a:rPr lang="en-US" sz="4000" b="1" dirty="0"/>
              <a:t> </a:t>
            </a:r>
            <a:r>
              <a:rPr lang="en-US" sz="4000" b="1" dirty="0" err="1"/>
              <a:t>giurisdizione</a:t>
            </a:r>
            <a:r>
              <a:rPr lang="en-US" sz="4000" dirty="0"/>
              <a:t> il libero e </a:t>
            </a:r>
            <a:r>
              <a:rPr lang="en-US" sz="4000" dirty="0" err="1"/>
              <a:t>pieno</a:t>
            </a:r>
            <a:r>
              <a:rPr lang="en-US" sz="4000" dirty="0"/>
              <a:t> </a:t>
            </a:r>
            <a:r>
              <a:rPr lang="en-US" sz="4000" dirty="0" err="1"/>
              <a:t>esercizio</a:t>
            </a:r>
            <a:r>
              <a:rPr lang="en-US" sz="4000" dirty="0"/>
              <a:t> di </a:t>
            </a:r>
            <a:r>
              <a:rPr lang="en-US" sz="4000" dirty="0" err="1"/>
              <a:t>tali</a:t>
            </a:r>
            <a:r>
              <a:rPr lang="en-US" sz="4000" dirty="0"/>
              <a:t> </a:t>
            </a:r>
            <a:r>
              <a:rPr lang="en-US" sz="4000" dirty="0" err="1"/>
              <a:t>diritti</a:t>
            </a:r>
            <a:r>
              <a:rPr lang="en-US" sz="4000" dirty="0"/>
              <a:t> e </a:t>
            </a:r>
            <a:r>
              <a:rPr lang="en-US" sz="4000" dirty="0" err="1"/>
              <a:t>libertà</a:t>
            </a:r>
            <a:r>
              <a:rPr lang="en-US" sz="4000" dirty="0"/>
              <a:t>, senza </a:t>
            </a:r>
            <a:r>
              <a:rPr lang="en-US" sz="4000" dirty="0" err="1"/>
              <a:t>discriminazione</a:t>
            </a:r>
            <a:r>
              <a:rPr lang="en-US" sz="4000" dirty="0"/>
              <a:t> per </a:t>
            </a:r>
            <a:r>
              <a:rPr lang="en-US" sz="4000" dirty="0" err="1"/>
              <a:t>ragioni</a:t>
            </a:r>
            <a:r>
              <a:rPr lang="en-US" sz="4000" dirty="0"/>
              <a:t> di </a:t>
            </a:r>
            <a:r>
              <a:rPr lang="en-US" sz="4000" dirty="0" err="1"/>
              <a:t>razza</a:t>
            </a:r>
            <a:r>
              <a:rPr lang="en-US" sz="4000" dirty="0"/>
              <a:t>, </a:t>
            </a:r>
            <a:r>
              <a:rPr lang="en-US" sz="4000" dirty="0" err="1"/>
              <a:t>colore</a:t>
            </a:r>
            <a:r>
              <a:rPr lang="en-US" sz="4000" dirty="0"/>
              <a:t>, </a:t>
            </a:r>
            <a:r>
              <a:rPr lang="en-US" sz="4000" dirty="0" err="1"/>
              <a:t>sesso</a:t>
            </a:r>
            <a:r>
              <a:rPr lang="en-US" sz="4000" dirty="0"/>
              <a:t>, lingua, </a:t>
            </a:r>
            <a:r>
              <a:rPr lang="en-US" sz="4000" dirty="0" err="1"/>
              <a:t>religione</a:t>
            </a:r>
            <a:r>
              <a:rPr lang="en-US" sz="4000" dirty="0"/>
              <a:t>, </a:t>
            </a:r>
            <a:r>
              <a:rPr lang="en-US" sz="4000" dirty="0" err="1"/>
              <a:t>opinione</a:t>
            </a:r>
            <a:r>
              <a:rPr lang="en-US" sz="4000" dirty="0"/>
              <a:t> </a:t>
            </a:r>
            <a:r>
              <a:rPr lang="en-US" sz="4000" dirty="0" err="1"/>
              <a:t>politica</a:t>
            </a:r>
            <a:r>
              <a:rPr lang="en-US" sz="4000" dirty="0"/>
              <a:t> o </a:t>
            </a:r>
            <a:r>
              <a:rPr lang="en-US" sz="4000" dirty="0" err="1"/>
              <a:t>altra</a:t>
            </a:r>
            <a:r>
              <a:rPr lang="en-US" sz="4000" dirty="0"/>
              <a:t>, </a:t>
            </a:r>
            <a:r>
              <a:rPr lang="en-US" sz="4000" dirty="0" err="1"/>
              <a:t>origine</a:t>
            </a:r>
            <a:r>
              <a:rPr lang="en-US" sz="4000" dirty="0"/>
              <a:t> </a:t>
            </a:r>
            <a:r>
              <a:rPr lang="en-US" sz="4000" dirty="0" err="1"/>
              <a:t>nazionale</a:t>
            </a:r>
            <a:r>
              <a:rPr lang="en-US" sz="4000" dirty="0"/>
              <a:t> o </a:t>
            </a:r>
            <a:r>
              <a:rPr lang="en-US" sz="4000" dirty="0" err="1"/>
              <a:t>sociale</a:t>
            </a:r>
            <a:r>
              <a:rPr lang="en-US" sz="4000" dirty="0"/>
              <a:t>, </a:t>
            </a:r>
            <a:r>
              <a:rPr lang="en-US" sz="4000" dirty="0" err="1"/>
              <a:t>condizione</a:t>
            </a:r>
            <a:r>
              <a:rPr lang="en-US" sz="4000" dirty="0"/>
              <a:t> </a:t>
            </a:r>
            <a:r>
              <a:rPr lang="en-US" sz="4000" dirty="0" err="1"/>
              <a:t>economica</a:t>
            </a:r>
            <a:r>
              <a:rPr lang="en-US" sz="4000" dirty="0"/>
              <a:t>, </a:t>
            </a:r>
            <a:r>
              <a:rPr lang="en-US" sz="4000" dirty="0" err="1"/>
              <a:t>nascita</a:t>
            </a:r>
            <a:r>
              <a:rPr lang="en-US" sz="4000" dirty="0"/>
              <a:t> o </a:t>
            </a:r>
            <a:r>
              <a:rPr lang="en-US" sz="4000" dirty="0" err="1"/>
              <a:t>ogni</a:t>
            </a:r>
            <a:r>
              <a:rPr lang="en-US" sz="4000" dirty="0"/>
              <a:t> </a:t>
            </a:r>
            <a:r>
              <a:rPr lang="en-US" sz="4000" dirty="0" err="1"/>
              <a:t>altra</a:t>
            </a:r>
            <a:r>
              <a:rPr lang="en-US" sz="4000" dirty="0"/>
              <a:t> </a:t>
            </a:r>
            <a:r>
              <a:rPr lang="en-US" sz="4000" dirty="0" err="1"/>
              <a:t>condizione</a:t>
            </a:r>
            <a:r>
              <a:rPr lang="en-US" sz="4000" dirty="0"/>
              <a:t> </a:t>
            </a:r>
            <a:r>
              <a:rPr lang="en-US" sz="4000" dirty="0" err="1"/>
              <a:t>sociale</a:t>
            </a:r>
            <a:r>
              <a:rPr lang="en-US" sz="4000" dirty="0"/>
              <a:t>.</a:t>
            </a:r>
            <a:endParaRPr lang="it-IT" sz="54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dirty="0"/>
              <a:t>Convenzione americana dei diritti umani</a:t>
            </a:r>
          </a:p>
          <a:p>
            <a:pPr algn="ctr">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a:t>
            </a:r>
            <a:r>
              <a:rPr lang="it-IT" sz="4000" dirty="0">
                <a:solidFill>
                  <a:prstClr val="black"/>
                </a:solidFill>
                <a:latin typeface="Calibri" panose="020F0502020204030204"/>
              </a:rPr>
              <a:t>1</a:t>
            </a:r>
            <a:endPar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6241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92500"/>
          </a:bodyPr>
          <a:lstStyle/>
          <a:p>
            <a:pPr marL="0" indent="0" algn="just">
              <a:buNone/>
            </a:pPr>
            <a:endParaRPr lang="en-US" sz="3400" dirty="0"/>
          </a:p>
          <a:p>
            <a:pPr marL="0" indent="0" algn="just">
              <a:buNone/>
            </a:pPr>
            <a:r>
              <a:rPr lang="en-US" sz="3400" dirty="0" err="1"/>
              <a:t>Gli</a:t>
            </a:r>
            <a:r>
              <a:rPr lang="en-US" sz="3400" dirty="0"/>
              <a:t> </a:t>
            </a:r>
            <a:r>
              <a:rPr lang="en-US" sz="3400" dirty="0" err="1"/>
              <a:t>Stati</a:t>
            </a:r>
            <a:r>
              <a:rPr lang="en-US" sz="3400" dirty="0"/>
              <a:t> </a:t>
            </a:r>
            <a:r>
              <a:rPr lang="en-US" sz="3400" dirty="0" err="1"/>
              <a:t>Parti</a:t>
            </a:r>
            <a:r>
              <a:rPr lang="en-US" sz="3400" dirty="0"/>
              <a:t> </a:t>
            </a:r>
            <a:r>
              <a:rPr lang="en-US" sz="3400" dirty="0" err="1"/>
              <a:t>rispettano</a:t>
            </a:r>
            <a:r>
              <a:rPr lang="en-US" sz="3400" dirty="0"/>
              <a:t> e </a:t>
            </a:r>
            <a:r>
              <a:rPr lang="en-US" sz="3400" dirty="0" err="1"/>
              <a:t>garantiscono</a:t>
            </a:r>
            <a:r>
              <a:rPr lang="en-US" sz="3400" dirty="0"/>
              <a:t> </a:t>
            </a:r>
            <a:r>
              <a:rPr lang="en-US" sz="3400" dirty="0" err="1"/>
              <a:t>i</a:t>
            </a:r>
            <a:r>
              <a:rPr lang="en-US" sz="3400" dirty="0"/>
              <a:t> </a:t>
            </a:r>
            <a:r>
              <a:rPr lang="en-US" sz="3400" dirty="0" err="1"/>
              <a:t>diritti</a:t>
            </a:r>
            <a:r>
              <a:rPr lang="en-US" sz="3400" dirty="0"/>
              <a:t> </a:t>
            </a:r>
            <a:r>
              <a:rPr lang="en-US" sz="3400" dirty="0" err="1"/>
              <a:t>enunciati</a:t>
            </a:r>
            <a:r>
              <a:rPr lang="en-US" sz="3400" dirty="0"/>
              <a:t> </a:t>
            </a:r>
            <a:r>
              <a:rPr lang="en-US" sz="3400" dirty="0" err="1"/>
              <a:t>nella</a:t>
            </a:r>
            <a:r>
              <a:rPr lang="en-US" sz="3400" dirty="0"/>
              <a:t> </a:t>
            </a:r>
            <a:r>
              <a:rPr lang="en-US" sz="3400" dirty="0" err="1"/>
              <a:t>presente</a:t>
            </a:r>
            <a:r>
              <a:rPr lang="en-US" sz="3400" dirty="0"/>
              <a:t> </a:t>
            </a:r>
            <a:r>
              <a:rPr lang="en-US" sz="3400" dirty="0" err="1"/>
              <a:t>Convenzione</a:t>
            </a:r>
            <a:r>
              <a:rPr lang="en-US" sz="3400" dirty="0"/>
              <a:t> a </a:t>
            </a:r>
            <a:r>
              <a:rPr lang="en-US" sz="3400" b="1" dirty="0" err="1"/>
              <a:t>ciascun</a:t>
            </a:r>
            <a:r>
              <a:rPr lang="en-US" sz="3400" b="1" dirty="0"/>
              <a:t> </a:t>
            </a:r>
            <a:r>
              <a:rPr lang="en-US" sz="3400" b="1" dirty="0" err="1"/>
              <a:t>fanciullo</a:t>
            </a:r>
            <a:r>
              <a:rPr lang="en-US" sz="3400" b="1" dirty="0"/>
              <a:t> </a:t>
            </a:r>
            <a:r>
              <a:rPr lang="en-US" sz="3400" b="1" dirty="0" err="1"/>
              <a:t>che</a:t>
            </a:r>
            <a:r>
              <a:rPr lang="en-US" sz="3400" b="1" dirty="0"/>
              <a:t> </a:t>
            </a:r>
            <a:r>
              <a:rPr lang="en-US" sz="3400" b="1" dirty="0" err="1"/>
              <a:t>rientra</a:t>
            </a:r>
            <a:r>
              <a:rPr lang="en-US" sz="3400" b="1" dirty="0"/>
              <a:t> </a:t>
            </a:r>
            <a:r>
              <a:rPr lang="en-US" sz="3400" b="1" dirty="0" err="1"/>
              <a:t>nella</a:t>
            </a:r>
            <a:r>
              <a:rPr lang="en-US" sz="3400" b="1" dirty="0"/>
              <a:t> </a:t>
            </a:r>
            <a:r>
              <a:rPr lang="en-US" sz="3400" b="1" dirty="0" err="1"/>
              <a:t>loro</a:t>
            </a:r>
            <a:r>
              <a:rPr lang="en-US" sz="3400" b="1" dirty="0"/>
              <a:t> </a:t>
            </a:r>
            <a:r>
              <a:rPr lang="en-US" sz="3400" b="1" dirty="0" err="1"/>
              <a:t>giurisdizione</a:t>
            </a:r>
            <a:r>
              <a:rPr lang="en-US" sz="3400" dirty="0"/>
              <a:t> senza </a:t>
            </a:r>
            <a:r>
              <a:rPr lang="en-US" sz="3400" dirty="0" err="1"/>
              <a:t>discriminazioni</a:t>
            </a:r>
            <a:r>
              <a:rPr lang="en-US" sz="3400" dirty="0"/>
              <a:t> di </a:t>
            </a:r>
            <a:r>
              <a:rPr lang="en-US" sz="3400" dirty="0" err="1"/>
              <a:t>alcun</a:t>
            </a:r>
            <a:r>
              <a:rPr lang="en-US" sz="3400" dirty="0"/>
              <a:t> </a:t>
            </a:r>
            <a:r>
              <a:rPr lang="en-US" sz="3400" dirty="0" err="1"/>
              <a:t>tipo</a:t>
            </a:r>
            <a:r>
              <a:rPr lang="en-US" sz="3400" dirty="0"/>
              <a:t>, </a:t>
            </a:r>
            <a:r>
              <a:rPr lang="en-US" sz="3400" dirty="0" err="1"/>
              <a:t>indipendentemente</a:t>
            </a:r>
            <a:r>
              <a:rPr lang="en-US" sz="3400" dirty="0"/>
              <a:t> </a:t>
            </a:r>
            <a:r>
              <a:rPr lang="en-US" sz="3400" dirty="0" err="1"/>
              <a:t>dalla</a:t>
            </a:r>
            <a:r>
              <a:rPr lang="en-US" sz="3400" dirty="0"/>
              <a:t> </a:t>
            </a:r>
            <a:r>
              <a:rPr lang="en-US" sz="3400" dirty="0" err="1"/>
              <a:t>razza</a:t>
            </a:r>
            <a:r>
              <a:rPr lang="en-US" sz="3400" dirty="0"/>
              <a:t>, dal </a:t>
            </a:r>
            <a:r>
              <a:rPr lang="en-US" sz="3400" dirty="0" err="1"/>
              <a:t>colore</a:t>
            </a:r>
            <a:r>
              <a:rPr lang="en-US" sz="3400" dirty="0"/>
              <a:t>, dal </a:t>
            </a:r>
            <a:r>
              <a:rPr lang="en-US" sz="3400" dirty="0" err="1"/>
              <a:t>sesso</a:t>
            </a:r>
            <a:r>
              <a:rPr lang="en-US" sz="3400" dirty="0"/>
              <a:t>, </a:t>
            </a:r>
            <a:r>
              <a:rPr lang="en-US" sz="3400" dirty="0" err="1"/>
              <a:t>dalla</a:t>
            </a:r>
            <a:r>
              <a:rPr lang="en-US" sz="3400" dirty="0"/>
              <a:t> lingua, </a:t>
            </a:r>
            <a:r>
              <a:rPr lang="en-US" sz="3400" dirty="0" err="1"/>
              <a:t>dalla</a:t>
            </a:r>
            <a:r>
              <a:rPr lang="en-US" sz="3400" dirty="0"/>
              <a:t> </a:t>
            </a:r>
            <a:r>
              <a:rPr lang="en-US" sz="3400" dirty="0" err="1"/>
              <a:t>religione</a:t>
            </a:r>
            <a:r>
              <a:rPr lang="en-US" sz="3400" dirty="0"/>
              <a:t>, </a:t>
            </a:r>
            <a:r>
              <a:rPr lang="en-US" sz="3400" dirty="0" err="1"/>
              <a:t>dalle</a:t>
            </a:r>
            <a:r>
              <a:rPr lang="en-US" sz="3400" dirty="0"/>
              <a:t> </a:t>
            </a:r>
            <a:r>
              <a:rPr lang="en-US" sz="3400" dirty="0" err="1"/>
              <a:t>opinioni</a:t>
            </a:r>
            <a:r>
              <a:rPr lang="en-US" sz="3400" dirty="0"/>
              <a:t> </a:t>
            </a:r>
            <a:r>
              <a:rPr lang="en-US" sz="3400" dirty="0" err="1"/>
              <a:t>politiche</a:t>
            </a:r>
            <a:r>
              <a:rPr lang="en-US" sz="3400" dirty="0"/>
              <a:t> o di </a:t>
            </a:r>
            <a:r>
              <a:rPr lang="en-US" sz="3400" dirty="0" err="1"/>
              <a:t>altro</a:t>
            </a:r>
            <a:r>
              <a:rPr lang="en-US" sz="3400" dirty="0"/>
              <a:t> </a:t>
            </a:r>
            <a:r>
              <a:rPr lang="en-US" sz="3400" dirty="0" err="1"/>
              <a:t>genere</a:t>
            </a:r>
            <a:r>
              <a:rPr lang="en-US" sz="3400" dirty="0"/>
              <a:t>, </a:t>
            </a:r>
            <a:r>
              <a:rPr lang="en-US" sz="3400" dirty="0" err="1"/>
              <a:t>dall'origine</a:t>
            </a:r>
            <a:r>
              <a:rPr lang="en-US" sz="3400" dirty="0"/>
              <a:t> </a:t>
            </a:r>
            <a:r>
              <a:rPr lang="en-US" sz="3400" dirty="0" err="1"/>
              <a:t>nazionale</a:t>
            </a:r>
            <a:r>
              <a:rPr lang="en-US" sz="3400" dirty="0"/>
              <a:t>, </a:t>
            </a:r>
            <a:r>
              <a:rPr lang="en-US" sz="3400" dirty="0" err="1"/>
              <a:t>etnica</a:t>
            </a:r>
            <a:r>
              <a:rPr lang="en-US" sz="3400" dirty="0"/>
              <a:t> o </a:t>
            </a:r>
            <a:r>
              <a:rPr lang="en-US" sz="3400" dirty="0" err="1"/>
              <a:t>sociale</a:t>
            </a:r>
            <a:r>
              <a:rPr lang="en-US" sz="3400" dirty="0"/>
              <a:t>, dal </a:t>
            </a:r>
            <a:r>
              <a:rPr lang="en-US" sz="3400" dirty="0" err="1"/>
              <a:t>patrimonio</a:t>
            </a:r>
            <a:r>
              <a:rPr lang="en-US" sz="3400" dirty="0"/>
              <a:t>, </a:t>
            </a:r>
            <a:r>
              <a:rPr lang="en-US" sz="3400" dirty="0" err="1"/>
              <a:t>dalla</a:t>
            </a:r>
            <a:r>
              <a:rPr lang="en-US" sz="3400" dirty="0"/>
              <a:t> </a:t>
            </a:r>
            <a:r>
              <a:rPr lang="en-US" sz="3400" dirty="0" err="1"/>
              <a:t>disabilità</a:t>
            </a:r>
            <a:r>
              <a:rPr lang="en-US" sz="3400" dirty="0"/>
              <a:t>, </a:t>
            </a:r>
            <a:r>
              <a:rPr lang="en-US" sz="3400" dirty="0" err="1"/>
              <a:t>dalla</a:t>
            </a:r>
            <a:r>
              <a:rPr lang="en-US" sz="3400" dirty="0"/>
              <a:t> </a:t>
            </a:r>
            <a:r>
              <a:rPr lang="en-US" sz="3400" dirty="0" err="1"/>
              <a:t>nascita</a:t>
            </a:r>
            <a:r>
              <a:rPr lang="en-US" sz="3400" dirty="0"/>
              <a:t> o da </a:t>
            </a:r>
            <a:r>
              <a:rPr lang="en-US" sz="3400" dirty="0" err="1"/>
              <a:t>qualsiasi</a:t>
            </a:r>
            <a:r>
              <a:rPr lang="en-US" sz="3400" dirty="0"/>
              <a:t> </a:t>
            </a:r>
            <a:r>
              <a:rPr lang="en-US" sz="3400" dirty="0" err="1"/>
              <a:t>altra</a:t>
            </a:r>
            <a:r>
              <a:rPr lang="en-US" sz="3400" dirty="0"/>
              <a:t> </a:t>
            </a:r>
            <a:r>
              <a:rPr lang="en-US" sz="3400" dirty="0" err="1"/>
              <a:t>condizione</a:t>
            </a:r>
            <a:r>
              <a:rPr lang="en-US" sz="3400" dirty="0"/>
              <a:t> del </a:t>
            </a:r>
            <a:r>
              <a:rPr lang="en-US" sz="3400" dirty="0" err="1"/>
              <a:t>fanciullo</a:t>
            </a:r>
            <a:r>
              <a:rPr lang="en-US" sz="3400" dirty="0"/>
              <a:t> o del </a:t>
            </a:r>
            <a:r>
              <a:rPr lang="en-US" sz="3400" dirty="0" err="1"/>
              <a:t>suo</a:t>
            </a:r>
            <a:r>
              <a:rPr lang="en-US" sz="3400" dirty="0"/>
              <a:t> </a:t>
            </a:r>
            <a:r>
              <a:rPr lang="en-US" sz="3400" dirty="0" err="1"/>
              <a:t>genitore</a:t>
            </a:r>
            <a:r>
              <a:rPr lang="en-US" sz="3400" dirty="0"/>
              <a:t> o </a:t>
            </a:r>
            <a:r>
              <a:rPr lang="en-US" sz="3400" dirty="0" err="1"/>
              <a:t>tutore</a:t>
            </a:r>
            <a:r>
              <a:rPr lang="en-US" sz="3400" dirty="0"/>
              <a:t> </a:t>
            </a:r>
            <a:r>
              <a:rPr lang="en-US" sz="3400" dirty="0" err="1"/>
              <a:t>legale</a:t>
            </a:r>
            <a:r>
              <a:rPr lang="en-US" sz="3400" dirty="0"/>
              <a:t>.</a:t>
            </a:r>
            <a:endParaRPr lang="it-IT" sz="44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dirty="0"/>
              <a:t>Convenzione sui diritti del fanciullo</a:t>
            </a:r>
          </a:p>
          <a:p>
            <a:pPr algn="ctr">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2, par. 1</a:t>
            </a:r>
          </a:p>
        </p:txBody>
      </p:sp>
    </p:spTree>
    <p:extLst>
      <p:ext uri="{BB962C8B-B14F-4D97-AF65-F5344CB8AC3E}">
        <p14:creationId xmlns:p14="http://schemas.microsoft.com/office/powerpoint/2010/main" val="3190749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lnSpcReduction="10000"/>
          </a:bodyPr>
          <a:lstStyle/>
          <a:p>
            <a:pPr marL="0" indent="0" algn="just">
              <a:buNone/>
            </a:pPr>
            <a:endParaRPr lang="en-US" sz="3400" dirty="0"/>
          </a:p>
          <a:p>
            <a:pPr marL="0" indent="0" algn="just">
              <a:buNone/>
            </a:pPr>
            <a:r>
              <a:rPr lang="en-US" sz="3400" dirty="0" err="1"/>
              <a:t>Ciascuno</a:t>
            </a:r>
            <a:r>
              <a:rPr lang="en-US" sz="3400" dirty="0"/>
              <a:t> </a:t>
            </a:r>
            <a:r>
              <a:rPr lang="en-US" sz="3400" dirty="0" err="1"/>
              <a:t>degli</a:t>
            </a:r>
            <a:r>
              <a:rPr lang="en-US" sz="3400" dirty="0"/>
              <a:t> </a:t>
            </a:r>
            <a:r>
              <a:rPr lang="en-US" sz="3400" dirty="0" err="1"/>
              <a:t>Stati</a:t>
            </a:r>
            <a:r>
              <a:rPr lang="en-US" sz="3400" dirty="0"/>
              <a:t> </a:t>
            </a:r>
            <a:r>
              <a:rPr lang="en-US" sz="3400" dirty="0" err="1"/>
              <a:t>Parti</a:t>
            </a:r>
            <a:r>
              <a:rPr lang="en-US" sz="3400" dirty="0"/>
              <a:t> del </a:t>
            </a:r>
            <a:r>
              <a:rPr lang="en-US" sz="3400" dirty="0" err="1"/>
              <a:t>presente</a:t>
            </a:r>
            <a:r>
              <a:rPr lang="en-US" sz="3400" dirty="0"/>
              <a:t> </a:t>
            </a:r>
            <a:r>
              <a:rPr lang="en-US" sz="3400" dirty="0" err="1"/>
              <a:t>Patto</a:t>
            </a:r>
            <a:r>
              <a:rPr lang="en-US" sz="3400" dirty="0"/>
              <a:t> </a:t>
            </a:r>
            <a:r>
              <a:rPr lang="en-US" sz="3400" dirty="0" err="1"/>
              <a:t>si</a:t>
            </a:r>
            <a:r>
              <a:rPr lang="en-US" sz="3400" dirty="0"/>
              <a:t> </a:t>
            </a:r>
            <a:r>
              <a:rPr lang="en-US" sz="3400" dirty="0" err="1"/>
              <a:t>impegna</a:t>
            </a:r>
            <a:r>
              <a:rPr lang="en-US" sz="3400" dirty="0"/>
              <a:t> a </a:t>
            </a:r>
            <a:r>
              <a:rPr lang="en-US" sz="3400" dirty="0" err="1"/>
              <a:t>rispettare</a:t>
            </a:r>
            <a:r>
              <a:rPr lang="en-US" sz="3400" dirty="0"/>
              <a:t> ed a </a:t>
            </a:r>
            <a:r>
              <a:rPr lang="en-US" sz="3400" dirty="0" err="1"/>
              <a:t>garantire</a:t>
            </a:r>
            <a:r>
              <a:rPr lang="en-US" sz="3400" dirty="0"/>
              <a:t> a </a:t>
            </a:r>
            <a:r>
              <a:rPr lang="en-US" sz="3400" b="1" dirty="0"/>
              <a:t>tutti </a:t>
            </a:r>
            <a:r>
              <a:rPr lang="en-US" sz="3400" b="1" dirty="0" err="1"/>
              <a:t>gli</a:t>
            </a:r>
            <a:r>
              <a:rPr lang="en-US" sz="3400" b="1" dirty="0"/>
              <a:t> </a:t>
            </a:r>
            <a:r>
              <a:rPr lang="en-US" sz="3400" b="1" dirty="0" err="1"/>
              <a:t>individui</a:t>
            </a:r>
            <a:r>
              <a:rPr lang="en-US" sz="3400" b="1" dirty="0"/>
              <a:t> </a:t>
            </a:r>
            <a:r>
              <a:rPr lang="en-US" sz="3400" b="1" dirty="0" err="1"/>
              <a:t>che</a:t>
            </a:r>
            <a:r>
              <a:rPr lang="en-US" sz="3400" b="1" dirty="0"/>
              <a:t> </a:t>
            </a:r>
            <a:r>
              <a:rPr lang="en-US" sz="3400" b="1" dirty="0" err="1"/>
              <a:t>si</a:t>
            </a:r>
            <a:r>
              <a:rPr lang="en-US" sz="3400" b="1" dirty="0"/>
              <a:t> </a:t>
            </a:r>
            <a:r>
              <a:rPr lang="en-US" sz="3400" b="1" dirty="0" err="1"/>
              <a:t>trovino</a:t>
            </a:r>
            <a:r>
              <a:rPr lang="en-US" sz="3400" b="1" dirty="0"/>
              <a:t> </a:t>
            </a:r>
            <a:r>
              <a:rPr lang="en-US" sz="3400" b="1" dirty="0" err="1"/>
              <a:t>sul</a:t>
            </a:r>
            <a:r>
              <a:rPr lang="en-US" sz="3400" b="1" dirty="0"/>
              <a:t> </a:t>
            </a:r>
            <a:r>
              <a:rPr lang="en-US" sz="3400" b="1" dirty="0" err="1"/>
              <a:t>suo</a:t>
            </a:r>
            <a:r>
              <a:rPr lang="en-US" sz="3400" b="1" dirty="0"/>
              <a:t> </a:t>
            </a:r>
            <a:r>
              <a:rPr lang="en-US" sz="3400" b="1" dirty="0" err="1"/>
              <a:t>territorio</a:t>
            </a:r>
            <a:r>
              <a:rPr lang="en-US" sz="3400" b="1" dirty="0"/>
              <a:t> e </a:t>
            </a:r>
            <a:r>
              <a:rPr lang="en-US" sz="3400" b="1" dirty="0" err="1"/>
              <a:t>siano</a:t>
            </a:r>
            <a:r>
              <a:rPr lang="en-US" sz="3400" b="1" dirty="0"/>
              <a:t> </a:t>
            </a:r>
            <a:r>
              <a:rPr lang="en-US" sz="3400" b="1" dirty="0" err="1"/>
              <a:t>sottoposti</a:t>
            </a:r>
            <a:r>
              <a:rPr lang="en-US" sz="3400" b="1" dirty="0"/>
              <a:t> </a:t>
            </a:r>
            <a:r>
              <a:rPr lang="en-US" sz="3400" b="1" dirty="0" err="1"/>
              <a:t>alla</a:t>
            </a:r>
            <a:r>
              <a:rPr lang="en-US" sz="3400" b="1" dirty="0"/>
              <a:t> </a:t>
            </a:r>
            <a:r>
              <a:rPr lang="en-US" sz="3400" b="1" dirty="0" err="1"/>
              <a:t>sua</a:t>
            </a:r>
            <a:r>
              <a:rPr lang="en-US" sz="3400" b="1" dirty="0"/>
              <a:t> </a:t>
            </a:r>
            <a:r>
              <a:rPr lang="en-US" sz="3400" b="1" dirty="0" err="1"/>
              <a:t>giurisdizione</a:t>
            </a:r>
            <a:r>
              <a:rPr lang="en-US" sz="3400" b="1" dirty="0"/>
              <a:t> </a:t>
            </a:r>
            <a:r>
              <a:rPr lang="en-US" sz="3400" dirty="0" err="1"/>
              <a:t>i</a:t>
            </a:r>
            <a:r>
              <a:rPr lang="en-US" sz="3400" dirty="0"/>
              <a:t> </a:t>
            </a:r>
            <a:r>
              <a:rPr lang="en-US" sz="3400" dirty="0" err="1"/>
              <a:t>diritti</a:t>
            </a:r>
            <a:r>
              <a:rPr lang="en-US" sz="3400" dirty="0"/>
              <a:t> </a:t>
            </a:r>
            <a:r>
              <a:rPr lang="en-US" sz="3400" dirty="0" err="1"/>
              <a:t>riconosciuti</a:t>
            </a:r>
            <a:r>
              <a:rPr lang="en-US" sz="3400" dirty="0"/>
              <a:t> </a:t>
            </a:r>
            <a:r>
              <a:rPr lang="en-US" sz="3400" dirty="0" err="1"/>
              <a:t>nel</a:t>
            </a:r>
            <a:r>
              <a:rPr lang="en-US" sz="3400" dirty="0"/>
              <a:t> </a:t>
            </a:r>
            <a:r>
              <a:rPr lang="en-US" sz="3400" dirty="0" err="1"/>
              <a:t>presente</a:t>
            </a:r>
            <a:r>
              <a:rPr lang="en-US" sz="3400" dirty="0"/>
              <a:t> </a:t>
            </a:r>
            <a:r>
              <a:rPr lang="en-US" sz="3400" dirty="0" err="1"/>
              <a:t>Patto</a:t>
            </a:r>
            <a:r>
              <a:rPr lang="en-US" sz="3400" dirty="0"/>
              <a:t>, senza </a:t>
            </a:r>
            <a:r>
              <a:rPr lang="en-US" sz="3400" dirty="0" err="1"/>
              <a:t>distinzione</a:t>
            </a:r>
            <a:r>
              <a:rPr lang="en-US" sz="3400" dirty="0"/>
              <a:t> alcuna, </a:t>
            </a:r>
            <a:r>
              <a:rPr lang="en-US" sz="3400" dirty="0" err="1"/>
              <a:t>sia</a:t>
            </a:r>
            <a:r>
              <a:rPr lang="en-US" sz="3400" dirty="0"/>
              <a:t> </a:t>
            </a:r>
            <a:r>
              <a:rPr lang="en-US" sz="3400" dirty="0" err="1"/>
              <a:t>essa</a:t>
            </a:r>
            <a:r>
              <a:rPr lang="en-US" sz="3400" dirty="0"/>
              <a:t> </a:t>
            </a:r>
            <a:r>
              <a:rPr lang="en-US" sz="3400" dirty="0" err="1"/>
              <a:t>fondata</a:t>
            </a:r>
            <a:r>
              <a:rPr lang="en-US" sz="3400" dirty="0"/>
              <a:t> </a:t>
            </a:r>
            <a:r>
              <a:rPr lang="en-US" sz="3400" dirty="0" err="1"/>
              <a:t>sulla</a:t>
            </a:r>
            <a:r>
              <a:rPr lang="en-US" sz="3400" dirty="0"/>
              <a:t> </a:t>
            </a:r>
            <a:r>
              <a:rPr lang="en-US" sz="3400" dirty="0" err="1"/>
              <a:t>razza</a:t>
            </a:r>
            <a:r>
              <a:rPr lang="en-US" sz="3400" dirty="0"/>
              <a:t>, il </a:t>
            </a:r>
            <a:r>
              <a:rPr lang="en-US" sz="3400" dirty="0" err="1"/>
              <a:t>colore</a:t>
            </a:r>
            <a:r>
              <a:rPr lang="en-US" sz="3400" dirty="0"/>
              <a:t>, il </a:t>
            </a:r>
            <a:r>
              <a:rPr lang="en-US" sz="3400" dirty="0" err="1"/>
              <a:t>sesso</a:t>
            </a:r>
            <a:r>
              <a:rPr lang="en-US" sz="3400" dirty="0"/>
              <a:t>, la lingua, la </a:t>
            </a:r>
            <a:r>
              <a:rPr lang="en-US" sz="3400" dirty="0" err="1"/>
              <a:t>religione</a:t>
            </a:r>
            <a:r>
              <a:rPr lang="en-US" sz="3400" dirty="0"/>
              <a:t>, </a:t>
            </a:r>
            <a:r>
              <a:rPr lang="en-US" sz="3400" dirty="0" err="1"/>
              <a:t>l’opinione</a:t>
            </a:r>
            <a:r>
              <a:rPr lang="en-US" sz="3400" dirty="0"/>
              <a:t> </a:t>
            </a:r>
            <a:r>
              <a:rPr lang="en-US" sz="3400" dirty="0" err="1"/>
              <a:t>politica</a:t>
            </a:r>
            <a:r>
              <a:rPr lang="en-US" sz="3400" dirty="0"/>
              <a:t> o </a:t>
            </a:r>
            <a:r>
              <a:rPr lang="en-US" sz="3400" dirty="0" err="1"/>
              <a:t>qualsiasi</a:t>
            </a:r>
            <a:r>
              <a:rPr lang="en-US" sz="3400" dirty="0"/>
              <a:t> </a:t>
            </a:r>
            <a:r>
              <a:rPr lang="en-US" sz="3400" dirty="0" err="1"/>
              <a:t>altra</a:t>
            </a:r>
            <a:r>
              <a:rPr lang="en-US" sz="3400" dirty="0"/>
              <a:t> </a:t>
            </a:r>
            <a:r>
              <a:rPr lang="en-US" sz="3400" dirty="0" err="1"/>
              <a:t>opinione</a:t>
            </a:r>
            <a:r>
              <a:rPr lang="en-US" sz="3400" dirty="0"/>
              <a:t>, </a:t>
            </a:r>
            <a:r>
              <a:rPr lang="en-US" sz="3400" dirty="0" err="1"/>
              <a:t>l’origine</a:t>
            </a:r>
            <a:r>
              <a:rPr lang="en-US" sz="3400" dirty="0"/>
              <a:t> </a:t>
            </a:r>
            <a:r>
              <a:rPr lang="en-US" sz="3400" dirty="0" err="1"/>
              <a:t>nazionale</a:t>
            </a:r>
            <a:r>
              <a:rPr lang="en-US" sz="3400" dirty="0"/>
              <a:t> o </a:t>
            </a:r>
            <a:r>
              <a:rPr lang="en-US" sz="3400" dirty="0" err="1"/>
              <a:t>sociale</a:t>
            </a:r>
            <a:r>
              <a:rPr lang="en-US" sz="3400" dirty="0"/>
              <a:t>, la </a:t>
            </a:r>
            <a:r>
              <a:rPr lang="en-US" sz="3400" dirty="0" err="1"/>
              <a:t>condizione</a:t>
            </a:r>
            <a:r>
              <a:rPr lang="en-US" sz="3400" dirty="0"/>
              <a:t> </a:t>
            </a:r>
            <a:r>
              <a:rPr lang="en-US" sz="3400" dirty="0" err="1"/>
              <a:t>economica</a:t>
            </a:r>
            <a:r>
              <a:rPr lang="en-US" sz="3400" dirty="0"/>
              <a:t>, la </a:t>
            </a:r>
            <a:r>
              <a:rPr lang="en-US" sz="3400" dirty="0" err="1"/>
              <a:t>nascita</a:t>
            </a:r>
            <a:r>
              <a:rPr lang="en-US" sz="3400" dirty="0"/>
              <a:t> o </a:t>
            </a:r>
            <a:r>
              <a:rPr lang="en-US" sz="3400" dirty="0" err="1"/>
              <a:t>qualsiasi</a:t>
            </a:r>
            <a:r>
              <a:rPr lang="en-US" sz="3400" dirty="0"/>
              <a:t> </a:t>
            </a:r>
            <a:r>
              <a:rPr lang="en-US" sz="3400" dirty="0" err="1"/>
              <a:t>altra</a:t>
            </a:r>
            <a:r>
              <a:rPr lang="en-US" sz="3400" dirty="0"/>
              <a:t> </a:t>
            </a:r>
            <a:r>
              <a:rPr lang="en-US" sz="3400" dirty="0" err="1"/>
              <a:t>condizione</a:t>
            </a:r>
            <a:r>
              <a:rPr lang="en-US" sz="3400" dirty="0"/>
              <a:t>.</a:t>
            </a:r>
            <a:endParaRPr lang="it-IT" sz="44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dirty="0"/>
              <a:t>Patto sui diritti civili e politici</a:t>
            </a:r>
          </a:p>
          <a:p>
            <a:pPr algn="ctr">
              <a:defRPr/>
            </a:pP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Articolo 2, par. 4</a:t>
            </a:r>
          </a:p>
        </p:txBody>
      </p:sp>
    </p:spTree>
    <p:extLst>
      <p:ext uri="{BB962C8B-B14F-4D97-AF65-F5344CB8AC3E}">
        <p14:creationId xmlns:p14="http://schemas.microsoft.com/office/powerpoint/2010/main" val="3212653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70000" lnSpcReduction="20000"/>
          </a:bodyPr>
          <a:lstStyle/>
          <a:p>
            <a:pPr marL="0" indent="0" algn="just">
              <a:buNone/>
            </a:pPr>
            <a:endParaRPr lang="en-US" sz="3400" dirty="0"/>
          </a:p>
          <a:p>
            <a:pPr marL="0" indent="0" algn="just">
              <a:buNone/>
            </a:pPr>
            <a:r>
              <a:rPr lang="en-US" sz="5100" dirty="0" err="1"/>
              <a:t>Gli</a:t>
            </a:r>
            <a:r>
              <a:rPr lang="en-US" sz="5100" dirty="0"/>
              <a:t> </a:t>
            </a:r>
            <a:r>
              <a:rPr lang="en-US" sz="5100" dirty="0" err="1"/>
              <a:t>Stati</a:t>
            </a:r>
            <a:r>
              <a:rPr lang="en-US" sz="5100" dirty="0"/>
              <a:t> </a:t>
            </a:r>
            <a:r>
              <a:rPr lang="en-US" sz="5100" dirty="0" err="1"/>
              <a:t>Parte</a:t>
            </a:r>
            <a:r>
              <a:rPr lang="en-US" sz="5100" dirty="0"/>
              <a:t> </a:t>
            </a:r>
            <a:r>
              <a:rPr lang="en-US" sz="5100" dirty="0" err="1"/>
              <a:t>sono</a:t>
            </a:r>
            <a:r>
              <a:rPr lang="en-US" sz="5100" dirty="0"/>
              <a:t> tenuti, ai sensi </a:t>
            </a:r>
            <a:r>
              <a:rPr lang="en-US" sz="5100" dirty="0" err="1"/>
              <a:t>dell’articolo</a:t>
            </a:r>
            <a:r>
              <a:rPr lang="en-US" sz="5100" dirty="0"/>
              <a:t> 2, </a:t>
            </a:r>
            <a:r>
              <a:rPr lang="en-US" sz="5100" dirty="0" err="1"/>
              <a:t>paragrafo</a:t>
            </a:r>
            <a:r>
              <a:rPr lang="en-US" sz="5100" dirty="0"/>
              <a:t> 1, a </a:t>
            </a:r>
            <a:r>
              <a:rPr lang="en-US" sz="5100" dirty="0" err="1"/>
              <a:t>rispettare</a:t>
            </a:r>
            <a:r>
              <a:rPr lang="en-US" sz="5100" dirty="0"/>
              <a:t> e </a:t>
            </a:r>
            <a:r>
              <a:rPr lang="en-US" sz="5100" dirty="0" err="1"/>
              <a:t>garantire</a:t>
            </a:r>
            <a:r>
              <a:rPr lang="en-US" sz="5100" dirty="0"/>
              <a:t> </a:t>
            </a:r>
            <a:r>
              <a:rPr lang="en-US" sz="5100" dirty="0" err="1"/>
              <a:t>i</a:t>
            </a:r>
            <a:r>
              <a:rPr lang="en-US" sz="5100" dirty="0"/>
              <a:t> </a:t>
            </a:r>
            <a:r>
              <a:rPr lang="en-US" sz="5100" dirty="0" err="1"/>
              <a:t>diritti</a:t>
            </a:r>
            <a:r>
              <a:rPr lang="en-US" sz="5100" dirty="0"/>
              <a:t> del </a:t>
            </a:r>
            <a:r>
              <a:rPr lang="en-US" sz="5100" dirty="0" err="1"/>
              <a:t>Patto</a:t>
            </a:r>
            <a:r>
              <a:rPr lang="en-US" sz="5100" dirty="0"/>
              <a:t> </a:t>
            </a:r>
            <a:r>
              <a:rPr lang="en-US" sz="5100" dirty="0" err="1"/>
              <a:t>nei</a:t>
            </a:r>
            <a:r>
              <a:rPr lang="en-US" sz="5100" dirty="0"/>
              <a:t> </a:t>
            </a:r>
            <a:r>
              <a:rPr lang="en-US" sz="5100" dirty="0" err="1"/>
              <a:t>confronti</a:t>
            </a:r>
            <a:r>
              <a:rPr lang="en-US" sz="5100" dirty="0"/>
              <a:t> di </a:t>
            </a:r>
            <a:r>
              <a:rPr lang="en-US" sz="5100" dirty="0" err="1"/>
              <a:t>tutte</a:t>
            </a:r>
            <a:r>
              <a:rPr lang="en-US" sz="5100" dirty="0"/>
              <a:t> le </a:t>
            </a:r>
            <a:r>
              <a:rPr lang="en-US" sz="5100" dirty="0" err="1"/>
              <a:t>persone</a:t>
            </a:r>
            <a:r>
              <a:rPr lang="en-US" sz="5100" dirty="0"/>
              <a:t> </a:t>
            </a:r>
            <a:r>
              <a:rPr lang="en-US" sz="5100" dirty="0" err="1"/>
              <a:t>che</a:t>
            </a:r>
            <a:r>
              <a:rPr lang="en-US" sz="5100" dirty="0"/>
              <a:t> </a:t>
            </a:r>
            <a:r>
              <a:rPr lang="en-US" sz="5100" dirty="0" err="1"/>
              <a:t>possono</a:t>
            </a:r>
            <a:r>
              <a:rPr lang="en-US" sz="5100" dirty="0"/>
              <a:t> </a:t>
            </a:r>
            <a:r>
              <a:rPr lang="en-US" sz="5100" dirty="0" err="1"/>
              <a:t>trovarsi</a:t>
            </a:r>
            <a:r>
              <a:rPr lang="en-US" sz="5100" dirty="0"/>
              <a:t> </a:t>
            </a:r>
            <a:r>
              <a:rPr lang="en-US" sz="5100" dirty="0" err="1"/>
              <a:t>nel</a:t>
            </a:r>
            <a:r>
              <a:rPr lang="en-US" sz="5100" dirty="0"/>
              <a:t> </a:t>
            </a:r>
            <a:r>
              <a:rPr lang="en-US" sz="5100" dirty="0" err="1"/>
              <a:t>loro</a:t>
            </a:r>
            <a:r>
              <a:rPr lang="en-US" sz="5100" dirty="0"/>
              <a:t> </a:t>
            </a:r>
            <a:r>
              <a:rPr lang="en-US" sz="5100" dirty="0" err="1"/>
              <a:t>territorio</a:t>
            </a:r>
            <a:r>
              <a:rPr lang="en-US" sz="5100" dirty="0"/>
              <a:t> e di </a:t>
            </a:r>
            <a:r>
              <a:rPr lang="en-US" sz="5100" dirty="0" err="1"/>
              <a:t>tutte</a:t>
            </a:r>
            <a:r>
              <a:rPr lang="en-US" sz="5100" dirty="0"/>
              <a:t> le </a:t>
            </a:r>
            <a:r>
              <a:rPr lang="en-US" sz="5100" dirty="0" err="1"/>
              <a:t>persone</a:t>
            </a:r>
            <a:r>
              <a:rPr lang="en-US" sz="5100" dirty="0"/>
              <a:t> </a:t>
            </a:r>
            <a:r>
              <a:rPr lang="en-US" sz="5100" dirty="0" err="1"/>
              <a:t>soggette</a:t>
            </a:r>
            <a:r>
              <a:rPr lang="en-US" sz="5100" dirty="0"/>
              <a:t> </a:t>
            </a:r>
            <a:r>
              <a:rPr lang="en-US" sz="5100" dirty="0" err="1"/>
              <a:t>alla</a:t>
            </a:r>
            <a:r>
              <a:rPr lang="en-US" sz="5100" dirty="0"/>
              <a:t> </a:t>
            </a:r>
            <a:r>
              <a:rPr lang="en-US" sz="5100" dirty="0" err="1"/>
              <a:t>loro</a:t>
            </a:r>
            <a:r>
              <a:rPr lang="en-US" sz="5100" dirty="0"/>
              <a:t> </a:t>
            </a:r>
            <a:r>
              <a:rPr lang="en-US" sz="5100" dirty="0" err="1"/>
              <a:t>giurisdizione</a:t>
            </a:r>
            <a:r>
              <a:rPr lang="en-US" sz="5100" dirty="0"/>
              <a:t>. </a:t>
            </a:r>
            <a:r>
              <a:rPr lang="en-US" sz="5100" dirty="0" err="1"/>
              <a:t>Ciò</a:t>
            </a:r>
            <a:r>
              <a:rPr lang="en-US" sz="5100" dirty="0"/>
              <a:t> </a:t>
            </a:r>
            <a:r>
              <a:rPr lang="en-US" sz="5100" dirty="0" err="1"/>
              <a:t>significa</a:t>
            </a:r>
            <a:r>
              <a:rPr lang="en-US" sz="5100" dirty="0"/>
              <a:t> </a:t>
            </a:r>
            <a:r>
              <a:rPr lang="en-US" sz="5100" dirty="0" err="1"/>
              <a:t>che</a:t>
            </a:r>
            <a:r>
              <a:rPr lang="en-US" sz="5100" dirty="0"/>
              <a:t> uno </a:t>
            </a:r>
            <a:r>
              <a:rPr lang="en-US" sz="5100" dirty="0" err="1"/>
              <a:t>Stato</a:t>
            </a:r>
            <a:r>
              <a:rPr lang="en-US" sz="5100" dirty="0"/>
              <a:t> </a:t>
            </a:r>
            <a:r>
              <a:rPr lang="en-US" sz="5100" dirty="0" err="1"/>
              <a:t>Parte</a:t>
            </a:r>
            <a:r>
              <a:rPr lang="en-US" sz="5100" dirty="0"/>
              <a:t> </a:t>
            </a:r>
            <a:r>
              <a:rPr lang="en-US" sz="5100" dirty="0" err="1"/>
              <a:t>deve</a:t>
            </a:r>
            <a:r>
              <a:rPr lang="en-US" sz="5100" dirty="0"/>
              <a:t> </a:t>
            </a:r>
            <a:r>
              <a:rPr lang="en-US" sz="5100" dirty="0" err="1"/>
              <a:t>rispettare</a:t>
            </a:r>
            <a:r>
              <a:rPr lang="en-US" sz="5100" dirty="0"/>
              <a:t> e </a:t>
            </a:r>
            <a:r>
              <a:rPr lang="en-US" sz="5100" dirty="0" err="1"/>
              <a:t>garantire</a:t>
            </a:r>
            <a:r>
              <a:rPr lang="en-US" sz="5100" dirty="0"/>
              <a:t> </a:t>
            </a:r>
            <a:r>
              <a:rPr lang="en-US" sz="5100" dirty="0" err="1"/>
              <a:t>i</a:t>
            </a:r>
            <a:r>
              <a:rPr lang="en-US" sz="5100" dirty="0"/>
              <a:t> </a:t>
            </a:r>
            <a:r>
              <a:rPr lang="en-US" sz="5100" dirty="0" err="1"/>
              <a:t>diritti</a:t>
            </a:r>
            <a:r>
              <a:rPr lang="en-US" sz="5100" dirty="0"/>
              <a:t> </a:t>
            </a:r>
            <a:r>
              <a:rPr lang="en-US" sz="5100" dirty="0" err="1"/>
              <a:t>stabiliti</a:t>
            </a:r>
            <a:r>
              <a:rPr lang="en-US" sz="5100" dirty="0"/>
              <a:t> </a:t>
            </a:r>
            <a:r>
              <a:rPr lang="en-US" sz="5100" dirty="0" err="1"/>
              <a:t>nel</a:t>
            </a:r>
            <a:r>
              <a:rPr lang="en-US" sz="5100" dirty="0"/>
              <a:t> </a:t>
            </a:r>
            <a:r>
              <a:rPr lang="en-US" sz="5100" dirty="0" err="1"/>
              <a:t>Patto</a:t>
            </a:r>
            <a:r>
              <a:rPr lang="en-US" sz="5100" dirty="0"/>
              <a:t> verso </a:t>
            </a:r>
            <a:r>
              <a:rPr lang="en-US" sz="5100" dirty="0" err="1"/>
              <a:t>chiunque</a:t>
            </a:r>
            <a:r>
              <a:rPr lang="en-US" sz="5100" dirty="0"/>
              <a:t> </a:t>
            </a:r>
            <a:r>
              <a:rPr lang="en-US" sz="5100" dirty="0" err="1"/>
              <a:t>si</a:t>
            </a:r>
            <a:r>
              <a:rPr lang="en-US" sz="5100" dirty="0"/>
              <a:t> </a:t>
            </a:r>
            <a:r>
              <a:rPr lang="en-US" sz="5100" dirty="0" err="1"/>
              <a:t>trovi</a:t>
            </a:r>
            <a:r>
              <a:rPr lang="en-US" sz="5100" dirty="0"/>
              <a:t> </a:t>
            </a:r>
            <a:r>
              <a:rPr lang="en-US" sz="5100" dirty="0" err="1"/>
              <a:t>nel</a:t>
            </a:r>
            <a:r>
              <a:rPr lang="en-US" sz="5100" dirty="0"/>
              <a:t> </a:t>
            </a:r>
            <a:r>
              <a:rPr lang="en-US" sz="5100" dirty="0" err="1"/>
              <a:t>potere</a:t>
            </a:r>
            <a:r>
              <a:rPr lang="en-US" sz="5100" dirty="0"/>
              <a:t> o </a:t>
            </a:r>
            <a:r>
              <a:rPr lang="en-US" sz="5100" dirty="0" err="1"/>
              <a:t>nel</a:t>
            </a:r>
            <a:r>
              <a:rPr lang="en-US" sz="5100" dirty="0"/>
              <a:t> </a:t>
            </a:r>
            <a:r>
              <a:rPr lang="en-US" sz="5100" dirty="0" err="1"/>
              <a:t>controllo</a:t>
            </a:r>
            <a:r>
              <a:rPr lang="en-US" sz="5100" dirty="0"/>
              <a:t> </a:t>
            </a:r>
            <a:r>
              <a:rPr lang="en-US" sz="5100" dirty="0" err="1"/>
              <a:t>effettivo</a:t>
            </a:r>
            <a:r>
              <a:rPr lang="en-US" sz="5100" dirty="0"/>
              <a:t> di tale </a:t>
            </a:r>
            <a:r>
              <a:rPr lang="en-US" sz="5100" dirty="0" err="1"/>
              <a:t>Stato</a:t>
            </a:r>
            <a:r>
              <a:rPr lang="en-US" sz="5100" dirty="0"/>
              <a:t> </a:t>
            </a:r>
            <a:r>
              <a:rPr lang="en-US" sz="5100" dirty="0" err="1"/>
              <a:t>Parte</a:t>
            </a:r>
            <a:r>
              <a:rPr lang="en-US" sz="5100" dirty="0"/>
              <a:t>, </a:t>
            </a:r>
            <a:r>
              <a:rPr lang="en-US" sz="5100" b="1" dirty="0" err="1"/>
              <a:t>anche</a:t>
            </a:r>
            <a:r>
              <a:rPr lang="en-US" sz="5100" b="1" dirty="0"/>
              <a:t> se non </a:t>
            </a:r>
            <a:r>
              <a:rPr lang="en-US" sz="5100" b="1" dirty="0" err="1"/>
              <a:t>si</a:t>
            </a:r>
            <a:r>
              <a:rPr lang="en-US" sz="5100" b="1" dirty="0"/>
              <a:t> </a:t>
            </a:r>
            <a:r>
              <a:rPr lang="en-US" sz="5100" b="1" dirty="0" err="1"/>
              <a:t>trova</a:t>
            </a:r>
            <a:r>
              <a:rPr lang="en-US" sz="5100" b="1" dirty="0"/>
              <a:t> </a:t>
            </a:r>
            <a:r>
              <a:rPr lang="en-US" sz="5100" b="1" dirty="0" err="1"/>
              <a:t>nel</a:t>
            </a:r>
            <a:r>
              <a:rPr lang="en-US" sz="5100" b="1" dirty="0"/>
              <a:t> </a:t>
            </a:r>
            <a:r>
              <a:rPr lang="en-US" sz="5100" b="1" dirty="0" err="1"/>
              <a:t>territorio</a:t>
            </a:r>
            <a:r>
              <a:rPr lang="en-US" sz="5100" b="1" dirty="0"/>
              <a:t> </a:t>
            </a:r>
            <a:r>
              <a:rPr lang="en-US" sz="5100" b="1" dirty="0" err="1"/>
              <a:t>dello</a:t>
            </a:r>
            <a:r>
              <a:rPr lang="en-US" sz="5100" b="1" dirty="0"/>
              <a:t> </a:t>
            </a:r>
            <a:r>
              <a:rPr lang="en-US" sz="5100" b="1" dirty="0" err="1"/>
              <a:t>Stato</a:t>
            </a:r>
            <a:r>
              <a:rPr lang="en-US" sz="5100" b="1" dirty="0"/>
              <a:t> </a:t>
            </a:r>
            <a:r>
              <a:rPr lang="en-US" sz="5100" b="1" dirty="0" err="1"/>
              <a:t>Parte</a:t>
            </a:r>
            <a:r>
              <a:rPr lang="en-US" sz="5100" dirty="0"/>
              <a:t>.</a:t>
            </a:r>
            <a:endParaRPr lang="it-IT" sz="67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dirty="0"/>
              <a:t>Human </a:t>
            </a:r>
            <a:r>
              <a:rPr lang="it-IT" sz="4000" dirty="0" err="1"/>
              <a:t>Rights</a:t>
            </a:r>
            <a:r>
              <a:rPr lang="it-IT" sz="4000" dirty="0"/>
              <a:t> Committee</a:t>
            </a:r>
          </a:p>
          <a:p>
            <a:pPr algn="ctr">
              <a:defRPr/>
            </a:pPr>
            <a:r>
              <a:rPr lang="it-IT" sz="4000" dirty="0"/>
              <a:t>General </a:t>
            </a:r>
            <a:r>
              <a:rPr lang="it-IT" sz="4000" dirty="0" err="1"/>
              <a:t>Comment</a:t>
            </a:r>
            <a:r>
              <a:rPr lang="it-IT" sz="4000" dirty="0"/>
              <a:t> N. 31</a:t>
            </a:r>
          </a:p>
        </p:txBody>
      </p:sp>
    </p:spTree>
    <p:extLst>
      <p:ext uri="{BB962C8B-B14F-4D97-AF65-F5344CB8AC3E}">
        <p14:creationId xmlns:p14="http://schemas.microsoft.com/office/powerpoint/2010/main" val="2069418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70000" lnSpcReduction="20000"/>
          </a:bodyPr>
          <a:lstStyle/>
          <a:p>
            <a:pPr marL="0" indent="0" algn="just">
              <a:buNone/>
            </a:pPr>
            <a:endParaRPr lang="en-US" sz="3400" dirty="0"/>
          </a:p>
          <a:p>
            <a:pPr marL="0" indent="0" algn="just">
              <a:buNone/>
            </a:pPr>
            <a:r>
              <a:rPr lang="en-US" sz="5700" dirty="0" err="1"/>
              <a:t>Questo</a:t>
            </a:r>
            <a:r>
              <a:rPr lang="en-US" sz="5700" dirty="0"/>
              <a:t> principio </a:t>
            </a:r>
            <a:r>
              <a:rPr lang="en-US" sz="5700" dirty="0" err="1"/>
              <a:t>si</a:t>
            </a:r>
            <a:r>
              <a:rPr lang="en-US" sz="5700" dirty="0"/>
              <a:t> </a:t>
            </a:r>
            <a:r>
              <a:rPr lang="en-US" sz="5700" dirty="0" err="1"/>
              <a:t>applica</a:t>
            </a:r>
            <a:r>
              <a:rPr lang="en-US" sz="5700" dirty="0"/>
              <a:t> </a:t>
            </a:r>
            <a:r>
              <a:rPr lang="en-US" sz="5700" dirty="0" err="1"/>
              <a:t>anche</a:t>
            </a:r>
            <a:r>
              <a:rPr lang="en-US" sz="5700" dirty="0"/>
              <a:t> a </a:t>
            </a:r>
            <a:r>
              <a:rPr lang="en-US" sz="5700" b="1" dirty="0" err="1"/>
              <a:t>coloro</a:t>
            </a:r>
            <a:r>
              <a:rPr lang="en-US" sz="5700" b="1" dirty="0"/>
              <a:t> </a:t>
            </a:r>
            <a:r>
              <a:rPr lang="en-US" sz="5700" b="1" dirty="0" err="1"/>
              <a:t>che</a:t>
            </a:r>
            <a:r>
              <a:rPr lang="en-US" sz="5700" b="1" dirty="0"/>
              <a:t> </a:t>
            </a:r>
            <a:r>
              <a:rPr lang="en-US" sz="5700" b="1" dirty="0" err="1"/>
              <a:t>sono</a:t>
            </a:r>
            <a:r>
              <a:rPr lang="en-US" sz="5700" b="1" dirty="0"/>
              <a:t> sotto il </a:t>
            </a:r>
            <a:r>
              <a:rPr lang="en-US" sz="5700" b="1" dirty="0" err="1"/>
              <a:t>potere</a:t>
            </a:r>
            <a:r>
              <a:rPr lang="en-US" sz="5700" b="1" dirty="0"/>
              <a:t> o il </a:t>
            </a:r>
            <a:r>
              <a:rPr lang="en-US" sz="5700" b="1" dirty="0" err="1"/>
              <a:t>controllo</a:t>
            </a:r>
            <a:r>
              <a:rPr lang="en-US" sz="5700" b="1" dirty="0"/>
              <a:t> </a:t>
            </a:r>
            <a:r>
              <a:rPr lang="en-US" sz="5700" b="1" dirty="0" err="1"/>
              <a:t>effettivo</a:t>
            </a:r>
            <a:r>
              <a:rPr lang="en-US" sz="5700" b="1" dirty="0"/>
              <a:t> </a:t>
            </a:r>
            <a:r>
              <a:rPr lang="en-US" sz="5700" b="1" dirty="0" err="1"/>
              <a:t>delle</a:t>
            </a:r>
            <a:r>
              <a:rPr lang="en-US" sz="5700" b="1" dirty="0"/>
              <a:t> </a:t>
            </a:r>
            <a:r>
              <a:rPr lang="en-US" sz="5700" b="1" dirty="0" err="1"/>
              <a:t>forze</a:t>
            </a:r>
            <a:r>
              <a:rPr lang="en-US" sz="5700" b="1" dirty="0"/>
              <a:t> di uno </a:t>
            </a:r>
            <a:r>
              <a:rPr lang="en-US" sz="5700" b="1" dirty="0" err="1"/>
              <a:t>Stato</a:t>
            </a:r>
            <a:r>
              <a:rPr lang="en-US" sz="5700" b="1" dirty="0"/>
              <a:t> </a:t>
            </a:r>
            <a:r>
              <a:rPr lang="en-US" sz="5700" b="1" dirty="0" err="1"/>
              <a:t>Parte</a:t>
            </a:r>
            <a:r>
              <a:rPr lang="en-US" sz="5700" b="1" dirty="0"/>
              <a:t> </a:t>
            </a:r>
            <a:r>
              <a:rPr lang="en-US" sz="5700" b="1" dirty="0" err="1"/>
              <a:t>che</a:t>
            </a:r>
            <a:r>
              <a:rPr lang="en-US" sz="5700" b="1" dirty="0"/>
              <a:t> </a:t>
            </a:r>
            <a:r>
              <a:rPr lang="en-US" sz="5700" b="1" dirty="0" err="1"/>
              <a:t>agiscono</a:t>
            </a:r>
            <a:r>
              <a:rPr lang="en-US" sz="5700" b="1" dirty="0"/>
              <a:t> al di </a:t>
            </a:r>
            <a:r>
              <a:rPr lang="en-US" sz="5700" b="1" dirty="0" err="1"/>
              <a:t>fuori</a:t>
            </a:r>
            <a:r>
              <a:rPr lang="en-US" sz="5700" b="1" dirty="0"/>
              <a:t> del </a:t>
            </a:r>
            <a:r>
              <a:rPr lang="en-US" sz="5700" b="1" dirty="0" err="1"/>
              <a:t>suo</a:t>
            </a:r>
            <a:r>
              <a:rPr lang="en-US" sz="5700" b="1" dirty="0"/>
              <a:t> </a:t>
            </a:r>
            <a:r>
              <a:rPr lang="en-US" sz="5700" b="1" dirty="0" err="1"/>
              <a:t>territorio</a:t>
            </a:r>
            <a:r>
              <a:rPr lang="en-US" sz="5700" dirty="0"/>
              <a:t>, </a:t>
            </a:r>
            <a:r>
              <a:rPr lang="en-US" sz="5700" dirty="0" err="1"/>
              <a:t>indipendentemente</a:t>
            </a:r>
            <a:r>
              <a:rPr lang="en-US" sz="5700" dirty="0"/>
              <a:t> </a:t>
            </a:r>
            <a:r>
              <a:rPr lang="en-US" sz="5700" dirty="0" err="1"/>
              <a:t>dalle</a:t>
            </a:r>
            <a:r>
              <a:rPr lang="en-US" sz="5700" dirty="0"/>
              <a:t> </a:t>
            </a:r>
            <a:r>
              <a:rPr lang="en-US" sz="5700" dirty="0" err="1"/>
              <a:t>circostanze</a:t>
            </a:r>
            <a:r>
              <a:rPr lang="en-US" sz="5700" dirty="0"/>
              <a:t> in cui tale </a:t>
            </a:r>
            <a:r>
              <a:rPr lang="en-US" sz="5700" dirty="0" err="1"/>
              <a:t>potere</a:t>
            </a:r>
            <a:r>
              <a:rPr lang="en-US" sz="5700" dirty="0"/>
              <a:t> o </a:t>
            </a:r>
            <a:r>
              <a:rPr lang="en-US" sz="5700" dirty="0" err="1"/>
              <a:t>controllo</a:t>
            </a:r>
            <a:r>
              <a:rPr lang="en-US" sz="5700" dirty="0"/>
              <a:t> </a:t>
            </a:r>
            <a:r>
              <a:rPr lang="en-US" sz="5700" dirty="0" err="1"/>
              <a:t>effettivo</a:t>
            </a:r>
            <a:r>
              <a:rPr lang="en-US" sz="5700" dirty="0"/>
              <a:t> </a:t>
            </a:r>
            <a:r>
              <a:rPr lang="en-US" sz="5700" dirty="0" err="1"/>
              <a:t>è</a:t>
            </a:r>
            <a:r>
              <a:rPr lang="en-US" sz="5700" dirty="0"/>
              <a:t> </a:t>
            </a:r>
            <a:r>
              <a:rPr lang="en-US" sz="5700" dirty="0" err="1"/>
              <a:t>stato</a:t>
            </a:r>
            <a:r>
              <a:rPr lang="en-US" sz="5700" dirty="0"/>
              <a:t> </a:t>
            </a:r>
            <a:r>
              <a:rPr lang="en-US" sz="5700" dirty="0" err="1"/>
              <a:t>ottenuto</a:t>
            </a:r>
            <a:r>
              <a:rPr lang="en-US" sz="5700" dirty="0"/>
              <a:t>, come le </a:t>
            </a:r>
            <a:r>
              <a:rPr lang="en-US" sz="5700" dirty="0" err="1"/>
              <a:t>forze</a:t>
            </a:r>
            <a:r>
              <a:rPr lang="en-US" sz="5700" dirty="0"/>
              <a:t> </a:t>
            </a:r>
            <a:r>
              <a:rPr lang="en-US" sz="5700" dirty="0" err="1"/>
              <a:t>che</a:t>
            </a:r>
            <a:r>
              <a:rPr lang="en-US" sz="5700" dirty="0"/>
              <a:t> </a:t>
            </a:r>
            <a:r>
              <a:rPr lang="en-US" sz="5700" dirty="0" err="1"/>
              <a:t>costituiscono</a:t>
            </a:r>
            <a:r>
              <a:rPr lang="en-US" sz="5700" dirty="0"/>
              <a:t> un </a:t>
            </a:r>
            <a:r>
              <a:rPr lang="en-US" sz="5700" dirty="0" err="1"/>
              <a:t>contingente</a:t>
            </a:r>
            <a:r>
              <a:rPr lang="en-US" sz="5700" dirty="0"/>
              <a:t> </a:t>
            </a:r>
            <a:r>
              <a:rPr lang="en-US" sz="5700" dirty="0" err="1"/>
              <a:t>nazionale</a:t>
            </a:r>
            <a:r>
              <a:rPr lang="en-US" sz="5700" dirty="0"/>
              <a:t> di uno </a:t>
            </a:r>
            <a:r>
              <a:rPr lang="en-US" sz="5700" dirty="0" err="1"/>
              <a:t>Stato</a:t>
            </a:r>
            <a:r>
              <a:rPr lang="en-US" sz="5700" dirty="0"/>
              <a:t> </a:t>
            </a:r>
            <a:r>
              <a:rPr lang="en-US" sz="5700" dirty="0" err="1"/>
              <a:t>Parte</a:t>
            </a:r>
            <a:r>
              <a:rPr lang="en-US" sz="5700" dirty="0"/>
              <a:t> </a:t>
            </a:r>
            <a:r>
              <a:rPr lang="en-US" sz="5700" dirty="0" err="1"/>
              <a:t>assegnato</a:t>
            </a:r>
            <a:r>
              <a:rPr lang="en-US" sz="5700" dirty="0"/>
              <a:t> a </a:t>
            </a:r>
            <a:r>
              <a:rPr lang="en-US" sz="5700" dirty="0" err="1"/>
              <a:t>un'operazione</a:t>
            </a:r>
            <a:r>
              <a:rPr lang="en-US" sz="5700" dirty="0"/>
              <a:t> </a:t>
            </a:r>
            <a:r>
              <a:rPr lang="en-US" sz="5700" dirty="0" err="1"/>
              <a:t>internazionale</a:t>
            </a:r>
            <a:r>
              <a:rPr lang="en-US" sz="5700" dirty="0"/>
              <a:t> di </a:t>
            </a:r>
            <a:r>
              <a:rPr lang="en-US" sz="5700" dirty="0" err="1"/>
              <a:t>mantenimento</a:t>
            </a:r>
            <a:r>
              <a:rPr lang="en-US" sz="5700" dirty="0"/>
              <a:t> o </a:t>
            </a:r>
            <a:r>
              <a:rPr lang="en-US" sz="5700" dirty="0" err="1"/>
              <a:t>imposizione</a:t>
            </a:r>
            <a:r>
              <a:rPr lang="en-US" sz="5700" dirty="0"/>
              <a:t> </a:t>
            </a:r>
            <a:r>
              <a:rPr lang="en-US" sz="5700" dirty="0" err="1"/>
              <a:t>della</a:t>
            </a:r>
            <a:r>
              <a:rPr lang="en-US" sz="5700" dirty="0"/>
              <a:t> pace.</a:t>
            </a:r>
            <a:endParaRPr lang="it-IT" sz="69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dirty="0"/>
              <a:t>Human </a:t>
            </a:r>
            <a:r>
              <a:rPr lang="it-IT" sz="4000" dirty="0" err="1"/>
              <a:t>Rights</a:t>
            </a:r>
            <a:r>
              <a:rPr lang="it-IT" sz="4000" dirty="0"/>
              <a:t> Committee</a:t>
            </a:r>
          </a:p>
          <a:p>
            <a:pPr algn="ctr">
              <a:defRPr/>
            </a:pPr>
            <a:r>
              <a:rPr lang="it-IT" sz="4000" dirty="0"/>
              <a:t>General </a:t>
            </a:r>
            <a:r>
              <a:rPr lang="it-IT" sz="4000" dirty="0" err="1"/>
              <a:t>Comment</a:t>
            </a:r>
            <a:r>
              <a:rPr lang="it-IT" sz="4000" dirty="0"/>
              <a:t> N. 31</a:t>
            </a:r>
          </a:p>
        </p:txBody>
      </p:sp>
    </p:spTree>
    <p:extLst>
      <p:ext uri="{BB962C8B-B14F-4D97-AF65-F5344CB8AC3E}">
        <p14:creationId xmlns:p14="http://schemas.microsoft.com/office/powerpoint/2010/main" val="116025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fontScale="92500" lnSpcReduction="20000"/>
          </a:bodyPr>
          <a:lstStyle/>
          <a:p>
            <a:pPr marL="0" indent="0" algn="just">
              <a:buNone/>
            </a:pPr>
            <a:endParaRPr lang="it-IT" sz="2400" dirty="0"/>
          </a:p>
          <a:p>
            <a:pPr marL="0" indent="0" algn="just">
              <a:buNone/>
            </a:pPr>
            <a:r>
              <a:rPr lang="it-IT" sz="2400" dirty="0"/>
              <a:t>Per quanto riguarda il "significato ordinario" del termine pertinente di cui all’articolo 1 della Convenzione, la Corte è convinta che, dal punto di vista del diritto internazionale pubblico, la competenza giurisdizionale di uno Stato sia principalmente territoriale.  […]
[L]a giurisprudenza della Corte dimostra che il riconoscimento dell’esercizio della competenza extraterritoriale da parte di uno Stato contraente è eccezionale: lo ha fatto quando lo Stato convenuto, attraverso il </a:t>
            </a:r>
            <a:r>
              <a:rPr lang="it-IT" sz="2400" b="1" dirty="0"/>
              <a:t>controllo effettivo del territorio in questione e dei suoi abitanti all’estero in conseguenza di un’occupazione militare o attraverso il consenso, l’invito o l’acquiescenza</a:t>
            </a:r>
            <a:r>
              <a:rPr lang="it-IT" sz="2400" dirty="0"/>
              <a:t> del governo di tale territorio,  esercita in tutto o in parte i poteri pubblici che normalmente devono essere esercitati da tale governo. […]
Inoltre, la Corte rileva che altri casi riconosciuti di esercizio extraterritoriale della giurisdizione da parte di uno Stato includono i casi che coinvolgono le </a:t>
            </a:r>
            <a:r>
              <a:rPr lang="it-IT" sz="2400" b="1" dirty="0"/>
              <a:t>attività dei suoi agenti diplomatici o consolari all’estero</a:t>
            </a:r>
            <a:r>
              <a:rPr lang="it-IT" sz="2400" dirty="0"/>
              <a:t> e </a:t>
            </a:r>
            <a:r>
              <a:rPr lang="it-IT" sz="2400" b="1" dirty="0"/>
              <a:t>a bordo di imbarcazioni e navi immatricolate in tale Stato o battenti bandiera di tale Stato</a:t>
            </a:r>
            <a:r>
              <a:rPr lang="it-IT" sz="2400" dirty="0"/>
              <a:t>. In queste situazioni specifiche, il diritto internazionale consuetudinario e le disposizioni dei trattati hanno riconosciuto l'esercizio extraterritoriale della giurisdizione da parte dello Stato interessato.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i="1" dirty="0" err="1"/>
              <a:t>Banković</a:t>
            </a:r>
            <a:r>
              <a:rPr lang="it-IT" sz="4000" i="1" dirty="0"/>
              <a:t> c. Belgio e altri</a:t>
            </a:r>
          </a:p>
          <a:p>
            <a:pPr algn="ctr">
              <a:defRPr/>
            </a:pPr>
            <a:r>
              <a:rPr lang="it-IT" sz="4000" dirty="0"/>
              <a:t>Corte EDU, 12 dicembre 2001</a:t>
            </a:r>
          </a:p>
        </p:txBody>
      </p:sp>
    </p:spTree>
    <p:extLst>
      <p:ext uri="{BB962C8B-B14F-4D97-AF65-F5344CB8AC3E}">
        <p14:creationId xmlns:p14="http://schemas.microsoft.com/office/powerpoint/2010/main" val="2105770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767086"/>
          </a:xfrm>
        </p:spPr>
        <p:txBody>
          <a:bodyPr vert="horz" lIns="91440" tIns="45720" rIns="91440" bIns="45720" rtlCol="0">
            <a:normAutofit fontScale="92500" lnSpcReduction="20000"/>
          </a:bodyPr>
          <a:lstStyle/>
          <a:p>
            <a:pPr marL="0" indent="0" algn="just">
              <a:buNone/>
            </a:pPr>
            <a:endParaRPr lang="it-IT" sz="1600" dirty="0"/>
          </a:p>
          <a:p>
            <a:pPr marL="0" indent="0" algn="just">
              <a:buNone/>
            </a:pPr>
            <a:r>
              <a:rPr lang="it-IT" sz="1800" dirty="0"/>
              <a:t>I ricorrenti sostengono che il bombardamento alla RTS da parte degli Stati convenuti costituisce un ulteriore esempio di atto extraterritoriale che può essere adattato dalla nozione di "giurisdizione" di cui all'articolo 1 della Convenzione […]
In primo luogo, i ricorrenti [...] sostengono che l'obbligo positivo di cui all’articolo 1 si estende alla garanzia dei diritti della Convenzione in modo proporzionato al livello di controllo esercitato in una determinata situazione extraterritoriale. I governi sostengono che ciò equivale a una nozione di "causa ed effetto" di giurisdizione […]. </a:t>
            </a:r>
            <a:r>
              <a:rPr lang="it-IT" sz="1800" b="1" dirty="0"/>
              <a:t>La Corte ritiene che l'argomento dei ricorrenti equivalga a sostenere che chiunque sia leso da un atto imputabile a uno Stato contraente, in qualsiasi parte del mondo tale atto sia stato commesso o ne abbia avvertito le conseguenze, è in tal modo condotto nella giurisdizione di tale Stato </a:t>
            </a:r>
            <a:r>
              <a:rPr lang="it-IT" sz="1800" dirty="0"/>
              <a:t>ai sensi dell'articolo 1 della Convenzione.
La Corte è incline a concordare con l'argomentazione dei Governi secondo cui il testo dell'articolo 1 non tiene conto di un tale approccio alla "giurisdizione". È vero che i ricorrenti ammettono che la competenza, e qualsiasi conseguente responsabilità derivante dalla Convenzione di Stato, sarebbe limitata, nelle circostanze, alla commissione e alle conseguenze di tale particolare atto. Tuttavia, la Corte ritiene che il tenore letterale dell'articolo 1 non fornisca alcun sostegno all' affermazione dei ricorrenti [...]. Infatti, l'approccio delle ricorrenti non spiega l'applicazione dell'espressione "nell'ambito della loro competenza" di cui all'articolo 1 e si spinge fino a rendere tali termini superflui e privi di qualsiasi significato. […]
Inoltre, </a:t>
            </a:r>
            <a:r>
              <a:rPr lang="it-IT" sz="1800" b="1" dirty="0"/>
              <a:t>la nozione di competenza dei ricorrenti equipara la determinazione della questione se un singolo rientri nella giurisdizione di uno Stato contraente alla questione se tale persona possa essere considerata vittima di una violazione dei diritti garantiti dalla Convenzione. Si tratta di condizioni di ammissibilità separate e distinte</a:t>
            </a:r>
            <a:r>
              <a:rPr lang="it-IT" sz="1800" dirty="0"/>
              <a:t>, ciascuna delle quali deve essere soddisfatta nell'ordinanza sopra menzionata, prima che un singolo possa invocare le disposizioni della Convenzione contro uno Stato contraente.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algn="ctr">
              <a:defRPr/>
            </a:pPr>
            <a:r>
              <a:rPr lang="it-IT" sz="4000" i="1" dirty="0" err="1"/>
              <a:t>Banković</a:t>
            </a:r>
            <a:r>
              <a:rPr lang="it-IT" sz="4000" i="1" dirty="0"/>
              <a:t> c. Belgio e altri</a:t>
            </a:r>
          </a:p>
          <a:p>
            <a:pPr algn="ctr">
              <a:defRPr/>
            </a:pPr>
            <a:r>
              <a:rPr lang="it-IT" sz="4000" dirty="0"/>
              <a:t>Corte EDU, 12 dicembre 2001</a:t>
            </a:r>
          </a:p>
        </p:txBody>
      </p:sp>
    </p:spTree>
    <p:extLst>
      <p:ext uri="{BB962C8B-B14F-4D97-AF65-F5344CB8AC3E}">
        <p14:creationId xmlns:p14="http://schemas.microsoft.com/office/powerpoint/2010/main" val="14146602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6788</TotalTime>
  <Words>1474</Words>
  <Application>Microsoft Macintosh PowerPoint</Application>
  <PresentationFormat>Widescreen</PresentationFormat>
  <Paragraphs>59</Paragraphs>
  <Slides>10</Slides>
  <Notes>10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266</cp:revision>
  <dcterms:created xsi:type="dcterms:W3CDTF">2023-02-07T10:10:48Z</dcterms:created>
  <dcterms:modified xsi:type="dcterms:W3CDTF">2025-04-02T18:11:08Z</dcterms:modified>
</cp:coreProperties>
</file>