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1" r:id="rId1"/>
  </p:sldMasterIdLst>
  <p:sldIdLst>
    <p:sldId id="256" r:id="rId2"/>
    <p:sldId id="287" r:id="rId3"/>
    <p:sldId id="257" r:id="rId4"/>
    <p:sldId id="270" r:id="rId5"/>
    <p:sldId id="276" r:id="rId6"/>
    <p:sldId id="277" r:id="rId7"/>
    <p:sldId id="278" r:id="rId8"/>
    <p:sldId id="279" r:id="rId9"/>
    <p:sldId id="281" r:id="rId10"/>
    <p:sldId id="282" r:id="rId11"/>
    <p:sldId id="283" r:id="rId12"/>
    <p:sldId id="285" r:id="rId13"/>
    <p:sldId id="280" r:id="rId14"/>
    <p:sldId id="284" r:id="rId15"/>
    <p:sldId id="258" r:id="rId16"/>
    <p:sldId id="286"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168" y="84"/>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19/10/2020</a:t>
            </a:fld>
            <a:endParaRPr lang="it-IT"/>
          </a:p>
        </p:txBody>
      </p:sp>
      <p:sp>
        <p:nvSpPr>
          <p:cNvPr id="5" name="Footer Placeholder 4"/>
          <p:cNvSpPr>
            <a:spLocks noGrp="1"/>
          </p:cNvSpPr>
          <p:nvPr>
            <p:ph type="ftr" sz="quarter" idx="11"/>
          </p:nvPr>
        </p:nvSpPr>
        <p:spPr/>
        <p:txBody>
          <a:bodyPr/>
          <a:lstStyle/>
          <a:p>
            <a:endParaRPr lang="it-IT"/>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6876348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19/10/2020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9041504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19/10/2020</a:t>
            </a:fld>
            <a:endParaRPr lang="it-IT"/>
          </a:p>
        </p:txBody>
      </p:sp>
      <p:sp>
        <p:nvSpPr>
          <p:cNvPr id="5" name="Footer Placeholder 4"/>
          <p:cNvSpPr>
            <a:spLocks noGrp="1"/>
          </p:cNvSpPr>
          <p:nvPr>
            <p:ph type="ftr" sz="quarter" idx="11"/>
          </p:nvPr>
        </p:nvSpPr>
        <p:spPr/>
        <p:txBody>
          <a:bodyPr/>
          <a:lstStyle/>
          <a:p>
            <a:endParaRPr lang="it-IT"/>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9766119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19/10/2020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24914795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citazione">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19/10/2020</a:t>
            </a:fld>
            <a:endParaRPr lang="it-IT"/>
          </a:p>
        </p:txBody>
      </p:sp>
      <p:sp>
        <p:nvSpPr>
          <p:cNvPr id="6" name="Footer Placeholder 5"/>
          <p:cNvSpPr>
            <a:spLocks noGrp="1"/>
          </p:cNvSpPr>
          <p:nvPr>
            <p:ph type="ftr" sz="quarter" idx="11"/>
          </p:nvPr>
        </p:nvSpPr>
        <p:spPr/>
        <p:txBody>
          <a:bodyPr/>
          <a:lstStyle/>
          <a:p>
            <a:endParaRPr lang="it-IT"/>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8271563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ero o falso">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it-IT"/>
              <a:t>Fare clic per modificare lo stile del titolo dello schema</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it-IT"/>
              <a:t>Fare clic per modificare gli stili del testo dello schema</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19/10/2020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4083385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p:txBody>
          <a:bodyPr vert="eaVert" ancho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19/10/2020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07274643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it-IT"/>
              <a:t>Fare clic per modificare lo stile del titolo dello schema</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19/10/2020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6202909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it-IT"/>
              <a:t>Fare clic per modificare lo stile del titolo dello schema</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576DFC76-EF54-468A-9123-6A8C4BD7C376}" type="datetimeFigureOut">
              <a:rPr lang="it-IT" smtClean="0"/>
              <a:t>19/10/2020</a:t>
            </a:fld>
            <a:endParaRPr lang="it-IT"/>
          </a:p>
        </p:txBody>
      </p:sp>
      <p:sp>
        <p:nvSpPr>
          <p:cNvPr id="5" name="Footer Placeholder 4"/>
          <p:cNvSpPr>
            <a:spLocks noGrp="1"/>
          </p:cNvSpPr>
          <p:nvPr>
            <p:ph type="ftr" sz="quarter" idx="11"/>
          </p:nvPr>
        </p:nvSpPr>
        <p:spPr/>
        <p:txBody>
          <a:bodyPr/>
          <a:lstStyle/>
          <a:p>
            <a:endParaRPr lang="it-IT"/>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9054328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a:t>Fare clic per modificare gli stili del testo dello schema</a:t>
            </a:r>
          </a:p>
        </p:txBody>
      </p:sp>
      <p:sp>
        <p:nvSpPr>
          <p:cNvPr id="4" name="Date Placeholder 3"/>
          <p:cNvSpPr>
            <a:spLocks noGrp="1"/>
          </p:cNvSpPr>
          <p:nvPr>
            <p:ph type="dt" sz="half" idx="10"/>
          </p:nvPr>
        </p:nvSpPr>
        <p:spPr/>
        <p:txBody>
          <a:bodyPr/>
          <a:lstStyle/>
          <a:p>
            <a:fld id="{576DFC76-EF54-468A-9123-6A8C4BD7C376}" type="datetimeFigureOut">
              <a:rPr lang="it-IT" smtClean="0"/>
              <a:t>19/10/2020</a:t>
            </a:fld>
            <a:endParaRPr lang="it-IT"/>
          </a:p>
        </p:txBody>
      </p:sp>
      <p:sp>
        <p:nvSpPr>
          <p:cNvPr id="5" name="Footer Placeholder 4"/>
          <p:cNvSpPr>
            <a:spLocks noGrp="1"/>
          </p:cNvSpPr>
          <p:nvPr>
            <p:ph type="ftr" sz="quarter" idx="11"/>
          </p:nvPr>
        </p:nvSpPr>
        <p:spPr/>
        <p:txBody>
          <a:bodyPr/>
          <a:lstStyle/>
          <a:p>
            <a:endParaRPr lang="it-IT"/>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5776615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it-IT"/>
              <a:t>Fare clic per modificare lo stile del titolo dello schema</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576DFC76-EF54-468A-9123-6A8C4BD7C376}" type="datetimeFigureOut">
              <a:rPr lang="it-IT" smtClean="0"/>
              <a:t>19/10/2020</a:t>
            </a:fld>
            <a:endParaRPr lang="it-IT"/>
          </a:p>
        </p:txBody>
      </p:sp>
      <p:sp>
        <p:nvSpPr>
          <p:cNvPr id="6" name="Footer Placeholder 5"/>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3395838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Fare clic per modificare gli stili del testo dello schema</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576DFC76-EF54-468A-9123-6A8C4BD7C376}" type="datetimeFigureOut">
              <a:rPr lang="it-IT" smtClean="0"/>
              <a:t>19/10/2020</a:t>
            </a:fld>
            <a:endParaRPr lang="it-IT"/>
          </a:p>
        </p:txBody>
      </p:sp>
      <p:sp>
        <p:nvSpPr>
          <p:cNvPr id="8" name="Footer Placeholder 7"/>
          <p:cNvSpPr>
            <a:spLocks noGrp="1"/>
          </p:cNvSpPr>
          <p:nvPr>
            <p:ph type="ftr" sz="quarter" idx="11"/>
          </p:nvPr>
        </p:nvSpPr>
        <p:spPr/>
        <p:txBody>
          <a:bodyPr/>
          <a:lstStyle/>
          <a:p>
            <a:endParaRPr lang="it-IT"/>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33420169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576DFC76-EF54-468A-9123-6A8C4BD7C376}" type="datetimeFigureOut">
              <a:rPr lang="it-IT" smtClean="0"/>
              <a:t>19/10/2020</a:t>
            </a:fld>
            <a:endParaRPr lang="it-IT"/>
          </a:p>
        </p:txBody>
      </p:sp>
      <p:sp>
        <p:nvSpPr>
          <p:cNvPr id="4" name="Footer Placeholder 3"/>
          <p:cNvSpPr>
            <a:spLocks noGrp="1"/>
          </p:cNvSpPr>
          <p:nvPr>
            <p:ph type="ftr" sz="quarter" idx="11"/>
          </p:nvPr>
        </p:nvSpPr>
        <p:spPr/>
        <p:txBody>
          <a:bodyPr/>
          <a:lstStyle/>
          <a:p>
            <a:endParaRPr lang="it-IT"/>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9709713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6DFC76-EF54-468A-9123-6A8C4BD7C376}" type="datetimeFigureOut">
              <a:rPr lang="it-IT" smtClean="0"/>
              <a:t>19/10/2020</a:t>
            </a:fld>
            <a:endParaRPr lang="it-IT"/>
          </a:p>
        </p:txBody>
      </p:sp>
      <p:sp>
        <p:nvSpPr>
          <p:cNvPr id="3" name="Footer Placeholder 2"/>
          <p:cNvSpPr>
            <a:spLocks noGrp="1"/>
          </p:cNvSpPr>
          <p:nvPr>
            <p:ph type="ftr" sz="quarter" idx="11"/>
          </p:nvPr>
        </p:nvSpPr>
        <p:spPr/>
        <p:txBody>
          <a:bodyPr/>
          <a:lstStyle/>
          <a:p>
            <a:endParaRPr lang="it-IT"/>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3237700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it-IT"/>
              <a:t>Fare clic per modificare lo stile del titolo dello schema</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19/10/2020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21186902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Fare clic per modificare gli stili del testo dello schema</a:t>
            </a:r>
          </a:p>
        </p:txBody>
      </p:sp>
      <p:sp>
        <p:nvSpPr>
          <p:cNvPr id="5" name="Date Placeholder 4"/>
          <p:cNvSpPr>
            <a:spLocks noGrp="1"/>
          </p:cNvSpPr>
          <p:nvPr>
            <p:ph type="dt" sz="half" idx="10"/>
          </p:nvPr>
        </p:nvSpPr>
        <p:spPr/>
        <p:txBody>
          <a:bodyPr/>
          <a:lstStyle/>
          <a:p>
            <a:fld id="{576DFC76-EF54-468A-9123-6A8C4BD7C376}" type="datetimeFigureOut">
              <a:rPr lang="it-IT" smtClean="0"/>
              <a:t>19/10/2020</a:t>
            </a:fld>
            <a:endParaRPr lang="it-IT"/>
          </a:p>
        </p:txBody>
      </p:sp>
      <p:sp>
        <p:nvSpPr>
          <p:cNvPr id="6" name="Footer Placeholder 5"/>
          <p:cNvSpPr>
            <a:spLocks noGrp="1"/>
          </p:cNvSpPr>
          <p:nvPr>
            <p:ph type="ftr" sz="quarter" idx="11"/>
          </p:nvPr>
        </p:nvSpPr>
        <p:spPr/>
        <p:txBody>
          <a:bodyPr/>
          <a:lstStyle/>
          <a:p>
            <a:endParaRPr lang="it-IT"/>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C2C759DE-5437-45D1-A900-3F16E680A49D}" type="slidenum">
              <a:rPr lang="it-IT" smtClean="0"/>
              <a:t>‹N›</a:t>
            </a:fld>
            <a:endParaRPr lang="it-IT"/>
          </a:p>
        </p:txBody>
      </p:sp>
    </p:spTree>
    <p:extLst>
      <p:ext uri="{BB962C8B-B14F-4D97-AF65-F5344CB8AC3E}">
        <p14:creationId xmlns:p14="http://schemas.microsoft.com/office/powerpoint/2010/main" val="194479183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it-IT"/>
              <a:t>Fare clic per modificare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576DFC76-EF54-468A-9123-6A8C4BD7C376}" type="datetimeFigureOut">
              <a:rPr lang="it-IT" smtClean="0"/>
              <a:t>19/10/2020</a:t>
            </a:fld>
            <a:endParaRPr lang="it-IT"/>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it-IT"/>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C2C759DE-5437-45D1-A900-3F16E680A49D}" type="slidenum">
              <a:rPr lang="it-IT" smtClean="0"/>
              <a:t>‹N›</a:t>
            </a:fld>
            <a:endParaRPr lang="it-IT"/>
          </a:p>
        </p:txBody>
      </p:sp>
    </p:spTree>
    <p:extLst>
      <p:ext uri="{BB962C8B-B14F-4D97-AF65-F5344CB8AC3E}">
        <p14:creationId xmlns:p14="http://schemas.microsoft.com/office/powerpoint/2010/main" val="830192407"/>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6.xml"/><Relationship Id="rId4" Type="http://schemas.openxmlformats.org/officeDocument/2006/relationships/image" Target="../media/image3.jpeg"/></Relationships>
</file>

<file path=ppt/slides/_rels/slide6.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69000">
              <a:schemeClr val="bg2">
                <a:tint val="90000"/>
                <a:lumMod val="120000"/>
              </a:schemeClr>
            </a:gs>
            <a:gs pos="100000">
              <a:schemeClr val="bg2">
                <a:shade val="98000"/>
                <a:satMod val="120000"/>
                <a:lumMod val="98000"/>
              </a:schemeClr>
            </a:gs>
          </a:gsLst>
          <a:lin ang="5400000" scaled="0"/>
        </a:gradFill>
        <a:effectLst/>
      </p:bgPr>
    </p:bg>
    <p:spTree>
      <p:nvGrpSpPr>
        <p:cNvPr id="1" name=""/>
        <p:cNvGrpSpPr/>
        <p:nvPr/>
      </p:nvGrpSpPr>
      <p:grpSpPr>
        <a:xfrm>
          <a:off x="0" y="0"/>
          <a:ext cx="0" cy="0"/>
          <a:chOff x="0" y="0"/>
          <a:chExt cx="0" cy="0"/>
        </a:xfrm>
      </p:grpSpPr>
      <p:sp>
        <p:nvSpPr>
          <p:cNvPr id="3" name="Sottotitolo 2">
            <a:extLst>
              <a:ext uri="{FF2B5EF4-FFF2-40B4-BE49-F238E27FC236}">
                <a16:creationId xmlns:a16="http://schemas.microsoft.com/office/drawing/2014/main" xmlns="" id="{9C06F9F3-4769-44FE-AD83-2A27C4C635E2}"/>
              </a:ext>
            </a:extLst>
          </p:cNvPr>
          <p:cNvSpPr>
            <a:spLocks noGrp="1"/>
          </p:cNvSpPr>
          <p:nvPr>
            <p:ph type="subTitle" idx="1"/>
          </p:nvPr>
        </p:nvSpPr>
        <p:spPr>
          <a:xfrm>
            <a:off x="2337753" y="1881810"/>
            <a:ext cx="8915399" cy="2849216"/>
          </a:xfrm>
        </p:spPr>
        <p:txBody>
          <a:bodyPr>
            <a:normAutofit/>
          </a:bodyPr>
          <a:lstStyle/>
          <a:p>
            <a:pPr algn="ctr"/>
            <a:r>
              <a:rPr lang="it-IT" sz="5200" b="1" dirty="0">
                <a:solidFill>
                  <a:schemeClr val="accent2">
                    <a:lumMod val="75000"/>
                  </a:schemeClr>
                </a:solidFill>
                <a:latin typeface="Times New Roman" panose="02020603050405020304" pitchFamily="18" charset="0"/>
                <a:cs typeface="Times New Roman" panose="02020603050405020304" pitchFamily="18" charset="0"/>
              </a:rPr>
              <a:t>Corso di Diritto della Navigazione e dei Trasporti</a:t>
            </a:r>
          </a:p>
          <a:p>
            <a:pPr algn="ctr"/>
            <a:r>
              <a:rPr lang="it-IT" sz="3600" b="1" dirty="0">
                <a:solidFill>
                  <a:schemeClr val="accent2">
                    <a:lumMod val="75000"/>
                  </a:schemeClr>
                </a:solidFill>
                <a:latin typeface="Times New Roman" panose="02020603050405020304" pitchFamily="18" charset="0"/>
                <a:cs typeface="Times New Roman" panose="02020603050405020304" pitchFamily="18" charset="0"/>
              </a:rPr>
              <a:t>Anno accademico 2020-2021</a:t>
            </a:r>
            <a:endParaRPr lang="it-IT" sz="3600" b="1"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6" name="CasellaDiTesto 5">
            <a:extLst>
              <a:ext uri="{FF2B5EF4-FFF2-40B4-BE49-F238E27FC236}">
                <a16:creationId xmlns:a16="http://schemas.microsoft.com/office/drawing/2014/main" xmlns="" id="{646B091C-5E9F-4BF7-A3CF-1A7B6AD4EEE0}"/>
              </a:ext>
            </a:extLst>
          </p:cNvPr>
          <p:cNvSpPr txBox="1"/>
          <p:nvPr/>
        </p:nvSpPr>
        <p:spPr>
          <a:xfrm>
            <a:off x="7484012" y="5669281"/>
            <a:ext cx="4403187" cy="584775"/>
          </a:xfrm>
          <a:prstGeom prst="rect">
            <a:avLst/>
          </a:prstGeom>
          <a:noFill/>
        </p:spPr>
        <p:txBody>
          <a:bodyPr wrap="square" rtlCol="0">
            <a:spAutoFit/>
          </a:bodyPr>
          <a:lstStyle/>
          <a:p>
            <a:pPr algn="ctr"/>
            <a:r>
              <a:rPr lang="it-IT" sz="3200" b="1" i="1" dirty="0">
                <a:solidFill>
                  <a:schemeClr val="accent2">
                    <a:lumMod val="75000"/>
                  </a:schemeClr>
                </a:solidFill>
                <a:latin typeface="Times New Roman" panose="02020603050405020304" pitchFamily="18" charset="0"/>
                <a:cs typeface="Times New Roman" panose="02020603050405020304" pitchFamily="18" charset="0"/>
              </a:rPr>
              <a:t>Prof. Massimiliano Musi </a:t>
            </a:r>
          </a:p>
        </p:txBody>
      </p:sp>
      <p:pic>
        <p:nvPicPr>
          <p:cNvPr id="5" name="Picture 2" descr="C:\Users\PBell\Desktop\teramo.jpg">
            <a:extLst>
              <a:ext uri="{FF2B5EF4-FFF2-40B4-BE49-F238E27FC236}">
                <a16:creationId xmlns:a16="http://schemas.microsoft.com/office/drawing/2014/main" xmlns="" id="{7E258CBC-6195-4CE6-9738-289565DB8D5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50219" y="351381"/>
            <a:ext cx="3175068" cy="164969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3981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7662F6FF-91CA-41F9-B528-60E1E6B2DA8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920BC442-F6EF-4904-80D8-E5130C0F8D49}"/>
              </a:ext>
            </a:extLst>
          </p:cNvPr>
          <p:cNvSpPr/>
          <p:nvPr/>
        </p:nvSpPr>
        <p:spPr>
          <a:xfrm>
            <a:off x="798736" y="1574281"/>
            <a:ext cx="8570551" cy="2691155"/>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Le navi iscritte nelle matricole e nei registri ed i galleggianti iscritti nei registri hanno accesso alla navigazione attraverso l’atto di nazionalità e la licenza  </a:t>
            </a:r>
          </a:p>
        </p:txBody>
      </p:sp>
      <p:sp>
        <p:nvSpPr>
          <p:cNvPr id="6" name="Rettangolo con angoli arrotondati 5">
            <a:extLst>
              <a:ext uri="{FF2B5EF4-FFF2-40B4-BE49-F238E27FC236}">
                <a16:creationId xmlns:a16="http://schemas.microsoft.com/office/drawing/2014/main" xmlns="" id="{28ECC2EA-8725-4B01-9B13-718981A0AAD8}"/>
              </a:ext>
            </a:extLst>
          </p:cNvPr>
          <p:cNvSpPr/>
          <p:nvPr/>
        </p:nvSpPr>
        <p:spPr>
          <a:xfrm>
            <a:off x="7805625" y="3525556"/>
            <a:ext cx="3773169" cy="163333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L’atto di nazionalità può essere sostituito temporaneamente da un passavanti provvisorio </a:t>
            </a:r>
          </a:p>
        </p:txBody>
      </p:sp>
      <p:sp>
        <p:nvSpPr>
          <p:cNvPr id="7" name="Titolo 1">
            <a:extLst>
              <a:ext uri="{FF2B5EF4-FFF2-40B4-BE49-F238E27FC236}">
                <a16:creationId xmlns:a16="http://schemas.microsoft.com/office/drawing/2014/main" xmlns="" id="{83FBB58F-398F-40F6-8183-E11DCE41C3C6}"/>
              </a:ext>
            </a:extLst>
          </p:cNvPr>
          <p:cNvSpPr txBox="1">
            <a:spLocks/>
          </p:cNvSpPr>
          <p:nvPr/>
        </p:nvSpPr>
        <p:spPr>
          <a:xfrm>
            <a:off x="2504849" y="232051"/>
            <a:ext cx="9567882"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«Nazionalità» delle Navi e degli Aeromobili</a:t>
            </a:r>
          </a:p>
        </p:txBody>
      </p:sp>
      <p:sp>
        <p:nvSpPr>
          <p:cNvPr id="8" name="Rettangolo con angoli arrotondati 7">
            <a:extLst>
              <a:ext uri="{FF2B5EF4-FFF2-40B4-BE49-F238E27FC236}">
                <a16:creationId xmlns:a16="http://schemas.microsoft.com/office/drawing/2014/main" xmlns="" id="{33E20472-8C30-4B06-9949-E60C5542068B}"/>
              </a:ext>
            </a:extLst>
          </p:cNvPr>
          <p:cNvSpPr/>
          <p:nvPr/>
        </p:nvSpPr>
        <p:spPr>
          <a:xfrm>
            <a:off x="5208763" y="4861661"/>
            <a:ext cx="3167269" cy="163333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La licenza può essere sostituita temporaneamente da una licenza provvisoria </a:t>
            </a:r>
          </a:p>
        </p:txBody>
      </p:sp>
      <p:pic>
        <p:nvPicPr>
          <p:cNvPr id="9" name="Picture 2" descr="Risultati immagini per immagine registri stilizzati">
            <a:extLst>
              <a:ext uri="{FF2B5EF4-FFF2-40B4-BE49-F238E27FC236}">
                <a16:creationId xmlns:a16="http://schemas.microsoft.com/office/drawing/2014/main" xmlns="" id="{A4DA33B9-6E7F-4752-A7C9-AE15B6633C2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722334">
            <a:off x="940938" y="4530055"/>
            <a:ext cx="2722192" cy="1752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13019383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0313E9F4-137C-435B-84AD-EFAE521B6B3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28F93850-BA42-4046-B6C7-839E51A9AA34}"/>
              </a:ext>
            </a:extLst>
          </p:cNvPr>
          <p:cNvSpPr/>
          <p:nvPr/>
        </p:nvSpPr>
        <p:spPr>
          <a:xfrm>
            <a:off x="775330" y="1933979"/>
            <a:ext cx="5771244" cy="1495021"/>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Registri internazionali </a:t>
            </a:r>
          </a:p>
        </p:txBody>
      </p:sp>
      <p:sp>
        <p:nvSpPr>
          <p:cNvPr id="7" name="Rettangolo con angoli arrotondati 6">
            <a:extLst>
              <a:ext uri="{FF2B5EF4-FFF2-40B4-BE49-F238E27FC236}">
                <a16:creationId xmlns:a16="http://schemas.microsoft.com/office/drawing/2014/main" xmlns="" id="{740B4C7F-623B-47C9-AFD8-1249B4572340}"/>
              </a:ext>
            </a:extLst>
          </p:cNvPr>
          <p:cNvSpPr/>
          <p:nvPr/>
        </p:nvSpPr>
        <p:spPr>
          <a:xfrm>
            <a:off x="7036772" y="1780489"/>
            <a:ext cx="5035959" cy="1801999"/>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fenomeno del cosiddetto </a:t>
            </a:r>
            <a:r>
              <a:rPr lang="it-IT" sz="2400" i="1" dirty="0">
                <a:solidFill>
                  <a:schemeClr val="tx1"/>
                </a:solidFill>
                <a:latin typeface="Times New Roman" panose="02020603050405020304" pitchFamily="18" charset="0"/>
                <a:cs typeface="Times New Roman" panose="02020603050405020304" pitchFamily="18" charset="0"/>
              </a:rPr>
              <a:t>«</a:t>
            </a:r>
            <a:r>
              <a:rPr lang="it-IT" sz="2400" i="1" dirty="0" err="1">
                <a:solidFill>
                  <a:schemeClr val="tx1"/>
                </a:solidFill>
                <a:latin typeface="Times New Roman" panose="02020603050405020304" pitchFamily="18" charset="0"/>
                <a:cs typeface="Times New Roman" panose="02020603050405020304" pitchFamily="18" charset="0"/>
              </a:rPr>
              <a:t>outflagging</a:t>
            </a:r>
            <a:r>
              <a:rPr lang="it-IT" sz="2400" i="1" dirty="0">
                <a:solidFill>
                  <a:schemeClr val="tx1"/>
                </a:solidFill>
                <a:latin typeface="Times New Roman" panose="02020603050405020304" pitchFamily="18" charset="0"/>
                <a:cs typeface="Times New Roman" panose="02020603050405020304" pitchFamily="18" charset="0"/>
              </a:rPr>
              <a:t>», </a:t>
            </a:r>
            <a:r>
              <a:rPr lang="it-IT" sz="2400" dirty="0">
                <a:solidFill>
                  <a:schemeClr val="tx1"/>
                </a:solidFill>
                <a:latin typeface="Times New Roman" panose="02020603050405020304" pitchFamily="18" charset="0"/>
                <a:cs typeface="Times New Roman" panose="02020603050405020304" pitchFamily="18" charset="0"/>
              </a:rPr>
              <a:t>per il quale si è verificata una «fuga» verso registri di convenienza</a:t>
            </a:r>
          </a:p>
        </p:txBody>
      </p:sp>
      <p:sp>
        <p:nvSpPr>
          <p:cNvPr id="8" name="Titolo 1">
            <a:extLst>
              <a:ext uri="{FF2B5EF4-FFF2-40B4-BE49-F238E27FC236}">
                <a16:creationId xmlns:a16="http://schemas.microsoft.com/office/drawing/2014/main" xmlns="" id="{24D0F9CE-7094-4A2C-9D34-D3280DED18E5}"/>
              </a:ext>
            </a:extLst>
          </p:cNvPr>
          <p:cNvSpPr txBox="1">
            <a:spLocks/>
          </p:cNvSpPr>
          <p:nvPr/>
        </p:nvSpPr>
        <p:spPr>
          <a:xfrm>
            <a:off x="2504849" y="232051"/>
            <a:ext cx="9567882"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«Nazionalità» delle Navi e degli Aeromobili</a:t>
            </a:r>
          </a:p>
        </p:txBody>
      </p:sp>
      <p:sp>
        <p:nvSpPr>
          <p:cNvPr id="6" name="Rettangolo con angoli arrotondati 5">
            <a:extLst>
              <a:ext uri="{FF2B5EF4-FFF2-40B4-BE49-F238E27FC236}">
                <a16:creationId xmlns:a16="http://schemas.microsoft.com/office/drawing/2014/main" xmlns="" id="{B492D0EA-3DC3-488A-BE6D-8DE46E944D58}"/>
              </a:ext>
            </a:extLst>
          </p:cNvPr>
          <p:cNvSpPr/>
          <p:nvPr/>
        </p:nvSpPr>
        <p:spPr>
          <a:xfrm>
            <a:off x="1403140" y="3246193"/>
            <a:ext cx="6814797" cy="1778007"/>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Molti Stati, tradizionalmente marittimi, hanno affiancato ai propri registri ordinari, un cosiddetto registro internazionale, con requisiti di nazionalità meno rigidi.</a:t>
            </a:r>
          </a:p>
        </p:txBody>
      </p:sp>
      <p:sp>
        <p:nvSpPr>
          <p:cNvPr id="9" name="Rettangolo con angoli arrotondati 8">
            <a:extLst>
              <a:ext uri="{FF2B5EF4-FFF2-40B4-BE49-F238E27FC236}">
                <a16:creationId xmlns:a16="http://schemas.microsoft.com/office/drawing/2014/main" xmlns="" id="{B8760ACF-07C8-44E7-94BA-824AE126973E}"/>
              </a:ext>
            </a:extLst>
          </p:cNvPr>
          <p:cNvSpPr/>
          <p:nvPr/>
        </p:nvSpPr>
        <p:spPr>
          <a:xfrm>
            <a:off x="7547834" y="5024200"/>
            <a:ext cx="4013833" cy="921265"/>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Scelta adottata anche dall’Italia. </a:t>
            </a:r>
          </a:p>
        </p:txBody>
      </p:sp>
    </p:spTree>
    <p:extLst>
      <p:ext uri="{BB962C8B-B14F-4D97-AF65-F5344CB8AC3E}">
        <p14:creationId xmlns:p14="http://schemas.microsoft.com/office/powerpoint/2010/main" val="1886446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ttangolo con angoli arrotondati 6">
            <a:extLst>
              <a:ext uri="{FF2B5EF4-FFF2-40B4-BE49-F238E27FC236}">
                <a16:creationId xmlns:a16="http://schemas.microsoft.com/office/drawing/2014/main" xmlns="" id="{14D9B70D-1EF4-4307-8E99-60C775859AA5}"/>
              </a:ext>
            </a:extLst>
          </p:cNvPr>
          <p:cNvSpPr/>
          <p:nvPr/>
        </p:nvSpPr>
        <p:spPr>
          <a:xfrm>
            <a:off x="5794654" y="1626004"/>
            <a:ext cx="2988271" cy="187695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Corte Costituzionale, 22 Dicembre 1961, n. 67</a:t>
            </a:r>
          </a:p>
        </p:txBody>
      </p:sp>
      <p:pic>
        <p:nvPicPr>
          <p:cNvPr id="3" name="Picture 2" descr="C:\Users\PBell\Desktop\teramo.jpg">
            <a:extLst>
              <a:ext uri="{FF2B5EF4-FFF2-40B4-BE49-F238E27FC236}">
                <a16:creationId xmlns:a16="http://schemas.microsoft.com/office/drawing/2014/main" xmlns="" id="{F7FE0338-EFF6-44AB-95B6-D9CA659F267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F54B4D70-6D1F-4FD6-81ED-534EA567C243}"/>
              </a:ext>
            </a:extLst>
          </p:cNvPr>
          <p:cNvSpPr/>
          <p:nvPr/>
        </p:nvSpPr>
        <p:spPr>
          <a:xfrm>
            <a:off x="811731" y="1610327"/>
            <a:ext cx="4764079" cy="954156"/>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Giurisdizione </a:t>
            </a:r>
          </a:p>
        </p:txBody>
      </p:sp>
      <p:sp>
        <p:nvSpPr>
          <p:cNvPr id="8" name="Titolo 1">
            <a:extLst>
              <a:ext uri="{FF2B5EF4-FFF2-40B4-BE49-F238E27FC236}">
                <a16:creationId xmlns:a16="http://schemas.microsoft.com/office/drawing/2014/main" xmlns="" id="{7630110A-632E-48F0-AE18-38AE64A2D869}"/>
              </a:ext>
            </a:extLst>
          </p:cNvPr>
          <p:cNvSpPr txBox="1">
            <a:spLocks/>
          </p:cNvSpPr>
          <p:nvPr/>
        </p:nvSpPr>
        <p:spPr>
          <a:xfrm>
            <a:off x="2504849" y="232051"/>
            <a:ext cx="9567882"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«Nazionalità» delle Navi e degli Aeromobili</a:t>
            </a:r>
          </a:p>
        </p:txBody>
      </p:sp>
      <p:sp>
        <p:nvSpPr>
          <p:cNvPr id="11" name="Rettangolo con angoli arrotondati 10">
            <a:extLst>
              <a:ext uri="{FF2B5EF4-FFF2-40B4-BE49-F238E27FC236}">
                <a16:creationId xmlns:a16="http://schemas.microsoft.com/office/drawing/2014/main" xmlns="" id="{1D300067-DE11-4B3D-AB9C-4BF70E1FB230}"/>
              </a:ext>
            </a:extLst>
          </p:cNvPr>
          <p:cNvSpPr/>
          <p:nvPr/>
        </p:nvSpPr>
        <p:spPr>
          <a:xfrm>
            <a:off x="255304" y="4621096"/>
            <a:ext cx="9206747" cy="2022757"/>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Secondo il più ampio principio che dispone che </a:t>
            </a:r>
            <a:r>
              <a:rPr lang="it-IT" sz="2000" i="1" dirty="0">
                <a:solidFill>
                  <a:schemeClr val="tx1"/>
                </a:solidFill>
                <a:latin typeface="Times New Roman" panose="02020603050405020304" pitchFamily="18" charset="0"/>
                <a:cs typeface="Times New Roman" panose="02020603050405020304" pitchFamily="18" charset="0"/>
              </a:rPr>
              <a:t>«la potestà dello Stato sui propri cittadini segue costoro anche nei trasferimenti all’estero, con il solo tramite segnato da una analoga potestà che, sugli stranieri spetta allo Stato della nuova residenza, secondo il suo diritto interno e il diritto internazionale» </a:t>
            </a:r>
          </a:p>
        </p:txBody>
      </p:sp>
      <p:sp>
        <p:nvSpPr>
          <p:cNvPr id="9" name="Rettangolo con angoli arrotondati 8">
            <a:extLst>
              <a:ext uri="{FF2B5EF4-FFF2-40B4-BE49-F238E27FC236}">
                <a16:creationId xmlns:a16="http://schemas.microsoft.com/office/drawing/2014/main" xmlns="" id="{DBA567E4-0873-485A-A19D-DD1927D81C65}"/>
              </a:ext>
            </a:extLst>
          </p:cNvPr>
          <p:cNvSpPr/>
          <p:nvPr/>
        </p:nvSpPr>
        <p:spPr>
          <a:xfrm>
            <a:off x="4559127" y="3140517"/>
            <a:ext cx="7063029" cy="1739358"/>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i="1" dirty="0">
                <a:solidFill>
                  <a:schemeClr val="tx1"/>
                </a:solidFill>
                <a:latin typeface="Times New Roman" panose="02020603050405020304" pitchFamily="18" charset="0"/>
                <a:cs typeface="Times New Roman" panose="02020603050405020304" pitchFamily="18" charset="0"/>
              </a:rPr>
              <a:t>«lo Stato di immatricolazione irradia la propria potestà sulla medesima (nave) anche fuori dal limite delle acque territoriali, qualunque sia il luogo in cui essa navighi o sosti, salva la potestà dello Stato straniero quando la nave ne percorra le acque o si vi trattenga»</a:t>
            </a:r>
          </a:p>
        </p:txBody>
      </p:sp>
    </p:spTree>
    <p:extLst>
      <p:ext uri="{BB962C8B-B14F-4D97-AF65-F5344CB8AC3E}">
        <p14:creationId xmlns:p14="http://schemas.microsoft.com/office/powerpoint/2010/main" val="426560446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E50D22BA-E3A0-4E65-8045-39C1A558BEE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5B71CA9E-89C2-4006-8DA0-044547E97A52}"/>
              </a:ext>
            </a:extLst>
          </p:cNvPr>
          <p:cNvSpPr/>
          <p:nvPr/>
        </p:nvSpPr>
        <p:spPr>
          <a:xfrm>
            <a:off x="778873" y="1715431"/>
            <a:ext cx="4124338" cy="95358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Aeromobili </a:t>
            </a:r>
          </a:p>
        </p:txBody>
      </p:sp>
      <p:sp>
        <p:nvSpPr>
          <p:cNvPr id="6" name="Freccia a destra 5">
            <a:extLst>
              <a:ext uri="{FF2B5EF4-FFF2-40B4-BE49-F238E27FC236}">
                <a16:creationId xmlns:a16="http://schemas.microsoft.com/office/drawing/2014/main" xmlns="" id="{6DC00BAA-DFE9-40C3-9B4E-E5BA8756BB26}"/>
              </a:ext>
            </a:extLst>
          </p:cNvPr>
          <p:cNvSpPr/>
          <p:nvPr/>
        </p:nvSpPr>
        <p:spPr>
          <a:xfrm>
            <a:off x="5300870" y="1933805"/>
            <a:ext cx="1444487" cy="516835"/>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7" name="Rettangolo con angoli arrotondati 6">
            <a:extLst>
              <a:ext uri="{FF2B5EF4-FFF2-40B4-BE49-F238E27FC236}">
                <a16:creationId xmlns:a16="http://schemas.microsoft.com/office/drawing/2014/main" xmlns="" id="{42831077-A09D-4FA5-AB10-987F8A0C00A2}"/>
              </a:ext>
            </a:extLst>
          </p:cNvPr>
          <p:cNvSpPr/>
          <p:nvPr/>
        </p:nvSpPr>
        <p:spPr>
          <a:xfrm>
            <a:off x="7288790" y="1355438"/>
            <a:ext cx="4124337" cy="1749287"/>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Il registro è tenuto dall’ENAC</a:t>
            </a:r>
          </a:p>
        </p:txBody>
      </p:sp>
      <p:sp>
        <p:nvSpPr>
          <p:cNvPr id="8" name="Titolo 1">
            <a:extLst>
              <a:ext uri="{FF2B5EF4-FFF2-40B4-BE49-F238E27FC236}">
                <a16:creationId xmlns:a16="http://schemas.microsoft.com/office/drawing/2014/main" xmlns="" id="{586CDEA9-E2F2-40A1-9DFE-B7360C028172}"/>
              </a:ext>
            </a:extLst>
          </p:cNvPr>
          <p:cNvSpPr txBox="1">
            <a:spLocks/>
          </p:cNvSpPr>
          <p:nvPr/>
        </p:nvSpPr>
        <p:spPr>
          <a:xfrm>
            <a:off x="2504849" y="232051"/>
            <a:ext cx="9567882"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«Nazionalità» delle Navi e degli Aeromobili</a:t>
            </a:r>
          </a:p>
        </p:txBody>
      </p:sp>
      <p:sp>
        <p:nvSpPr>
          <p:cNvPr id="9" name="Rettangolo con angoli arrotondati 8">
            <a:extLst>
              <a:ext uri="{FF2B5EF4-FFF2-40B4-BE49-F238E27FC236}">
                <a16:creationId xmlns:a16="http://schemas.microsoft.com/office/drawing/2014/main" xmlns="" id="{C9445AC2-8CB9-45EB-986B-F032F783791C}"/>
              </a:ext>
            </a:extLst>
          </p:cNvPr>
          <p:cNvSpPr/>
          <p:nvPr/>
        </p:nvSpPr>
        <p:spPr>
          <a:xfrm>
            <a:off x="6344664" y="4595991"/>
            <a:ext cx="5463017" cy="1749287"/>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u="sng" dirty="0">
                <a:solidFill>
                  <a:schemeClr val="tx1"/>
                </a:solidFill>
                <a:latin typeface="Times New Roman" panose="02020603050405020304" pitchFamily="18" charset="0"/>
                <a:cs typeface="Times New Roman" panose="02020603050405020304" pitchFamily="18" charset="0"/>
              </a:rPr>
              <a:t>Eccezione</a:t>
            </a:r>
            <a:r>
              <a:rPr lang="it-IT" sz="2400" dirty="0">
                <a:solidFill>
                  <a:schemeClr val="tx1"/>
                </a:solidFill>
                <a:latin typeface="Times New Roman" panose="02020603050405020304" pitchFamily="18" charset="0"/>
                <a:cs typeface="Times New Roman" panose="02020603050405020304" pitchFamily="18" charset="0"/>
              </a:rPr>
              <a:t>: il registro degli apparecchi per il volo da diporto o sportivo, muniti di motore, è tenuto dall’Aereo club d’Italia</a:t>
            </a:r>
          </a:p>
        </p:txBody>
      </p:sp>
      <p:sp>
        <p:nvSpPr>
          <p:cNvPr id="10" name="Rettangolo con angoli arrotondati 9">
            <a:extLst>
              <a:ext uri="{FF2B5EF4-FFF2-40B4-BE49-F238E27FC236}">
                <a16:creationId xmlns:a16="http://schemas.microsoft.com/office/drawing/2014/main" xmlns="" id="{2A39C70F-098C-432F-B0AE-89B0642FCA19}"/>
              </a:ext>
            </a:extLst>
          </p:cNvPr>
          <p:cNvSpPr/>
          <p:nvPr/>
        </p:nvSpPr>
        <p:spPr>
          <a:xfrm>
            <a:off x="878063" y="3196267"/>
            <a:ext cx="4124338" cy="1451214"/>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È necessario che ci sia un effettivo collegamento con lo Stato, affinché  sia attribuita la nazionalità dello stesso («</a:t>
            </a:r>
            <a:r>
              <a:rPr lang="it-IT" sz="2000" i="1" dirty="0">
                <a:solidFill>
                  <a:schemeClr val="tx1"/>
                </a:solidFill>
                <a:latin typeface="Times New Roman" panose="02020603050405020304" pitchFamily="18" charset="0"/>
                <a:cs typeface="Times New Roman" panose="02020603050405020304" pitchFamily="18" charset="0"/>
              </a:rPr>
              <a:t>genuine link</a:t>
            </a:r>
            <a:r>
              <a:rPr lang="it-IT" sz="2000" dirty="0">
                <a:solidFill>
                  <a:schemeClr val="tx1"/>
                </a:solidFill>
                <a:latin typeface="Times New Roman" panose="02020603050405020304" pitchFamily="18" charset="0"/>
                <a:cs typeface="Times New Roman" panose="02020603050405020304" pitchFamily="18" charset="0"/>
              </a:rPr>
              <a:t>»).</a:t>
            </a:r>
          </a:p>
        </p:txBody>
      </p:sp>
      <p:sp>
        <p:nvSpPr>
          <p:cNvPr id="11" name="Rettangolo con angoli arrotondati 10">
            <a:extLst>
              <a:ext uri="{FF2B5EF4-FFF2-40B4-BE49-F238E27FC236}">
                <a16:creationId xmlns:a16="http://schemas.microsoft.com/office/drawing/2014/main" xmlns="" id="{48217E8B-266F-4A6B-A65B-C8E5533C5B94}"/>
              </a:ext>
            </a:extLst>
          </p:cNvPr>
          <p:cNvSpPr/>
          <p:nvPr/>
        </p:nvSpPr>
        <p:spPr>
          <a:xfrm>
            <a:off x="1287037" y="5174735"/>
            <a:ext cx="4013833" cy="1451214"/>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Particolare procedura con riferimento alle ipotesi di smantellamento o demolizione di aeromobili</a:t>
            </a:r>
          </a:p>
        </p:txBody>
      </p:sp>
      <p:sp>
        <p:nvSpPr>
          <p:cNvPr id="4" name="Freccia circolare a destra 3">
            <a:extLst>
              <a:ext uri="{FF2B5EF4-FFF2-40B4-BE49-F238E27FC236}">
                <a16:creationId xmlns:a16="http://schemas.microsoft.com/office/drawing/2014/main" xmlns="" id="{C8C4ADDB-2675-4BEE-AB3C-E09C3C145CC5}"/>
              </a:ext>
            </a:extLst>
          </p:cNvPr>
          <p:cNvSpPr/>
          <p:nvPr/>
        </p:nvSpPr>
        <p:spPr>
          <a:xfrm>
            <a:off x="344563" y="2606706"/>
            <a:ext cx="886068" cy="3157030"/>
          </a:xfrm>
          <a:prstGeom prst="curvedRightArrow">
            <a:avLst>
              <a:gd name="adj1" fmla="val 25000"/>
              <a:gd name="adj2" fmla="val 50000"/>
              <a:gd name="adj3" fmla="val 504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
        <p:nvSpPr>
          <p:cNvPr id="2" name="Freccia circolare a destra 1">
            <a:extLst>
              <a:ext uri="{FF2B5EF4-FFF2-40B4-BE49-F238E27FC236}">
                <a16:creationId xmlns:a16="http://schemas.microsoft.com/office/drawing/2014/main" xmlns="" id="{87094171-62A3-4AFC-9219-AA07B3654F51}"/>
              </a:ext>
            </a:extLst>
          </p:cNvPr>
          <p:cNvSpPr/>
          <p:nvPr/>
        </p:nvSpPr>
        <p:spPr>
          <a:xfrm>
            <a:off x="311225" y="2463228"/>
            <a:ext cx="566838" cy="1159367"/>
          </a:xfrm>
          <a:prstGeom prst="curvedRightArrow">
            <a:avLst>
              <a:gd name="adj1" fmla="val 25000"/>
              <a:gd name="adj2" fmla="val 50000"/>
              <a:gd name="adj3" fmla="val 50717"/>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288263683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FC652004-F434-425A-B1F2-BAADDD692F6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7756591D-7E0A-4E0B-AD3D-FEA2A58E96A7}"/>
              </a:ext>
            </a:extLst>
          </p:cNvPr>
          <p:cNvSpPr/>
          <p:nvPr/>
        </p:nvSpPr>
        <p:spPr>
          <a:xfrm>
            <a:off x="666122" y="1957932"/>
            <a:ext cx="7550226" cy="187695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La nazionalità degli aeromobili è attestata dal certificato di immatricolazione</a:t>
            </a:r>
          </a:p>
        </p:txBody>
      </p:sp>
      <p:sp>
        <p:nvSpPr>
          <p:cNvPr id="7" name="Rettangolo con angoli arrotondati 6">
            <a:extLst>
              <a:ext uri="{FF2B5EF4-FFF2-40B4-BE49-F238E27FC236}">
                <a16:creationId xmlns:a16="http://schemas.microsoft.com/office/drawing/2014/main" xmlns="" id="{29079F94-3D3A-49ED-A418-BBDC9A34F3CA}"/>
              </a:ext>
            </a:extLst>
          </p:cNvPr>
          <p:cNvSpPr/>
          <p:nvPr/>
        </p:nvSpPr>
        <p:spPr>
          <a:xfrm>
            <a:off x="6281531" y="3245972"/>
            <a:ext cx="5579164" cy="1876958"/>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Con riferimento agli apparecchi a motore per il volo da diporto o sportivo, la nazionalità è attestata dal certificato di iscrizione all’apposito registro</a:t>
            </a:r>
          </a:p>
        </p:txBody>
      </p:sp>
      <p:sp>
        <p:nvSpPr>
          <p:cNvPr id="6" name="Titolo 1">
            <a:extLst>
              <a:ext uri="{FF2B5EF4-FFF2-40B4-BE49-F238E27FC236}">
                <a16:creationId xmlns:a16="http://schemas.microsoft.com/office/drawing/2014/main" xmlns="" id="{7F18C033-EF42-4F97-A294-CFFCE51F7B58}"/>
              </a:ext>
            </a:extLst>
          </p:cNvPr>
          <p:cNvSpPr txBox="1">
            <a:spLocks/>
          </p:cNvSpPr>
          <p:nvPr/>
        </p:nvSpPr>
        <p:spPr>
          <a:xfrm>
            <a:off x="2504849" y="232051"/>
            <a:ext cx="9567882"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«Nazionalità» delle Navi e degli Aeromobili</a:t>
            </a:r>
          </a:p>
        </p:txBody>
      </p:sp>
    </p:spTree>
    <p:extLst>
      <p:ext uri="{BB962C8B-B14F-4D97-AF65-F5344CB8AC3E}">
        <p14:creationId xmlns:p14="http://schemas.microsoft.com/office/powerpoint/2010/main" val="372925080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13633D14-B63F-467D-B3EE-5249BABEDCA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ttangolo con angoli arrotondati 8">
            <a:extLst>
              <a:ext uri="{FF2B5EF4-FFF2-40B4-BE49-F238E27FC236}">
                <a16:creationId xmlns:a16="http://schemas.microsoft.com/office/drawing/2014/main" xmlns="" id="{018C758A-0DFA-4B97-B4A2-3BC43DB3EB61}"/>
              </a:ext>
            </a:extLst>
          </p:cNvPr>
          <p:cNvSpPr/>
          <p:nvPr/>
        </p:nvSpPr>
        <p:spPr>
          <a:xfrm>
            <a:off x="3172488" y="3377720"/>
            <a:ext cx="6488346" cy="2457619"/>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Potere di controllo sulla sicurezza degli aeromobili utilizzati in servizi aerei internazionali allo Stato di immatricolazione, con compressione dei poteri di verifica da parte dello Stato di scalo, il quale può solamente verificare i documenti obbligatori previsti dalla Convenzione</a:t>
            </a:r>
          </a:p>
        </p:txBody>
      </p:sp>
      <p:sp>
        <p:nvSpPr>
          <p:cNvPr id="8" name="Titolo 1">
            <a:extLst>
              <a:ext uri="{FF2B5EF4-FFF2-40B4-BE49-F238E27FC236}">
                <a16:creationId xmlns:a16="http://schemas.microsoft.com/office/drawing/2014/main" xmlns="" id="{9163FF14-2648-451C-AC20-8328ED825A18}"/>
              </a:ext>
            </a:extLst>
          </p:cNvPr>
          <p:cNvSpPr txBox="1">
            <a:spLocks/>
          </p:cNvSpPr>
          <p:nvPr/>
        </p:nvSpPr>
        <p:spPr>
          <a:xfrm>
            <a:off x="2504849" y="232051"/>
            <a:ext cx="9567882"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«Nazionalità» delle Navi e degli Aeromobili</a:t>
            </a:r>
          </a:p>
        </p:txBody>
      </p:sp>
      <p:sp>
        <p:nvSpPr>
          <p:cNvPr id="10" name="Rettangolo con angoli arrotondati 9">
            <a:extLst>
              <a:ext uri="{FF2B5EF4-FFF2-40B4-BE49-F238E27FC236}">
                <a16:creationId xmlns:a16="http://schemas.microsoft.com/office/drawing/2014/main" xmlns="" id="{5904E8F3-F37A-4056-89A9-82F7868BA7D2}"/>
              </a:ext>
            </a:extLst>
          </p:cNvPr>
          <p:cNvSpPr/>
          <p:nvPr/>
        </p:nvSpPr>
        <p:spPr>
          <a:xfrm>
            <a:off x="1501009" y="1603574"/>
            <a:ext cx="4764079" cy="954156"/>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Giurisdizione </a:t>
            </a:r>
          </a:p>
        </p:txBody>
      </p:sp>
      <p:sp>
        <p:nvSpPr>
          <p:cNvPr id="5" name="Rettangolo con angoli arrotondati 4">
            <a:extLst>
              <a:ext uri="{FF2B5EF4-FFF2-40B4-BE49-F238E27FC236}">
                <a16:creationId xmlns:a16="http://schemas.microsoft.com/office/drawing/2014/main" xmlns="" id="{1D1FDD6C-592C-4184-8B28-A86B228EDFA8}"/>
              </a:ext>
            </a:extLst>
          </p:cNvPr>
          <p:cNvSpPr/>
          <p:nvPr/>
        </p:nvSpPr>
        <p:spPr>
          <a:xfrm>
            <a:off x="5870807" y="1365554"/>
            <a:ext cx="4537757" cy="1430195"/>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Convenzione di Chicago </a:t>
            </a:r>
          </a:p>
          <a:p>
            <a:pPr algn="ctr"/>
            <a:r>
              <a:rPr lang="it-IT" sz="2400" dirty="0">
                <a:solidFill>
                  <a:schemeClr val="tx1"/>
                </a:solidFill>
                <a:latin typeface="Times New Roman" panose="02020603050405020304" pitchFamily="18" charset="0"/>
                <a:cs typeface="Times New Roman" panose="02020603050405020304" pitchFamily="18" charset="0"/>
              </a:rPr>
              <a:t>del 7 dicembre 1944</a:t>
            </a:r>
          </a:p>
        </p:txBody>
      </p:sp>
    </p:spTree>
    <p:extLst>
      <p:ext uri="{BB962C8B-B14F-4D97-AF65-F5344CB8AC3E}">
        <p14:creationId xmlns:p14="http://schemas.microsoft.com/office/powerpoint/2010/main" val="347526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reccia circolare a destra 2">
            <a:extLst>
              <a:ext uri="{FF2B5EF4-FFF2-40B4-BE49-F238E27FC236}">
                <a16:creationId xmlns:a16="http://schemas.microsoft.com/office/drawing/2014/main" xmlns="" id="{370115A3-151C-43B9-AAC7-68BA3E7F5146}"/>
              </a:ext>
            </a:extLst>
          </p:cNvPr>
          <p:cNvSpPr/>
          <p:nvPr/>
        </p:nvSpPr>
        <p:spPr>
          <a:xfrm>
            <a:off x="2451651" y="2953124"/>
            <a:ext cx="1417983" cy="2271946"/>
          </a:xfrm>
          <a:prstGeom prst="curvedRightArrow">
            <a:avLst>
              <a:gd name="adj1" fmla="val 25000"/>
              <a:gd name="adj2" fmla="val 50000"/>
              <a:gd name="adj3" fmla="val 483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pic>
        <p:nvPicPr>
          <p:cNvPr id="4" name="Picture 2" descr="C:\Users\PBell\Desktop\teramo.jpg">
            <a:extLst>
              <a:ext uri="{FF2B5EF4-FFF2-40B4-BE49-F238E27FC236}">
                <a16:creationId xmlns:a16="http://schemas.microsoft.com/office/drawing/2014/main" xmlns="" id="{05DA4289-5C40-43E9-9A91-097550CC989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ttangolo con angoli arrotondati 5">
            <a:extLst>
              <a:ext uri="{FF2B5EF4-FFF2-40B4-BE49-F238E27FC236}">
                <a16:creationId xmlns:a16="http://schemas.microsoft.com/office/drawing/2014/main" xmlns="" id="{DCE49DCF-025E-4A1C-A4AA-C61FAD892E13}"/>
              </a:ext>
            </a:extLst>
          </p:cNvPr>
          <p:cNvSpPr/>
          <p:nvPr/>
        </p:nvSpPr>
        <p:spPr>
          <a:xfrm>
            <a:off x="989377" y="2180785"/>
            <a:ext cx="4523527" cy="954156"/>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b="1" dirty="0">
                <a:solidFill>
                  <a:schemeClr val="tx1"/>
                </a:solidFill>
                <a:latin typeface="Times New Roman" panose="02020603050405020304" pitchFamily="18" charset="0"/>
                <a:cs typeface="Times New Roman" panose="02020603050405020304" pitchFamily="18" charset="0"/>
              </a:rPr>
              <a:t>Competenza giurisdizionale </a:t>
            </a:r>
          </a:p>
        </p:txBody>
      </p:sp>
      <p:sp>
        <p:nvSpPr>
          <p:cNvPr id="8" name="Titolo 1">
            <a:extLst>
              <a:ext uri="{FF2B5EF4-FFF2-40B4-BE49-F238E27FC236}">
                <a16:creationId xmlns:a16="http://schemas.microsoft.com/office/drawing/2014/main" xmlns="" id="{6C4341A6-D1D9-4BC5-8CE4-A13DF924D1C2}"/>
              </a:ext>
            </a:extLst>
          </p:cNvPr>
          <p:cNvSpPr txBox="1">
            <a:spLocks/>
          </p:cNvSpPr>
          <p:nvPr/>
        </p:nvSpPr>
        <p:spPr>
          <a:xfrm>
            <a:off x="2504849" y="232051"/>
            <a:ext cx="9567882"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«Nazionalità» delle Navi e degli Aeromobili</a:t>
            </a:r>
          </a:p>
        </p:txBody>
      </p:sp>
      <p:sp>
        <p:nvSpPr>
          <p:cNvPr id="9" name="Rettangolo con angoli arrotondati 8">
            <a:extLst>
              <a:ext uri="{FF2B5EF4-FFF2-40B4-BE49-F238E27FC236}">
                <a16:creationId xmlns:a16="http://schemas.microsoft.com/office/drawing/2014/main" xmlns="" id="{763847CB-A1F6-4FCF-8279-F68D2CC2897B}"/>
              </a:ext>
            </a:extLst>
          </p:cNvPr>
          <p:cNvSpPr/>
          <p:nvPr/>
        </p:nvSpPr>
        <p:spPr>
          <a:xfrm>
            <a:off x="6944140" y="2263087"/>
            <a:ext cx="4895994" cy="78955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Sia per la nave che </a:t>
            </a:r>
            <a:r>
              <a:rPr lang="it-IT" sz="2400">
                <a:solidFill>
                  <a:schemeClr val="tx1"/>
                </a:solidFill>
                <a:latin typeface="Times New Roman" panose="02020603050405020304" pitchFamily="18" charset="0"/>
                <a:cs typeface="Times New Roman" panose="02020603050405020304" pitchFamily="18" charset="0"/>
              </a:rPr>
              <a:t>per l’aeromobile </a:t>
            </a:r>
            <a:endParaRPr lang="it-IT" sz="2400" dirty="0">
              <a:solidFill>
                <a:schemeClr val="tx1"/>
              </a:solidFill>
              <a:latin typeface="Times New Roman" panose="02020603050405020304" pitchFamily="18" charset="0"/>
              <a:cs typeface="Times New Roman" panose="02020603050405020304" pitchFamily="18" charset="0"/>
            </a:endParaRPr>
          </a:p>
        </p:txBody>
      </p:sp>
      <p:sp>
        <p:nvSpPr>
          <p:cNvPr id="2" name="Freccia a destra 1">
            <a:extLst>
              <a:ext uri="{FF2B5EF4-FFF2-40B4-BE49-F238E27FC236}">
                <a16:creationId xmlns:a16="http://schemas.microsoft.com/office/drawing/2014/main" xmlns="" id="{A6DBD9D9-52DE-4B71-B801-F5E274A4F1B6}"/>
              </a:ext>
            </a:extLst>
          </p:cNvPr>
          <p:cNvSpPr/>
          <p:nvPr/>
        </p:nvSpPr>
        <p:spPr>
          <a:xfrm>
            <a:off x="5777946" y="2478958"/>
            <a:ext cx="993915" cy="35780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0" name="Rettangolo con angoli arrotondati 9">
            <a:extLst>
              <a:ext uri="{FF2B5EF4-FFF2-40B4-BE49-F238E27FC236}">
                <a16:creationId xmlns:a16="http://schemas.microsoft.com/office/drawing/2014/main" xmlns="" id="{50BC74A4-F22E-497B-9E1A-3084C1C6F778}"/>
              </a:ext>
            </a:extLst>
          </p:cNvPr>
          <p:cNvSpPr/>
          <p:nvPr/>
        </p:nvSpPr>
        <p:spPr>
          <a:xfrm>
            <a:off x="3908626" y="4089097"/>
            <a:ext cx="4413742" cy="1690453"/>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La disciplina applicabile è quella </a:t>
            </a:r>
            <a:r>
              <a:rPr lang="it-IT" sz="2000" dirty="0" smtClean="0">
                <a:solidFill>
                  <a:schemeClr val="tx1"/>
                </a:solidFill>
                <a:latin typeface="Times New Roman" panose="02020603050405020304" pitchFamily="18" charset="0"/>
                <a:cs typeface="Times New Roman" panose="02020603050405020304" pitchFamily="18" charset="0"/>
              </a:rPr>
              <a:t>dettata dalla </a:t>
            </a:r>
            <a:r>
              <a:rPr lang="it-IT" sz="2000" dirty="0">
                <a:solidFill>
                  <a:schemeClr val="tx1"/>
                </a:solidFill>
                <a:latin typeface="Times New Roman" panose="02020603050405020304" pitchFamily="18" charset="0"/>
                <a:cs typeface="Times New Roman" panose="02020603050405020304" pitchFamily="18" charset="0"/>
              </a:rPr>
              <a:t>legge 31 maggio 1995, n. </a:t>
            </a:r>
            <a:r>
              <a:rPr lang="it-IT" sz="2000" dirty="0" smtClean="0">
                <a:solidFill>
                  <a:schemeClr val="tx1"/>
                </a:solidFill>
                <a:latin typeface="Times New Roman" panose="02020603050405020304" pitchFamily="18" charset="0"/>
                <a:cs typeface="Times New Roman" panose="02020603050405020304" pitchFamily="18" charset="0"/>
              </a:rPr>
              <a:t>218 e, a livello comunitario, dal Reg. </a:t>
            </a:r>
            <a:r>
              <a:rPr lang="it-IT" sz="2000" smtClean="0">
                <a:solidFill>
                  <a:schemeClr val="tx1"/>
                </a:solidFill>
                <a:latin typeface="Times New Roman" panose="02020603050405020304" pitchFamily="18" charset="0"/>
                <a:cs typeface="Times New Roman" panose="02020603050405020304" pitchFamily="18" charset="0"/>
              </a:rPr>
              <a:t>1215/2012</a:t>
            </a:r>
            <a:endParaRPr lang="it-IT" sz="2000" dirty="0">
              <a:solidFill>
                <a:schemeClr val="tx1"/>
              </a:solidFill>
              <a:latin typeface="Times New Roman" panose="02020603050405020304" pitchFamily="18" charset="0"/>
              <a:cs typeface="Times New Roman" panose="02020603050405020304" pitchFamily="18" charset="0"/>
            </a:endParaRPr>
          </a:p>
        </p:txBody>
      </p:sp>
      <p:pic>
        <p:nvPicPr>
          <p:cNvPr id="11" name="Picture 2" descr="Risultati immagini per bandiera italiana">
            <a:extLst>
              <a:ext uri="{FF2B5EF4-FFF2-40B4-BE49-F238E27FC236}">
                <a16:creationId xmlns:a16="http://schemas.microsoft.com/office/drawing/2014/main" xmlns="" id="{C1DC6BE1-E22E-47E1-A500-875E8B9868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533717" y="3209660"/>
            <a:ext cx="3306417" cy="17588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1482246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PBell\Desktop\teramo.jpg">
            <a:extLst>
              <a:ext uri="{FF2B5EF4-FFF2-40B4-BE49-F238E27FC236}">
                <a16:creationId xmlns:a16="http://schemas.microsoft.com/office/drawing/2014/main" xmlns="" id="{6E53ECA1-CC0E-4EC8-B3CE-497C4308C5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CasellaDiTesto 4"/>
          <p:cNvSpPr txBox="1"/>
          <p:nvPr/>
        </p:nvSpPr>
        <p:spPr>
          <a:xfrm>
            <a:off x="1237673" y="2105891"/>
            <a:ext cx="9929091" cy="1384995"/>
          </a:xfrm>
          <a:prstGeom prst="rect">
            <a:avLst/>
          </a:prstGeom>
          <a:noFill/>
          <a:ln>
            <a:solidFill>
              <a:schemeClr val="accent1"/>
            </a:solidFill>
          </a:ln>
        </p:spPr>
        <p:txBody>
          <a:bodyPr wrap="square" rtlCol="0">
            <a:spAutoFit/>
          </a:bodyPr>
          <a:lstStyle/>
          <a:p>
            <a:pPr algn="ctr"/>
            <a:r>
              <a:rPr lang="it-IT" sz="2800" dirty="0">
                <a:latin typeface="Times New Roman" panose="02020603050405020304" pitchFamily="18" charset="0"/>
                <a:cs typeface="Times New Roman" panose="02020603050405020304" pitchFamily="18" charset="0"/>
              </a:rPr>
              <a:t>Cap. IV - La libertà di navigazione e i suoi presupposti</a:t>
            </a:r>
          </a:p>
          <a:p>
            <a:pPr algn="ctr"/>
            <a:endParaRPr lang="it-IT" sz="2800" dirty="0">
              <a:latin typeface="Times New Roman" panose="02020603050405020304" pitchFamily="18" charset="0"/>
              <a:cs typeface="Times New Roman" panose="02020603050405020304" pitchFamily="18" charset="0"/>
            </a:endParaRPr>
          </a:p>
          <a:p>
            <a:pPr marL="285750" indent="-285750" algn="ctr">
              <a:buFontTx/>
              <a:buChar char="-"/>
            </a:pPr>
            <a:r>
              <a:rPr lang="it-IT" sz="2800" dirty="0">
                <a:latin typeface="Times New Roman" panose="02020603050405020304" pitchFamily="18" charset="0"/>
                <a:cs typeface="Times New Roman" panose="02020603050405020304" pitchFamily="18" charset="0"/>
              </a:rPr>
              <a:t>la nazionalità </a:t>
            </a:r>
            <a:r>
              <a:rPr lang="it-IT" sz="2800" dirty="0" smtClean="0">
                <a:latin typeface="Times New Roman" panose="02020603050405020304" pitchFamily="18" charset="0"/>
                <a:cs typeface="Times New Roman" panose="02020603050405020304" pitchFamily="18" charset="0"/>
              </a:rPr>
              <a:t>della nave </a:t>
            </a:r>
            <a:r>
              <a:rPr lang="it-IT" sz="2800" dirty="0">
                <a:latin typeface="Times New Roman" panose="02020603050405020304" pitchFamily="18" charset="0"/>
                <a:cs typeface="Times New Roman" panose="02020603050405020304" pitchFamily="18" charset="0"/>
              </a:rPr>
              <a:t>e </a:t>
            </a:r>
            <a:r>
              <a:rPr lang="it-IT" sz="2800" dirty="0" smtClean="0">
                <a:latin typeface="Times New Roman" panose="02020603050405020304" pitchFamily="18" charset="0"/>
                <a:cs typeface="Times New Roman" panose="02020603050405020304" pitchFamily="18" charset="0"/>
              </a:rPr>
              <a:t>dell’aeromobile</a:t>
            </a:r>
            <a:endParaRPr lang="it-IT"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244351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xmlns="" id="{DA73AEB0-A0D3-4325-BE02-A0CCB243F637}"/>
              </a:ext>
            </a:extLst>
          </p:cNvPr>
          <p:cNvSpPr>
            <a:spLocks noGrp="1"/>
          </p:cNvSpPr>
          <p:nvPr>
            <p:ph type="title"/>
          </p:nvPr>
        </p:nvSpPr>
        <p:spPr>
          <a:xfrm>
            <a:off x="2504849" y="232051"/>
            <a:ext cx="9567882" cy="789552"/>
          </a:xfrm>
        </p:spPr>
        <p:txBody>
          <a:bodyPr>
            <a:noAutofit/>
          </a:bodyPr>
          <a:lstStyle/>
          <a:p>
            <a:pPr algn="ctr"/>
            <a:r>
              <a:rPr lang="it-IT" sz="4000" b="1" dirty="0">
                <a:latin typeface="Times New Roman" panose="02020603050405020304" pitchFamily="18" charset="0"/>
                <a:cs typeface="Times New Roman" panose="02020603050405020304" pitchFamily="18" charset="0"/>
              </a:rPr>
              <a:t>«Nazionalità» delle Navi e degli Aeromobili</a:t>
            </a:r>
          </a:p>
        </p:txBody>
      </p:sp>
      <p:pic>
        <p:nvPicPr>
          <p:cNvPr id="4" name="Picture 2" descr="C:\Users\PBell\Desktop\teramo.jpg">
            <a:extLst>
              <a:ext uri="{FF2B5EF4-FFF2-40B4-BE49-F238E27FC236}">
                <a16:creationId xmlns:a16="http://schemas.microsoft.com/office/drawing/2014/main" xmlns="" id="{6E53ECA1-CC0E-4EC8-B3CE-497C4308C5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Rettangolo con angoli arrotondati 2">
            <a:extLst>
              <a:ext uri="{FF2B5EF4-FFF2-40B4-BE49-F238E27FC236}">
                <a16:creationId xmlns:a16="http://schemas.microsoft.com/office/drawing/2014/main" xmlns="" id="{EC90ED14-F31C-4B14-8137-FC5FBABB0F3A}"/>
              </a:ext>
            </a:extLst>
          </p:cNvPr>
          <p:cNvSpPr/>
          <p:nvPr/>
        </p:nvSpPr>
        <p:spPr>
          <a:xfrm>
            <a:off x="1742574" y="1354028"/>
            <a:ext cx="5506365" cy="1470992"/>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Concetto di Nazionalità </a:t>
            </a:r>
          </a:p>
        </p:txBody>
      </p:sp>
      <p:sp>
        <p:nvSpPr>
          <p:cNvPr id="8" name="Rettangolo con angoli arrotondati 7">
            <a:extLst>
              <a:ext uri="{FF2B5EF4-FFF2-40B4-BE49-F238E27FC236}">
                <a16:creationId xmlns:a16="http://schemas.microsoft.com/office/drawing/2014/main" xmlns="" id="{15A59A4C-75D5-47E1-B54C-00CAF5EDE446}"/>
              </a:ext>
            </a:extLst>
          </p:cNvPr>
          <p:cNvSpPr/>
          <p:nvPr/>
        </p:nvSpPr>
        <p:spPr>
          <a:xfrm>
            <a:off x="6428908" y="3316909"/>
            <a:ext cx="5324167" cy="213748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u="sng" dirty="0">
                <a:solidFill>
                  <a:schemeClr val="tx1"/>
                </a:solidFill>
                <a:latin typeface="Times New Roman" panose="02020603050405020304" pitchFamily="18" charset="0"/>
                <a:cs typeface="Times New Roman" panose="02020603050405020304" pitchFamily="18" charset="0"/>
              </a:rPr>
              <a:t>La nazionalità</a:t>
            </a:r>
            <a:r>
              <a:rPr lang="it-IT" sz="2400" dirty="0">
                <a:solidFill>
                  <a:schemeClr val="tx1"/>
                </a:solidFill>
                <a:latin typeface="Times New Roman" panose="02020603050405020304" pitchFamily="18" charset="0"/>
                <a:cs typeface="Times New Roman" panose="02020603050405020304" pitchFamily="18" charset="0"/>
              </a:rPr>
              <a:t>, sia della nave che dell’aeromobile, </a:t>
            </a:r>
            <a:r>
              <a:rPr lang="it-IT" sz="2400" u="sng" dirty="0">
                <a:solidFill>
                  <a:schemeClr val="tx1"/>
                </a:solidFill>
                <a:latin typeface="Times New Roman" panose="02020603050405020304" pitchFamily="18" charset="0"/>
                <a:cs typeface="Times New Roman" panose="02020603050405020304" pitchFamily="18" charset="0"/>
              </a:rPr>
              <a:t>configura un criterio di collegamento tra i beni e l’ordinamento di uno Stato</a:t>
            </a:r>
            <a:r>
              <a:rPr lang="it-IT" sz="2400" dirty="0">
                <a:solidFill>
                  <a:schemeClr val="tx1"/>
                </a:solidFill>
                <a:latin typeface="Times New Roman" panose="02020603050405020304" pitchFamily="18" charset="0"/>
                <a:cs typeface="Times New Roman" panose="02020603050405020304" pitchFamily="18" charset="0"/>
              </a:rPr>
              <a:t>, assoggettando i medesimi alla sovranità dello Stato stesso. </a:t>
            </a:r>
          </a:p>
        </p:txBody>
      </p:sp>
      <p:pic>
        <p:nvPicPr>
          <p:cNvPr id="1026" name="Picture 2" descr="Risultati immagini per navigazione aerea">
            <a:extLst>
              <a:ext uri="{FF2B5EF4-FFF2-40B4-BE49-F238E27FC236}">
                <a16:creationId xmlns:a16="http://schemas.microsoft.com/office/drawing/2014/main" xmlns="" id="{43DBD0B5-2AEE-4F6D-8753-87F63E766D0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032" y="4641959"/>
            <a:ext cx="3146203" cy="195789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028" name="Picture 4" descr="Risultati immagini per nave">
            <a:extLst>
              <a:ext uri="{FF2B5EF4-FFF2-40B4-BE49-F238E27FC236}">
                <a16:creationId xmlns:a16="http://schemas.microsoft.com/office/drawing/2014/main" xmlns="" id="{AA415C0E-5265-417F-94DC-152230B157E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8069" y="3157445"/>
            <a:ext cx="2936859" cy="195789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418477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AB22B093-7398-492A-A6CB-804752393B4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5FD5861A-CB46-4039-8D9D-09123991C7B5}"/>
              </a:ext>
            </a:extLst>
          </p:cNvPr>
          <p:cNvSpPr/>
          <p:nvPr/>
        </p:nvSpPr>
        <p:spPr>
          <a:xfrm>
            <a:off x="3601967" y="1348524"/>
            <a:ext cx="7781964" cy="1957894"/>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L’esercizio della libertà inerente alla navigazione marittima, nonché relativa a quella aerea, è prerogativa dell’individuo</a:t>
            </a:r>
          </a:p>
        </p:txBody>
      </p:sp>
      <p:sp>
        <p:nvSpPr>
          <p:cNvPr id="6" name="Titolo 1">
            <a:extLst>
              <a:ext uri="{FF2B5EF4-FFF2-40B4-BE49-F238E27FC236}">
                <a16:creationId xmlns:a16="http://schemas.microsoft.com/office/drawing/2014/main" xmlns="" id="{ACC013E8-BFC4-4D1A-AFF2-3F07B5B57D12}"/>
              </a:ext>
            </a:extLst>
          </p:cNvPr>
          <p:cNvSpPr txBox="1">
            <a:spLocks/>
          </p:cNvSpPr>
          <p:nvPr/>
        </p:nvSpPr>
        <p:spPr>
          <a:xfrm>
            <a:off x="2504849" y="232051"/>
            <a:ext cx="9567882"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«Nazionalità» delle Navi e degli Aeromobili</a:t>
            </a:r>
          </a:p>
        </p:txBody>
      </p:sp>
      <p:pic>
        <p:nvPicPr>
          <p:cNvPr id="8" name="Picture 2" descr="Risultati immagini per navigazione aerea">
            <a:extLst>
              <a:ext uri="{FF2B5EF4-FFF2-40B4-BE49-F238E27FC236}">
                <a16:creationId xmlns:a16="http://schemas.microsoft.com/office/drawing/2014/main" xmlns="" id="{D4353C7C-533F-4317-96A4-FC3E947A49E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032" y="4641959"/>
            <a:ext cx="3146203" cy="195789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7" name="Picture 4" descr="Risultati immagini per nave">
            <a:extLst>
              <a:ext uri="{FF2B5EF4-FFF2-40B4-BE49-F238E27FC236}">
                <a16:creationId xmlns:a16="http://schemas.microsoft.com/office/drawing/2014/main" xmlns="" id="{A2E60A01-CB7E-488C-AA14-8D4E195B6240}"/>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8069" y="3157445"/>
            <a:ext cx="2936859" cy="195789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9" name="Rettangolo con angoli arrotondati 8">
            <a:extLst>
              <a:ext uri="{FF2B5EF4-FFF2-40B4-BE49-F238E27FC236}">
                <a16:creationId xmlns:a16="http://schemas.microsoft.com/office/drawing/2014/main" xmlns="" id="{FDAA9D60-ABE9-410E-857C-C1F70A7BDECC}"/>
              </a:ext>
            </a:extLst>
          </p:cNvPr>
          <p:cNvSpPr/>
          <p:nvPr/>
        </p:nvSpPr>
        <p:spPr>
          <a:xfrm>
            <a:off x="6447597" y="3755239"/>
            <a:ext cx="5324167" cy="1773439"/>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Il mezzo con cui si effettua la navigazione è, viceversa, prerogativa dello Stato.</a:t>
            </a:r>
          </a:p>
        </p:txBody>
      </p:sp>
    </p:spTree>
    <p:extLst>
      <p:ext uri="{BB962C8B-B14F-4D97-AF65-F5344CB8AC3E}">
        <p14:creationId xmlns:p14="http://schemas.microsoft.com/office/powerpoint/2010/main" val="62347567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1AABE860-81CA-4595-AFED-4758EFFE34A4}"/>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Rettangolo con angoli arrotondati 6">
            <a:extLst>
              <a:ext uri="{FF2B5EF4-FFF2-40B4-BE49-F238E27FC236}">
                <a16:creationId xmlns:a16="http://schemas.microsoft.com/office/drawing/2014/main" xmlns="" id="{C8CB33D0-1EAE-4A7D-992C-9BA05E7E7B11}"/>
              </a:ext>
            </a:extLst>
          </p:cNvPr>
          <p:cNvSpPr/>
          <p:nvPr/>
        </p:nvSpPr>
        <p:spPr>
          <a:xfrm>
            <a:off x="3954587" y="1497496"/>
            <a:ext cx="7878204" cy="2036061"/>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La nazionalità è ottenuta, sia dalle navi che dagli aeromobili, attraverso l’iscrizione nei registri dello Stato. </a:t>
            </a:r>
          </a:p>
        </p:txBody>
      </p:sp>
      <p:sp>
        <p:nvSpPr>
          <p:cNvPr id="9" name="Titolo 1">
            <a:extLst>
              <a:ext uri="{FF2B5EF4-FFF2-40B4-BE49-F238E27FC236}">
                <a16:creationId xmlns:a16="http://schemas.microsoft.com/office/drawing/2014/main" xmlns="" id="{3B3F8677-07BF-4FA1-9D38-FCDB7580AB89}"/>
              </a:ext>
            </a:extLst>
          </p:cNvPr>
          <p:cNvSpPr txBox="1">
            <a:spLocks/>
          </p:cNvSpPr>
          <p:nvPr/>
        </p:nvSpPr>
        <p:spPr>
          <a:xfrm>
            <a:off x="2504849" y="232051"/>
            <a:ext cx="9567882"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«Nazionalità» delle Navi e degli Aeromobili</a:t>
            </a:r>
          </a:p>
        </p:txBody>
      </p:sp>
      <p:pic>
        <p:nvPicPr>
          <p:cNvPr id="10" name="Picture 2" descr="Risultati immagini per navigazione aerea">
            <a:extLst>
              <a:ext uri="{FF2B5EF4-FFF2-40B4-BE49-F238E27FC236}">
                <a16:creationId xmlns:a16="http://schemas.microsoft.com/office/drawing/2014/main" xmlns="" id="{69E62AE1-F03E-46E3-99EA-66291E63209F}"/>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57032" y="4641959"/>
            <a:ext cx="3146203" cy="195789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pic>
        <p:nvPicPr>
          <p:cNvPr id="11" name="Picture 4" descr="Risultati immagini per nave">
            <a:extLst>
              <a:ext uri="{FF2B5EF4-FFF2-40B4-BE49-F238E27FC236}">
                <a16:creationId xmlns:a16="http://schemas.microsoft.com/office/drawing/2014/main" xmlns="" id="{B98DEA7A-78E2-4F00-B75B-F5B7F5049125}"/>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08069" y="3157445"/>
            <a:ext cx="2936859" cy="1957894"/>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
        <p:nvSpPr>
          <p:cNvPr id="12" name="Rettangolo con angoli arrotondati 11">
            <a:extLst>
              <a:ext uri="{FF2B5EF4-FFF2-40B4-BE49-F238E27FC236}">
                <a16:creationId xmlns:a16="http://schemas.microsoft.com/office/drawing/2014/main" xmlns="" id="{26F259B8-EFC7-4A23-A4DD-0D69AA4F299B}"/>
              </a:ext>
            </a:extLst>
          </p:cNvPr>
          <p:cNvSpPr/>
          <p:nvPr/>
        </p:nvSpPr>
        <p:spPr>
          <a:xfrm>
            <a:off x="6389080" y="4143525"/>
            <a:ext cx="5443711" cy="2036061"/>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Oltre agli Stati, anche soggetti dotati di personalità giuridica di diritto internazionale possono concedere la propria nazionalità a navi ed aeromobili. </a:t>
            </a:r>
          </a:p>
        </p:txBody>
      </p:sp>
    </p:spTree>
    <p:extLst>
      <p:ext uri="{BB962C8B-B14F-4D97-AF65-F5344CB8AC3E}">
        <p14:creationId xmlns:p14="http://schemas.microsoft.com/office/powerpoint/2010/main" val="3293513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50B6D3C9-434D-4C94-A02F-B42C600A803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itolo 1">
            <a:extLst>
              <a:ext uri="{FF2B5EF4-FFF2-40B4-BE49-F238E27FC236}">
                <a16:creationId xmlns:a16="http://schemas.microsoft.com/office/drawing/2014/main" xmlns="" id="{4BAB397F-BFB4-4CBD-A07B-C5FE8F2F9230}"/>
              </a:ext>
            </a:extLst>
          </p:cNvPr>
          <p:cNvSpPr txBox="1">
            <a:spLocks/>
          </p:cNvSpPr>
          <p:nvPr/>
        </p:nvSpPr>
        <p:spPr>
          <a:xfrm>
            <a:off x="2504849" y="232051"/>
            <a:ext cx="9567882"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«Nazionalità» delle Navi e degli Aeromobili</a:t>
            </a:r>
          </a:p>
        </p:txBody>
      </p:sp>
      <p:sp>
        <p:nvSpPr>
          <p:cNvPr id="5" name="Rettangolo con angoli arrotondati 4">
            <a:extLst>
              <a:ext uri="{FF2B5EF4-FFF2-40B4-BE49-F238E27FC236}">
                <a16:creationId xmlns:a16="http://schemas.microsoft.com/office/drawing/2014/main" xmlns="" id="{0D526CC1-B701-4E3A-8116-7F3ED1DFFB47}"/>
              </a:ext>
            </a:extLst>
          </p:cNvPr>
          <p:cNvSpPr/>
          <p:nvPr/>
        </p:nvSpPr>
        <p:spPr>
          <a:xfrm>
            <a:off x="1501009" y="1417983"/>
            <a:ext cx="4618469"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Disciplina interna</a:t>
            </a:r>
          </a:p>
        </p:txBody>
      </p:sp>
      <p:sp>
        <p:nvSpPr>
          <p:cNvPr id="6" name="Rettangolo con angoli arrotondati 5">
            <a:extLst>
              <a:ext uri="{FF2B5EF4-FFF2-40B4-BE49-F238E27FC236}">
                <a16:creationId xmlns:a16="http://schemas.microsoft.com/office/drawing/2014/main" xmlns="" id="{821310C5-F4ED-4D71-9F10-54539F8154E5}"/>
              </a:ext>
            </a:extLst>
          </p:cNvPr>
          <p:cNvSpPr/>
          <p:nvPr/>
        </p:nvSpPr>
        <p:spPr>
          <a:xfrm>
            <a:off x="7705925" y="1391479"/>
            <a:ext cx="4108175" cy="111649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200" dirty="0">
                <a:solidFill>
                  <a:schemeClr val="tx1"/>
                </a:solidFill>
                <a:latin typeface="Times New Roman" panose="02020603050405020304" pitchFamily="18" charset="0"/>
                <a:cs typeface="Times New Roman" panose="02020603050405020304" pitchFamily="18" charset="0"/>
              </a:rPr>
              <a:t>Divieto di possedere più di una nazionalità.</a:t>
            </a:r>
          </a:p>
        </p:txBody>
      </p:sp>
      <p:sp>
        <p:nvSpPr>
          <p:cNvPr id="2" name="Freccia a destra 1">
            <a:extLst>
              <a:ext uri="{FF2B5EF4-FFF2-40B4-BE49-F238E27FC236}">
                <a16:creationId xmlns:a16="http://schemas.microsoft.com/office/drawing/2014/main" xmlns="" id="{272DF21B-7D6B-4CAA-B14B-D8E144FAD4E8}"/>
              </a:ext>
            </a:extLst>
          </p:cNvPr>
          <p:cNvSpPr/>
          <p:nvPr/>
        </p:nvSpPr>
        <p:spPr>
          <a:xfrm>
            <a:off x="6375988" y="1845266"/>
            <a:ext cx="1073426"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8" name="Rettangolo con angoli arrotondati 7">
            <a:extLst>
              <a:ext uri="{FF2B5EF4-FFF2-40B4-BE49-F238E27FC236}">
                <a16:creationId xmlns:a16="http://schemas.microsoft.com/office/drawing/2014/main" xmlns="" id="{6986B60E-3577-402A-8260-FF0959F9B344}"/>
              </a:ext>
            </a:extLst>
          </p:cNvPr>
          <p:cNvSpPr/>
          <p:nvPr/>
        </p:nvSpPr>
        <p:spPr>
          <a:xfrm>
            <a:off x="579982" y="2849316"/>
            <a:ext cx="4618469"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dirty="0">
                <a:solidFill>
                  <a:schemeClr val="tx1"/>
                </a:solidFill>
                <a:latin typeface="Times New Roman" panose="02020603050405020304" pitchFamily="18" charset="0"/>
                <a:cs typeface="Times New Roman" panose="02020603050405020304" pitchFamily="18" charset="0"/>
              </a:rPr>
              <a:t>Art. 145, Codice della Navigazione </a:t>
            </a:r>
          </a:p>
        </p:txBody>
      </p:sp>
      <p:sp>
        <p:nvSpPr>
          <p:cNvPr id="9" name="Rettangolo con angoli arrotondati 8">
            <a:extLst>
              <a:ext uri="{FF2B5EF4-FFF2-40B4-BE49-F238E27FC236}">
                <a16:creationId xmlns:a16="http://schemas.microsoft.com/office/drawing/2014/main" xmlns="" id="{98F3429D-DE30-40D5-9EF6-F13559A64EC8}"/>
              </a:ext>
            </a:extLst>
          </p:cNvPr>
          <p:cNvSpPr/>
          <p:nvPr/>
        </p:nvSpPr>
        <p:spPr>
          <a:xfrm>
            <a:off x="4363478" y="3657204"/>
            <a:ext cx="4618469"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dirty="0">
                <a:solidFill>
                  <a:schemeClr val="tx1"/>
                </a:solidFill>
                <a:latin typeface="Times New Roman" panose="02020603050405020304" pitchFamily="18" charset="0"/>
                <a:cs typeface="Times New Roman" panose="02020603050405020304" pitchFamily="18" charset="0"/>
              </a:rPr>
              <a:t>Art. 751, Codice della Navigazione </a:t>
            </a:r>
          </a:p>
        </p:txBody>
      </p:sp>
      <p:sp>
        <p:nvSpPr>
          <p:cNvPr id="11" name="Rettangolo con angoli arrotondati 10">
            <a:extLst>
              <a:ext uri="{FF2B5EF4-FFF2-40B4-BE49-F238E27FC236}">
                <a16:creationId xmlns:a16="http://schemas.microsoft.com/office/drawing/2014/main" xmlns="" id="{2AF32DF1-7E58-4804-804A-0BCFAB4CFE2F}"/>
              </a:ext>
            </a:extLst>
          </p:cNvPr>
          <p:cNvSpPr/>
          <p:nvPr/>
        </p:nvSpPr>
        <p:spPr>
          <a:xfrm>
            <a:off x="889681" y="5207213"/>
            <a:ext cx="5486307" cy="1116496"/>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400" dirty="0">
                <a:solidFill>
                  <a:schemeClr val="tx1"/>
                </a:solidFill>
                <a:latin typeface="Times New Roman" panose="02020603050405020304" pitchFamily="18" charset="0"/>
                <a:cs typeface="Times New Roman" panose="02020603050405020304" pitchFamily="18" charset="0"/>
              </a:rPr>
              <a:t>Divieto di iscrizione nei registri nazionali dei veicoli iscritti nei registri di altri Stati</a:t>
            </a:r>
          </a:p>
        </p:txBody>
      </p:sp>
      <p:sp>
        <p:nvSpPr>
          <p:cNvPr id="7" name="Freccia in giù 6">
            <a:extLst>
              <a:ext uri="{FF2B5EF4-FFF2-40B4-BE49-F238E27FC236}">
                <a16:creationId xmlns:a16="http://schemas.microsoft.com/office/drawing/2014/main" xmlns="" id="{F8C05524-0762-446B-A0B6-20C82D367B05}"/>
              </a:ext>
            </a:extLst>
          </p:cNvPr>
          <p:cNvSpPr/>
          <p:nvPr/>
        </p:nvSpPr>
        <p:spPr>
          <a:xfrm rot="1947725">
            <a:off x="3509695" y="4235946"/>
            <a:ext cx="503582" cy="897296"/>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12" name="Rettangolo con angoli arrotondati 11">
            <a:extLst>
              <a:ext uri="{FF2B5EF4-FFF2-40B4-BE49-F238E27FC236}">
                <a16:creationId xmlns:a16="http://schemas.microsoft.com/office/drawing/2014/main" xmlns="" id="{5C088CE7-E27E-4394-B5E8-EC669AF58048}"/>
              </a:ext>
            </a:extLst>
          </p:cNvPr>
          <p:cNvSpPr/>
          <p:nvPr/>
        </p:nvSpPr>
        <p:spPr>
          <a:xfrm>
            <a:off x="7036904" y="4971197"/>
            <a:ext cx="4777196" cy="1588528"/>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dirty="0">
                <a:solidFill>
                  <a:schemeClr val="tx1"/>
                </a:solidFill>
                <a:latin typeface="Times New Roman" panose="02020603050405020304" pitchFamily="18" charset="0"/>
                <a:cs typeface="Times New Roman" panose="02020603050405020304" pitchFamily="18" charset="0"/>
              </a:rPr>
              <a:t>È ammessa </a:t>
            </a:r>
            <a:r>
              <a:rPr lang="it-IT" b="1" dirty="0">
                <a:solidFill>
                  <a:schemeClr val="tx1"/>
                </a:solidFill>
                <a:latin typeface="Times New Roman" panose="02020603050405020304" pitchFamily="18" charset="0"/>
                <a:cs typeface="Times New Roman" panose="02020603050405020304" pitchFamily="18" charset="0"/>
              </a:rPr>
              <a:t>la possibilità </a:t>
            </a:r>
            <a:r>
              <a:rPr lang="it-IT" dirty="0">
                <a:solidFill>
                  <a:schemeClr val="tx1"/>
                </a:solidFill>
                <a:latin typeface="Times New Roman" panose="02020603050405020304" pitchFamily="18" charset="0"/>
                <a:cs typeface="Times New Roman" panose="02020603050405020304" pitchFamily="18" charset="0"/>
              </a:rPr>
              <a:t>di sospensione temporanea dell’iscrizione delle navi nei registri di uno Stato, a cui corrisponda la temporanea iscrizione nei registri di un altro</a:t>
            </a:r>
          </a:p>
        </p:txBody>
      </p:sp>
      <p:pic>
        <p:nvPicPr>
          <p:cNvPr id="1026" name="Picture 2" descr="Risultati immagini per bandiera italiana">
            <a:extLst>
              <a:ext uri="{FF2B5EF4-FFF2-40B4-BE49-F238E27FC236}">
                <a16:creationId xmlns:a16="http://schemas.microsoft.com/office/drawing/2014/main" xmlns="" id="{C62FDAB3-E9CC-4DE2-BC06-32F9A8864CB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836173" y="2633527"/>
            <a:ext cx="2534192" cy="138158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8456184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678BE76D-0C39-4E35-A147-95704675F8B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7277BCEE-5B3D-4FD9-8085-74CE2D336E59}"/>
              </a:ext>
            </a:extLst>
          </p:cNvPr>
          <p:cNvSpPr/>
          <p:nvPr/>
        </p:nvSpPr>
        <p:spPr>
          <a:xfrm>
            <a:off x="1181056" y="1799506"/>
            <a:ext cx="3866783" cy="1065663"/>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dirty="0">
                <a:solidFill>
                  <a:schemeClr val="tx1"/>
                </a:solidFill>
                <a:latin typeface="Times New Roman" panose="02020603050405020304" pitchFamily="18" charset="0"/>
                <a:cs typeface="Times New Roman" panose="02020603050405020304" pitchFamily="18" charset="0"/>
              </a:rPr>
              <a:t>Art. 136 codice della navigazione </a:t>
            </a:r>
          </a:p>
        </p:txBody>
      </p:sp>
      <p:sp>
        <p:nvSpPr>
          <p:cNvPr id="6" name="Titolo 1">
            <a:extLst>
              <a:ext uri="{FF2B5EF4-FFF2-40B4-BE49-F238E27FC236}">
                <a16:creationId xmlns:a16="http://schemas.microsoft.com/office/drawing/2014/main" xmlns="" id="{B5693194-5E7D-49EA-B42A-CF706732E859}"/>
              </a:ext>
            </a:extLst>
          </p:cNvPr>
          <p:cNvSpPr txBox="1">
            <a:spLocks/>
          </p:cNvSpPr>
          <p:nvPr/>
        </p:nvSpPr>
        <p:spPr>
          <a:xfrm>
            <a:off x="2504849" y="232051"/>
            <a:ext cx="9567882"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«Nazionalità» delle Navi e degli Aeromobili</a:t>
            </a:r>
          </a:p>
        </p:txBody>
      </p:sp>
      <p:sp>
        <p:nvSpPr>
          <p:cNvPr id="8" name="Rettangolo con angoli arrotondati 7">
            <a:extLst>
              <a:ext uri="{FF2B5EF4-FFF2-40B4-BE49-F238E27FC236}">
                <a16:creationId xmlns:a16="http://schemas.microsoft.com/office/drawing/2014/main" xmlns="" id="{1DB7AE50-5C75-44AE-B44B-F167AC53AF3E}"/>
              </a:ext>
            </a:extLst>
          </p:cNvPr>
          <p:cNvSpPr/>
          <p:nvPr/>
        </p:nvSpPr>
        <p:spPr>
          <a:xfrm>
            <a:off x="1516134" y="3829539"/>
            <a:ext cx="8369988" cy="221439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i="1" dirty="0">
                <a:solidFill>
                  <a:schemeClr val="accent1">
                    <a:lumMod val="50000"/>
                  </a:schemeClr>
                </a:solidFill>
                <a:latin typeface="Times New Roman" panose="02020603050405020304" pitchFamily="18" charset="0"/>
                <a:cs typeface="Times New Roman" panose="02020603050405020304" pitchFamily="18" charset="0"/>
              </a:rPr>
              <a:t>«Le navi si distinguono in </a:t>
            </a:r>
            <a:r>
              <a:rPr lang="it-IT" sz="2800" b="1" i="1" dirty="0">
                <a:solidFill>
                  <a:schemeClr val="accent1">
                    <a:lumMod val="50000"/>
                  </a:schemeClr>
                </a:solidFill>
                <a:latin typeface="Times New Roman" panose="02020603050405020304" pitchFamily="18" charset="0"/>
                <a:cs typeface="Times New Roman" panose="02020603050405020304" pitchFamily="18" charset="0"/>
              </a:rPr>
              <a:t>maggiori</a:t>
            </a:r>
            <a:r>
              <a:rPr lang="it-IT" sz="2800" i="1" dirty="0">
                <a:solidFill>
                  <a:schemeClr val="accent1">
                    <a:lumMod val="50000"/>
                  </a:schemeClr>
                </a:solidFill>
                <a:latin typeface="Times New Roman" panose="02020603050405020304" pitchFamily="18" charset="0"/>
                <a:cs typeface="Times New Roman" panose="02020603050405020304" pitchFamily="18" charset="0"/>
              </a:rPr>
              <a:t> e </a:t>
            </a:r>
            <a:r>
              <a:rPr lang="it-IT" sz="2800" b="1" i="1" dirty="0">
                <a:solidFill>
                  <a:schemeClr val="accent1">
                    <a:lumMod val="50000"/>
                  </a:schemeClr>
                </a:solidFill>
                <a:latin typeface="Times New Roman" panose="02020603050405020304" pitchFamily="18" charset="0"/>
                <a:cs typeface="Times New Roman" panose="02020603050405020304" pitchFamily="18" charset="0"/>
              </a:rPr>
              <a:t>minori</a:t>
            </a:r>
            <a:r>
              <a:rPr lang="it-IT" sz="2800" i="1" dirty="0">
                <a:solidFill>
                  <a:schemeClr val="accent1">
                    <a:lumMod val="50000"/>
                  </a:schemeClr>
                </a:solidFill>
                <a:latin typeface="Times New Roman" panose="02020603050405020304" pitchFamily="18" charset="0"/>
                <a:cs typeface="Times New Roman" panose="02020603050405020304" pitchFamily="18" charset="0"/>
              </a:rPr>
              <a:t>. Sono maggiori le navi alturiere; sono minori le navi costiere, quelle del servizio marittimo dei porti e le navi addette alla navigazione interna».</a:t>
            </a:r>
          </a:p>
        </p:txBody>
      </p:sp>
      <p:pic>
        <p:nvPicPr>
          <p:cNvPr id="2050" name="Picture 2" descr="Risultati immagini per bandiera italiana">
            <a:extLst>
              <a:ext uri="{FF2B5EF4-FFF2-40B4-BE49-F238E27FC236}">
                <a16:creationId xmlns:a16="http://schemas.microsoft.com/office/drawing/2014/main" xmlns="" id="{E1D655B8-C8FF-488E-BBDE-C722A78C9C6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44163" y="1285539"/>
            <a:ext cx="3306417" cy="1758874"/>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2" name="Freccia circolare a destra 1">
            <a:extLst>
              <a:ext uri="{FF2B5EF4-FFF2-40B4-BE49-F238E27FC236}">
                <a16:creationId xmlns:a16="http://schemas.microsoft.com/office/drawing/2014/main" xmlns="" id="{E93212CF-0297-4D4E-A681-F9E2E3B88C5E}"/>
              </a:ext>
            </a:extLst>
          </p:cNvPr>
          <p:cNvSpPr/>
          <p:nvPr/>
        </p:nvSpPr>
        <p:spPr>
          <a:xfrm>
            <a:off x="400258" y="2494905"/>
            <a:ext cx="1115876" cy="1878312"/>
          </a:xfrm>
          <a:prstGeom prst="curvedRightArrow">
            <a:avLst>
              <a:gd name="adj1" fmla="val 25000"/>
              <a:gd name="adj2" fmla="val 50000"/>
              <a:gd name="adj3" fmla="val 47564"/>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spTree>
    <p:extLst>
      <p:ext uri="{BB962C8B-B14F-4D97-AF65-F5344CB8AC3E}">
        <p14:creationId xmlns:p14="http://schemas.microsoft.com/office/powerpoint/2010/main" val="488414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A5B29F30-28E3-4191-B813-49089219DEA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760212BD-0323-40EA-A263-4482C7C58F21}"/>
              </a:ext>
            </a:extLst>
          </p:cNvPr>
          <p:cNvSpPr/>
          <p:nvPr/>
        </p:nvSpPr>
        <p:spPr>
          <a:xfrm>
            <a:off x="646080" y="2065129"/>
            <a:ext cx="6135756" cy="162247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dirty="0">
                <a:solidFill>
                  <a:schemeClr val="accent1">
                    <a:lumMod val="50000"/>
                  </a:schemeClr>
                </a:solidFill>
                <a:latin typeface="Times New Roman" panose="02020603050405020304" pitchFamily="18" charset="0"/>
                <a:cs typeface="Times New Roman" panose="02020603050405020304" pitchFamily="18" charset="0"/>
              </a:rPr>
              <a:t>Le </a:t>
            </a:r>
            <a:r>
              <a:rPr lang="it-IT" sz="2800" u="sng" dirty="0">
                <a:solidFill>
                  <a:schemeClr val="accent1">
                    <a:lumMod val="50000"/>
                  </a:schemeClr>
                </a:solidFill>
                <a:latin typeface="Times New Roman" panose="02020603050405020304" pitchFamily="18" charset="0"/>
                <a:cs typeface="Times New Roman" panose="02020603050405020304" pitchFamily="18" charset="0"/>
              </a:rPr>
              <a:t>navi maggiori</a:t>
            </a:r>
            <a:r>
              <a:rPr lang="it-IT" sz="2800" dirty="0">
                <a:solidFill>
                  <a:schemeClr val="accent1">
                    <a:lumMod val="50000"/>
                  </a:schemeClr>
                </a:solidFill>
                <a:latin typeface="Times New Roman" panose="02020603050405020304" pitchFamily="18" charset="0"/>
                <a:cs typeface="Times New Roman" panose="02020603050405020304" pitchFamily="18" charset="0"/>
              </a:rPr>
              <a:t> sono iscritte in registri definiti «matricole» e </a:t>
            </a:r>
            <a:r>
              <a:rPr lang="it-IT" sz="2800" u="sng" dirty="0">
                <a:solidFill>
                  <a:schemeClr val="accent1">
                    <a:lumMod val="50000"/>
                  </a:schemeClr>
                </a:solidFill>
                <a:latin typeface="Times New Roman" panose="02020603050405020304" pitchFamily="18" charset="0"/>
                <a:cs typeface="Times New Roman" panose="02020603050405020304" pitchFamily="18" charset="0"/>
              </a:rPr>
              <a:t>tenuti presso le Direzioni marittime</a:t>
            </a:r>
            <a:endParaRPr lang="it-IT" sz="28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6" name="Titolo 1">
            <a:extLst>
              <a:ext uri="{FF2B5EF4-FFF2-40B4-BE49-F238E27FC236}">
                <a16:creationId xmlns:a16="http://schemas.microsoft.com/office/drawing/2014/main" xmlns="" id="{94EA6581-123F-4615-884A-ADE841A20339}"/>
              </a:ext>
            </a:extLst>
          </p:cNvPr>
          <p:cNvSpPr txBox="1">
            <a:spLocks/>
          </p:cNvSpPr>
          <p:nvPr/>
        </p:nvSpPr>
        <p:spPr>
          <a:xfrm>
            <a:off x="2504849" y="232051"/>
            <a:ext cx="9567882"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«Nazionalità» delle Navi e degli Aeromobili</a:t>
            </a:r>
          </a:p>
        </p:txBody>
      </p:sp>
      <p:sp>
        <p:nvSpPr>
          <p:cNvPr id="8" name="Rettangolo con angoli arrotondati 7">
            <a:extLst>
              <a:ext uri="{FF2B5EF4-FFF2-40B4-BE49-F238E27FC236}">
                <a16:creationId xmlns:a16="http://schemas.microsoft.com/office/drawing/2014/main" xmlns="" id="{F2F3FC84-83CE-4EB0-8328-7A6B02E31C2D}"/>
              </a:ext>
            </a:extLst>
          </p:cNvPr>
          <p:cNvSpPr/>
          <p:nvPr/>
        </p:nvSpPr>
        <p:spPr>
          <a:xfrm>
            <a:off x="3713958" y="1098996"/>
            <a:ext cx="5860737" cy="749458"/>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200" b="1" dirty="0">
                <a:solidFill>
                  <a:schemeClr val="tx1"/>
                </a:solidFill>
                <a:latin typeface="Times New Roman" panose="02020603050405020304" pitchFamily="18" charset="0"/>
                <a:cs typeface="Times New Roman" panose="02020603050405020304" pitchFamily="18" charset="0"/>
              </a:rPr>
              <a:t>Iscrizione nei registri</a:t>
            </a:r>
          </a:p>
        </p:txBody>
      </p:sp>
      <p:sp>
        <p:nvSpPr>
          <p:cNvPr id="9" name="Rettangolo con angoli arrotondati 8">
            <a:extLst>
              <a:ext uri="{FF2B5EF4-FFF2-40B4-BE49-F238E27FC236}">
                <a16:creationId xmlns:a16="http://schemas.microsoft.com/office/drawing/2014/main" xmlns="" id="{AE27073F-49E9-4B91-9C0B-8F10E8E2D5BE}"/>
              </a:ext>
            </a:extLst>
          </p:cNvPr>
          <p:cNvSpPr/>
          <p:nvPr/>
        </p:nvSpPr>
        <p:spPr>
          <a:xfrm>
            <a:off x="5936975" y="3190022"/>
            <a:ext cx="6135756" cy="1622472"/>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800" u="sng" dirty="0">
                <a:solidFill>
                  <a:schemeClr val="accent1">
                    <a:lumMod val="50000"/>
                  </a:schemeClr>
                </a:solidFill>
                <a:latin typeface="Times New Roman" panose="02020603050405020304" pitchFamily="18" charset="0"/>
                <a:cs typeface="Times New Roman" panose="02020603050405020304" pitchFamily="18" charset="0"/>
              </a:rPr>
              <a:t>Le navi minori </a:t>
            </a:r>
            <a:r>
              <a:rPr lang="it-IT" sz="2800" dirty="0">
                <a:solidFill>
                  <a:schemeClr val="accent1">
                    <a:lumMod val="50000"/>
                  </a:schemeClr>
                </a:solidFill>
                <a:latin typeface="Times New Roman" panose="02020603050405020304" pitchFamily="18" charset="0"/>
                <a:cs typeface="Times New Roman" panose="02020603050405020304" pitchFamily="18" charset="0"/>
              </a:rPr>
              <a:t>sono iscritte in </a:t>
            </a:r>
            <a:r>
              <a:rPr lang="it-IT" sz="2800" u="sng" dirty="0">
                <a:solidFill>
                  <a:schemeClr val="accent1">
                    <a:lumMod val="50000"/>
                  </a:schemeClr>
                </a:solidFill>
                <a:latin typeface="Times New Roman" panose="02020603050405020304" pitchFamily="18" charset="0"/>
                <a:cs typeface="Times New Roman" panose="02020603050405020304" pitchFamily="18" charset="0"/>
              </a:rPr>
              <a:t>registri tenuti presso i Compartimenti</a:t>
            </a:r>
            <a:endParaRPr lang="it-IT" sz="2800" dirty="0">
              <a:solidFill>
                <a:schemeClr val="accent1">
                  <a:lumMod val="50000"/>
                </a:schemeClr>
              </a:solidFill>
              <a:latin typeface="Times New Roman" panose="02020603050405020304" pitchFamily="18" charset="0"/>
              <a:cs typeface="Times New Roman" panose="02020603050405020304" pitchFamily="18" charset="0"/>
            </a:endParaRPr>
          </a:p>
        </p:txBody>
      </p:sp>
      <p:sp>
        <p:nvSpPr>
          <p:cNvPr id="10" name="Rettangolo con angoli arrotondati 9">
            <a:extLst>
              <a:ext uri="{FF2B5EF4-FFF2-40B4-BE49-F238E27FC236}">
                <a16:creationId xmlns:a16="http://schemas.microsoft.com/office/drawing/2014/main" xmlns="" id="{97633DDF-4427-46C7-A663-F2B3F215ABAE}"/>
              </a:ext>
            </a:extLst>
          </p:cNvPr>
          <p:cNvSpPr/>
          <p:nvPr/>
        </p:nvSpPr>
        <p:spPr>
          <a:xfrm>
            <a:off x="568279" y="4003134"/>
            <a:ext cx="6135756" cy="1443510"/>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accent1">
                    <a:lumMod val="50000"/>
                  </a:schemeClr>
                </a:solidFill>
                <a:latin typeface="Times New Roman" panose="02020603050405020304" pitchFamily="18" charset="0"/>
                <a:cs typeface="Times New Roman" panose="02020603050405020304" pitchFamily="18" charset="0"/>
              </a:rPr>
              <a:t>I registri delle navi e dei galleggianti adibiti a navigazione interna sono conservati dagli ispettori di porto e da altri ufficiali definiti per legge e per regolamento</a:t>
            </a:r>
          </a:p>
        </p:txBody>
      </p:sp>
      <p:sp>
        <p:nvSpPr>
          <p:cNvPr id="11" name="Rettangolo con angoli arrotondati 10">
            <a:extLst>
              <a:ext uri="{FF2B5EF4-FFF2-40B4-BE49-F238E27FC236}">
                <a16:creationId xmlns:a16="http://schemas.microsoft.com/office/drawing/2014/main" xmlns="" id="{5802EC28-3FCA-420A-814F-B16B40B9BA74}"/>
              </a:ext>
            </a:extLst>
          </p:cNvPr>
          <p:cNvSpPr/>
          <p:nvPr/>
        </p:nvSpPr>
        <p:spPr>
          <a:xfrm>
            <a:off x="6096000" y="5031045"/>
            <a:ext cx="5539408" cy="1345409"/>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accent1">
                    <a:lumMod val="50000"/>
                  </a:schemeClr>
                </a:solidFill>
                <a:latin typeface="Times New Roman" panose="02020603050405020304" pitchFamily="18" charset="0"/>
                <a:cs typeface="Times New Roman" panose="02020603050405020304" pitchFamily="18" charset="0"/>
              </a:rPr>
              <a:t>Con riferimento a alle unità da diporto, sussiste l’obbligo di iscrizione solo per navi ed imbarcazioni da diporto</a:t>
            </a:r>
          </a:p>
        </p:txBody>
      </p:sp>
      <p:sp>
        <p:nvSpPr>
          <p:cNvPr id="12" name="Rettangolo con angoli arrotondati 11">
            <a:extLst>
              <a:ext uri="{FF2B5EF4-FFF2-40B4-BE49-F238E27FC236}">
                <a16:creationId xmlns:a16="http://schemas.microsoft.com/office/drawing/2014/main" xmlns="" id="{8D296754-BC0D-4E1C-AA84-3810B8A1AA92}"/>
              </a:ext>
            </a:extLst>
          </p:cNvPr>
          <p:cNvSpPr/>
          <p:nvPr/>
        </p:nvSpPr>
        <p:spPr>
          <a:xfrm>
            <a:off x="1278052" y="5981678"/>
            <a:ext cx="4108175" cy="789552"/>
          </a:xfrm>
          <a:prstGeom prst="roundRect">
            <a:avLst/>
          </a:prstGeom>
          <a:solidFill>
            <a:schemeClr val="bg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a:solidFill>
                  <a:schemeClr val="tx1"/>
                </a:solidFill>
                <a:latin typeface="Times New Roman" panose="02020603050405020304" pitchFamily="18" charset="0"/>
                <a:cs typeface="Times New Roman" panose="02020603050405020304" pitchFamily="18" charset="0"/>
              </a:rPr>
              <a:t>Non sussiste obbligo di iscrizione per i natanti da diporto</a:t>
            </a:r>
          </a:p>
        </p:txBody>
      </p:sp>
      <p:pic>
        <p:nvPicPr>
          <p:cNvPr id="3074" name="Picture 2" descr="Risultati immagini per immagine registri stilizzati">
            <a:extLst>
              <a:ext uri="{FF2B5EF4-FFF2-40B4-BE49-F238E27FC236}">
                <a16:creationId xmlns:a16="http://schemas.microsoft.com/office/drawing/2014/main" xmlns="" id="{6894BF3E-4434-4CFB-B6C5-0B6AAC93EFF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rot="722334">
            <a:off x="9107652" y="1261779"/>
            <a:ext cx="2609850" cy="175260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7403177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Users\PBell\Desktop\teramo.jpg">
            <a:extLst>
              <a:ext uri="{FF2B5EF4-FFF2-40B4-BE49-F238E27FC236}">
                <a16:creationId xmlns:a16="http://schemas.microsoft.com/office/drawing/2014/main" xmlns="" id="{3F4CF74F-8DAD-414C-982E-A9D7AF4BF98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77900" y="338129"/>
            <a:ext cx="2246218" cy="115936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Rettangolo con angoli arrotondati 4">
            <a:extLst>
              <a:ext uri="{FF2B5EF4-FFF2-40B4-BE49-F238E27FC236}">
                <a16:creationId xmlns:a16="http://schemas.microsoft.com/office/drawing/2014/main" xmlns="" id="{C96C1B16-1990-488B-A324-3B20EE16DC03}"/>
              </a:ext>
            </a:extLst>
          </p:cNvPr>
          <p:cNvSpPr/>
          <p:nvPr/>
        </p:nvSpPr>
        <p:spPr>
          <a:xfrm>
            <a:off x="842898" y="1905740"/>
            <a:ext cx="4815779" cy="1159367"/>
          </a:xfrm>
          <a:prstGeom prst="roundRect">
            <a:avLst/>
          </a:prstGeom>
          <a:solidFill>
            <a:schemeClr val="bg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3600" b="1" dirty="0">
                <a:solidFill>
                  <a:schemeClr val="tx1"/>
                </a:solidFill>
                <a:latin typeface="Times New Roman" panose="02020603050405020304" pitchFamily="18" charset="0"/>
                <a:cs typeface="Times New Roman" panose="02020603050405020304" pitchFamily="18" charset="0"/>
              </a:rPr>
              <a:t>Art. 91 della UNCLOS</a:t>
            </a:r>
          </a:p>
        </p:txBody>
      </p:sp>
      <p:sp>
        <p:nvSpPr>
          <p:cNvPr id="6" name="Rettangolo con angoli arrotondati 5">
            <a:extLst>
              <a:ext uri="{FF2B5EF4-FFF2-40B4-BE49-F238E27FC236}">
                <a16:creationId xmlns:a16="http://schemas.microsoft.com/office/drawing/2014/main" xmlns="" id="{9844E03A-84F0-4029-B996-6AFF36A84A20}"/>
              </a:ext>
            </a:extLst>
          </p:cNvPr>
          <p:cNvSpPr/>
          <p:nvPr/>
        </p:nvSpPr>
        <p:spPr>
          <a:xfrm>
            <a:off x="2950184" y="2895500"/>
            <a:ext cx="9044207" cy="1451214"/>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u="sng" dirty="0">
                <a:solidFill>
                  <a:schemeClr val="tx1"/>
                </a:solidFill>
                <a:latin typeface="Times New Roman" panose="02020603050405020304" pitchFamily="18" charset="0"/>
                <a:cs typeface="Times New Roman" panose="02020603050405020304" pitchFamily="18" charset="0"/>
              </a:rPr>
              <a:t>I presupposti per attribuire la nazionalità di uno Stato ad una nave dovrebbero definire un effettivo collegamento con lo Stato di bandiera </a:t>
            </a:r>
            <a:r>
              <a:rPr lang="it-IT" sz="2000" i="1" u="sng" dirty="0">
                <a:solidFill>
                  <a:schemeClr val="tx1"/>
                </a:solidFill>
                <a:latin typeface="Times New Roman" panose="02020603050405020304" pitchFamily="18" charset="0"/>
                <a:cs typeface="Times New Roman" panose="02020603050405020304" pitchFamily="18" charset="0"/>
              </a:rPr>
              <a:t>(«genuine link»</a:t>
            </a:r>
            <a:r>
              <a:rPr lang="it-IT" sz="2000" u="sng" dirty="0">
                <a:solidFill>
                  <a:schemeClr val="tx1"/>
                </a:solidFill>
                <a:latin typeface="Times New Roman" panose="02020603050405020304" pitchFamily="18" charset="0"/>
                <a:cs typeface="Times New Roman" panose="02020603050405020304" pitchFamily="18" charset="0"/>
              </a:rPr>
              <a:t>).</a:t>
            </a:r>
          </a:p>
        </p:txBody>
      </p:sp>
      <p:sp>
        <p:nvSpPr>
          <p:cNvPr id="9" name="Titolo 1">
            <a:extLst>
              <a:ext uri="{FF2B5EF4-FFF2-40B4-BE49-F238E27FC236}">
                <a16:creationId xmlns:a16="http://schemas.microsoft.com/office/drawing/2014/main" xmlns="" id="{E76C022D-80AF-4F8B-BF08-6F5B5134E8D6}"/>
              </a:ext>
            </a:extLst>
          </p:cNvPr>
          <p:cNvSpPr txBox="1">
            <a:spLocks/>
          </p:cNvSpPr>
          <p:nvPr/>
        </p:nvSpPr>
        <p:spPr>
          <a:xfrm>
            <a:off x="2504849" y="232051"/>
            <a:ext cx="9567882" cy="789552"/>
          </a:xfrm>
          <a:prstGeom prst="rect">
            <a:avLst/>
          </a:prstGeom>
        </p:spPr>
        <p:txBody>
          <a:bodyPr vert="horz" lIns="91440" tIns="45720" rIns="91440" bIns="45720" rtlCol="0" anchor="t">
            <a:noAutofit/>
          </a:bodyPr>
          <a:lst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it-IT" sz="4000" b="1" dirty="0">
                <a:latin typeface="Times New Roman" panose="02020603050405020304" pitchFamily="18" charset="0"/>
                <a:cs typeface="Times New Roman" panose="02020603050405020304" pitchFamily="18" charset="0"/>
              </a:rPr>
              <a:t>«Nazionalità» delle Navi e degli Aeromobili</a:t>
            </a:r>
          </a:p>
        </p:txBody>
      </p:sp>
      <p:sp>
        <p:nvSpPr>
          <p:cNvPr id="7" name="Rettangolo con angoli arrotondati 6">
            <a:extLst>
              <a:ext uri="{FF2B5EF4-FFF2-40B4-BE49-F238E27FC236}">
                <a16:creationId xmlns:a16="http://schemas.microsoft.com/office/drawing/2014/main" xmlns="" id="{D925C066-EE1B-47AD-8596-9191B987F089}"/>
              </a:ext>
            </a:extLst>
          </p:cNvPr>
          <p:cNvSpPr/>
          <p:nvPr/>
        </p:nvSpPr>
        <p:spPr>
          <a:xfrm>
            <a:off x="1021993" y="4769397"/>
            <a:ext cx="9044207" cy="1451214"/>
          </a:xfrm>
          <a:prstGeom prst="roundRect">
            <a:avLst/>
          </a:prstGeom>
          <a:solidFill>
            <a:schemeClr val="bg1"/>
          </a:solidFill>
          <a:ln w="9525">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2000" dirty="0" smtClean="0">
                <a:solidFill>
                  <a:schemeClr val="tx1"/>
                </a:solidFill>
                <a:latin typeface="Times New Roman" panose="02020603050405020304" pitchFamily="18" charset="0"/>
                <a:cs typeface="Times New Roman" panose="02020603050405020304" pitchFamily="18" charset="0"/>
              </a:rPr>
              <a:t>Art. 156 cod. </a:t>
            </a:r>
            <a:r>
              <a:rPr lang="it-IT" sz="2000" dirty="0" err="1" smtClean="0">
                <a:solidFill>
                  <a:schemeClr val="tx1"/>
                </a:solidFill>
                <a:latin typeface="Times New Roman" panose="02020603050405020304" pitchFamily="18" charset="0"/>
                <a:cs typeface="Times New Roman" panose="02020603050405020304" pitchFamily="18" charset="0"/>
              </a:rPr>
              <a:t>nav</a:t>
            </a:r>
            <a:r>
              <a:rPr lang="it-IT" sz="2000" dirty="0" smtClean="0">
                <a:solidFill>
                  <a:schemeClr val="tx1"/>
                </a:solidFill>
                <a:latin typeface="Times New Roman" panose="02020603050405020304" pitchFamily="18" charset="0"/>
                <a:cs typeface="Times New Roman" panose="02020603050405020304" pitchFamily="18" charset="0"/>
              </a:rPr>
              <a:t>.: particolare </a:t>
            </a:r>
            <a:r>
              <a:rPr lang="it-IT" sz="2000" dirty="0">
                <a:solidFill>
                  <a:schemeClr val="tx1"/>
                </a:solidFill>
                <a:latin typeface="Times New Roman" panose="02020603050405020304" pitchFamily="18" charset="0"/>
                <a:cs typeface="Times New Roman" panose="02020603050405020304" pitchFamily="18" charset="0"/>
              </a:rPr>
              <a:t>procedura con riferimento al caso in cui il proprietario voglia alienare la nave o cancellarla dalle matricole o dai registri nazionali, per l’iscrizione in un registro </a:t>
            </a:r>
            <a:r>
              <a:rPr lang="it-IT" sz="2000" dirty="0" smtClean="0">
                <a:solidFill>
                  <a:schemeClr val="tx1"/>
                </a:solidFill>
                <a:latin typeface="Times New Roman" panose="02020603050405020304" pitchFamily="18" charset="0"/>
                <a:cs typeface="Times New Roman" panose="02020603050405020304" pitchFamily="18" charset="0"/>
              </a:rPr>
              <a:t>non comunitario</a:t>
            </a:r>
            <a:r>
              <a:rPr lang="it-IT" sz="2000" dirty="0">
                <a:solidFill>
                  <a:schemeClr val="tx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454239096"/>
      </p:ext>
    </p:extLst>
  </p:cSld>
  <p:clrMapOvr>
    <a:masterClrMapping/>
  </p:clrMapOvr>
</p:sld>
</file>

<file path=ppt/theme/theme1.xml><?xml version="1.0" encoding="utf-8"?>
<a:theme xmlns:a="http://schemas.openxmlformats.org/drawingml/2006/main" name="Filo">
  <a:themeElements>
    <a:clrScheme name="Personalizzato 6">
      <a:dk1>
        <a:srgbClr val="2392AC"/>
      </a:dk1>
      <a:lt1>
        <a:sysClr val="window" lastClr="FFFFFF"/>
      </a:lt1>
      <a:dk2>
        <a:srgbClr val="2E5369"/>
      </a:dk2>
      <a:lt2>
        <a:srgbClr val="CBECF4"/>
      </a:lt2>
      <a:accent1>
        <a:srgbClr val="B1E3EF"/>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Filo">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ilo">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1257</TotalTime>
  <Words>912</Words>
  <Application>Microsoft Office PowerPoint</Application>
  <PresentationFormat>Widescreen</PresentationFormat>
  <Paragraphs>68</Paragraphs>
  <Slides>16</Slides>
  <Notes>0</Notes>
  <HiddenSlides>0</HiddenSlides>
  <MMClips>0</MMClips>
  <ScaleCrop>false</ScaleCrop>
  <HeadingPairs>
    <vt:vector size="6" baseType="variant">
      <vt:variant>
        <vt:lpstr>Caratteri utilizzati</vt:lpstr>
      </vt:variant>
      <vt:variant>
        <vt:i4>4</vt:i4>
      </vt:variant>
      <vt:variant>
        <vt:lpstr>Tema</vt:lpstr>
      </vt:variant>
      <vt:variant>
        <vt:i4>1</vt:i4>
      </vt:variant>
      <vt:variant>
        <vt:lpstr>Titoli diapositive</vt:lpstr>
      </vt:variant>
      <vt:variant>
        <vt:i4>16</vt:i4>
      </vt:variant>
    </vt:vector>
  </HeadingPairs>
  <TitlesOfParts>
    <vt:vector size="21" baseType="lpstr">
      <vt:lpstr>Arial</vt:lpstr>
      <vt:lpstr>Century Gothic</vt:lpstr>
      <vt:lpstr>Times New Roman</vt:lpstr>
      <vt:lpstr>Wingdings 3</vt:lpstr>
      <vt:lpstr>Filo</vt:lpstr>
      <vt:lpstr>Presentazione standard di PowerPoint</vt:lpstr>
      <vt:lpstr>Presentazione standard di PowerPoint</vt:lpstr>
      <vt:lpstr>«Nazionalità» delle Navi e degli Aeromobili</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Zunarelli</dc:creator>
  <cp:lastModifiedBy>massimiliano musi</cp:lastModifiedBy>
  <cp:revision>140</cp:revision>
  <dcterms:created xsi:type="dcterms:W3CDTF">2019-06-28T16:40:01Z</dcterms:created>
  <dcterms:modified xsi:type="dcterms:W3CDTF">2020-10-19T09:56:38Z</dcterms:modified>
</cp:coreProperties>
</file>