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sldIdLst>
    <p:sldId id="335" r:id="rId2"/>
    <p:sldId id="461" r:id="rId3"/>
    <p:sldId id="469" r:id="rId4"/>
    <p:sldId id="462" r:id="rId5"/>
    <p:sldId id="470" r:id="rId6"/>
    <p:sldId id="471" r:id="rId7"/>
    <p:sldId id="472" r:id="rId8"/>
    <p:sldId id="473" r:id="rId9"/>
    <p:sldId id="474" r:id="rId10"/>
    <p:sldId id="475" r:id="rId11"/>
    <p:sldId id="476" r:id="rId12"/>
    <p:sldId id="464" r:id="rId13"/>
    <p:sldId id="481" r:id="rId14"/>
    <p:sldId id="477" r:id="rId15"/>
    <p:sldId id="483" r:id="rId16"/>
    <p:sldId id="484" r:id="rId17"/>
    <p:sldId id="480" r:id="rId18"/>
    <p:sldId id="485" r:id="rId19"/>
    <p:sldId id="486" r:id="rId20"/>
    <p:sldId id="487" r:id="rId21"/>
    <p:sldId id="482" r:id="rId22"/>
    <p:sldId id="478" r:id="rId23"/>
    <p:sldId id="479" r:id="rId24"/>
    <p:sldId id="488" r:id="rId25"/>
    <p:sldId id="490" r:id="rId26"/>
    <p:sldId id="491" r:id="rId27"/>
    <p:sldId id="493" r:id="rId28"/>
    <p:sldId id="492" r:id="rId29"/>
    <p:sldId id="494" r:id="rId30"/>
    <p:sldId id="495" r:id="rId3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A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5781"/>
  </p:normalViewPr>
  <p:slideViewPr>
    <p:cSldViewPr snapToGrid="0">
      <p:cViewPr>
        <p:scale>
          <a:sx n="110" d="100"/>
          <a:sy n="110" d="100"/>
        </p:scale>
        <p:origin x="632"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CA80CC-20A3-C344-B06D-E9D596BF494B}" type="datetimeFigureOut">
              <a:rPr lang="it-IT" smtClean="0"/>
              <a:t>15/04/25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82D968-9B0B-C141-B041-8A419C610F87}" type="slidenum">
              <a:rPr lang="it-IT" smtClean="0"/>
              <a:t>‹N›</a:t>
            </a:fld>
            <a:endParaRPr lang="it-IT"/>
          </a:p>
        </p:txBody>
      </p:sp>
    </p:spTree>
    <p:extLst>
      <p:ext uri="{BB962C8B-B14F-4D97-AF65-F5344CB8AC3E}">
        <p14:creationId xmlns:p14="http://schemas.microsoft.com/office/powerpoint/2010/main" val="1448158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5A168A-61D4-FFA8-8073-8B113514F754}"/>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33F24C7C-F9AE-37D4-7916-639B83782FF2}"/>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78DA0A5D-BAC1-6231-25FF-C79C520B5517}"/>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D0D2ABB0-65E2-83C1-F146-325C1B00B94C}"/>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3047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303972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6463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73699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638175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643515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925596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1767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428495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04245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40639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08029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78584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025018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06849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749952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158725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83505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010311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5784470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118614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482849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2744571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359249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21461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41142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229325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492278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7335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64105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2ECC72-280E-72C2-E2B3-2F41D58E58B1}"/>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3D44E9CE-69A3-29A1-5AF6-6DD7B66EE4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6F349DE-8CBE-779B-A2B8-725146DDC29D}"/>
              </a:ext>
            </a:extLst>
          </p:cNvPr>
          <p:cNvSpPr>
            <a:spLocks noGrp="1"/>
          </p:cNvSpPr>
          <p:nvPr>
            <p:ph type="dt" sz="half" idx="10"/>
          </p:nvPr>
        </p:nvSpPr>
        <p:spPr/>
        <p:txBody>
          <a:bodyPr/>
          <a:lstStyle/>
          <a:p>
            <a:fld id="{A7F286A0-824A-5942-B62D-2CDCFA938951}" type="datetimeFigureOut">
              <a:rPr lang="it-IT" smtClean="0"/>
              <a:t>15/04/25</a:t>
            </a:fld>
            <a:endParaRPr lang="it-IT"/>
          </a:p>
        </p:txBody>
      </p:sp>
      <p:sp>
        <p:nvSpPr>
          <p:cNvPr id="5" name="Segnaposto piè di pagina 4">
            <a:extLst>
              <a:ext uri="{FF2B5EF4-FFF2-40B4-BE49-F238E27FC236}">
                <a16:creationId xmlns:a16="http://schemas.microsoft.com/office/drawing/2014/main" id="{2165AB88-27BE-6551-CEA1-2E5FD43011C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A126DFB-E67D-104D-E92C-6B481273BF1B}"/>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3303161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A4BCF8-B44D-75F6-05F6-C51F42D766DD}"/>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6950FA2-3CA6-EC55-018D-FC99DCE488B8}"/>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6FA36E9-0A85-B334-9BF5-E95E8FDD2914}"/>
              </a:ext>
            </a:extLst>
          </p:cNvPr>
          <p:cNvSpPr>
            <a:spLocks noGrp="1"/>
          </p:cNvSpPr>
          <p:nvPr>
            <p:ph type="dt" sz="half" idx="10"/>
          </p:nvPr>
        </p:nvSpPr>
        <p:spPr/>
        <p:txBody>
          <a:bodyPr/>
          <a:lstStyle/>
          <a:p>
            <a:fld id="{A7F286A0-824A-5942-B62D-2CDCFA938951}" type="datetimeFigureOut">
              <a:rPr lang="it-IT" smtClean="0"/>
              <a:t>15/04/25</a:t>
            </a:fld>
            <a:endParaRPr lang="it-IT"/>
          </a:p>
        </p:txBody>
      </p:sp>
      <p:sp>
        <p:nvSpPr>
          <p:cNvPr id="5" name="Segnaposto piè di pagina 4">
            <a:extLst>
              <a:ext uri="{FF2B5EF4-FFF2-40B4-BE49-F238E27FC236}">
                <a16:creationId xmlns:a16="http://schemas.microsoft.com/office/drawing/2014/main" id="{12F4449E-A309-30FC-E172-8B6E05F2BDF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3FD431D-B051-D7FD-CF35-A802BBE0D431}"/>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28286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043160DE-C0F2-241D-A089-6DBD3CDD0DB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4C2FF80-ED34-BC9E-9C4A-6EF48C078F6F}"/>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D75C88F-9995-28B1-DB86-B48F4273FFE8}"/>
              </a:ext>
            </a:extLst>
          </p:cNvPr>
          <p:cNvSpPr>
            <a:spLocks noGrp="1"/>
          </p:cNvSpPr>
          <p:nvPr>
            <p:ph type="dt" sz="half" idx="10"/>
          </p:nvPr>
        </p:nvSpPr>
        <p:spPr/>
        <p:txBody>
          <a:bodyPr/>
          <a:lstStyle/>
          <a:p>
            <a:fld id="{A7F286A0-824A-5942-B62D-2CDCFA938951}" type="datetimeFigureOut">
              <a:rPr lang="it-IT" smtClean="0"/>
              <a:t>15/04/25</a:t>
            </a:fld>
            <a:endParaRPr lang="it-IT"/>
          </a:p>
        </p:txBody>
      </p:sp>
      <p:sp>
        <p:nvSpPr>
          <p:cNvPr id="5" name="Segnaposto piè di pagina 4">
            <a:extLst>
              <a:ext uri="{FF2B5EF4-FFF2-40B4-BE49-F238E27FC236}">
                <a16:creationId xmlns:a16="http://schemas.microsoft.com/office/drawing/2014/main" id="{6DCFADBB-B403-A9DF-C4E8-1D2E8FD6E11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23251D9-4DE2-1CB8-5940-ED4B6BB106B9}"/>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510290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BB0A04-BBE7-D343-BF4A-4CC426B845C4}"/>
              </a:ext>
            </a:extLst>
          </p:cNvPr>
          <p:cNvSpPr>
            <a:spLocks noGrp="1"/>
          </p:cNvSpPr>
          <p:nvPr>
            <p:ph type="ctrTitle"/>
          </p:nvPr>
        </p:nvSpPr>
        <p:spPr>
          <a:xfrm>
            <a:off x="506353" y="1672314"/>
            <a:ext cx="11189995" cy="547200"/>
          </a:xfrm>
        </p:spPr>
        <p:txBody>
          <a:bodyPr lIns="0" tIns="0" rIns="0" bIns="0" anchor="t" anchorCtr="0">
            <a:spAutoFit/>
          </a:bodyPr>
          <a:lstStyle>
            <a:lvl1pPr algn="l">
              <a:defRPr sz="3800" b="1" i="0">
                <a:solidFill>
                  <a:srgbClr val="003A70"/>
                </a:solidFill>
                <a:latin typeface="Luiss Sans" pitchFamily="2" charset="0"/>
              </a:defRPr>
            </a:lvl1pPr>
          </a:lstStyle>
          <a:p>
            <a:r>
              <a:rPr lang="it-IT" dirty="0"/>
              <a:t>Fare clic per modificare lo stile del titolo dello schema</a:t>
            </a:r>
          </a:p>
        </p:txBody>
      </p:sp>
      <p:sp>
        <p:nvSpPr>
          <p:cNvPr id="3" name="Sottotitolo 2">
            <a:extLst>
              <a:ext uri="{FF2B5EF4-FFF2-40B4-BE49-F238E27FC236}">
                <a16:creationId xmlns:a16="http://schemas.microsoft.com/office/drawing/2014/main" id="{E0679AF4-40BB-0349-820B-505BF6BB121D}"/>
              </a:ext>
            </a:extLst>
          </p:cNvPr>
          <p:cNvSpPr>
            <a:spLocks noGrp="1"/>
          </p:cNvSpPr>
          <p:nvPr>
            <p:ph type="subTitle" idx="1"/>
          </p:nvPr>
        </p:nvSpPr>
        <p:spPr>
          <a:xfrm>
            <a:off x="498261" y="2243181"/>
            <a:ext cx="11189994" cy="619850"/>
          </a:xfrm>
        </p:spPr>
        <p:txBody>
          <a:bodyPr lIns="0" tIns="0" rIns="0" bIns="0" anchor="t">
            <a:spAutoFit/>
          </a:bodyPr>
          <a:lstStyle>
            <a:lvl1pPr marL="0" indent="0" algn="l">
              <a:buNone/>
              <a:defRPr sz="3800">
                <a:solidFill>
                  <a:srgbClr val="003A70"/>
                </a:solidFill>
                <a:latin typeface="Luiss Sans"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p>
        </p:txBody>
      </p:sp>
      <p:sp>
        <p:nvSpPr>
          <p:cNvPr id="4" name="Segnaposto data 3">
            <a:extLst>
              <a:ext uri="{FF2B5EF4-FFF2-40B4-BE49-F238E27FC236}">
                <a16:creationId xmlns:a16="http://schemas.microsoft.com/office/drawing/2014/main" id="{B71A5510-EE32-3446-8828-82083C2039E6}"/>
              </a:ext>
            </a:extLst>
          </p:cNvPr>
          <p:cNvSpPr>
            <a:spLocks noGrp="1"/>
          </p:cNvSpPr>
          <p:nvPr>
            <p:ph type="dt" sz="half" idx="10"/>
          </p:nvPr>
        </p:nvSpPr>
        <p:spPr>
          <a:xfrm>
            <a:off x="522271" y="3891534"/>
            <a:ext cx="5565913" cy="547200"/>
          </a:xfrm>
        </p:spPr>
        <p:txBody>
          <a:bodyPr lIns="0" tIns="0" rIns="0" bIns="0" anchor="b"/>
          <a:lstStyle>
            <a:lvl1pPr algn="l">
              <a:defRPr sz="2200" b="1" i="0">
                <a:solidFill>
                  <a:srgbClr val="003A70"/>
                </a:solidFill>
                <a:latin typeface="Luiss Sans" pitchFamily="2" charset="0"/>
              </a:defRPr>
            </a:lvl1pPr>
          </a:lstStyle>
          <a:p>
            <a:fld id="{90A97C65-1B54-DB47-A604-7DF0E350DE20}" type="datetime4">
              <a:rPr lang="it-IT" smtClean="0"/>
              <a:pPr/>
              <a:t>15 aprile 2025</a:t>
            </a:fld>
            <a:endParaRPr lang="it-IT" dirty="0"/>
          </a:p>
        </p:txBody>
      </p:sp>
      <p:grpSp>
        <p:nvGrpSpPr>
          <p:cNvPr id="82" name="Gruppo 81">
            <a:extLst>
              <a:ext uri="{FF2B5EF4-FFF2-40B4-BE49-F238E27FC236}">
                <a16:creationId xmlns:a16="http://schemas.microsoft.com/office/drawing/2014/main" id="{5540BA0A-A2F8-1E48-AF86-D2449D532D96}"/>
              </a:ext>
            </a:extLst>
          </p:cNvPr>
          <p:cNvGrpSpPr/>
          <p:nvPr userDrawn="1"/>
        </p:nvGrpSpPr>
        <p:grpSpPr>
          <a:xfrm>
            <a:off x="530087" y="6138000"/>
            <a:ext cx="11131826" cy="720000"/>
            <a:chOff x="530087" y="6138000"/>
            <a:chExt cx="11131826" cy="720000"/>
          </a:xfrm>
        </p:grpSpPr>
        <p:sp>
          <p:nvSpPr>
            <p:cNvPr id="54" name="Rettangolo 53">
              <a:extLst>
                <a:ext uri="{FF2B5EF4-FFF2-40B4-BE49-F238E27FC236}">
                  <a16:creationId xmlns:a16="http://schemas.microsoft.com/office/drawing/2014/main" id="{A5FC1A69-9F52-EF47-8F85-0B6FB45ADFC0}"/>
                </a:ext>
              </a:extLst>
            </p:cNvPr>
            <p:cNvSpPr/>
            <p:nvPr userDrawn="1"/>
          </p:nvSpPr>
          <p:spPr>
            <a:xfrm>
              <a:off x="530087"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 name="Rettangolo 54">
              <a:extLst>
                <a:ext uri="{FF2B5EF4-FFF2-40B4-BE49-F238E27FC236}">
                  <a16:creationId xmlns:a16="http://schemas.microsoft.com/office/drawing/2014/main" id="{E7ECF867-CD1F-A544-93A7-59F02B7EB3F9}"/>
                </a:ext>
              </a:extLst>
            </p:cNvPr>
            <p:cNvSpPr/>
            <p:nvPr userDrawn="1"/>
          </p:nvSpPr>
          <p:spPr>
            <a:xfrm>
              <a:off x="1590261"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 name="Rettangolo 56">
              <a:extLst>
                <a:ext uri="{FF2B5EF4-FFF2-40B4-BE49-F238E27FC236}">
                  <a16:creationId xmlns:a16="http://schemas.microsoft.com/office/drawing/2014/main" id="{E112286F-F6FC-FB40-A761-246E00D4D855}"/>
                </a:ext>
              </a:extLst>
            </p:cNvPr>
            <p:cNvSpPr/>
            <p:nvPr userDrawn="1"/>
          </p:nvSpPr>
          <p:spPr>
            <a:xfrm>
              <a:off x="2650435"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 name="Rettangolo 58">
              <a:extLst>
                <a:ext uri="{FF2B5EF4-FFF2-40B4-BE49-F238E27FC236}">
                  <a16:creationId xmlns:a16="http://schemas.microsoft.com/office/drawing/2014/main" id="{61B4BD18-F688-0F4E-93F6-53DE176B107F}"/>
                </a:ext>
              </a:extLst>
            </p:cNvPr>
            <p:cNvSpPr/>
            <p:nvPr userDrawn="1"/>
          </p:nvSpPr>
          <p:spPr>
            <a:xfrm>
              <a:off x="3710609"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1" name="Rettangolo 60">
              <a:extLst>
                <a:ext uri="{FF2B5EF4-FFF2-40B4-BE49-F238E27FC236}">
                  <a16:creationId xmlns:a16="http://schemas.microsoft.com/office/drawing/2014/main" id="{35B704C4-AEA3-C647-9999-62D70618425C}"/>
                </a:ext>
              </a:extLst>
            </p:cNvPr>
            <p:cNvSpPr/>
            <p:nvPr userDrawn="1"/>
          </p:nvSpPr>
          <p:spPr>
            <a:xfrm>
              <a:off x="4770783"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 name="Rettangolo 62">
              <a:extLst>
                <a:ext uri="{FF2B5EF4-FFF2-40B4-BE49-F238E27FC236}">
                  <a16:creationId xmlns:a16="http://schemas.microsoft.com/office/drawing/2014/main" id="{B5B290BF-9576-1543-872D-91DDB5937065}"/>
                </a:ext>
              </a:extLst>
            </p:cNvPr>
            <p:cNvSpPr/>
            <p:nvPr userDrawn="1"/>
          </p:nvSpPr>
          <p:spPr>
            <a:xfrm>
              <a:off x="5830957"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 name="Rettangolo 64">
              <a:extLst>
                <a:ext uri="{FF2B5EF4-FFF2-40B4-BE49-F238E27FC236}">
                  <a16:creationId xmlns:a16="http://schemas.microsoft.com/office/drawing/2014/main" id="{0DCA18FE-2923-3B4E-A5C2-85D922F38FD0}"/>
                </a:ext>
              </a:extLst>
            </p:cNvPr>
            <p:cNvSpPr/>
            <p:nvPr userDrawn="1"/>
          </p:nvSpPr>
          <p:spPr>
            <a:xfrm>
              <a:off x="6891130"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 name="Rettangolo 66">
              <a:extLst>
                <a:ext uri="{FF2B5EF4-FFF2-40B4-BE49-F238E27FC236}">
                  <a16:creationId xmlns:a16="http://schemas.microsoft.com/office/drawing/2014/main" id="{1E45AD85-CF93-2846-BC0C-2BA8D4DB418A}"/>
                </a:ext>
              </a:extLst>
            </p:cNvPr>
            <p:cNvSpPr/>
            <p:nvPr userDrawn="1"/>
          </p:nvSpPr>
          <p:spPr>
            <a:xfrm>
              <a:off x="7951304"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 name="Rettangolo 68">
              <a:extLst>
                <a:ext uri="{FF2B5EF4-FFF2-40B4-BE49-F238E27FC236}">
                  <a16:creationId xmlns:a16="http://schemas.microsoft.com/office/drawing/2014/main" id="{0CF0D82F-31DB-C64B-8A03-2D08FA7E79D9}"/>
                </a:ext>
              </a:extLst>
            </p:cNvPr>
            <p:cNvSpPr/>
            <p:nvPr userDrawn="1"/>
          </p:nvSpPr>
          <p:spPr>
            <a:xfrm>
              <a:off x="9011478"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 name="Rettangolo 70">
              <a:extLst>
                <a:ext uri="{FF2B5EF4-FFF2-40B4-BE49-F238E27FC236}">
                  <a16:creationId xmlns:a16="http://schemas.microsoft.com/office/drawing/2014/main" id="{324BE938-9044-8E47-9BA4-80AF2F19990B}"/>
                </a:ext>
              </a:extLst>
            </p:cNvPr>
            <p:cNvSpPr/>
            <p:nvPr userDrawn="1"/>
          </p:nvSpPr>
          <p:spPr>
            <a:xfrm>
              <a:off x="10071652"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 name="Rettangolo 72">
              <a:extLst>
                <a:ext uri="{FF2B5EF4-FFF2-40B4-BE49-F238E27FC236}">
                  <a16:creationId xmlns:a16="http://schemas.microsoft.com/office/drawing/2014/main" id="{EDAFE086-4A55-2347-8DE3-D7DF548A3C4F}"/>
                </a:ext>
              </a:extLst>
            </p:cNvPr>
            <p:cNvSpPr/>
            <p:nvPr userDrawn="1"/>
          </p:nvSpPr>
          <p:spPr>
            <a:xfrm>
              <a:off x="11131826"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grpSp>
        <p:nvGrpSpPr>
          <p:cNvPr id="81" name="Gruppo 80">
            <a:extLst>
              <a:ext uri="{FF2B5EF4-FFF2-40B4-BE49-F238E27FC236}">
                <a16:creationId xmlns:a16="http://schemas.microsoft.com/office/drawing/2014/main" id="{A4C5C7EC-083B-CD48-A862-19F4ED944048}"/>
              </a:ext>
            </a:extLst>
          </p:cNvPr>
          <p:cNvGrpSpPr/>
          <p:nvPr userDrawn="1"/>
        </p:nvGrpSpPr>
        <p:grpSpPr>
          <a:xfrm>
            <a:off x="1060174" y="6138000"/>
            <a:ext cx="10071652" cy="720000"/>
            <a:chOff x="1060174" y="6138000"/>
            <a:chExt cx="10071652" cy="720000"/>
          </a:xfrm>
          <a:solidFill>
            <a:srgbClr val="006298"/>
          </a:solidFill>
        </p:grpSpPr>
        <p:sp>
          <p:nvSpPr>
            <p:cNvPr id="56" name="Rettangolo 55">
              <a:extLst>
                <a:ext uri="{FF2B5EF4-FFF2-40B4-BE49-F238E27FC236}">
                  <a16:creationId xmlns:a16="http://schemas.microsoft.com/office/drawing/2014/main" id="{0C028009-61B6-504A-86BF-75FC39DE243E}"/>
                </a:ext>
              </a:extLst>
            </p:cNvPr>
            <p:cNvSpPr/>
            <p:nvPr userDrawn="1"/>
          </p:nvSpPr>
          <p:spPr>
            <a:xfrm>
              <a:off x="1060174"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 name="Rettangolo 57">
              <a:extLst>
                <a:ext uri="{FF2B5EF4-FFF2-40B4-BE49-F238E27FC236}">
                  <a16:creationId xmlns:a16="http://schemas.microsoft.com/office/drawing/2014/main" id="{359FF146-AD7A-8345-996B-F028DF33A537}"/>
                </a:ext>
              </a:extLst>
            </p:cNvPr>
            <p:cNvSpPr/>
            <p:nvPr userDrawn="1"/>
          </p:nvSpPr>
          <p:spPr>
            <a:xfrm>
              <a:off x="2120348"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 name="Rettangolo 59">
              <a:extLst>
                <a:ext uri="{FF2B5EF4-FFF2-40B4-BE49-F238E27FC236}">
                  <a16:creationId xmlns:a16="http://schemas.microsoft.com/office/drawing/2014/main" id="{C3BE867D-189E-E140-90A2-9C373B76323D}"/>
                </a:ext>
              </a:extLst>
            </p:cNvPr>
            <p:cNvSpPr/>
            <p:nvPr userDrawn="1"/>
          </p:nvSpPr>
          <p:spPr>
            <a:xfrm>
              <a:off x="3180522"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 name="Rettangolo 61">
              <a:extLst>
                <a:ext uri="{FF2B5EF4-FFF2-40B4-BE49-F238E27FC236}">
                  <a16:creationId xmlns:a16="http://schemas.microsoft.com/office/drawing/2014/main" id="{B3968CAB-E9C9-C448-BAED-1164B67B83D6}"/>
                </a:ext>
              </a:extLst>
            </p:cNvPr>
            <p:cNvSpPr/>
            <p:nvPr userDrawn="1"/>
          </p:nvSpPr>
          <p:spPr>
            <a:xfrm>
              <a:off x="4240696"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 name="Rettangolo 63">
              <a:extLst>
                <a:ext uri="{FF2B5EF4-FFF2-40B4-BE49-F238E27FC236}">
                  <a16:creationId xmlns:a16="http://schemas.microsoft.com/office/drawing/2014/main" id="{DD7E810C-6698-4141-AE4D-FED7B888FB8E}"/>
                </a:ext>
              </a:extLst>
            </p:cNvPr>
            <p:cNvSpPr/>
            <p:nvPr userDrawn="1"/>
          </p:nvSpPr>
          <p:spPr>
            <a:xfrm>
              <a:off x="5300870"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 name="Rettangolo 65">
              <a:extLst>
                <a:ext uri="{FF2B5EF4-FFF2-40B4-BE49-F238E27FC236}">
                  <a16:creationId xmlns:a16="http://schemas.microsoft.com/office/drawing/2014/main" id="{9B0258DC-87FE-6E48-B377-3E2FDBC08326}"/>
                </a:ext>
              </a:extLst>
            </p:cNvPr>
            <p:cNvSpPr/>
            <p:nvPr userDrawn="1"/>
          </p:nvSpPr>
          <p:spPr>
            <a:xfrm>
              <a:off x="6361043"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 name="Rettangolo 67">
              <a:extLst>
                <a:ext uri="{FF2B5EF4-FFF2-40B4-BE49-F238E27FC236}">
                  <a16:creationId xmlns:a16="http://schemas.microsoft.com/office/drawing/2014/main" id="{922BA846-4255-384A-97F0-52FD5A3C3965}"/>
                </a:ext>
              </a:extLst>
            </p:cNvPr>
            <p:cNvSpPr/>
            <p:nvPr userDrawn="1"/>
          </p:nvSpPr>
          <p:spPr>
            <a:xfrm>
              <a:off x="7421217"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 name="Rettangolo 69">
              <a:extLst>
                <a:ext uri="{FF2B5EF4-FFF2-40B4-BE49-F238E27FC236}">
                  <a16:creationId xmlns:a16="http://schemas.microsoft.com/office/drawing/2014/main" id="{D2E5825D-0B98-D043-890F-554D5B9AF97E}"/>
                </a:ext>
              </a:extLst>
            </p:cNvPr>
            <p:cNvSpPr/>
            <p:nvPr userDrawn="1"/>
          </p:nvSpPr>
          <p:spPr>
            <a:xfrm>
              <a:off x="8481391"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 name="Rettangolo 71">
              <a:extLst>
                <a:ext uri="{FF2B5EF4-FFF2-40B4-BE49-F238E27FC236}">
                  <a16:creationId xmlns:a16="http://schemas.microsoft.com/office/drawing/2014/main" id="{888D3338-3950-944B-84B7-796D95024907}"/>
                </a:ext>
              </a:extLst>
            </p:cNvPr>
            <p:cNvSpPr/>
            <p:nvPr userDrawn="1"/>
          </p:nvSpPr>
          <p:spPr>
            <a:xfrm>
              <a:off x="9541565"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 name="Rettangolo 73">
              <a:extLst>
                <a:ext uri="{FF2B5EF4-FFF2-40B4-BE49-F238E27FC236}">
                  <a16:creationId xmlns:a16="http://schemas.microsoft.com/office/drawing/2014/main" id="{CE370570-6F3F-4D47-9CB5-970BC89BA15D}"/>
                </a:ext>
              </a:extLst>
            </p:cNvPr>
            <p:cNvSpPr/>
            <p:nvPr userDrawn="1"/>
          </p:nvSpPr>
          <p:spPr>
            <a:xfrm>
              <a:off x="10601739"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pic>
        <p:nvPicPr>
          <p:cNvPr id="75" name="Immagine 74">
            <a:extLst>
              <a:ext uri="{FF2B5EF4-FFF2-40B4-BE49-F238E27FC236}">
                <a16:creationId xmlns:a16="http://schemas.microsoft.com/office/drawing/2014/main" id="{F496A682-0F52-234A-8803-BDFAFDE999A5}"/>
              </a:ext>
            </a:extLst>
          </p:cNvPr>
          <p:cNvPicPr>
            <a:picLocks noChangeAspect="1"/>
          </p:cNvPicPr>
          <p:nvPr userDrawn="1"/>
        </p:nvPicPr>
        <p:blipFill>
          <a:blip/>
          <a:stretch>
            <a:fillRect/>
          </a:stretch>
        </p:blipFill>
        <p:spPr>
          <a:xfrm>
            <a:off x="515508" y="5066132"/>
            <a:ext cx="3257143" cy="547200"/>
          </a:xfrm>
          <a:prstGeom prst="rect">
            <a:avLst/>
          </a:prstGeom>
        </p:spPr>
      </p:pic>
      <p:sp>
        <p:nvSpPr>
          <p:cNvPr id="32" name="Segnaposto testo 77">
            <a:extLst>
              <a:ext uri="{FF2B5EF4-FFF2-40B4-BE49-F238E27FC236}">
                <a16:creationId xmlns:a16="http://schemas.microsoft.com/office/drawing/2014/main" id="{11E9754D-4544-094C-90CE-D95DEC303D3D}"/>
              </a:ext>
            </a:extLst>
          </p:cNvPr>
          <p:cNvSpPr>
            <a:spLocks noGrp="1"/>
          </p:cNvSpPr>
          <p:nvPr>
            <p:ph type="body" sz="quarter" idx="11" hasCustomPrompt="1"/>
          </p:nvPr>
        </p:nvSpPr>
        <p:spPr>
          <a:xfrm>
            <a:off x="530225" y="795857"/>
            <a:ext cx="6889750" cy="724967"/>
          </a:xfrm>
        </p:spPr>
        <p:txBody>
          <a:bodyPr lIns="0" tIns="0" rIns="0" bIns="0" anchor="t">
            <a:noAutofit/>
          </a:bodyPr>
          <a:lstStyle>
            <a:lvl1pPr marL="0" indent="0">
              <a:lnSpc>
                <a:spcPct val="90000"/>
              </a:lnSpc>
              <a:spcBef>
                <a:spcPts val="0"/>
              </a:spcBef>
              <a:buNone/>
              <a:defRPr lang="it-IT" sz="2000" b="0" i="0" smtClean="0">
                <a:solidFill>
                  <a:srgbClr val="003A70"/>
                </a:solidFill>
                <a:effectLst/>
                <a:latin typeface="Luiss Sans" pitchFamily="2" charset="0"/>
              </a:defRPr>
            </a:lvl1pPr>
          </a:lstStyle>
          <a:p>
            <a:r>
              <a:rPr lang="it-IT" dirty="0"/>
              <a:t>Specifica, Dipartimento, School</a:t>
            </a:r>
            <a:endParaRPr lang="it-IT" dirty="0">
              <a:solidFill>
                <a:srgbClr val="004274"/>
              </a:solidFill>
              <a:effectLst/>
              <a:latin typeface="Luiss type" pitchFamily="2" charset="77"/>
            </a:endParaRPr>
          </a:p>
        </p:txBody>
      </p:sp>
      <p:sp>
        <p:nvSpPr>
          <p:cNvPr id="7" name="CasellaDiTesto 6">
            <a:extLst>
              <a:ext uri="{FF2B5EF4-FFF2-40B4-BE49-F238E27FC236}">
                <a16:creationId xmlns:a16="http://schemas.microsoft.com/office/drawing/2014/main" id="{4F48BF19-5644-BB43-8AD2-AEB567996144}"/>
              </a:ext>
            </a:extLst>
          </p:cNvPr>
          <p:cNvSpPr txBox="1"/>
          <p:nvPr userDrawn="1"/>
        </p:nvSpPr>
        <p:spPr>
          <a:xfrm>
            <a:off x="527023" y="500698"/>
            <a:ext cx="5553075" cy="264671"/>
          </a:xfrm>
          <a:prstGeom prst="rect">
            <a:avLst/>
          </a:prstGeom>
          <a:noFill/>
        </p:spPr>
        <p:txBody>
          <a:bodyPr wrap="square" lIns="0" tIns="0" rIns="0" bIns="0" rtlCol="0" anchor="t">
            <a:noAutofit/>
          </a:bodyPr>
          <a:lstStyle/>
          <a:p>
            <a:pPr algn="l"/>
            <a:r>
              <a:rPr lang="it-IT" sz="2000" b="1" i="0" dirty="0">
                <a:solidFill>
                  <a:srgbClr val="003A70"/>
                </a:solidFill>
                <a:latin typeface="Luiss Sans" pitchFamily="2" charset="0"/>
              </a:rPr>
              <a:t>Luiss</a:t>
            </a:r>
          </a:p>
        </p:txBody>
      </p:sp>
    </p:spTree>
    <p:extLst>
      <p:ext uri="{BB962C8B-B14F-4D97-AF65-F5344CB8AC3E}">
        <p14:creationId xmlns:p14="http://schemas.microsoft.com/office/powerpoint/2010/main" val="328094412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3864">
          <p15:clr>
            <a:srgbClr val="FBAE40"/>
          </p15:clr>
        </p15:guide>
        <p15:guide id="5" orient="horz" pos="3517">
          <p15:clr>
            <a:srgbClr val="FBAE40"/>
          </p15:clr>
        </p15:guide>
        <p15:guide id="7" orient="horz" pos="2742">
          <p15:clr>
            <a:srgbClr val="FBAE40"/>
          </p15:clr>
        </p15:guide>
        <p15:guide id="8" orient="horz" pos="1091">
          <p15:clr>
            <a:srgbClr val="FBAE40"/>
          </p15:clr>
        </p15:guide>
        <p15:guide id="10" pos="5011">
          <p15:clr>
            <a:srgbClr val="FBAE40"/>
          </p15:clr>
        </p15:guide>
        <p15:guide id="11" pos="467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DA9BEF-80A2-2331-DC94-EBB0C2858E8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9D19C77-4BE8-2E96-C0B8-733DE692E463}"/>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F85FAC5-3CEB-E7E8-0C26-134619395CF7}"/>
              </a:ext>
            </a:extLst>
          </p:cNvPr>
          <p:cNvSpPr>
            <a:spLocks noGrp="1"/>
          </p:cNvSpPr>
          <p:nvPr>
            <p:ph type="dt" sz="half" idx="10"/>
          </p:nvPr>
        </p:nvSpPr>
        <p:spPr/>
        <p:txBody>
          <a:bodyPr/>
          <a:lstStyle/>
          <a:p>
            <a:fld id="{A7F286A0-824A-5942-B62D-2CDCFA938951}" type="datetimeFigureOut">
              <a:rPr lang="it-IT" smtClean="0"/>
              <a:t>15/04/25</a:t>
            </a:fld>
            <a:endParaRPr lang="it-IT"/>
          </a:p>
        </p:txBody>
      </p:sp>
      <p:sp>
        <p:nvSpPr>
          <p:cNvPr id="5" name="Segnaposto piè di pagina 4">
            <a:extLst>
              <a:ext uri="{FF2B5EF4-FFF2-40B4-BE49-F238E27FC236}">
                <a16:creationId xmlns:a16="http://schemas.microsoft.com/office/drawing/2014/main" id="{C2A447C6-BBB5-AE5F-213C-A75B55A3197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0170495-A64D-9581-65F3-209633DE8E1B}"/>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3753498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0DBE94-C5A7-7146-5DF9-B7AE84427DE6}"/>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A5495F73-6741-4E8D-C2F4-35124625B3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F75B4F62-E436-DCD4-5D5B-80B9D88F57E9}"/>
              </a:ext>
            </a:extLst>
          </p:cNvPr>
          <p:cNvSpPr>
            <a:spLocks noGrp="1"/>
          </p:cNvSpPr>
          <p:nvPr>
            <p:ph type="dt" sz="half" idx="10"/>
          </p:nvPr>
        </p:nvSpPr>
        <p:spPr/>
        <p:txBody>
          <a:bodyPr/>
          <a:lstStyle/>
          <a:p>
            <a:fld id="{A7F286A0-824A-5942-B62D-2CDCFA938951}" type="datetimeFigureOut">
              <a:rPr lang="it-IT" smtClean="0"/>
              <a:t>15/04/25</a:t>
            </a:fld>
            <a:endParaRPr lang="it-IT"/>
          </a:p>
        </p:txBody>
      </p:sp>
      <p:sp>
        <p:nvSpPr>
          <p:cNvPr id="5" name="Segnaposto piè di pagina 4">
            <a:extLst>
              <a:ext uri="{FF2B5EF4-FFF2-40B4-BE49-F238E27FC236}">
                <a16:creationId xmlns:a16="http://schemas.microsoft.com/office/drawing/2014/main" id="{DE8E0835-B3FC-ED34-1FF8-BF1E940D89C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4662F94-BC73-17CD-5247-355D5A549B3C}"/>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3292982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0D406D-7C0D-5EA4-D71A-8F50383141A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A46FA6B-3F0C-218F-C39C-212A702CC0E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A09847B-C27A-8415-A22C-D7457435095D}"/>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0151B669-6778-1071-378A-FCF068101DA7}"/>
              </a:ext>
            </a:extLst>
          </p:cNvPr>
          <p:cNvSpPr>
            <a:spLocks noGrp="1"/>
          </p:cNvSpPr>
          <p:nvPr>
            <p:ph type="dt" sz="half" idx="10"/>
          </p:nvPr>
        </p:nvSpPr>
        <p:spPr/>
        <p:txBody>
          <a:bodyPr/>
          <a:lstStyle/>
          <a:p>
            <a:fld id="{A7F286A0-824A-5942-B62D-2CDCFA938951}" type="datetimeFigureOut">
              <a:rPr lang="it-IT" smtClean="0"/>
              <a:t>15/04/25</a:t>
            </a:fld>
            <a:endParaRPr lang="it-IT"/>
          </a:p>
        </p:txBody>
      </p:sp>
      <p:sp>
        <p:nvSpPr>
          <p:cNvPr id="6" name="Segnaposto piè di pagina 5">
            <a:extLst>
              <a:ext uri="{FF2B5EF4-FFF2-40B4-BE49-F238E27FC236}">
                <a16:creationId xmlns:a16="http://schemas.microsoft.com/office/drawing/2014/main" id="{49866B33-D405-6AA2-04DD-8D1A4A8C707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AC9CED0-7C38-A680-A3E8-79967908D1B3}"/>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1215159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BFFFC2-9497-EE80-67E2-95617E1A936D}"/>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63221A3-3F79-CE47-AF15-BE1883619C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92B4A25-4702-E7AF-1318-918274CAF1C7}"/>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AE371380-C290-51C9-BF6A-DB6754F262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348FF730-5359-B6A8-B12D-A36D5C2F2F1F}"/>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BFF7F4F-D638-4C9A-8225-D0E96B3A2378}"/>
              </a:ext>
            </a:extLst>
          </p:cNvPr>
          <p:cNvSpPr>
            <a:spLocks noGrp="1"/>
          </p:cNvSpPr>
          <p:nvPr>
            <p:ph type="dt" sz="half" idx="10"/>
          </p:nvPr>
        </p:nvSpPr>
        <p:spPr/>
        <p:txBody>
          <a:bodyPr/>
          <a:lstStyle/>
          <a:p>
            <a:fld id="{A7F286A0-824A-5942-B62D-2CDCFA938951}" type="datetimeFigureOut">
              <a:rPr lang="it-IT" smtClean="0"/>
              <a:t>15/04/25</a:t>
            </a:fld>
            <a:endParaRPr lang="it-IT"/>
          </a:p>
        </p:txBody>
      </p:sp>
      <p:sp>
        <p:nvSpPr>
          <p:cNvPr id="8" name="Segnaposto piè di pagina 7">
            <a:extLst>
              <a:ext uri="{FF2B5EF4-FFF2-40B4-BE49-F238E27FC236}">
                <a16:creationId xmlns:a16="http://schemas.microsoft.com/office/drawing/2014/main" id="{B7A56874-A21B-AD3C-00FA-F73655AEF7B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6F0A97E2-611F-6021-6B95-F37F906B9E63}"/>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1347136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654111-F026-CDC0-4656-B719E1D1ACA3}"/>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A752540F-E4FE-8F35-FFC5-574203D846BF}"/>
              </a:ext>
            </a:extLst>
          </p:cNvPr>
          <p:cNvSpPr>
            <a:spLocks noGrp="1"/>
          </p:cNvSpPr>
          <p:nvPr>
            <p:ph type="dt" sz="half" idx="10"/>
          </p:nvPr>
        </p:nvSpPr>
        <p:spPr/>
        <p:txBody>
          <a:bodyPr/>
          <a:lstStyle/>
          <a:p>
            <a:fld id="{A7F286A0-824A-5942-B62D-2CDCFA938951}" type="datetimeFigureOut">
              <a:rPr lang="it-IT" smtClean="0"/>
              <a:t>15/04/25</a:t>
            </a:fld>
            <a:endParaRPr lang="it-IT"/>
          </a:p>
        </p:txBody>
      </p:sp>
      <p:sp>
        <p:nvSpPr>
          <p:cNvPr id="4" name="Segnaposto piè di pagina 3">
            <a:extLst>
              <a:ext uri="{FF2B5EF4-FFF2-40B4-BE49-F238E27FC236}">
                <a16:creationId xmlns:a16="http://schemas.microsoft.com/office/drawing/2014/main" id="{B6D46E13-2E96-77A9-462A-3E8D64C38D7A}"/>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BCDD7D3-6592-93E6-0D4D-2BDD17C36AC2}"/>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535439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494E561C-1D2F-5C79-09C0-3D8544DF8F93}"/>
              </a:ext>
            </a:extLst>
          </p:cNvPr>
          <p:cNvSpPr>
            <a:spLocks noGrp="1"/>
          </p:cNvSpPr>
          <p:nvPr>
            <p:ph type="dt" sz="half" idx="10"/>
          </p:nvPr>
        </p:nvSpPr>
        <p:spPr/>
        <p:txBody>
          <a:bodyPr/>
          <a:lstStyle/>
          <a:p>
            <a:fld id="{A7F286A0-824A-5942-B62D-2CDCFA938951}" type="datetimeFigureOut">
              <a:rPr lang="it-IT" smtClean="0"/>
              <a:t>15/04/25</a:t>
            </a:fld>
            <a:endParaRPr lang="it-IT"/>
          </a:p>
        </p:txBody>
      </p:sp>
      <p:sp>
        <p:nvSpPr>
          <p:cNvPr id="3" name="Segnaposto piè di pagina 2">
            <a:extLst>
              <a:ext uri="{FF2B5EF4-FFF2-40B4-BE49-F238E27FC236}">
                <a16:creationId xmlns:a16="http://schemas.microsoft.com/office/drawing/2014/main" id="{0F675F10-CBB4-3D3F-3CBF-6B255BB4E40D}"/>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AE2CDB5B-B609-4500-47F1-2A34113DD037}"/>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2554005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6ECC02-1330-B1DC-C297-5E4569F69A4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7EBE631-1F5E-974F-F0D9-B1BB4012C8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F6E9B07D-A11A-F80A-0F10-BFB1AD2746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DC8AF56-3003-6CD2-099B-C437A1B9292F}"/>
              </a:ext>
            </a:extLst>
          </p:cNvPr>
          <p:cNvSpPr>
            <a:spLocks noGrp="1"/>
          </p:cNvSpPr>
          <p:nvPr>
            <p:ph type="dt" sz="half" idx="10"/>
          </p:nvPr>
        </p:nvSpPr>
        <p:spPr/>
        <p:txBody>
          <a:bodyPr/>
          <a:lstStyle/>
          <a:p>
            <a:fld id="{A7F286A0-824A-5942-B62D-2CDCFA938951}" type="datetimeFigureOut">
              <a:rPr lang="it-IT" smtClean="0"/>
              <a:t>15/04/25</a:t>
            </a:fld>
            <a:endParaRPr lang="it-IT"/>
          </a:p>
        </p:txBody>
      </p:sp>
      <p:sp>
        <p:nvSpPr>
          <p:cNvPr id="6" name="Segnaposto piè di pagina 5">
            <a:extLst>
              <a:ext uri="{FF2B5EF4-FFF2-40B4-BE49-F238E27FC236}">
                <a16:creationId xmlns:a16="http://schemas.microsoft.com/office/drawing/2014/main" id="{6A64C94F-F4C9-4E16-C2CC-06D44F647CF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858C6C2-503B-F1F4-C5B7-CE60FD4EDA12}"/>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1067424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D4A6A7-397A-029E-4F1F-518C7DD2E8D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87C1659A-5181-3716-91F0-E512EC0385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F104660F-3444-29CE-0022-A347C1BB8E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CDFF5B3-9EA7-28FC-8CB4-8EE9CB903D32}"/>
              </a:ext>
            </a:extLst>
          </p:cNvPr>
          <p:cNvSpPr>
            <a:spLocks noGrp="1"/>
          </p:cNvSpPr>
          <p:nvPr>
            <p:ph type="dt" sz="half" idx="10"/>
          </p:nvPr>
        </p:nvSpPr>
        <p:spPr/>
        <p:txBody>
          <a:bodyPr/>
          <a:lstStyle/>
          <a:p>
            <a:fld id="{A7F286A0-824A-5942-B62D-2CDCFA938951}" type="datetimeFigureOut">
              <a:rPr lang="it-IT" smtClean="0"/>
              <a:t>15/04/25</a:t>
            </a:fld>
            <a:endParaRPr lang="it-IT"/>
          </a:p>
        </p:txBody>
      </p:sp>
      <p:sp>
        <p:nvSpPr>
          <p:cNvPr id="6" name="Segnaposto piè di pagina 5">
            <a:extLst>
              <a:ext uri="{FF2B5EF4-FFF2-40B4-BE49-F238E27FC236}">
                <a16:creationId xmlns:a16="http://schemas.microsoft.com/office/drawing/2014/main" id="{0A5424BD-8406-7085-3A44-2B6AC1F0491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AC46EAB-6271-89BD-988F-1683B8088F5C}"/>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487732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85F06D29-4895-B3EE-1718-BD95BD40DB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5E5F458-6B28-8315-C74D-7DB77A5A33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92741B5-7DDD-D058-E233-735285CD5B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F286A0-824A-5942-B62D-2CDCFA938951}" type="datetimeFigureOut">
              <a:rPr lang="it-IT" smtClean="0"/>
              <a:t>15/04/25</a:t>
            </a:fld>
            <a:endParaRPr lang="it-IT"/>
          </a:p>
        </p:txBody>
      </p:sp>
      <p:sp>
        <p:nvSpPr>
          <p:cNvPr id="5" name="Segnaposto piè di pagina 4">
            <a:extLst>
              <a:ext uri="{FF2B5EF4-FFF2-40B4-BE49-F238E27FC236}">
                <a16:creationId xmlns:a16="http://schemas.microsoft.com/office/drawing/2014/main" id="{A61DB45D-58C4-C289-B768-AE08237F66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BCC36594-999E-2C84-4402-3F6FB517C7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BEEC13-CC30-8646-866A-F5E48827E0E2}" type="slidenum">
              <a:rPr lang="it-IT" smtClean="0"/>
              <a:t>‹N›</a:t>
            </a:fld>
            <a:endParaRPr lang="it-IT"/>
          </a:p>
        </p:txBody>
      </p:sp>
    </p:spTree>
    <p:extLst>
      <p:ext uri="{BB962C8B-B14F-4D97-AF65-F5344CB8AC3E}">
        <p14:creationId xmlns:p14="http://schemas.microsoft.com/office/powerpoint/2010/main" val="3523341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4.xml"/><Relationship Id="rId1" Type="http://schemas.openxmlformats.org/officeDocument/2006/relationships/vmlDrawing" Target="../drawings/vmlDrawing1.v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34E4BF2-12BC-D68B-DB54-3E906979179F}"/>
            </a:ext>
          </a:extLst>
        </p:cNvPr>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D06A8F5F-E5AD-743A-2736-31A5C5BE102C}"/>
              </a:ext>
            </a:extLst>
          </p:cNvPr>
          <p:cNvSpPr>
            <a:spLocks noGrp="1"/>
          </p:cNvSpPr>
          <p:nvPr>
            <p:ph sz="half" idx="1"/>
          </p:nvPr>
        </p:nvSpPr>
        <p:spPr>
          <a:xfrm>
            <a:off x="838200" y="1929384"/>
            <a:ext cx="10515600" cy="4251960"/>
          </a:xfrm>
        </p:spPr>
        <p:txBody>
          <a:bodyPr vert="horz" lIns="91440" tIns="45720" rIns="91440" bIns="45720" rtlCol="0">
            <a:normAutofit/>
          </a:bodyPr>
          <a:lstStyle/>
          <a:p>
            <a:pPr marL="0" indent="0">
              <a:buNone/>
            </a:pPr>
            <a:r>
              <a:rPr lang="it-IT" sz="6000" dirty="0"/>
              <a:t>Immunità degli Stati</a:t>
            </a:r>
            <a:r>
              <a:rPr lang="it-IT" sz="5800" b="1" dirty="0"/>
              <a:t>
</a:t>
            </a:r>
            <a:endParaRPr lang="en-US" sz="5800" b="1" dirty="0"/>
          </a:p>
        </p:txBody>
      </p:sp>
      <p:sp>
        <p:nvSpPr>
          <p:cNvPr id="7" name="Segnaposto numero diapositiva 6">
            <a:extLst>
              <a:ext uri="{FF2B5EF4-FFF2-40B4-BE49-F238E27FC236}">
                <a16:creationId xmlns:a16="http://schemas.microsoft.com/office/drawing/2014/main" id="{E85D1090-A6BF-477D-00A1-C98788112C7F}"/>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1814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fontScale="92500" lnSpcReduction="10000"/>
          </a:bodyPr>
          <a:lstStyle/>
          <a:p>
            <a:pPr marL="0" indent="0" algn="just">
              <a:buNone/>
            </a:pPr>
            <a:endParaRPr lang="it-IT" sz="4100" dirty="0"/>
          </a:p>
          <a:p>
            <a:pPr marL="0" indent="0" algn="just">
              <a:buNone/>
            </a:pPr>
            <a:r>
              <a:rPr lang="it-IT" sz="4100" dirty="0"/>
              <a:t>Nel determinare se un contratto o una transazione sia una "transazione commerciale" [...], si dovrebbe fare riferimento principalmente alla natura del contratto o della transazione, ma </a:t>
            </a:r>
            <a:r>
              <a:rPr lang="it-IT" sz="4100" b="1" dirty="0"/>
              <a:t>si dovrebbe anche tener conto del suo scopo</a:t>
            </a:r>
            <a:r>
              <a:rPr lang="it-IT" sz="4100" dirty="0"/>
              <a:t> se le parti del contratto o della transazione lo hanno concordato o </a:t>
            </a:r>
            <a:r>
              <a:rPr lang="it-IT" sz="4100" b="1" dirty="0"/>
              <a:t>se, nella prassi dello Stato del foro, tale scopo è rilevante per determinare il carattere non commerciale del contratto o della transazione</a:t>
            </a:r>
            <a:r>
              <a:rPr lang="it-IT" sz="4100" dirty="0"/>
              <a:t>.</a:t>
            </a: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323439"/>
          </a:xfrm>
          <a:prstGeom prst="rect">
            <a:avLst/>
          </a:prstGeom>
          <a:noFill/>
        </p:spPr>
        <p:txBody>
          <a:bodyPr wrap="square">
            <a:spAutoFit/>
          </a:bodyPr>
          <a:lstStyle/>
          <a:p>
            <a:pPr lvl="0" algn="ctr">
              <a:defRPr/>
            </a:pPr>
            <a:r>
              <a:rPr lang="it-IT" sz="4000" dirty="0"/>
              <a:t>Convenzione ONU sull’immunità degli Stati (2004)</a:t>
            </a:r>
          </a:p>
          <a:p>
            <a:pPr lvl="0" algn="ctr">
              <a:defRPr/>
            </a:pPr>
            <a:r>
              <a:rPr lang="it-IT" sz="4000" dirty="0"/>
              <a:t>Articolo 2, par. 2</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168158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fontScale="40000" lnSpcReduction="20000"/>
          </a:bodyPr>
          <a:lstStyle/>
          <a:p>
            <a:pPr marL="0" indent="0" algn="just">
              <a:buNone/>
            </a:pPr>
            <a:r>
              <a:rPr lang="it-IT" sz="6000" dirty="0"/>
              <a:t>[…] uno Stato non può invocare l’immunità giurisdizionale [...] in un procedimento relativo a un contratto di lavoro tra lo Stato e un privato [...].
Il paragrafo 1 non si applica se:</a:t>
            </a:r>
          </a:p>
          <a:p>
            <a:pPr marL="742950" indent="-742950" algn="just">
              <a:buFont typeface="+mj-lt"/>
              <a:buAutoNum type="alphaLcParenR"/>
            </a:pPr>
            <a:r>
              <a:rPr lang="it-IT" sz="6000" dirty="0"/>
              <a:t>il dipendente è stato assunto per svolgere particolari </a:t>
            </a:r>
            <a:r>
              <a:rPr lang="it-IT" sz="6000" b="1" dirty="0"/>
              <a:t>funzioni</a:t>
            </a:r>
            <a:r>
              <a:rPr lang="it-IT" sz="6000" dirty="0"/>
              <a:t> nell’esercizio di pubblici poteri; 
[…]
l’</a:t>
            </a:r>
            <a:r>
              <a:rPr lang="it-IT" sz="6000" b="1" dirty="0"/>
              <a:t>oggetto del procedimento </a:t>
            </a:r>
            <a:r>
              <a:rPr lang="it-IT" sz="6000" dirty="0"/>
              <a:t>è l'assunzione, il rinnovo di un rapporto di lavoro o la reintegra nel posto di lavoro di una persona; 
l’oggetto del procedimento è il licenziamento o la cessazione del rapporto di lavoro di una persona e, come stabilito dal capo dello Stato, dal capo del governo o dal ministro degli Affari esteri dello Stato datore di lavoro, tale procedimento interferirebbe con gli interessi di sicurezza di tale Stato; 
il lavoratore è </a:t>
            </a:r>
            <a:r>
              <a:rPr lang="it-IT" sz="6000" b="1" dirty="0"/>
              <a:t>cittadino</a:t>
            </a:r>
            <a:r>
              <a:rPr lang="it-IT" sz="6000" dirty="0"/>
              <a:t> dello Stato datore di lavoro al momento dell’avvio del procedimento, a meno che tale persona non abbia la residenza permanente nello Stato del foro; […]</a:t>
            </a: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323439"/>
          </a:xfrm>
          <a:prstGeom prst="rect">
            <a:avLst/>
          </a:prstGeom>
          <a:noFill/>
        </p:spPr>
        <p:txBody>
          <a:bodyPr wrap="square">
            <a:spAutoFit/>
          </a:bodyPr>
          <a:lstStyle/>
          <a:p>
            <a:pPr lvl="0" algn="ctr">
              <a:defRPr/>
            </a:pPr>
            <a:r>
              <a:rPr lang="it-IT" sz="4000" dirty="0"/>
              <a:t>Convenzione ONU sull’immunità degli Stati (2004)</a:t>
            </a:r>
          </a:p>
          <a:p>
            <a:pPr lvl="0" algn="ctr">
              <a:defRPr/>
            </a:pPr>
            <a:r>
              <a:rPr lang="it-IT" sz="4000" dirty="0"/>
              <a:t>Articolo 11</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778438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591345"/>
            <a:ext cx="10515600" cy="5585618"/>
          </a:xfrm>
        </p:spPr>
        <p:txBody>
          <a:bodyPr vert="horz" lIns="91440" tIns="45720" rIns="91440" bIns="45720" rtlCol="0">
            <a:normAutofit/>
          </a:bodyPr>
          <a:lstStyle/>
          <a:p>
            <a:pPr marL="0" indent="0" algn="just">
              <a:buNone/>
            </a:pPr>
            <a:endParaRPr lang="it-IT" sz="4000" dirty="0"/>
          </a:p>
          <a:p>
            <a:pPr marL="0" indent="0" algn="ctr">
              <a:buNone/>
            </a:pPr>
            <a:endParaRPr lang="it-IT" sz="4000" dirty="0"/>
          </a:p>
          <a:p>
            <a:pPr marL="0" indent="0" algn="ctr">
              <a:buNone/>
            </a:pPr>
            <a:endParaRPr lang="it-IT" sz="4000" dirty="0"/>
          </a:p>
          <a:p>
            <a:pPr marL="0" indent="0" algn="ctr">
              <a:buNone/>
            </a:pPr>
            <a:r>
              <a:rPr lang="it-IT" sz="4400" dirty="0"/>
              <a:t>immunità vs accesso alla giustizia</a:t>
            </a:r>
            <a:endParaRPr lang="it-IT" sz="3200" dirty="0"/>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16955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fontScale="70000" lnSpcReduction="20000"/>
          </a:bodyPr>
          <a:lstStyle/>
          <a:p>
            <a:pPr marL="0" indent="0" algn="just">
              <a:buNone/>
            </a:pPr>
            <a:endParaRPr lang="it-IT" sz="6000" dirty="0"/>
          </a:p>
          <a:p>
            <a:pPr marL="0" indent="0" algn="just">
              <a:buNone/>
            </a:pPr>
            <a:r>
              <a:rPr lang="it-IT" sz="6000" dirty="0"/>
              <a:t>Ogni persona ha diritto a che la sua causa sia esaminata equamente, pubblicamente ed entro un termine ragionevole da un tribunale indipendente e imparziale, costituito per legge, il quale sia chiamato a pronunciarsi sulle controversie sui suoi diritti e doveri di carattere civile o sulla fondatezza di ogni accusa penale formulata nei suoi confronti.</a:t>
            </a: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323439"/>
          </a:xfrm>
          <a:prstGeom prst="rect">
            <a:avLst/>
          </a:prstGeom>
          <a:noFill/>
        </p:spPr>
        <p:txBody>
          <a:bodyPr wrap="square">
            <a:spAutoFit/>
          </a:bodyPr>
          <a:lstStyle/>
          <a:p>
            <a:pPr lvl="0" algn="ctr">
              <a:defRPr/>
            </a:pPr>
            <a:r>
              <a:rPr lang="it-IT" sz="4000" dirty="0"/>
              <a:t>Articolo 6 CEDU</a:t>
            </a:r>
          </a:p>
          <a:p>
            <a:pPr lvl="0" algn="ctr">
              <a:defRPr/>
            </a:pPr>
            <a:r>
              <a:rPr lang="it-IT" sz="4000" dirty="0"/>
              <a:t>Diritto a un equo processo</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9098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fontScale="77500" lnSpcReduction="20000"/>
          </a:bodyPr>
          <a:lstStyle/>
          <a:p>
            <a:pPr marL="0" indent="0" algn="just">
              <a:buNone/>
            </a:pPr>
            <a:endParaRPr lang="it-IT" sz="4100" dirty="0"/>
          </a:p>
          <a:p>
            <a:pPr marL="0" indent="0" algn="just">
              <a:buNone/>
            </a:pPr>
            <a:r>
              <a:rPr lang="it-IT" sz="4100" dirty="0"/>
              <a:t>[…] il diritto di accesso a un tribunale garantito dall’articolo 6, paragrafo 1, della Convenzione non è assoluto, ma può essere soggetto a limitazioni [...]. Gli Stati contraenti godono di un certo margine di discrezionalità, anche se la decisione finale in merito al rispetto dei requisiti della Convenzione spetta alla Corte. Essa deve accertare che le limitazioni applicate non restringano o riducano l’accesso lasciato al singolo in misura tale da compromettere l'essenza stessa del diritto. Inoltre, </a:t>
            </a:r>
            <a:r>
              <a:rPr lang="it-IT" sz="4100" b="1" dirty="0"/>
              <a:t>una limitazione del diritto di accesso a un giudice non sarà compatibile con l’articolo 6, paragrafo 1, se non persegue una finalità legittima e se non esiste un ragionevole rapporto di proporzionalità tra i mezzi impiegati e lo scopo perseguito</a:t>
            </a:r>
            <a:r>
              <a:rPr lang="it-IT" sz="4100" dirty="0"/>
              <a:t>.</a:t>
            </a: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323439"/>
          </a:xfrm>
          <a:prstGeom prst="rect">
            <a:avLst/>
          </a:prstGeom>
          <a:noFill/>
        </p:spPr>
        <p:txBody>
          <a:bodyPr wrap="square">
            <a:spAutoFit/>
          </a:bodyPr>
          <a:lstStyle/>
          <a:p>
            <a:pPr lvl="0" algn="ctr">
              <a:defRPr/>
            </a:pPr>
            <a:r>
              <a:rPr lang="it-IT" sz="4000" i="1" dirty="0" err="1"/>
              <a:t>Cudak</a:t>
            </a:r>
            <a:r>
              <a:rPr lang="it-IT" sz="4000" i="1" dirty="0"/>
              <a:t> c. Lituania</a:t>
            </a:r>
          </a:p>
          <a:p>
            <a:pPr lvl="0" algn="ctr">
              <a:defRPr/>
            </a:pPr>
            <a:r>
              <a:rPr lang="it-IT" sz="4000" dirty="0"/>
              <a:t>Corte EDU, 23 marzo 2010</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27249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lnSpcReduction="10000"/>
          </a:bodyPr>
          <a:lstStyle/>
          <a:p>
            <a:pPr marL="0" indent="0" algn="just">
              <a:buNone/>
            </a:pPr>
            <a:r>
              <a:rPr lang="it-IT" sz="2300" dirty="0"/>
              <a:t>[L]a Convenzione deve essere interpretata alla luce delle norme stabilite nella Convenzione di Vienna del 23 maggio 1969 sul diritto dei trattati, il cui articolo 31 § 3 (c) indica che si deve tener conto di «tutte le pertinenti norme di diritto internazionale applicabili nelle relazioni tra le parti». La Convenzione, compreso l’articolo 6, non può essere interpretata nel vuoto. La Corte deve quindi tenere presente il carattere speciale della Convenzione in quanto trattato sui diritti dell'uomo e deve anche tenere conto delle pertinenti norme del diritto internazionale, comprese quelle relative alla concessione dell’immunità degli Stati.</a:t>
            </a:r>
          </a:p>
          <a:p>
            <a:pPr marL="0" indent="0" algn="just">
              <a:buNone/>
            </a:pPr>
            <a:r>
              <a:rPr lang="it-IT" sz="2300" dirty="0"/>
              <a:t>Ne consegue che </a:t>
            </a:r>
            <a:r>
              <a:rPr lang="it-IT" sz="2300" b="1" dirty="0"/>
              <a:t>le misure adottate da un’Alta Parte contraente che riflettono norme generalmente riconosciute del diritto internazionale pubblico in materia di immunità degli Stati non possono essere considerate, in linea di principio, come una restrizione sproporzionata al diritto di accesso a un giudice</a:t>
            </a:r>
            <a:r>
              <a:rPr lang="it-IT" sz="2300" dirty="0"/>
              <a:t>, come sancito dall’articolo 6, paragrafo 1. […] La Corte ritiene che la concessione dell’immunità a uno Stato in un procedimento civile persegua l’obiettivo legittimo di rispettare il diritto internazionale per promuovere le buone relazioni tra gli Stati attraverso il rispetto della sovranità di un altro Stato.</a:t>
            </a: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323439"/>
          </a:xfrm>
          <a:prstGeom prst="rect">
            <a:avLst/>
          </a:prstGeom>
          <a:noFill/>
        </p:spPr>
        <p:txBody>
          <a:bodyPr wrap="square">
            <a:spAutoFit/>
          </a:bodyPr>
          <a:lstStyle/>
          <a:p>
            <a:pPr lvl="0" algn="ctr">
              <a:defRPr/>
            </a:pPr>
            <a:r>
              <a:rPr lang="it-IT" sz="4000" i="1" dirty="0" err="1"/>
              <a:t>Cudak</a:t>
            </a:r>
            <a:r>
              <a:rPr lang="it-IT" sz="4000" i="1" dirty="0"/>
              <a:t> c. Lituania</a:t>
            </a:r>
          </a:p>
          <a:p>
            <a:pPr lvl="0" algn="ctr">
              <a:defRPr/>
            </a:pPr>
            <a:r>
              <a:rPr lang="it-IT" sz="4000" dirty="0"/>
              <a:t>Corte EDU, 23 marzo 2010</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15959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lnSpcReduction="10000"/>
          </a:bodyPr>
          <a:lstStyle/>
          <a:p>
            <a:pPr marL="0" indent="0" algn="just">
              <a:buNone/>
            </a:pPr>
            <a:r>
              <a:rPr lang="it-IT" sz="2300" dirty="0"/>
              <a:t>[È] possibile affermare che </a:t>
            </a:r>
            <a:r>
              <a:rPr lang="it-IT" sz="2300" b="1" dirty="0"/>
              <a:t>l’articolo 11 </a:t>
            </a:r>
            <a:r>
              <a:rPr lang="it-IT" sz="2300" dirty="0"/>
              <a:t>del progetto di articoli della CDI del 1991, su cui si basa la Convenzione delle Nazioni Unite del 2004, </a:t>
            </a:r>
            <a:r>
              <a:rPr lang="it-IT" sz="2300" b="1" dirty="0"/>
              <a:t>si applica allo Stato convenuto in forza del diritto internazionale consuetudinario</a:t>
            </a:r>
            <a:r>
              <a:rPr lang="it-IT" sz="2300" dirty="0"/>
              <a:t>. La Corte deve tenerne conto nell’esaminare se il diritto di accesso a un giudice, ai sensi dell’articolo 6, paragrafo 1, sia stato rispettato. […]</a:t>
            </a:r>
          </a:p>
          <a:p>
            <a:pPr marL="0" indent="0" algn="just">
              <a:buNone/>
            </a:pPr>
            <a:r>
              <a:rPr lang="it-IT" sz="2300" dirty="0"/>
              <a:t>La Corte rileva inoltre che la ricorrente non rientrava in nessuna delle eccezioni elencate nell’articolo 11 […]: non svolgeva alcuna funzione particolare strettamente connessa all’esercizio dell'autorità governativa. Inoltre, non era un agente diplomatico o un funzionario consolare, né era cittadina dello Stato datore di lavoro. Infine, l’oggetto della controversia era legato al licenziamento della ricorrente. </a:t>
            </a:r>
          </a:p>
          <a:p>
            <a:pPr marL="0" indent="0" algn="just">
              <a:buNone/>
            </a:pPr>
            <a:r>
              <a:rPr lang="it-IT" sz="2300" dirty="0"/>
              <a:t>La Corte rileva, in particolare, che il ricorrente era un centralinista presso l'ambasciata polacca le cui mansioni principali erano: registrare conversazioni telefoniche internazionali, dattilografare, inviare e ricevere fax, fotocopiare documenti, fornire informazioni e assistere all'organizzazione di taluni eventi. Né la Corte suprema lituana né il governo convenuto hanno dimostrato in che modo tali compiti potessero oggettivamente essere collegati agli interessi sovrani del governo polacco.</a:t>
            </a: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323439"/>
          </a:xfrm>
          <a:prstGeom prst="rect">
            <a:avLst/>
          </a:prstGeom>
          <a:noFill/>
        </p:spPr>
        <p:txBody>
          <a:bodyPr wrap="square">
            <a:spAutoFit/>
          </a:bodyPr>
          <a:lstStyle/>
          <a:p>
            <a:pPr lvl="0" algn="ctr">
              <a:defRPr/>
            </a:pPr>
            <a:r>
              <a:rPr lang="it-IT" sz="4000" i="1" dirty="0" err="1"/>
              <a:t>Cudak</a:t>
            </a:r>
            <a:r>
              <a:rPr lang="it-IT" sz="4000" i="1" dirty="0"/>
              <a:t> c. Lituania</a:t>
            </a:r>
          </a:p>
          <a:p>
            <a:pPr lvl="0" algn="ctr">
              <a:defRPr/>
            </a:pPr>
            <a:r>
              <a:rPr lang="it-IT" sz="4000" dirty="0"/>
              <a:t>Corte EDU, 23 marzo 2010</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446511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591345"/>
            <a:ext cx="10515600" cy="5585618"/>
          </a:xfrm>
        </p:spPr>
        <p:txBody>
          <a:bodyPr vert="horz" lIns="91440" tIns="45720" rIns="91440" bIns="45720" rtlCol="0">
            <a:normAutofit/>
          </a:bodyPr>
          <a:lstStyle/>
          <a:p>
            <a:pPr marL="0" indent="0" algn="just">
              <a:buNone/>
            </a:pPr>
            <a:endParaRPr lang="it-IT" sz="4000" dirty="0"/>
          </a:p>
          <a:p>
            <a:pPr marL="0" indent="0" algn="ctr">
              <a:buNone/>
            </a:pPr>
            <a:endParaRPr lang="it-IT" sz="4000" dirty="0"/>
          </a:p>
          <a:p>
            <a:pPr marL="0" indent="0" algn="ctr">
              <a:buNone/>
            </a:pPr>
            <a:endParaRPr lang="it-IT" sz="4000" dirty="0"/>
          </a:p>
          <a:p>
            <a:pPr marL="0" indent="0" algn="ctr">
              <a:buNone/>
            </a:pPr>
            <a:r>
              <a:rPr lang="it-IT" sz="4400" i="1" dirty="0" err="1"/>
              <a:t>delicta</a:t>
            </a:r>
            <a:r>
              <a:rPr lang="it-IT" sz="4400" i="1" dirty="0"/>
              <a:t> imperii</a:t>
            </a:r>
            <a:r>
              <a:rPr lang="it-IT" sz="4400" dirty="0"/>
              <a:t>?</a:t>
            </a:r>
            <a:endParaRPr lang="it-IT" sz="3200" dirty="0"/>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17</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516654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a:bodyPr>
          <a:lstStyle/>
          <a:p>
            <a:pPr marL="0" indent="0" algn="just">
              <a:buNone/>
            </a:pPr>
            <a:endParaRPr lang="it-IT" sz="2300" dirty="0"/>
          </a:p>
          <a:p>
            <a:pPr marL="0" indent="0" algn="just">
              <a:buNone/>
            </a:pPr>
            <a:r>
              <a:rPr lang="it-IT" dirty="0"/>
              <a:t>le misure adottate da un’Alta Parte contraente che rispecchino norme generalmente riconosciute del diritto internazionale pubblico in materia di immunità degli Stati non possono essere considerate, in linea di principio, come una restrizione sproporzionata al diritto di accesso a un giudice sancito dall’articolo 6, paragrafo 1. […]</a:t>
            </a:r>
          </a:p>
          <a:p>
            <a:pPr marL="0" indent="0" algn="just">
              <a:buNone/>
            </a:pPr>
            <a:r>
              <a:rPr lang="it-IT" dirty="0"/>
              <a:t>[i]l ricorrente non nega che la disposizione di cui sopra rifletta una norma di diritto internazionale generalmente accettata. Egli afferma, tuttavia, che il suo ricorso riguarda un caso di tortura e sostiene che </a:t>
            </a:r>
            <a:r>
              <a:rPr lang="it-IT" b="1" dirty="0"/>
              <a:t>la proibizione della tortura ha acquisito lo status di norma di </a:t>
            </a:r>
            <a:r>
              <a:rPr lang="it-IT" b="1" i="1" dirty="0" err="1"/>
              <a:t>jus</a:t>
            </a:r>
            <a:r>
              <a:rPr lang="it-IT" b="1" i="1" dirty="0"/>
              <a:t> cogens </a:t>
            </a:r>
            <a:r>
              <a:rPr lang="it-IT" b="1" dirty="0"/>
              <a:t>nel diritto internazionale, prevalendo </a:t>
            </a:r>
            <a:r>
              <a:rPr lang="it-IT" dirty="0"/>
              <a:t>sul diritto dei trattati e </a:t>
            </a:r>
            <a:r>
              <a:rPr lang="it-IT" b="1" dirty="0"/>
              <a:t>su altre norme del diritto internazionale</a:t>
            </a:r>
            <a:r>
              <a:rPr lang="it-IT" dirty="0"/>
              <a:t>.</a:t>
            </a: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323439"/>
          </a:xfrm>
          <a:prstGeom prst="rect">
            <a:avLst/>
          </a:prstGeom>
          <a:noFill/>
        </p:spPr>
        <p:txBody>
          <a:bodyPr wrap="square">
            <a:spAutoFit/>
          </a:bodyPr>
          <a:lstStyle/>
          <a:p>
            <a:pPr lvl="0" algn="ctr">
              <a:defRPr/>
            </a:pPr>
            <a:r>
              <a:rPr lang="it-IT" sz="4000" i="1" dirty="0"/>
              <a:t>Al-</a:t>
            </a:r>
            <a:r>
              <a:rPr lang="it-IT" sz="4000" i="1" dirty="0" err="1"/>
              <a:t>Adsani</a:t>
            </a:r>
            <a:r>
              <a:rPr lang="it-IT" sz="4000" i="1" dirty="0"/>
              <a:t> c. Regno Unito</a:t>
            </a:r>
          </a:p>
          <a:p>
            <a:pPr lvl="0" algn="ctr">
              <a:defRPr/>
            </a:pPr>
            <a:r>
              <a:rPr lang="it-IT" sz="4000" dirty="0"/>
              <a:t>Corte EDU, 2001</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33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fontScale="85000" lnSpcReduction="10000"/>
          </a:bodyPr>
          <a:lstStyle/>
          <a:p>
            <a:pPr marL="0" indent="0" algn="just">
              <a:buNone/>
            </a:pPr>
            <a:r>
              <a:rPr lang="it-IT" sz="2600" dirty="0"/>
              <a:t>Pur riconoscendo […] che la proibizione della tortura ha raggiunto lo status di norma imperativa nel diritto internazionale, la Corte osserva che il caso di specie non riguarda [...] la responsabilità penale di un individuo per presunti atti di tortura, bensì l'immunità di uno Stato in una causa civile per danni per atti di tortura all’interno del territorio di tale Stato. Nonostante il carattere particolare della proibizione della tortura nel diritto internazionale, la Corte non è in grado di trovare negli strumenti internazionali, nelle autorità giudiziarie o in altri materiali di cui dispone alcuna base solida per concludere che, in base al diritto internazionale, uno Stato non goda più dell’immunità dalle cause civili intentate dinanzi ai tribunali di un altro Stato in casi di presunti atti di tortura. </a:t>
            </a:r>
          </a:p>
          <a:p>
            <a:pPr marL="0" indent="0" algn="just">
              <a:buNone/>
            </a:pPr>
            <a:r>
              <a:rPr lang="it-IT" sz="2600" dirty="0"/>
              <a:t>La legge [del Regno Unito] del 1978, che concede l’immunità agli Stati per quanto riguarda le richieste di risarcimento per lesioni personali, a meno che il danno non sia stato causato all’interno del Regno Unito, non è in contrasto con le limitazioni generalmente accettate dalla comunità internazionale come parte della dottrina dell’immunità statale. 
In tali circostanze, non si può ritenere che l’applicazione, da parte dei giudici inglesi, [della] immunità del Kuwait costituisca una restrizione ingiustificata all’accesso del ricorrente a un giudice.</a:t>
            </a: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323439"/>
          </a:xfrm>
          <a:prstGeom prst="rect">
            <a:avLst/>
          </a:prstGeom>
          <a:noFill/>
        </p:spPr>
        <p:txBody>
          <a:bodyPr wrap="square">
            <a:spAutoFit/>
          </a:bodyPr>
          <a:lstStyle/>
          <a:p>
            <a:pPr lvl="0" algn="ctr">
              <a:defRPr/>
            </a:pPr>
            <a:r>
              <a:rPr lang="it-IT" sz="4000" i="1" dirty="0"/>
              <a:t>Al-</a:t>
            </a:r>
            <a:r>
              <a:rPr lang="it-IT" sz="4000" i="1" dirty="0" err="1"/>
              <a:t>Adsani</a:t>
            </a:r>
            <a:r>
              <a:rPr lang="it-IT" sz="4000" i="1" dirty="0"/>
              <a:t> c. Regno Unito</a:t>
            </a:r>
          </a:p>
          <a:p>
            <a:pPr lvl="0" algn="ctr">
              <a:defRPr/>
            </a:pPr>
            <a:r>
              <a:rPr lang="it-IT" sz="4000" dirty="0"/>
              <a:t>Corte EDU, 2001</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79149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591345"/>
            <a:ext cx="10515600" cy="5585618"/>
          </a:xfrm>
        </p:spPr>
        <p:txBody>
          <a:bodyPr vert="horz" lIns="91440" tIns="45720" rIns="91440" bIns="45720" rtlCol="0">
            <a:normAutofit/>
          </a:bodyPr>
          <a:lstStyle/>
          <a:p>
            <a:pPr marL="0" indent="0" algn="just">
              <a:buNone/>
            </a:pPr>
            <a:endParaRPr lang="it-IT" sz="4000" dirty="0"/>
          </a:p>
          <a:p>
            <a:pPr marL="0" indent="0" algn="ctr">
              <a:buNone/>
            </a:pPr>
            <a:endParaRPr lang="it-IT" sz="4000" dirty="0"/>
          </a:p>
          <a:p>
            <a:pPr marL="0" indent="0" algn="ctr">
              <a:buNone/>
            </a:pPr>
            <a:r>
              <a:rPr lang="it-IT" sz="4400" b="1" dirty="0"/>
              <a:t>immunità assoluta</a:t>
            </a:r>
          </a:p>
          <a:p>
            <a:pPr marL="0" indent="0" algn="ctr">
              <a:buNone/>
            </a:pPr>
            <a:endParaRPr lang="it-IT" sz="4400" dirty="0"/>
          </a:p>
          <a:p>
            <a:pPr marL="0" indent="0" algn="ctr">
              <a:buNone/>
            </a:pPr>
            <a:r>
              <a:rPr lang="it-IT" sz="4400" i="1" dirty="0"/>
              <a:t>par in </a:t>
            </a:r>
            <a:r>
              <a:rPr lang="it-IT" sz="4400" i="1" dirty="0" err="1"/>
              <a:t>parem</a:t>
            </a:r>
            <a:r>
              <a:rPr lang="it-IT" sz="4400" i="1" dirty="0"/>
              <a:t> non </a:t>
            </a:r>
            <a:r>
              <a:rPr lang="it-IT" sz="4400" i="1" dirty="0" err="1"/>
              <a:t>habet</a:t>
            </a:r>
            <a:r>
              <a:rPr lang="it-IT" sz="4400" i="1" dirty="0"/>
              <a:t> </a:t>
            </a:r>
            <a:r>
              <a:rPr lang="it-IT" sz="4400" i="1" dirty="0" err="1"/>
              <a:t>iudicium</a:t>
            </a:r>
            <a:endParaRPr lang="it-IT" sz="4400" i="1" dirty="0"/>
          </a:p>
          <a:p>
            <a:pPr marL="0" indent="0" algn="ctr">
              <a:buNone/>
            </a:pPr>
            <a:endParaRPr lang="it-IT" sz="3200" dirty="0"/>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417145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fontScale="85000" lnSpcReduction="10000"/>
          </a:bodyPr>
          <a:lstStyle/>
          <a:p>
            <a:pPr marL="0" indent="0" algn="just">
              <a:buNone/>
            </a:pPr>
            <a:endParaRPr lang="it-IT" sz="2300" dirty="0"/>
          </a:p>
          <a:p>
            <a:pPr marL="0" indent="0" algn="just">
              <a:buNone/>
            </a:pPr>
            <a:r>
              <a:rPr lang="it-IT" dirty="0"/>
              <a:t>Il riconoscimento dell’immunità dalla giurisdizione in favore degli Stati che si siano resi responsabili di tali misfatti […] ostacola la tutela di valori, la cui protezione è da considerare […] essenziale per l’intera Comunità internazionale […]. E non può esservi dubbio che </a:t>
            </a:r>
            <a:r>
              <a:rPr lang="it-IT" b="1" dirty="0"/>
              <a:t>l’antinomia debba essere risolta dando prevalenza alle norme di rango più elevato</a:t>
            </a:r>
            <a:r>
              <a:rPr lang="it-IT" dirty="0"/>
              <a:t>, come puntualizzato nelle opinioni dissidenti espresse dai giudici di minoranza (otto contro nove) allegate alla sentenza Al-</a:t>
            </a:r>
            <a:r>
              <a:rPr lang="it-IT" dirty="0" err="1"/>
              <a:t>Adsani</a:t>
            </a:r>
            <a:r>
              <a:rPr lang="it-IT" dirty="0"/>
              <a:t> (retro, § 9): quindi, escludendo che, in ipotesi siffatte, lo Stato possa giovarsi dell’immunità della giurisdizione straniera. […]</a:t>
            </a:r>
          </a:p>
          <a:p>
            <a:pPr marL="0" indent="0" algn="just">
              <a:buNone/>
            </a:pPr>
            <a:r>
              <a:rPr lang="it-IT" dirty="0"/>
              <a:t>Tutto ciò conferma che la Repubblica Federale di Germania non ha il diritto di essere riconosciuta, nella presente controversia, immune dalla giurisdizione del giudice italiano, la cui giurisdizione deve essere quindi dichiarata. […] [I] fatti sui quali si fonda la domanda si sono verificati anche in Italia. Ma è appena il caso di rilevare che, essendo essi qualificabili come crimini internazionali, la giurisdizione andrebbe comunque individuata secondo i principi della giurisdizione universale.</a:t>
            </a: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323439"/>
          </a:xfrm>
          <a:prstGeom prst="rect">
            <a:avLst/>
          </a:prstGeom>
          <a:noFill/>
        </p:spPr>
        <p:txBody>
          <a:bodyPr wrap="square">
            <a:spAutoFit/>
          </a:bodyPr>
          <a:lstStyle/>
          <a:p>
            <a:pPr lvl="0" algn="ctr">
              <a:defRPr/>
            </a:pPr>
            <a:r>
              <a:rPr lang="it-IT" sz="4000" i="1" dirty="0"/>
              <a:t>Ferrini c. Germania</a:t>
            </a:r>
          </a:p>
          <a:p>
            <a:pPr lvl="0" algn="ctr">
              <a:defRPr/>
            </a:pPr>
            <a:r>
              <a:rPr lang="it-IT" sz="4000" dirty="0"/>
              <a:t>Corte di Cassazione, 2004</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857699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fontScale="85000" lnSpcReduction="20000"/>
          </a:bodyPr>
          <a:lstStyle/>
          <a:p>
            <a:pPr marL="0" indent="0" algn="just">
              <a:buNone/>
            </a:pPr>
            <a:r>
              <a:rPr lang="it-IT" sz="4100" dirty="0"/>
              <a:t>Entrambe le parti convengono che gli Stati hanno generalmente diritto all’immunità per quanto riguarda gli </a:t>
            </a:r>
            <a:r>
              <a:rPr lang="it-IT" sz="4100" i="1" dirty="0"/>
              <a:t>acta </a:t>
            </a:r>
            <a:r>
              <a:rPr lang="it-IT" sz="4100" i="1" dirty="0" err="1"/>
              <a:t>jure</a:t>
            </a:r>
            <a:r>
              <a:rPr lang="it-IT" sz="4100" i="1" dirty="0"/>
              <a:t> imperii</a:t>
            </a:r>
            <a:r>
              <a:rPr lang="it-IT" sz="4100" dirty="0"/>
              <a:t>. […] [L]a questione sollevata dal presente procedimento [è] se tale immunità sia applicabile agli atti commessi dalle forze armate di uno Stato [...] nel corso dello svolgimento di un conflitto armato. […] </a:t>
            </a:r>
            <a:r>
              <a:rPr lang="it-IT" sz="4100" b="1" dirty="0"/>
              <a:t>L’Italia</a:t>
            </a:r>
            <a:r>
              <a:rPr lang="it-IT" sz="4100" dirty="0"/>
              <a:t>, nelle sue memorie dinanzi alla Corte, </a:t>
            </a:r>
            <a:r>
              <a:rPr lang="it-IT" sz="4100" b="1" dirty="0"/>
              <a:t>sostiene che </a:t>
            </a:r>
            <a:r>
              <a:rPr lang="it-IT" sz="4100" dirty="0"/>
              <a:t>[...] </a:t>
            </a:r>
            <a:r>
              <a:rPr lang="it-IT" sz="4100" b="1" dirty="0"/>
              <a:t>la Germania non avesse diritto all’immunità perché tali atti comportavano le più gravi violazioni delle norme del diritto internazionale di carattere cogente</a:t>
            </a:r>
            <a:r>
              <a:rPr lang="it-IT" sz="4100" dirty="0"/>
              <a:t> [</a:t>
            </a:r>
            <a:r>
              <a:rPr lang="it-IT" sz="4100" i="1" dirty="0" err="1"/>
              <a:t>jus</a:t>
            </a:r>
            <a:r>
              <a:rPr lang="it-IT" sz="4100" i="1" dirty="0"/>
              <a:t> cogens</a:t>
            </a:r>
            <a:r>
              <a:rPr lang="it-IT" sz="4100" dirty="0"/>
              <a:t>] </a:t>
            </a:r>
            <a:r>
              <a:rPr lang="it-IT" sz="4100" b="1" dirty="0"/>
              <a:t>per le quali non erano disponibili mezzi di ricorso alternativi</a:t>
            </a:r>
            <a:r>
              <a:rPr lang="it-IT" sz="4100" dirty="0"/>
              <a:t>.</a:t>
            </a: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323439"/>
          </a:xfrm>
          <a:prstGeom prst="rect">
            <a:avLst/>
          </a:prstGeom>
          <a:noFill/>
        </p:spPr>
        <p:txBody>
          <a:bodyPr wrap="square">
            <a:spAutoFit/>
          </a:bodyPr>
          <a:lstStyle/>
          <a:p>
            <a:pPr lvl="0" algn="ctr">
              <a:defRPr/>
            </a:pPr>
            <a:r>
              <a:rPr lang="it-IT" sz="4000" i="1" dirty="0"/>
              <a:t>Immunità giurisdizionali (Germania c. Italia)</a:t>
            </a:r>
            <a:br>
              <a:rPr lang="it-IT" sz="4000" dirty="0"/>
            </a:br>
            <a:r>
              <a:rPr lang="it-IT" sz="4000" dirty="0"/>
              <a:t>CIG, 2012</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239927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a:bodyPr>
          <a:lstStyle/>
          <a:p>
            <a:pPr marL="0" indent="0" algn="just">
              <a:buNone/>
            </a:pPr>
            <a:endParaRPr lang="it-IT" sz="4100" dirty="0"/>
          </a:p>
          <a:p>
            <a:pPr marL="0" indent="0" algn="just">
              <a:buNone/>
            </a:pPr>
            <a:r>
              <a:rPr lang="it-IT" sz="4100" dirty="0"/>
              <a:t>[…] esiste un sostanzioso corpus di prassi statali di altri paesi che dimostra che </a:t>
            </a:r>
            <a:r>
              <a:rPr lang="it-IT" sz="4100" b="1" dirty="0"/>
              <a:t>il diritto internazionale consuetudinario non considera il diritto di uno Stato all’immunità come dipendente dalla gravità dell’atto di cui è accusato</a:t>
            </a:r>
            <a:r>
              <a:rPr lang="it-IT" sz="4100" dirty="0"/>
              <a:t> o dal carattere cogente della norma che si presume abbia violato.</a:t>
            </a: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323439"/>
          </a:xfrm>
          <a:prstGeom prst="rect">
            <a:avLst/>
          </a:prstGeom>
          <a:noFill/>
        </p:spPr>
        <p:txBody>
          <a:bodyPr wrap="square">
            <a:spAutoFit/>
          </a:bodyPr>
          <a:lstStyle/>
          <a:p>
            <a:pPr lvl="0" algn="ctr">
              <a:defRPr/>
            </a:pPr>
            <a:r>
              <a:rPr lang="it-IT" sz="4000" i="1" dirty="0"/>
              <a:t>Immunità giurisdizionali (Germania c. Italia)</a:t>
            </a:r>
            <a:br>
              <a:rPr lang="it-IT" sz="4000" dirty="0"/>
            </a:br>
            <a:r>
              <a:rPr lang="it-IT" sz="4000" dirty="0"/>
              <a:t>CIG, 2012</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89360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fontScale="92500" lnSpcReduction="10000"/>
          </a:bodyPr>
          <a:lstStyle/>
          <a:p>
            <a:pPr marL="0" indent="0" algn="just">
              <a:buNone/>
            </a:pPr>
            <a:r>
              <a:rPr lang="it-IT" sz="3600" dirty="0"/>
              <a:t>L’argomentazione [dell’Italia] [...] dipende dall’esistenza di un conflitto tra una o più norme di </a:t>
            </a:r>
            <a:r>
              <a:rPr lang="it-IT" sz="3600" i="1" dirty="0"/>
              <a:t>ius cogens </a:t>
            </a:r>
            <a:r>
              <a:rPr lang="it-IT" sz="3600" dirty="0"/>
              <a:t>e la norma di diritto consuetudinario che impone a uno Stato di accordare l’immunità a un altro. Secondo la Corte, tuttavia, </a:t>
            </a:r>
            <a:r>
              <a:rPr lang="it-IT" sz="3600" b="1" dirty="0"/>
              <a:t>tale conflitto non esiste</a:t>
            </a:r>
            <a:r>
              <a:rPr lang="it-IT" sz="3600" dirty="0"/>
              <a:t>. […] Le due serie di norme affrontano questioni diverse. </a:t>
            </a:r>
            <a:r>
              <a:rPr lang="it-IT" sz="3600" b="1" dirty="0"/>
              <a:t>Le norme sull’immunità degli Stati hanno carattere procedurale </a:t>
            </a:r>
            <a:r>
              <a:rPr lang="it-IT" sz="3600" dirty="0"/>
              <a:t>e si limitano a determinare se i giudici di uno Stato possano o meno esercitare la giurisdizione nei confronti di un altro Stato. Esse non si pronunciano sulla questione se il comportamento oggetto del procedimento sia lecito o illecito.</a:t>
            </a: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323439"/>
          </a:xfrm>
          <a:prstGeom prst="rect">
            <a:avLst/>
          </a:prstGeom>
          <a:noFill/>
        </p:spPr>
        <p:txBody>
          <a:bodyPr wrap="square">
            <a:spAutoFit/>
          </a:bodyPr>
          <a:lstStyle/>
          <a:p>
            <a:pPr lvl="0" algn="ctr">
              <a:defRPr/>
            </a:pPr>
            <a:r>
              <a:rPr lang="it-IT" sz="4000" i="1" dirty="0"/>
              <a:t>Immunità giurisdizionali (Germania c. Italia)</a:t>
            </a:r>
            <a:br>
              <a:rPr lang="it-IT" sz="4000" dirty="0"/>
            </a:br>
            <a:r>
              <a:rPr lang="it-IT" sz="4000" dirty="0"/>
              <a:t>CIG, 2012</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177291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250066"/>
            <a:ext cx="10515600" cy="5471409"/>
          </a:xfrm>
        </p:spPr>
        <p:txBody>
          <a:bodyPr vert="horz" lIns="91440" tIns="45720" rIns="91440" bIns="45720" rtlCol="0">
            <a:normAutofit lnSpcReduction="10000"/>
          </a:bodyPr>
          <a:lstStyle/>
          <a:p>
            <a:pPr marL="0" indent="0" algn="just">
              <a:buNone/>
            </a:pPr>
            <a:endParaRPr lang="it-IT" sz="2300" dirty="0"/>
          </a:p>
          <a:p>
            <a:pPr marL="0" indent="0" algn="just">
              <a:buNone/>
            </a:pPr>
            <a:r>
              <a:rPr lang="it-IT" dirty="0"/>
              <a:t>Con la sentenza del 3 febbraio 2012, la CIG ha affermato che, allo stato, non si rinvengono sufficienti elementi nella prassi internazionale per dedurre l’esistenza di una deroga alla norma sull’</a:t>
            </a:r>
            <a:r>
              <a:rPr lang="it-IT" dirty="0" err="1"/>
              <a:t>immunita</a:t>
            </a:r>
            <a:r>
              <a:rPr lang="it-IT" dirty="0"/>
              <a:t>̀ degli Stati dalla giurisdizione civile degli altri Stati per atti </a:t>
            </a:r>
            <a:r>
              <a:rPr lang="it-IT" i="1" dirty="0"/>
              <a:t>iure imperii </a:t>
            </a:r>
            <a:r>
              <a:rPr lang="it-IT" dirty="0"/>
              <a:t>relativa alle ipotesi […] di crimini di guerra e contro l’</a:t>
            </a:r>
            <a:r>
              <a:rPr lang="it-IT" dirty="0" err="1"/>
              <a:t>umanita</a:t>
            </a:r>
            <a:r>
              <a:rPr lang="it-IT" dirty="0"/>
              <a:t>̀, lesivi di diritti inviolabili della persona. […] Ora, deve riconoscersi che, sul piano del diritto internazionale, l’interpretazione da parte della CIG della norma consuetudinaria sull’</a:t>
            </a:r>
            <a:r>
              <a:rPr lang="it-IT" dirty="0" err="1"/>
              <a:t>immunita</a:t>
            </a:r>
            <a:r>
              <a:rPr lang="it-IT" dirty="0"/>
              <a:t>̀ degli Stati dalla giurisdizione civile degli altri Stati per atti ritenuti </a:t>
            </a:r>
            <a:r>
              <a:rPr lang="it-IT" i="1" dirty="0"/>
              <a:t>iure imperii </a:t>
            </a:r>
            <a:r>
              <a:rPr lang="it-IT" dirty="0"/>
              <a:t>è un’interpretazione particolarmente qualificata, che non consente un sindacato da parte di amministrazioni e/o giudici nazionali, ivi compresa questa Corte. […]</a:t>
            </a:r>
          </a:p>
          <a:p>
            <a:pPr marL="0" indent="0" algn="just">
              <a:buNone/>
            </a:pPr>
            <a:r>
              <a:rPr lang="it-IT" dirty="0"/>
              <a:t>Ciò premesso, […] resta da </a:t>
            </a:r>
            <a:r>
              <a:rPr lang="it-IT" b="1" dirty="0"/>
              <a:t>verificare e risolvere il prospettato conflitto tra la norma internazionale </a:t>
            </a:r>
            <a:r>
              <a:rPr lang="it-IT" dirty="0"/>
              <a:t>[…] </a:t>
            </a:r>
            <a:r>
              <a:rPr lang="it-IT" b="1" dirty="0"/>
              <a:t>e norme e principi della Costituzione </a:t>
            </a:r>
            <a:r>
              <a:rPr lang="it-IT" dirty="0"/>
              <a:t>[…]</a:t>
            </a:r>
          </a:p>
          <a:p>
            <a:pPr marL="0" indent="0" algn="just">
              <a:buNone/>
            </a:pPr>
            <a:endParaRPr lang="it-IT" dirty="0"/>
          </a:p>
          <a:p>
            <a:pPr marL="0" indent="0" algn="just">
              <a:buNone/>
            </a:pPr>
            <a:endParaRPr lang="it-IT" dirty="0"/>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707886"/>
          </a:xfrm>
          <a:prstGeom prst="rect">
            <a:avLst/>
          </a:prstGeom>
          <a:noFill/>
        </p:spPr>
        <p:txBody>
          <a:bodyPr wrap="square">
            <a:spAutoFit/>
          </a:bodyPr>
          <a:lstStyle/>
          <a:p>
            <a:pPr lvl="0" algn="ctr">
              <a:defRPr/>
            </a:pPr>
            <a:r>
              <a:rPr lang="it-IT" sz="4000" dirty="0"/>
              <a:t>Corte Costituzionale, </a:t>
            </a:r>
            <a:r>
              <a:rPr lang="it-IT" sz="4000" dirty="0" err="1"/>
              <a:t>sent</a:t>
            </a:r>
            <a:r>
              <a:rPr lang="it-IT" sz="4000" dirty="0"/>
              <a:t>. 238/2014</a:t>
            </a:r>
          </a:p>
        </p:txBody>
      </p:sp>
    </p:spTree>
    <p:extLst>
      <p:ext uri="{BB962C8B-B14F-4D97-AF65-F5344CB8AC3E}">
        <p14:creationId xmlns:p14="http://schemas.microsoft.com/office/powerpoint/2010/main" val="39517442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250066"/>
            <a:ext cx="10515600" cy="5471409"/>
          </a:xfrm>
        </p:spPr>
        <p:txBody>
          <a:bodyPr vert="horz" lIns="91440" tIns="45720" rIns="91440" bIns="45720" rtlCol="0">
            <a:normAutofit fontScale="70000" lnSpcReduction="20000"/>
          </a:bodyPr>
          <a:lstStyle/>
          <a:p>
            <a:pPr marL="0" indent="0" algn="just">
              <a:buNone/>
            </a:pPr>
            <a:r>
              <a:rPr lang="it-IT" sz="3400" dirty="0"/>
              <a:t>Nella specie, la norma consuetudinaria internazionale sull’immunità dalla giurisdizione degli Stati stranieri, con la portata definita dalla CIG, nella parte in cui esclude la giurisdizione del giudice a conoscere delle richieste di risarcimento dei danni delle vittime di crimini contro l’umanità e di gravi violazioni dei diritti fondamentali della persona, determina il sacrificio totale del diritto alla tutela giurisdizionale dei diritti delle suddette vittime. […]</a:t>
            </a:r>
          </a:p>
          <a:p>
            <a:pPr marL="0" indent="0" algn="just">
              <a:buNone/>
            </a:pPr>
            <a:r>
              <a:rPr lang="it-IT" sz="3400" dirty="0"/>
              <a:t>[C]iò è sufficiente ad escludere che atti quali la deportazione, i lavori forzati, gli eccidi, riconosciuti come crimini contro l’umanità, possano giustificare il sacrificio totale della tutela dei diritti inviolabili delle persone vittime di quei crimini, nell’ambito dell’ordinamento interno.</a:t>
            </a:r>
          </a:p>
          <a:p>
            <a:pPr marL="0" indent="0" algn="just">
              <a:buNone/>
            </a:pPr>
            <a:r>
              <a:rPr lang="it-IT" sz="3400" dirty="0"/>
              <a:t>in un contesto istituzionale contraddistinto dalla centralità dei diritti dell’uomo, […] la circostanza che per la tutela dei diritti fondamentali delle vittime dei crimini di cui si tratta, ormai risalenti, sia preclusa la verifica giurisdizionale rende del tutto sproporzionato il sacrificio di due principi supremi consegnati nella Costituzione rispetto all’obiettivo di non incidere sull’esercizio della potestà di governo dello Stato, allorquando quest’ultima si sia espressa, come nella specie, con comportamenti qualificabili e qualificati come crimini di guerra e contro l’umanità, lesivi di diritti inviolabili della persona, in quanto tali estranei all’esercizio legittimo della </a:t>
            </a:r>
            <a:r>
              <a:rPr lang="it-IT" sz="3400" dirty="0" err="1"/>
              <a:t>potesta</a:t>
            </a:r>
            <a:r>
              <a:rPr lang="it-IT" sz="3400" dirty="0"/>
              <a:t>̀ di governo. </a:t>
            </a: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707886"/>
          </a:xfrm>
          <a:prstGeom prst="rect">
            <a:avLst/>
          </a:prstGeom>
          <a:noFill/>
        </p:spPr>
        <p:txBody>
          <a:bodyPr wrap="square">
            <a:spAutoFit/>
          </a:bodyPr>
          <a:lstStyle/>
          <a:p>
            <a:pPr lvl="0" algn="ctr">
              <a:defRPr/>
            </a:pPr>
            <a:r>
              <a:rPr lang="it-IT" sz="4000" dirty="0"/>
              <a:t>Corte Costituzionale, </a:t>
            </a:r>
            <a:r>
              <a:rPr lang="it-IT" sz="4000" dirty="0" err="1"/>
              <a:t>sent</a:t>
            </a:r>
            <a:r>
              <a:rPr lang="it-IT" sz="4000" dirty="0"/>
              <a:t>. 238/2014</a:t>
            </a:r>
          </a:p>
        </p:txBody>
      </p:sp>
    </p:spTree>
    <p:extLst>
      <p:ext uri="{BB962C8B-B14F-4D97-AF65-F5344CB8AC3E}">
        <p14:creationId xmlns:p14="http://schemas.microsoft.com/office/powerpoint/2010/main" val="22967771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250066"/>
            <a:ext cx="10515600" cy="5471409"/>
          </a:xfrm>
        </p:spPr>
        <p:txBody>
          <a:bodyPr vert="horz" lIns="91440" tIns="45720" rIns="91440" bIns="45720" rtlCol="0">
            <a:normAutofit fontScale="92500" lnSpcReduction="10000"/>
          </a:bodyPr>
          <a:lstStyle/>
          <a:p>
            <a:pPr marL="0" indent="0" algn="just">
              <a:buNone/>
            </a:pPr>
            <a:endParaRPr lang="it-IT" sz="3400" dirty="0"/>
          </a:p>
          <a:p>
            <a:pPr marL="0" indent="0" algn="just">
              <a:buNone/>
            </a:pPr>
            <a:r>
              <a:rPr lang="it-IT" sz="3400" dirty="0"/>
              <a:t>La questione prospettata dal giudice rimettente con riguardo alla norma «prodotta nel nostro ordinamento mediante il recepimento, ai sensi dell’art. 10, primo comma, Cost.», della norma consuetudinaria di diritto internazionale sull’immunità degli Stati dalla giurisdizione civile degli altri Stati è, dunque, non fondata, considerato che </a:t>
            </a:r>
            <a:r>
              <a:rPr lang="it-IT" sz="3400" b="1" dirty="0"/>
              <a:t>la norma internazionale alla quale il nostro ordinamento si è conformato </a:t>
            </a:r>
            <a:r>
              <a:rPr lang="it-IT" sz="3400" dirty="0"/>
              <a:t>in virtù dell’art. 10, primo comma, Cost. </a:t>
            </a:r>
            <a:r>
              <a:rPr lang="it-IT" sz="3400" b="1" dirty="0"/>
              <a:t>non comprende l’immunità degli Stati dalla giurisdizione civile in relazione ad azioni di danni derivanti da crimini di guerra e contro l’umanità, lesivi di diritti inviolabili della persona</a:t>
            </a:r>
            <a:r>
              <a:rPr lang="it-IT" sz="3400" dirty="0"/>
              <a:t>, i quali risultano per ciò stesso non privi della necessaria tutela giurisdizionale effettiva.</a:t>
            </a: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707886"/>
          </a:xfrm>
          <a:prstGeom prst="rect">
            <a:avLst/>
          </a:prstGeom>
          <a:noFill/>
        </p:spPr>
        <p:txBody>
          <a:bodyPr wrap="square">
            <a:spAutoFit/>
          </a:bodyPr>
          <a:lstStyle/>
          <a:p>
            <a:pPr lvl="0" algn="ctr">
              <a:defRPr/>
            </a:pPr>
            <a:r>
              <a:rPr lang="it-IT" sz="4000" dirty="0"/>
              <a:t>Corte Costituzionale, </a:t>
            </a:r>
            <a:r>
              <a:rPr lang="it-IT" sz="4000" dirty="0" err="1"/>
              <a:t>sent</a:t>
            </a:r>
            <a:r>
              <a:rPr lang="it-IT" sz="4000" dirty="0"/>
              <a:t>. 238/2014</a:t>
            </a:r>
          </a:p>
        </p:txBody>
      </p:sp>
    </p:spTree>
    <p:extLst>
      <p:ext uri="{BB962C8B-B14F-4D97-AF65-F5344CB8AC3E}">
        <p14:creationId xmlns:p14="http://schemas.microsoft.com/office/powerpoint/2010/main" val="24899319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591345"/>
            <a:ext cx="10515600" cy="5585618"/>
          </a:xfrm>
        </p:spPr>
        <p:txBody>
          <a:bodyPr vert="horz" lIns="91440" tIns="45720" rIns="91440" bIns="45720" rtlCol="0">
            <a:normAutofit/>
          </a:bodyPr>
          <a:lstStyle/>
          <a:p>
            <a:pPr marL="0" indent="0" algn="just">
              <a:buNone/>
            </a:pPr>
            <a:endParaRPr lang="it-IT" sz="4000" dirty="0"/>
          </a:p>
          <a:p>
            <a:pPr marL="0" indent="0" algn="ctr">
              <a:buNone/>
            </a:pPr>
            <a:endParaRPr lang="it-IT" sz="4000" dirty="0"/>
          </a:p>
          <a:p>
            <a:pPr marL="0" indent="0" algn="ctr">
              <a:buNone/>
            </a:pPr>
            <a:endParaRPr lang="it-IT" sz="4000" dirty="0"/>
          </a:p>
          <a:p>
            <a:pPr marL="0" indent="0" algn="ctr">
              <a:buNone/>
            </a:pPr>
            <a:r>
              <a:rPr lang="it-IT" sz="4400" dirty="0"/>
              <a:t>teoria dei controlimiti</a:t>
            </a:r>
            <a:endParaRPr lang="it-IT" sz="3200" dirty="0"/>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27</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921107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2395959"/>
            <a:ext cx="10515600" cy="4325516"/>
          </a:xfrm>
        </p:spPr>
        <p:txBody>
          <a:bodyPr vert="horz" lIns="91440" tIns="45720" rIns="91440" bIns="45720" rtlCol="0">
            <a:normAutofit/>
          </a:bodyPr>
          <a:lstStyle/>
          <a:p>
            <a:pPr marL="0" indent="0" algn="just">
              <a:buNone/>
            </a:pPr>
            <a:endParaRPr lang="it-IT" sz="3400" dirty="0"/>
          </a:p>
          <a:p>
            <a:pPr marL="0" indent="0" algn="just">
              <a:buNone/>
            </a:pPr>
            <a:r>
              <a:rPr lang="it-IT" sz="3600" dirty="0"/>
              <a:t>Istituzione del </a:t>
            </a:r>
            <a:r>
              <a:rPr lang="it-IT" sz="3600" b="1" dirty="0"/>
              <a:t>Fondo per il ristoro dei danni subiti dalle vittime di crimini di guerra e contro l’umanità </a:t>
            </a:r>
            <a:r>
              <a:rPr lang="it-IT" sz="3600" dirty="0"/>
              <a:t>per la lesione di diritti inviolabili della persona, compiuti sul territorio italiano o comunque in danno di cittadini italiani dalle forze del Terzo Reich nel periodo tra il 1° settembre 1939 e l’8 maggio 1945.</a:t>
            </a: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323439"/>
          </a:xfrm>
          <a:prstGeom prst="rect">
            <a:avLst/>
          </a:prstGeom>
          <a:noFill/>
        </p:spPr>
        <p:txBody>
          <a:bodyPr wrap="square">
            <a:spAutoFit/>
          </a:bodyPr>
          <a:lstStyle/>
          <a:p>
            <a:pPr lvl="0" algn="ctr">
              <a:defRPr/>
            </a:pPr>
            <a:r>
              <a:rPr lang="it-IT" sz="4000" dirty="0"/>
              <a:t>Art. 43 del </a:t>
            </a:r>
            <a:r>
              <a:rPr lang="it-IT" sz="4000" dirty="0" err="1"/>
              <a:t>d.l.</a:t>
            </a:r>
            <a:r>
              <a:rPr lang="it-IT" sz="4000" dirty="0"/>
              <a:t> 30 aprile 2022, n. 36,</a:t>
            </a:r>
          </a:p>
          <a:p>
            <a:pPr lvl="0" algn="ctr">
              <a:defRPr/>
            </a:pPr>
            <a:r>
              <a:rPr lang="it-IT" sz="4000" dirty="0"/>
              <a:t>convertito con l. 29 giugno 2023, n. 79 </a:t>
            </a:r>
          </a:p>
        </p:txBody>
      </p:sp>
    </p:spTree>
    <p:extLst>
      <p:ext uri="{BB962C8B-B14F-4D97-AF65-F5344CB8AC3E}">
        <p14:creationId xmlns:p14="http://schemas.microsoft.com/office/powerpoint/2010/main" val="20370803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250066"/>
            <a:ext cx="10515600" cy="5471409"/>
          </a:xfrm>
        </p:spPr>
        <p:txBody>
          <a:bodyPr vert="horz" lIns="91440" tIns="45720" rIns="91440" bIns="45720" rtlCol="0">
            <a:normAutofit lnSpcReduction="10000"/>
          </a:bodyPr>
          <a:lstStyle/>
          <a:p>
            <a:pPr marL="0" indent="0" algn="just">
              <a:buNone/>
            </a:pPr>
            <a:endParaRPr lang="it-IT" sz="3400" dirty="0"/>
          </a:p>
          <a:p>
            <a:pPr marL="0" indent="0" algn="just">
              <a:buNone/>
            </a:pPr>
            <a:r>
              <a:rPr lang="it-IT" sz="3400" dirty="0"/>
              <a:t>[</a:t>
            </a:r>
            <a:r>
              <a:rPr lang="it-IT" sz="3400" dirty="0" err="1"/>
              <a:t>N</a:t>
            </a:r>
            <a:r>
              <a:rPr lang="it-IT" sz="3400" dirty="0"/>
              <a:t>]ella diversa sede del processo esecutivo, al quale non si riferisce la citata sentenza n. 238 del 2014, la prospettiva è diversa […].</a:t>
            </a:r>
          </a:p>
          <a:p>
            <a:pPr marL="0" indent="0" algn="just">
              <a:buNone/>
            </a:pPr>
            <a:r>
              <a:rPr lang="it-IT" sz="3400" dirty="0"/>
              <a:t>La dottrina dell’immunità degli Stati […] incide sui beni dello Stato suscettibili di espropriazione forzata. Se questi sono riferibili ad una funzione in senso lato pubblicistica, ossia ad attività </a:t>
            </a:r>
            <a:r>
              <a:rPr lang="it-IT" sz="3400" i="1" dirty="0"/>
              <a:t>iure imperii</a:t>
            </a:r>
            <a:r>
              <a:rPr lang="it-IT" sz="3400" dirty="0"/>
              <a:t>, vi è l’immunità (quella cosiddetta ristretta) e quindi essi non sono pignorabili nel contesto di una procedura di espropriazione forzata. Se, invece, si tratta di beni, che attengono all’attività </a:t>
            </a:r>
            <a:r>
              <a:rPr lang="it-IT" sz="3400" i="1" dirty="0"/>
              <a:t>iure </a:t>
            </a:r>
            <a:r>
              <a:rPr lang="it-IT" sz="3400" i="1" dirty="0" err="1"/>
              <a:t>gestionis</a:t>
            </a:r>
            <a:r>
              <a:rPr lang="it-IT" sz="3400" dirty="0"/>
              <a:t> dello Stato, essi sono pignorabili normalmente.</a:t>
            </a:r>
          </a:p>
          <a:p>
            <a:pPr marL="0" indent="0" algn="just">
              <a:buNone/>
            </a:pPr>
            <a:endParaRPr lang="it-IT" sz="3400" dirty="0"/>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707886"/>
          </a:xfrm>
          <a:prstGeom prst="rect">
            <a:avLst/>
          </a:prstGeom>
          <a:noFill/>
        </p:spPr>
        <p:txBody>
          <a:bodyPr wrap="square">
            <a:spAutoFit/>
          </a:bodyPr>
          <a:lstStyle/>
          <a:p>
            <a:pPr lvl="0" algn="ctr">
              <a:defRPr/>
            </a:pPr>
            <a:r>
              <a:rPr lang="it-IT" sz="4000" dirty="0"/>
              <a:t>Corte Costituzionale, </a:t>
            </a:r>
            <a:r>
              <a:rPr lang="it-IT" sz="4000" dirty="0" err="1"/>
              <a:t>sent</a:t>
            </a:r>
            <a:r>
              <a:rPr lang="it-IT" sz="4000" dirty="0"/>
              <a:t>. 159/2023</a:t>
            </a:r>
          </a:p>
        </p:txBody>
      </p:sp>
    </p:spTree>
    <p:extLst>
      <p:ext uri="{BB962C8B-B14F-4D97-AF65-F5344CB8AC3E}">
        <p14:creationId xmlns:p14="http://schemas.microsoft.com/office/powerpoint/2010/main" val="3030023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591345"/>
            <a:ext cx="10515600" cy="5585618"/>
          </a:xfrm>
        </p:spPr>
        <p:txBody>
          <a:bodyPr vert="horz" lIns="91440" tIns="45720" rIns="91440" bIns="45720" rtlCol="0">
            <a:normAutofit/>
          </a:bodyPr>
          <a:lstStyle/>
          <a:p>
            <a:pPr marL="0" indent="0" algn="just">
              <a:buNone/>
            </a:pPr>
            <a:endParaRPr lang="it-IT" sz="4000" dirty="0"/>
          </a:p>
          <a:p>
            <a:pPr marL="0" indent="0" algn="ctr">
              <a:buNone/>
            </a:pPr>
            <a:r>
              <a:rPr lang="it-IT" sz="4400" b="1" dirty="0"/>
              <a:t>immunità relativa (o ristretta)</a:t>
            </a:r>
          </a:p>
          <a:p>
            <a:pPr marL="0" indent="0" algn="ctr">
              <a:buNone/>
            </a:pPr>
            <a:endParaRPr lang="it-IT" sz="4400" dirty="0"/>
          </a:p>
          <a:p>
            <a:pPr marL="0" indent="0" algn="ctr">
              <a:buNone/>
            </a:pPr>
            <a:r>
              <a:rPr lang="it-IT" sz="4400" i="1" dirty="0"/>
              <a:t>acta iure imperii</a:t>
            </a:r>
          </a:p>
          <a:p>
            <a:pPr marL="0" indent="0" algn="ctr">
              <a:buNone/>
            </a:pPr>
            <a:r>
              <a:rPr lang="it-IT" sz="4400" i="1" dirty="0"/>
              <a:t>vs </a:t>
            </a:r>
          </a:p>
          <a:p>
            <a:pPr marL="0" indent="0" algn="ctr">
              <a:buNone/>
            </a:pPr>
            <a:r>
              <a:rPr lang="it-IT" sz="4400" i="1" dirty="0"/>
              <a:t>acta iure </a:t>
            </a:r>
            <a:r>
              <a:rPr lang="it-IT" sz="4400" i="1" dirty="0" err="1"/>
              <a:t>gestionis</a:t>
            </a:r>
            <a:r>
              <a:rPr lang="it-IT" sz="4400" i="1" dirty="0"/>
              <a:t> (o </a:t>
            </a:r>
            <a:r>
              <a:rPr lang="it-IT" sz="4400" i="1" dirty="0" err="1"/>
              <a:t>privatorum</a:t>
            </a:r>
            <a:r>
              <a:rPr lang="it-IT" sz="4400" i="1" dirty="0"/>
              <a:t>)</a:t>
            </a:r>
            <a:endParaRPr lang="it-IT" sz="3200" i="1" dirty="0"/>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47168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250066"/>
            <a:ext cx="10515600" cy="5471409"/>
          </a:xfrm>
        </p:spPr>
        <p:txBody>
          <a:bodyPr vert="horz" lIns="91440" tIns="45720" rIns="91440" bIns="45720" rtlCol="0">
            <a:normAutofit fontScale="92500" lnSpcReduction="20000"/>
          </a:bodyPr>
          <a:lstStyle/>
          <a:p>
            <a:pPr marL="0" indent="0" algn="just">
              <a:buNone/>
            </a:pPr>
            <a:endParaRPr lang="it-IT" sz="3400" dirty="0"/>
          </a:p>
          <a:p>
            <a:pPr marL="0" indent="0" algn="just">
              <a:buNone/>
            </a:pPr>
            <a:r>
              <a:rPr lang="it-IT" sz="3500" dirty="0"/>
              <a:t>In questi termini, la norma consuetudinaria di diritto internazionale, come riconosciuta dalla Corte internazionale di giustizia nella citata sentenza del 3 febbraio 2012, ha ingresso nel nostro ordinamento ex art. 10, primo comma, Cost., senza che a ciò sia di ostacolo alcun controlimite, né in particolare quello ritenuto dalla sentenza n. 238 del 2014 quanto al giudizio di cognizione. </a:t>
            </a:r>
            <a:r>
              <a:rPr lang="it-IT" sz="3500" b="1" dirty="0"/>
              <a:t>Il vincolo per il giudice nazionale di adeguamento alla pronuncia della Corte internazionale di giustizia permane con riferimento alla fase dell’esecuzione forzata</a:t>
            </a:r>
            <a:r>
              <a:rPr lang="it-IT" sz="3500" dirty="0"/>
              <a:t>, mentre soltanto con riferimento alla fase della cognizione è schermato – e non opera – per effetto delle dichiarazioni di illegittimità costituzionale recate dalla citata sentenza n. 238 del 2014 di questa Corte.</a:t>
            </a: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707886"/>
          </a:xfrm>
          <a:prstGeom prst="rect">
            <a:avLst/>
          </a:prstGeom>
          <a:noFill/>
        </p:spPr>
        <p:txBody>
          <a:bodyPr wrap="square">
            <a:spAutoFit/>
          </a:bodyPr>
          <a:lstStyle/>
          <a:p>
            <a:pPr lvl="0" algn="ctr">
              <a:defRPr/>
            </a:pPr>
            <a:r>
              <a:rPr lang="it-IT" sz="4000" dirty="0"/>
              <a:t>Corte Costituzionale, </a:t>
            </a:r>
            <a:r>
              <a:rPr lang="it-IT" sz="4000" dirty="0" err="1"/>
              <a:t>sent</a:t>
            </a:r>
            <a:r>
              <a:rPr lang="it-IT" sz="4000" dirty="0"/>
              <a:t>. 159/2023</a:t>
            </a:r>
          </a:p>
        </p:txBody>
      </p:sp>
    </p:spTree>
    <p:extLst>
      <p:ext uri="{BB962C8B-B14F-4D97-AF65-F5344CB8AC3E}">
        <p14:creationId xmlns:p14="http://schemas.microsoft.com/office/powerpoint/2010/main" val="568436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fontScale="77500" lnSpcReduction="20000"/>
          </a:bodyPr>
          <a:lstStyle/>
          <a:p>
            <a:pPr marL="0" indent="0" algn="just">
              <a:buNone/>
            </a:pPr>
            <a:endParaRPr lang="it-IT" sz="3600" dirty="0"/>
          </a:p>
          <a:p>
            <a:pPr marL="0" indent="0" algn="just">
              <a:buNone/>
            </a:pPr>
            <a:r>
              <a:rPr lang="it-IT" sz="4100" dirty="0"/>
              <a:t>L’accordo stipulato </a:t>
            </a:r>
            <a:r>
              <a:rPr lang="it-IT" sz="4100" i="1" dirty="0"/>
              <a:t>inter partes </a:t>
            </a:r>
            <a:r>
              <a:rPr lang="it-IT" sz="4100" dirty="0"/>
              <a:t>aveva ad oggetto: a) prestazioni terapeutiche, a seconda della patologia e del programma di recupero funzionale di volta in volta individuato per singolo paziente libico, somministrate o in regime di ricovero o in regime ambulatoriale; b) la tariffa giornaliera per il ricovero ordinario; c) le </a:t>
            </a:r>
            <a:r>
              <a:rPr lang="it-IT" sz="4100" dirty="0" err="1"/>
              <a:t>modalita</a:t>
            </a:r>
            <a:r>
              <a:rPr lang="it-IT" sz="4100" dirty="0"/>
              <a:t>̀ di fatturazione delle terapie relative ad ogni singolo paziente dallo Stato della Libia secondo le tariffe indicate nel listino ufficiale della Casa di Cura. </a:t>
            </a:r>
          </a:p>
          <a:p>
            <a:pPr marL="0" indent="0" algn="just">
              <a:buNone/>
            </a:pPr>
            <a:r>
              <a:rPr lang="it-IT" sz="4100" dirty="0"/>
              <a:t>Si tratta, dunque, a tutti gli effetti di </a:t>
            </a:r>
            <a:r>
              <a:rPr lang="it-IT" sz="4100" b="1" dirty="0"/>
              <a:t>una transazione commerciale di diritto privato, non avendo lo Stato della Libia agito </a:t>
            </a:r>
            <a:r>
              <a:rPr lang="it-IT" sz="4100" b="1" i="1" dirty="0"/>
              <a:t>iure imperii</a:t>
            </a:r>
            <a:r>
              <a:rPr lang="it-IT" sz="4100" dirty="0"/>
              <a:t>.</a:t>
            </a: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323439"/>
          </a:xfrm>
          <a:prstGeom prst="rect">
            <a:avLst/>
          </a:prstGeom>
          <a:noFill/>
        </p:spPr>
        <p:txBody>
          <a:bodyPr wrap="square">
            <a:spAutoFit/>
          </a:bodyPr>
          <a:lstStyle/>
          <a:p>
            <a:pPr lvl="0" algn="ctr">
              <a:defRPr/>
            </a:pPr>
            <a:r>
              <a:rPr lang="it-IT" sz="4000" i="1" dirty="0"/>
              <a:t>Nomentana Hospital s.r.l. c. Libia</a:t>
            </a:r>
          </a:p>
          <a:p>
            <a:pPr lvl="0" algn="ctr">
              <a:defRPr/>
            </a:pPr>
            <a:r>
              <a:rPr lang="it-IT" sz="4000" dirty="0"/>
              <a:t>Corte di Cassazione, 25045/2021</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83725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704538" y="1823052"/>
            <a:ext cx="10515600" cy="4803773"/>
          </a:xfrm>
        </p:spPr>
        <p:txBody>
          <a:bodyPr vert="horz" lIns="91440" tIns="45720" rIns="91440" bIns="45720" rtlCol="0">
            <a:normAutofit lnSpcReduction="10000"/>
          </a:bodyPr>
          <a:lstStyle/>
          <a:p>
            <a:pPr marL="0" indent="0" algn="just">
              <a:buNone/>
            </a:pPr>
            <a:r>
              <a:rPr lang="it-IT" sz="2400" dirty="0"/>
              <a:t>L’attività d’addestramento alla guerra delle proprie forze armate in funzione difensiva realizza un fine pubblico essenziale ed indefettibile dello Stato: la difesa della propria sovranità e della propria integrità territoriale anche con la forza. Dunque, </a:t>
            </a:r>
            <a:r>
              <a:rPr lang="it-IT" sz="2400" b="1" dirty="0"/>
              <a:t>un’attività indefettibilmente ed ontologicamente </a:t>
            </a:r>
            <a:r>
              <a:rPr lang="it-IT" sz="2400" b="1" i="1" dirty="0" err="1"/>
              <a:t>jure</a:t>
            </a:r>
            <a:r>
              <a:rPr lang="it-IT" sz="2400" b="1" i="1" dirty="0"/>
              <a:t> imperii</a:t>
            </a:r>
            <a:r>
              <a:rPr lang="it-IT" sz="2400" dirty="0"/>
              <a:t>.</a:t>
            </a:r>
          </a:p>
          <a:p>
            <a:pPr marL="0" indent="0" algn="just">
              <a:buNone/>
            </a:pPr>
            <a:r>
              <a:rPr lang="it-IT" sz="2400" dirty="0"/>
              <a:t>[…] l’attività militare in senso stretto svolta in Italia dagli organi della Nato (alla quale, come è incontestato ed è opportuno sottolineare, devono ricondursi i voli per cui è controversia) è attuata ai fini della tutela della sovranità degli Stati aderenti al Patto; attiene alla sfera del diritto pubblico, si qualifica come </a:t>
            </a:r>
            <a:r>
              <a:rPr lang="it-IT" sz="2400" i="1" dirty="0" err="1"/>
              <a:t>jure</a:t>
            </a:r>
            <a:r>
              <a:rPr lang="it-IT" sz="2400" i="1" dirty="0"/>
              <a:t> imperii</a:t>
            </a:r>
            <a:r>
              <a:rPr lang="it-IT" sz="2400" dirty="0"/>
              <a:t>; e determina il difetto della giurisdizione del giudice italiano rispetto ai giudizi che la investano in modo diretto ed immediato. […]</a:t>
            </a:r>
          </a:p>
          <a:p>
            <a:pPr marL="0" indent="0" algn="just">
              <a:buNone/>
            </a:pPr>
            <a:r>
              <a:rPr lang="it-IT" sz="2400" dirty="0"/>
              <a:t>nel precetto dettato dalla norma consuetudinaria internazionale, la regola dell'immunità dalla giurisdizione civile nei confronti dello Stato estero non trova alcuna limitazione in ordine all’attività d’addestramento alla guerra, neppure in connessione ed in presenza di suoi effetti e conseguenze atti a ledere o a porre in pericolo l'incolumità degli individui.</a:t>
            </a: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323439"/>
          </a:xfrm>
          <a:prstGeom prst="rect">
            <a:avLst/>
          </a:prstGeom>
          <a:noFill/>
        </p:spPr>
        <p:txBody>
          <a:bodyPr wrap="square">
            <a:spAutoFit/>
          </a:bodyPr>
          <a:lstStyle/>
          <a:p>
            <a:pPr lvl="0" algn="ctr">
              <a:defRPr/>
            </a:pPr>
            <a:r>
              <a:rPr lang="it-IT" sz="4000" i="1" dirty="0" err="1"/>
              <a:t>Filt</a:t>
            </a:r>
            <a:r>
              <a:rPr lang="it-IT" sz="4000" i="1" dirty="0"/>
              <a:t>-CGIL Trento c. Stati Uniti d’America (Cermis)</a:t>
            </a:r>
          </a:p>
          <a:p>
            <a:pPr lvl="0" algn="ctr">
              <a:defRPr/>
            </a:pPr>
            <a:r>
              <a:rPr lang="it-IT" sz="4000" dirty="0"/>
              <a:t>Corte di Cassazione, 530/2000</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8472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704538" y="1823052"/>
            <a:ext cx="10515600" cy="4803773"/>
          </a:xfrm>
        </p:spPr>
        <p:txBody>
          <a:bodyPr vert="horz" lIns="91440" tIns="45720" rIns="91440" bIns="45720" rtlCol="0">
            <a:normAutofit fontScale="85000" lnSpcReduction="10000"/>
          </a:bodyPr>
          <a:lstStyle/>
          <a:p>
            <a:pPr marL="0" indent="0" algn="just">
              <a:buNone/>
            </a:pPr>
            <a:endParaRPr lang="it-IT" sz="3600" dirty="0"/>
          </a:p>
          <a:p>
            <a:pPr marL="0" indent="0" algn="just">
              <a:buNone/>
            </a:pPr>
            <a:r>
              <a:rPr lang="it-IT" sz="3600" dirty="0"/>
              <a:t>Supponiamo che il Dipartimento della Marina di un governo straniero ordini </a:t>
            </a:r>
            <a:r>
              <a:rPr lang="it-IT" sz="3600" b="1" dirty="0"/>
              <a:t>un elicottero per scopi militari</a:t>
            </a:r>
            <a:r>
              <a:rPr lang="it-IT" sz="3600" dirty="0"/>
              <a:t>, e che il suo Dipartimento dell’Agricoltura ordini un elicottero simile per il rilevamento dei campi. In nessuno dei due casi il governo straniero ha diritto all’immunità sovrana. Il venditore non si preoccupa dello scopo per il quale l’elicottero è richiesto. Lo stesso vale per una pistola. Il venditore non si preoccupa se il governo straniero vuole uccidere un nemico o sparare un saluto o addestrare reclute. Ogni volta che un governo straniero ordina beni o servizi a un commerciante, deve pagare per essi indipendentemente dallo scopo per cui intende utilizzarli.</a:t>
            </a: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323439"/>
          </a:xfrm>
          <a:prstGeom prst="rect">
            <a:avLst/>
          </a:prstGeom>
          <a:noFill/>
        </p:spPr>
        <p:txBody>
          <a:bodyPr wrap="square">
            <a:spAutoFit/>
          </a:bodyPr>
          <a:lstStyle/>
          <a:p>
            <a:pPr lvl="0" algn="ctr">
              <a:defRPr/>
            </a:pPr>
            <a:r>
              <a:rPr lang="it-IT" sz="4000" i="1" dirty="0"/>
              <a:t>I </a:t>
            </a:r>
            <a:r>
              <a:rPr lang="it-IT" sz="4000" i="1" dirty="0" err="1"/>
              <a:t>Congreso</a:t>
            </a:r>
            <a:r>
              <a:rPr lang="it-IT" sz="4000" i="1" dirty="0"/>
              <a:t> del </a:t>
            </a:r>
            <a:r>
              <a:rPr lang="it-IT" sz="4000" i="1" dirty="0" err="1"/>
              <a:t>Partido</a:t>
            </a:r>
            <a:endParaRPr lang="it-IT" sz="4000" i="1" dirty="0"/>
          </a:p>
          <a:p>
            <a:pPr lvl="0" algn="ctr">
              <a:defRPr/>
            </a:pPr>
            <a:r>
              <a:rPr lang="it-IT" sz="4000" dirty="0"/>
              <a:t>House of Lords, 1981 (Lord </a:t>
            </a:r>
            <a:r>
              <a:rPr lang="it-IT" sz="4000" dirty="0" err="1"/>
              <a:t>Denning</a:t>
            </a:r>
            <a:r>
              <a:rPr lang="it-IT" sz="4000" dirty="0"/>
              <a:t>)</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50111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704538" y="1823052"/>
            <a:ext cx="10515600" cy="4803773"/>
          </a:xfrm>
        </p:spPr>
        <p:txBody>
          <a:bodyPr vert="horz" lIns="91440" tIns="45720" rIns="91440" bIns="45720" rtlCol="0">
            <a:normAutofit fontScale="85000" lnSpcReduction="10000"/>
          </a:bodyPr>
          <a:lstStyle/>
          <a:p>
            <a:pPr marL="0" indent="0" algn="just">
              <a:buNone/>
            </a:pPr>
            <a:endParaRPr lang="it-IT" sz="3600" dirty="0"/>
          </a:p>
          <a:p>
            <a:pPr marL="0" indent="0" algn="just">
              <a:buNone/>
            </a:pPr>
            <a:r>
              <a:rPr lang="it-IT" sz="3600" dirty="0"/>
              <a:t>Il carattere commerciale dei Bond è confermato dal fatto che essi sono a quasi tutti gli effetti comuni strumenti di debito: possono essere detenute da privati; sono negoziabili e possono essere scambiati sul mercato internazionale (ad eccezione dell’Argentina); e promettono un futuro flusso di interessi. Riconosciamo che, [in passato], vi era un’autorità che suggeriva che l’emissione di strumenti di debito pubblico non costituisse un’attività commerciale. […] </a:t>
            </a:r>
            <a:r>
              <a:rPr lang="it-IT" sz="3600" b="1" dirty="0"/>
              <a:t>Non c'è, tuttavia, nulla di distintivo nell’assunzione del debito da parte dello Stato (a parte forse il suo scopo) che lo porterebbe ad essere sempre classificato come </a:t>
            </a:r>
            <a:r>
              <a:rPr lang="it-IT" sz="3600" b="1" i="1" dirty="0" err="1"/>
              <a:t>jure</a:t>
            </a:r>
            <a:r>
              <a:rPr lang="it-IT" sz="3600" b="1" i="1" dirty="0"/>
              <a:t> imperii</a:t>
            </a:r>
            <a:r>
              <a:rPr lang="it-IT" sz="3600" b="1" dirty="0"/>
              <a:t>.</a:t>
            </a:r>
            <a:endParaRPr lang="it-IT" sz="3600" b="1" dirty="0">
              <a:highlight>
                <a:srgbClr val="FFFF00"/>
              </a:highlight>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323439"/>
          </a:xfrm>
          <a:prstGeom prst="rect">
            <a:avLst/>
          </a:prstGeom>
          <a:noFill/>
        </p:spPr>
        <p:txBody>
          <a:bodyPr wrap="square">
            <a:spAutoFit/>
          </a:bodyPr>
          <a:lstStyle/>
          <a:p>
            <a:pPr lvl="0" algn="ctr">
              <a:defRPr/>
            </a:pPr>
            <a:r>
              <a:rPr lang="it-IT" sz="4000" i="1" dirty="0" err="1"/>
              <a:t>Weltover</a:t>
            </a:r>
            <a:r>
              <a:rPr lang="it-IT" sz="4000" i="1" dirty="0"/>
              <a:t> c. Repubblica di Argentina</a:t>
            </a:r>
            <a:br>
              <a:rPr lang="it-IT" sz="4000" dirty="0"/>
            </a:br>
            <a:r>
              <a:rPr lang="it-IT" sz="4000" dirty="0"/>
              <a:t>Corte Suprema degli Stati Uniti, 1992</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739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fontScale="85000" lnSpcReduction="20000"/>
          </a:bodyPr>
          <a:lstStyle/>
          <a:p>
            <a:pPr marL="0" indent="0" algn="just">
              <a:buNone/>
            </a:pPr>
            <a:r>
              <a:rPr lang="it-IT" sz="4100" dirty="0"/>
              <a:t>[M]</a:t>
            </a:r>
            <a:r>
              <a:rPr lang="it-IT" sz="4100" dirty="0" err="1"/>
              <a:t>entre</a:t>
            </a:r>
            <a:r>
              <a:rPr lang="it-IT" sz="4100" dirty="0"/>
              <a:t> natura innegabilmente privatistica hanno gli atti di emissione e di collocazione sul mercato internazionale delle obbligazioni di che trattasi, non analoga natura paritetica hanno i </a:t>
            </a:r>
            <a:r>
              <a:rPr lang="it-IT" sz="4100" b="1" dirty="0"/>
              <a:t>successivi provvedimenti di moratoria, adottati dal Governo argentino</a:t>
            </a:r>
            <a:r>
              <a:rPr lang="it-IT" sz="4100" dirty="0"/>
              <a:t>. […] Tali provvedimenti […] </a:t>
            </a:r>
            <a:r>
              <a:rPr lang="it-IT" sz="4100" b="1" dirty="0"/>
              <a:t>manifestano, evidentemente, la potestà sovrana dello Stato</a:t>
            </a:r>
            <a:r>
              <a:rPr lang="it-IT" sz="4100" dirty="0"/>
              <a:t>.</a:t>
            </a:r>
          </a:p>
          <a:p>
            <a:pPr marL="0" indent="0" algn="just">
              <a:buNone/>
            </a:pPr>
            <a:r>
              <a:rPr lang="it-IT" sz="4100" dirty="0"/>
              <a:t>E ciò […], </a:t>
            </a:r>
            <a:r>
              <a:rPr lang="it-IT" sz="4100" b="1" dirty="0"/>
              <a:t>soprattutto, per le già sottolineate finalità, eminentemente pubbliche, perseguite, di governo della finanza</a:t>
            </a:r>
            <a:r>
              <a:rPr lang="it-IT" sz="4100" dirty="0"/>
              <a:t> in funzione della tutela di bisogni primari di sopravvivenza economica della popolazione in un contesto storico di grave emergenza nazionale.</a:t>
            </a: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323439"/>
          </a:xfrm>
          <a:prstGeom prst="rect">
            <a:avLst/>
          </a:prstGeom>
          <a:noFill/>
        </p:spPr>
        <p:txBody>
          <a:bodyPr wrap="square">
            <a:spAutoFit/>
          </a:bodyPr>
          <a:lstStyle/>
          <a:p>
            <a:pPr lvl="0" algn="ctr">
              <a:defRPr/>
            </a:pPr>
            <a:r>
              <a:rPr lang="it-IT" sz="4000" i="1" dirty="0"/>
              <a:t>Borri c. Argentina</a:t>
            </a:r>
          </a:p>
          <a:p>
            <a:pPr lvl="0" algn="ctr">
              <a:defRPr/>
            </a:pPr>
            <a:r>
              <a:rPr lang="it-IT" sz="4000" dirty="0"/>
              <a:t>Corte di Cassazione, 11225/2005</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93855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a:bodyPr>
          <a:lstStyle/>
          <a:p>
            <a:pPr marL="742950" indent="-742950" algn="just">
              <a:buFont typeface="+mj-lt"/>
              <a:buAutoNum type="arabicPeriod"/>
            </a:pPr>
            <a:endParaRPr lang="it-IT" sz="4100" dirty="0"/>
          </a:p>
          <a:p>
            <a:pPr marL="742950" indent="-742950" algn="just">
              <a:buFont typeface="+mj-lt"/>
              <a:buAutoNum type="arabicPeriod"/>
            </a:pPr>
            <a:r>
              <a:rPr lang="it-IT" sz="4100" dirty="0"/>
              <a:t>Se uno Stato effettua una transazione commerciale con una persona fisica o giuridica straniera [...], lo Stato non può invocare l’immunità dalla giurisdizione in un procedimento derivante da quella transazione commerciale.</a:t>
            </a: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323439"/>
          </a:xfrm>
          <a:prstGeom prst="rect">
            <a:avLst/>
          </a:prstGeom>
          <a:noFill/>
        </p:spPr>
        <p:txBody>
          <a:bodyPr wrap="square">
            <a:spAutoFit/>
          </a:bodyPr>
          <a:lstStyle/>
          <a:p>
            <a:pPr lvl="0" algn="ctr">
              <a:defRPr/>
            </a:pPr>
            <a:r>
              <a:rPr lang="it-IT" sz="4000" dirty="0"/>
              <a:t>Convenzione ONU sull’immunità degli Stati (2004)</a:t>
            </a:r>
          </a:p>
          <a:p>
            <a:pPr lvl="0" algn="ctr">
              <a:defRPr/>
            </a:pPr>
            <a:r>
              <a:rPr lang="it-IT" sz="4000" dirty="0"/>
              <a:t>Articolo 10</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4629171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8253</TotalTime>
  <Words>3378</Words>
  <Application>Microsoft Macintosh PowerPoint</Application>
  <PresentationFormat>Widescreen</PresentationFormat>
  <Paragraphs>153</Paragraphs>
  <Slides>30</Slides>
  <Notes>30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30</vt:i4>
      </vt:variant>
    </vt:vector>
  </HeadingPairs>
  <TitlesOfParts>
    <vt:vector size="36" baseType="lpstr">
      <vt:lpstr>Arial</vt:lpstr>
      <vt:lpstr>Calibri</vt:lpstr>
      <vt:lpstr>Calibri Light</vt:lpstr>
      <vt:lpstr>Luiss Sans</vt:lpstr>
      <vt:lpstr>Luiss type</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State in International Law</dc:title>
  <dc:creator>Pierfrancesco Rossi</dc:creator>
  <cp:lastModifiedBy>Pierfrancesco Rossi</cp:lastModifiedBy>
  <cp:revision>412</cp:revision>
  <dcterms:created xsi:type="dcterms:W3CDTF">2023-02-07T10:10:48Z</dcterms:created>
  <dcterms:modified xsi:type="dcterms:W3CDTF">2025-04-15T07:12:27Z</dcterms:modified>
</cp:coreProperties>
</file>