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306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95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57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4454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12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02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490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065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169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280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863E9-2F6A-724A-A348-8E9F7D09817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369C9-D155-F448-8061-1F15FE109A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969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950" y="817872"/>
            <a:ext cx="90360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sz="3200" dirty="0">
                <a:solidFill>
                  <a:srgbClr val="0000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</a:rPr>
              <a:t>Presentazione del Corso di Diagnostica per Immagini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2343705"/>
            <a:ext cx="9144000" cy="451429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82550" indent="0">
              <a:buFont typeface="Wingdings 2" charset="0"/>
              <a:buNone/>
            </a:pPr>
            <a:endParaRPr lang="it-IT" dirty="0">
              <a:latin typeface="Gill Sans MT" charset="0"/>
            </a:endParaRPr>
          </a:p>
          <a:p>
            <a:pPr marL="82550" indent="0">
              <a:buFont typeface="Wingdings 2" charset="0"/>
              <a:buNone/>
            </a:pPr>
            <a:r>
              <a:rPr lang="it-IT" dirty="0">
                <a:latin typeface="Gill Sans MT" charset="0"/>
              </a:rPr>
              <a:t>   Prof. Massimo Vignoli DVM, </a:t>
            </a:r>
            <a:r>
              <a:rPr lang="it-IT" dirty="0" err="1">
                <a:latin typeface="Gill Sans MT" charset="0"/>
              </a:rPr>
              <a:t>DScM</a:t>
            </a:r>
            <a:r>
              <a:rPr lang="it-IT" dirty="0">
                <a:latin typeface="Gill Sans MT" charset="0"/>
              </a:rPr>
              <a:t>, PhD, SRV, </a:t>
            </a:r>
          </a:p>
          <a:p>
            <a:pPr marL="82550" indent="0">
              <a:buFont typeface="Wingdings 2" charset="0"/>
              <a:buNone/>
            </a:pPr>
            <a:r>
              <a:rPr lang="it-IT" dirty="0">
                <a:latin typeface="Gill Sans MT" charset="0"/>
              </a:rPr>
              <a:t>   Diplomate </a:t>
            </a:r>
            <a:r>
              <a:rPr lang="it-IT" dirty="0" err="1">
                <a:latin typeface="Gill Sans MT" charset="0"/>
              </a:rPr>
              <a:t>European</a:t>
            </a:r>
            <a:r>
              <a:rPr lang="it-IT" dirty="0">
                <a:latin typeface="Gill Sans MT" charset="0"/>
              </a:rPr>
              <a:t> College </a:t>
            </a:r>
            <a:r>
              <a:rPr lang="it-IT" dirty="0" err="1">
                <a:latin typeface="Gill Sans MT" charset="0"/>
              </a:rPr>
              <a:t>Veterinary</a:t>
            </a:r>
            <a:r>
              <a:rPr lang="it-IT" dirty="0">
                <a:latin typeface="Gill Sans MT" charset="0"/>
              </a:rPr>
              <a:t> </a:t>
            </a:r>
            <a:r>
              <a:rPr lang="it-IT" dirty="0" err="1">
                <a:latin typeface="Gill Sans MT" charset="0"/>
              </a:rPr>
              <a:t>Diagnostic</a:t>
            </a:r>
            <a:r>
              <a:rPr lang="it-IT" dirty="0">
                <a:latin typeface="Gill Sans MT" charset="0"/>
              </a:rPr>
              <a:t>     </a:t>
            </a:r>
          </a:p>
          <a:p>
            <a:pPr marL="82550" indent="0">
              <a:buFont typeface="Wingdings 2" charset="0"/>
              <a:buNone/>
            </a:pPr>
            <a:r>
              <a:rPr lang="it-IT" dirty="0">
                <a:latin typeface="Gill Sans MT" charset="0"/>
              </a:rPr>
              <a:t>   Imaging (</a:t>
            </a:r>
            <a:r>
              <a:rPr lang="it-IT" dirty="0" err="1">
                <a:latin typeface="Gill Sans MT" charset="0"/>
              </a:rPr>
              <a:t>Dip</a:t>
            </a:r>
            <a:r>
              <a:rPr lang="it-IT" dirty="0">
                <a:latin typeface="Gill Sans MT" charset="0"/>
              </a:rPr>
              <a:t>. ECVDI) </a:t>
            </a:r>
          </a:p>
        </p:txBody>
      </p:sp>
    </p:spTree>
    <p:extLst>
      <p:ext uri="{BB962C8B-B14F-4D97-AF65-F5344CB8AC3E}">
        <p14:creationId xmlns:p14="http://schemas.microsoft.com/office/powerpoint/2010/main" val="4216249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9DC0F5F-92C8-4E48-A925-03D1A21C0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Ambito di ricerca del docente/SSD e ricaduta dello stesso sulla didattica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4439CD0-4278-4B76-B9B7-16D8D495D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SSD VET 09 Prof.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Vignoli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28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86C7414-8720-4834-8CFF-1885875FC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97167"/>
            <a:ext cx="8229600" cy="1143000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Breve CV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7501B1A-0056-45E2-8C7E-1D29D90FA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94383"/>
            <a:ext cx="8229600" cy="4525963"/>
          </a:xfrm>
        </p:spPr>
        <p:txBody>
          <a:bodyPr>
            <a:noAutofit/>
          </a:bodyPr>
          <a:lstStyle/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Laureato a Bologna 1993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Anno 1993 frequentato Clinica Veterinaria Bagnarola di Budrio (BO) per chirurgia cavalli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1994 inizio attività professionale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1994-95 frequentato la chirurgia umana Ospedale Maggiore di Bologna (&gt; toracica e &lt; addominale).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1995-97 Periodi all’estero (Svezia, USA) per chirurgia e diagnostica per immagini oltre a corsi con Diplomati Colleges europei per neurologia, chirurgia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1997 Specializzato in Radiologia Veterinaria a Torino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2001-2003 training per ECVDI (&gt; Zurigo, &lt; Berna e Torino)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Dipl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ECVDI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2010 PhD University of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Ghent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dicembre 2015 Prof. Associato Università di Teramo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Laurea in Scienze Motorie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 di 244 pubblicazioni scientifiche ad oggi, 119 su riviste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Editore di due libri di radiologia e coautore di 4 libri</a:t>
            </a:r>
          </a:p>
        </p:txBody>
      </p:sp>
    </p:spTree>
    <p:extLst>
      <p:ext uri="{BB962C8B-B14F-4D97-AF65-F5344CB8AC3E}">
        <p14:creationId xmlns:p14="http://schemas.microsoft.com/office/powerpoint/2010/main" val="70058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1E0E36-55FB-4DF7-B5AF-CA23EFF3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5"/>
            <a:ext cx="8229600" cy="1143000"/>
          </a:xfrm>
        </p:spPr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dell’insegnamento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DF3F479-A838-4A5E-8BDB-71B785AF2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7342"/>
            <a:ext cx="8229600" cy="4525963"/>
          </a:xfrm>
        </p:spPr>
        <p:txBody>
          <a:bodyPr>
            <a:noAutofit/>
          </a:bodyPr>
          <a:lstStyle/>
          <a:p>
            <a:pPr fontAlgn="base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Conoscenze pregresse: solide basi inerenti la semeiologia e patologia medica e chirurgica</a:t>
            </a:r>
          </a:p>
          <a:p>
            <a:pPr fontAlgn="base"/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Obiettivi:</a:t>
            </a:r>
          </a:p>
          <a:p>
            <a:pPr marL="0" indent="0" fontAlgn="base"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Conoscenza e capacità di comprensione: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Il corso ha come obiettivo di fornire le </a:t>
            </a:r>
            <a:r>
              <a:rPr lang="it-IT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principali nozioni di </a:t>
            </a:r>
            <a:r>
              <a:rPr lang="it-IT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fisica dei raggi e anatomia radiografica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Capacità di applicare conoscenza e comprensione: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Il corso prevede </a:t>
            </a:r>
            <a:r>
              <a:rPr lang="it-IT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casi interattivi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fine di valutare la conoscenza ed il grado di comprensione</a:t>
            </a:r>
          </a:p>
          <a:p>
            <a:pPr lvl="0" fontAlgn="base"/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Autonomia di giudizio: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Lo studente sarà istruito alla lettura di radiogrammi e discussione delle diagnosi differenziali</a:t>
            </a:r>
          </a:p>
          <a:p>
            <a:pPr lvl="0" fontAlgn="base"/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Abilità comunicative: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Un obiettivo sarà quello di aumentare le capacità di ogni studente per migliorare le capacità di comunicazione</a:t>
            </a:r>
          </a:p>
          <a:p>
            <a:pPr lvl="0" fontAlgn="base"/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Capacità di apprendimento: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Nel corso verrà insegnato un metodo di lavoro sistematico su casi radiografici per ottimizzare l'apprendimento</a:t>
            </a:r>
          </a:p>
        </p:txBody>
      </p:sp>
    </p:spTree>
    <p:extLst>
      <p:ext uri="{BB962C8B-B14F-4D97-AF65-F5344CB8AC3E}">
        <p14:creationId xmlns:p14="http://schemas.microsoft.com/office/powerpoint/2010/main" val="320910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037B6B7-F6F9-4DC2-858B-ED40C51F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Obiettivi dell’insegnamento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283BC06-4965-4F91-A0F2-58566E363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Autonomia di giudizio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(making </a:t>
            </a:r>
            <a:r>
              <a:rPr lang="it-IT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judgements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studente deve essere in grado, di fronte ad un caso clinico descritto, di </a:t>
            </a:r>
            <a:r>
              <a:rPr lang="it-IT" sz="4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valutare i rilievi radiografici normali e anormali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possono </a:t>
            </a:r>
            <a:r>
              <a:rPr lang="it-IT" sz="4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portare ad una diagnosi corretta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 avere un’idea generale di come procedere con studi di immagini più avanzati, ciò attraverso la discussione dei casi in aula</a:t>
            </a:r>
          </a:p>
          <a:p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Abilità comunicative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skills)</a:t>
            </a:r>
          </a:p>
          <a:p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studente, alla fine del corso, dovrà essere in grado di esprimersi correttamente e con piena padronanza della terminologia medico veterinaria specifica sia con gli altri studenti che con il docente. Le abilità devono essere possedute durante la discussione dei casi in aula e durante la prova finale d’esame, in forma orale e pratica, in casi eccezionali in forma scritta.</a:t>
            </a:r>
          </a:p>
          <a:p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Capacità di apprendimento</a:t>
            </a:r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(learning skills)</a:t>
            </a:r>
          </a:p>
          <a:p>
            <a:r>
              <a:rPr lang="it-IT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casi clinici discussi in aula e l’esame finale sono tutte occasioni che danno la possibilità al docente di valutare l’apprendimento di ciascun studente permettendo, al tempo stesso, di valutare le capacità logiche ed espositive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2132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29FF23-65D6-4259-88B1-08A7DC112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 CLINICA CHIRURGICA DEI PICCOLI ANIMALI</a:t>
            </a:r>
            <a:b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950AA20-51FD-4ECF-9010-98CF96DF1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14012"/>
            <a:ext cx="8383487" cy="5469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969503"/>
              </p:ext>
            </p:extLst>
          </p:nvPr>
        </p:nvGraphicFramePr>
        <p:xfrm>
          <a:off x="1186004" y="1417637"/>
          <a:ext cx="7007382" cy="5165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07382"/>
              </a:tblGrid>
              <a:tr h="10314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Fisica dei raggi – Macchine da raggi e cenni di ecografia, TC e RM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7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Tecnica radiografica</a:t>
                      </a: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7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Radioprotezione</a:t>
                      </a: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7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Anatomia radiografica del torace e addome</a:t>
                      </a: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314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Anatomia radiografica del sistema muscolo scheletrico</a:t>
                      </a:r>
                      <a:endParaRPr lang="it-IT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7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Prove pratiche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686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8180A0-0FD2-4C6A-8DB5-069969979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8621"/>
            <a:ext cx="8535880" cy="1143000"/>
          </a:xfrm>
        </p:spPr>
        <p:txBody>
          <a:bodyPr>
            <a:normAutofit fontScale="90000"/>
          </a:bodyPr>
          <a:lstStyle/>
          <a:p>
            <a:r>
              <a:rPr lang="it-IT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l'insegnamento si colloca nell'ambito dell'eventuale Corso integrato e all'interno del percorso di formazione</a:t>
            </a:r>
            <a:r>
              <a:rPr lang="it-IT" dirty="0">
                <a:latin typeface="Gill Sans MT" charset="0"/>
              </a:rPr>
              <a:t/>
            </a:r>
            <a:br>
              <a:rPr lang="it-IT" dirty="0">
                <a:latin typeface="Gill Sans MT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7CC95C2-605F-4CCB-B0C7-FB32EBEE6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74678"/>
            <a:ext cx="8229600" cy="4525963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Radiologia e Radioprotezione 24 ore (2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CFU)</a:t>
            </a:r>
          </a:p>
        </p:txBody>
      </p:sp>
    </p:spTree>
    <p:extLst>
      <p:ext uri="{BB962C8B-B14F-4D97-AF65-F5344CB8AC3E}">
        <p14:creationId xmlns:p14="http://schemas.microsoft.com/office/powerpoint/2010/main" val="423456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73D14FF-0F92-46AB-BC12-36B28D05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4438"/>
            <a:ext cx="8229600" cy="1143000"/>
          </a:xfrm>
        </p:spPr>
        <p:txBody>
          <a:bodyPr>
            <a:no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di erogazione della didattica </a:t>
            </a:r>
            <a:b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(teorica e pratica)</a:t>
            </a:r>
            <a:b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967E0D4-6F9C-4FD3-879D-B69BB8D16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Lezioni frontali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Discussione interattiva in aula di casi clinici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6396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6A2BBD1-EF44-439D-B939-5E7800CF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13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di valutazione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dell'apprendimento  (test in itinere, prove scritte, pratiche e/o orali) e quali sono i risultati di apprendimento attesi (in altre parole quali conoscenze/competenze vengono valutate attraverso le diverse modalità di esame) 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B2BB990-C602-407C-A6CE-357235214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74450"/>
            <a:ext cx="8229600" cy="4525963"/>
          </a:xfrm>
        </p:spPr>
        <p:txBody>
          <a:bodyPr>
            <a:normAutofit/>
          </a:bodyPr>
          <a:lstStyle/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test in itinere per questo corso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finale pratico e orale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vecchio ordinamento o per casi eccezionali, scritto con domande a risposta multipla (MCQ)</a:t>
            </a:r>
          </a:p>
        </p:txBody>
      </p:sp>
    </p:spTree>
    <p:extLst>
      <p:ext uri="{BB962C8B-B14F-4D97-AF65-F5344CB8AC3E}">
        <p14:creationId xmlns:p14="http://schemas.microsoft.com/office/powerpoint/2010/main" val="460725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35438AD-4D2F-4E19-86D9-131228D6F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Libri di testo e letture consigliate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8DD655E-93BE-4825-B763-BE51E6823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Dispense insegnante (presentazioni power point sono sufficienti)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Textbook of Veterinary Diagnostic Radiology. Thrall, 7</a:t>
            </a:r>
            <a:r>
              <a:rPr lang="en-US" sz="2400" b="0" i="0" baseline="3000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Edition</a:t>
            </a:r>
          </a:p>
          <a:p>
            <a:pPr algn="l" fontAlgn="ctr"/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VIGNOLI-GRAHAM. </a:t>
            </a:r>
            <a:r>
              <a:rPr lang="en-US" sz="2400" b="1" i="0" dirty="0">
                <a:solidFill>
                  <a:srgbClr val="333A8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Atlas of Diagnostic Imaging of dogs and cats.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1° ed., 630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pagg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., 1500 ill., Edra,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novembre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  <a:p>
            <a:pPr algn="l"/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VIGNOLI-GRAHAM. </a:t>
            </a:r>
            <a:r>
              <a:rPr lang="en-US" sz="2400" b="1" dirty="0" err="1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Atlante</a:t>
            </a:r>
            <a:r>
              <a:rPr lang="en-US" sz="2400" b="1" dirty="0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b="1" dirty="0" err="1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Diagnostica</a:t>
            </a:r>
            <a:r>
              <a:rPr lang="en-US" sz="2400" b="1" dirty="0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400" b="1" dirty="0" err="1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Immagini</a:t>
            </a:r>
            <a:r>
              <a:rPr lang="en-US" sz="2400" b="1" dirty="0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cane e del </a:t>
            </a:r>
            <a:r>
              <a:rPr lang="en-US" sz="2400" b="1" dirty="0" err="1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gatto</a:t>
            </a:r>
            <a:r>
              <a:rPr lang="en-US" sz="2400" b="1" dirty="0" smtClean="0">
                <a:solidFill>
                  <a:srgbClr val="333A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italiana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630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1500 ill.,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Edra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novembre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Qualsiasi altro 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testo</a:t>
            </a:r>
          </a:p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Presentazioni </a:t>
            </a:r>
            <a:r>
              <a:rPr lang="it-IT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docente 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3080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572</Words>
  <Application>Microsoft Office PowerPoint</Application>
  <PresentationFormat>Presentazione su schermo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Wingdings 2</vt:lpstr>
      <vt:lpstr>Tema di Office</vt:lpstr>
      <vt:lpstr>Presentazione del Corso di Diagnostica per Immagini</vt:lpstr>
      <vt:lpstr>Breve CV</vt:lpstr>
      <vt:lpstr>Obiettivi dell’insegnamento</vt:lpstr>
      <vt:lpstr>Obiettivi dell’insegnamento</vt:lpstr>
      <vt:lpstr>PROGRAMMA CLINICA CHIRURGICA DEI PICCOLI ANIMALI </vt:lpstr>
      <vt:lpstr>Come l'insegnamento si colloca nell'ambito dell'eventuale Corso integrato e all'interno del percorso di formazione </vt:lpstr>
      <vt:lpstr>Modalità di erogazione della didattica  (teorica e pratica) </vt:lpstr>
      <vt:lpstr>Modalità di valutazione dell'apprendimento  (test in itinere, prove scritte, pratiche e/o orali) e quali sono i risultati di apprendimento attesi (in altre parole quali conoscenze/competenze vengono valutate attraverso le diverse modalità di esame)  </vt:lpstr>
      <vt:lpstr>Libri di testo e letture consigliate</vt:lpstr>
      <vt:lpstr>Ambito di ricerca del docente/SSD e ricaduta dello stesso sulla didattica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del Modulo  Clinica Medica e Terapia medica PA</dc:title>
  <dc:creator>Andrea Boari</dc:creator>
  <cp:lastModifiedBy>Account Microsoft</cp:lastModifiedBy>
  <cp:revision>29</cp:revision>
  <dcterms:created xsi:type="dcterms:W3CDTF">2018-09-09T15:58:21Z</dcterms:created>
  <dcterms:modified xsi:type="dcterms:W3CDTF">2024-03-06T10:16:03Z</dcterms:modified>
</cp:coreProperties>
</file>