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053D-B942-4F95-AA7A-EFE66F150E49}" type="datetimeFigureOut">
              <a:rPr lang="it-IT" smtClean="0"/>
              <a:pPr/>
              <a:t>14/03/2020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67E7-0252-435A-8D93-8AE7DBD3C8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053D-B942-4F95-AA7A-EFE66F150E49}" type="datetimeFigureOut">
              <a:rPr lang="it-IT" smtClean="0"/>
              <a:pPr/>
              <a:t>14/03/2020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67E7-0252-435A-8D93-8AE7DBD3C8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053D-B942-4F95-AA7A-EFE66F150E49}" type="datetimeFigureOut">
              <a:rPr lang="it-IT" smtClean="0"/>
              <a:pPr/>
              <a:t>14/03/2020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67E7-0252-435A-8D93-8AE7DBD3C8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053D-B942-4F95-AA7A-EFE66F150E49}" type="datetimeFigureOut">
              <a:rPr lang="it-IT" smtClean="0"/>
              <a:pPr/>
              <a:t>14/03/2020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67E7-0252-435A-8D93-8AE7DBD3C8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053D-B942-4F95-AA7A-EFE66F150E49}" type="datetimeFigureOut">
              <a:rPr lang="it-IT" smtClean="0"/>
              <a:pPr/>
              <a:t>14/03/2020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67E7-0252-435A-8D93-8AE7DBD3C8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053D-B942-4F95-AA7A-EFE66F150E49}" type="datetimeFigureOut">
              <a:rPr lang="it-IT" smtClean="0"/>
              <a:pPr/>
              <a:t>14/03/2020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67E7-0252-435A-8D93-8AE7DBD3C8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053D-B942-4F95-AA7A-EFE66F150E49}" type="datetimeFigureOut">
              <a:rPr lang="it-IT" smtClean="0"/>
              <a:pPr/>
              <a:t>14/03/2020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67E7-0252-435A-8D93-8AE7DBD3C8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053D-B942-4F95-AA7A-EFE66F150E49}" type="datetimeFigureOut">
              <a:rPr lang="it-IT" smtClean="0"/>
              <a:pPr/>
              <a:t>14/03/2020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67E7-0252-435A-8D93-8AE7DBD3C8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053D-B942-4F95-AA7A-EFE66F150E49}" type="datetimeFigureOut">
              <a:rPr lang="it-IT" smtClean="0"/>
              <a:pPr/>
              <a:t>14/03/2020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67E7-0252-435A-8D93-8AE7DBD3C8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053D-B942-4F95-AA7A-EFE66F150E49}" type="datetimeFigureOut">
              <a:rPr lang="it-IT" smtClean="0"/>
              <a:pPr/>
              <a:t>14/03/2020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67E7-0252-435A-8D93-8AE7DBD3C8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053D-B942-4F95-AA7A-EFE66F150E49}" type="datetimeFigureOut">
              <a:rPr lang="it-IT" smtClean="0"/>
              <a:pPr/>
              <a:t>14/03/2020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67E7-0252-435A-8D93-8AE7DBD3C8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3053D-B942-4F95-AA7A-EFE66F150E49}" type="datetimeFigureOut">
              <a:rPr lang="it-IT" smtClean="0"/>
              <a:pPr/>
              <a:t>14/03/2020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C67E7-0252-435A-8D93-8AE7DBD3C88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54428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tx1"/>
                </a:solidFill>
              </a:rPr>
              <a:t>LE ORGANIZZAZIONI REGIONALI. </a:t>
            </a:r>
            <a:br>
              <a:rPr lang="it-IT" dirty="0" smtClean="0">
                <a:solidFill>
                  <a:schemeClr val="tx1"/>
                </a:solidFill>
              </a:rPr>
            </a:br>
            <a:r>
              <a:rPr lang="it-IT" dirty="0" smtClean="0">
                <a:solidFill>
                  <a:schemeClr val="tx1"/>
                </a:solidFill>
              </a:rPr>
              <a:t>LA NATO</a:t>
            </a:r>
            <a:br>
              <a:rPr lang="it-IT" dirty="0" smtClean="0">
                <a:solidFill>
                  <a:schemeClr val="tx1"/>
                </a:solidFill>
              </a:rPr>
            </a:b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it-IT" sz="3600" dirty="0" smtClean="0"/>
              <a:t>Carta delle Nazioni Unite </a:t>
            </a:r>
            <a:br>
              <a:rPr lang="it-IT" sz="3600" dirty="0" smtClean="0"/>
            </a:br>
            <a:r>
              <a:rPr lang="it-IT" sz="3600" dirty="0" smtClean="0"/>
              <a:t>Capitolo VIII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i="1" dirty="0" smtClean="0"/>
              <a:t>    </a:t>
            </a:r>
            <a:r>
              <a:rPr lang="it-IT" sz="4000" i="1" dirty="0" smtClean="0"/>
              <a:t>Articolo </a:t>
            </a:r>
            <a:r>
              <a:rPr lang="it-IT" sz="4000" i="1" dirty="0" smtClean="0"/>
              <a:t>52</a:t>
            </a:r>
          </a:p>
          <a:p>
            <a:pPr>
              <a:buNone/>
            </a:pPr>
            <a:r>
              <a:rPr lang="it-IT" sz="4000" dirty="0" smtClean="0"/>
              <a:t>	Ruolo delle organizzazioni regionali nella soluzione pacifica delle controversie – cosa s’intende per organizzazione regionale – priorità attribuita alle organizzazioni regionali</a:t>
            </a:r>
          </a:p>
          <a:p>
            <a:endParaRPr lang="it-IT" dirty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Carta delle Nazioni Unite </a:t>
            </a:r>
            <a:br>
              <a:rPr lang="it-IT" dirty="0" smtClean="0"/>
            </a:br>
            <a:r>
              <a:rPr lang="it-IT" dirty="0" smtClean="0"/>
              <a:t>Capitolo VIII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i="1" dirty="0" smtClean="0"/>
              <a:t>	</a:t>
            </a:r>
            <a:r>
              <a:rPr lang="it-IT" sz="4000" i="1" dirty="0" smtClean="0"/>
              <a:t>Articolo </a:t>
            </a:r>
            <a:r>
              <a:rPr lang="it-IT" sz="4000" i="1" dirty="0" smtClean="0"/>
              <a:t>53</a:t>
            </a:r>
          </a:p>
          <a:p>
            <a:pPr>
              <a:buNone/>
            </a:pPr>
            <a:r>
              <a:rPr lang="it-IT" sz="4000" dirty="0" smtClean="0"/>
              <a:t>	Ruolo coercitivo (autorizzazione del </a:t>
            </a:r>
            <a:r>
              <a:rPr lang="it-IT" sz="4000" dirty="0" err="1" smtClean="0"/>
              <a:t>CdS</a:t>
            </a:r>
            <a:r>
              <a:rPr lang="it-IT" sz="4000" dirty="0" smtClean="0"/>
              <a:t> a usare la forza armata in qualità di organi decentrati delle Nazioni Unite) – cosa s’intende per organizzazione regionale – la prassi (casi discutibili e prassi post-1990)</a:t>
            </a:r>
            <a:endParaRPr lang="it-IT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it-IT" dirty="0" smtClean="0"/>
              <a:t>La NATO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Organizzazione del Trattato dell’Atlantico del Nord</a:t>
            </a:r>
          </a:p>
          <a:p>
            <a:r>
              <a:rPr lang="it-IT" dirty="0" smtClean="0"/>
              <a:t>Origine storica come organizzazione di legittima difesa collettiva (art.51 Carta)</a:t>
            </a:r>
          </a:p>
          <a:p>
            <a:r>
              <a:rPr lang="it-IT" dirty="0" smtClean="0"/>
              <a:t>Articoli 5 (intervento non automatico) e 6 (ambito territoriale)</a:t>
            </a:r>
          </a:p>
          <a:p>
            <a:r>
              <a:rPr lang="it-IT" dirty="0" smtClean="0"/>
              <a:t>Apparato militare e organi decisionali permanenti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it-IT" dirty="0" smtClean="0"/>
              <a:t>La NATO dopo il 1990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i="1" dirty="0" smtClean="0"/>
              <a:t>Dottrina strategica del 1991 </a:t>
            </a:r>
          </a:p>
          <a:p>
            <a:pPr>
              <a:buNone/>
            </a:pPr>
            <a:r>
              <a:rPr lang="it-IT" dirty="0"/>
              <a:t> </a:t>
            </a:r>
            <a:r>
              <a:rPr lang="it-IT" dirty="0" smtClean="0"/>
              <a:t>	interventi fuori area su richiesta del </a:t>
            </a:r>
            <a:r>
              <a:rPr lang="it-IT" dirty="0" err="1" smtClean="0"/>
              <a:t>CdS</a:t>
            </a:r>
            <a:endParaRPr lang="it-IT" dirty="0"/>
          </a:p>
          <a:p>
            <a:pPr>
              <a:buNone/>
            </a:pPr>
            <a:endParaRPr lang="it-IT" dirty="0" smtClean="0"/>
          </a:p>
          <a:p>
            <a:r>
              <a:rPr lang="it-IT" i="1" dirty="0" smtClean="0"/>
              <a:t>Dottrina strategica del 1999  </a:t>
            </a:r>
          </a:p>
          <a:p>
            <a:pPr>
              <a:buNone/>
            </a:pPr>
            <a:r>
              <a:rPr lang="it-IT" dirty="0" smtClean="0"/>
              <a:t>	interventi senza autorizzazione del </a:t>
            </a:r>
            <a:r>
              <a:rPr lang="it-IT" dirty="0" err="1" smtClean="0"/>
              <a:t>CdS</a:t>
            </a:r>
            <a:endParaRPr lang="it-IT" dirty="0" smtClean="0"/>
          </a:p>
          <a:p>
            <a:endParaRPr lang="it-IT" dirty="0" smtClean="0"/>
          </a:p>
          <a:p>
            <a:r>
              <a:rPr lang="it-IT" i="1" dirty="0" smtClean="0"/>
              <a:t>Dottrina strategica del 2010 </a:t>
            </a:r>
          </a:p>
          <a:p>
            <a:pPr>
              <a:buNone/>
            </a:pPr>
            <a:r>
              <a:rPr lang="it-IT" dirty="0" smtClean="0"/>
              <a:t>	interventi prima, durante e dopo la crisi sulla base di un criterio funzionale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Valutazione delle nuove dottrine strategiche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Da organizzazione di autodifesa collettiva a struttura di gestione delle crisi globali</a:t>
            </a:r>
          </a:p>
          <a:p>
            <a:endParaRPr lang="it-IT" dirty="0" smtClean="0"/>
          </a:p>
          <a:p>
            <a:r>
              <a:rPr lang="it-IT" dirty="0" smtClean="0"/>
              <a:t>Prospettiva del Trattato NATO (nessuna revisione formale)</a:t>
            </a:r>
          </a:p>
          <a:p>
            <a:r>
              <a:rPr lang="it-IT" dirty="0" smtClean="0"/>
              <a:t>Prospettiva degli ordinamenti degli Stati membri (basi giuridiche?)</a:t>
            </a:r>
          </a:p>
          <a:p>
            <a:r>
              <a:rPr lang="it-IT" dirty="0" smtClean="0"/>
              <a:t>Prospettiva della Carta delle Nazioni Unite (superamento dell’assetto normativo attuale)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 cla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112</Words>
  <Application>Microsoft Office PowerPoint</Application>
  <PresentationFormat>Presentazione su schermo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LE ORGANIZZAZIONI REGIONALI.  LA NATO </vt:lpstr>
      <vt:lpstr>Carta delle Nazioni Unite  Capitolo VIII</vt:lpstr>
      <vt:lpstr>Carta delle Nazioni Unite  Capitolo VIII</vt:lpstr>
      <vt:lpstr>La NATO</vt:lpstr>
      <vt:lpstr>La NATO dopo il 1990</vt:lpstr>
      <vt:lpstr>Valutazione delle nuove dottrine strategiche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ORGANIZZAZIONI REGIONALI. LA NATO</dc:title>
  <dc:creator>Antonio Marchesi</dc:creator>
  <cp:lastModifiedBy>Antonio Marchesi</cp:lastModifiedBy>
  <cp:revision>7</cp:revision>
  <dcterms:created xsi:type="dcterms:W3CDTF">2020-03-14T16:47:03Z</dcterms:created>
  <dcterms:modified xsi:type="dcterms:W3CDTF">2020-03-14T18:17:52Z</dcterms:modified>
</cp:coreProperties>
</file>