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335" r:id="rId2"/>
    <p:sldId id="419" r:id="rId3"/>
    <p:sldId id="420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tile chiaro 2 - Color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781"/>
  </p:normalViewPr>
  <p:slideViewPr>
    <p:cSldViewPr snapToGrid="0">
      <p:cViewPr varScale="1">
        <p:scale>
          <a:sx n="85" d="100"/>
          <a:sy n="85" d="100"/>
        </p:scale>
        <p:origin x="192" y="7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A80CC-20A3-C344-B06D-E9D596BF494B}" type="datetimeFigureOut">
              <a:rPr lang="it-IT" smtClean="0"/>
              <a:t>15/04/25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2D968-9B0B-C141-B041-8A419C610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15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A168A-61D4-FFA8-8073-8B113514F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3F24C7C-F9AE-37D4-7916-639B83782F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8DA0A5D-BAC1-6231-25FF-C79C520B55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0D2ABB0-65E2-83C1-F146-325C1B00B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04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4544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8310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2ECC72-280E-72C2-E2B3-2F41D58E5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D44E9CE-69A3-29A1-5AF6-6DD7B66EE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F349DE-8CBE-779B-A2B8-725146DD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15/04/25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65AB88-27BE-6551-CEA1-2E5FD430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26DFB-E67D-104D-E92C-6B481273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16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A4BCF8-B44D-75F6-05F6-C51F42D76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6950FA2-3CA6-EC55-018D-FC99DCE48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FA36E9-0A85-B334-9BF5-E95E8FDD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15/04/25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F4449E-A309-30FC-E172-8B6E05F2B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FD431D-B051-D7FD-CF35-A802BBE0D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6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43160DE-C0F2-241D-A089-6DBD3CDD0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C2FF80-ED34-BC9E-9C4A-6EF48C078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75C88F-9995-28B1-DB86-B48F4273F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15/04/25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CFADBB-B403-A9DF-C4E8-1D2E8FD6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3251D9-4DE2-1CB8-5940-ED4B6BB1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0290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15 aprile 2025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280944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DA9BEF-80A2-2331-DC94-EBB0C285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D19C77-4BE8-2E96-C0B8-733DE692E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85FAC5-3CEB-E7E8-0C26-134619395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15/04/25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A447C6-BBB5-AE5F-213C-A75B55A3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170495-A64D-9581-65F3-209633DE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49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0DBE94-C5A7-7146-5DF9-B7AE8442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5495F73-6741-4E8D-C2F4-35124625B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5B4F62-E436-DCD4-5D5B-80B9D88F5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15/04/25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8E0835-B3FC-ED34-1FF8-BF1E940D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662F94-BC73-17CD-5247-355D5A549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298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0D406D-7C0D-5EA4-D71A-8F503831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46FA6B-3F0C-218F-C39C-212A702CC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09847B-C27A-8415-A22C-D74574350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51B669-6778-1071-378A-FCF068101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15/04/25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9866B33-D405-6AA2-04DD-8D1A4A8C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AC9CED0-7C38-A680-A3E8-79967908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515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BFFFC2-9497-EE80-67E2-95617E1A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3221A3-3F79-CE47-AF15-BE1883619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2B4A25-4702-E7AF-1318-918274CA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371380-C290-51C9-BF6A-DB6754F26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48FF730-5359-B6A8-B12D-A36D5C2F2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BFF7F4F-D638-4C9A-8225-D0E96B3A2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15/04/25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A56874-A21B-AD3C-00FA-F73655AE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F0A97E2-611F-6021-6B95-F37F906B9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13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654111-F026-CDC0-4656-B719E1D1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752540F-E4FE-8F35-FFC5-574203D8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15/04/25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6D46E13-2E96-77A9-462A-3E8D64C3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CDD7D3-6592-93E6-0D4D-2BDD17C36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43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94E561C-1D2F-5C79-09C0-3D8544DF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15/04/25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675F10-CBB4-3D3F-3CBF-6B255BB4E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2CDB5B-B609-4500-47F1-2A34113D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00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6ECC02-1330-B1DC-C297-5E4569F69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EBE631-1F5E-974F-F0D9-B1BB4012C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E9B07D-A11A-F80A-0F10-BFB1AD274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DC8AF56-3003-6CD2-099B-C437A1B9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15/04/25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64C94F-F4C9-4E16-C2CC-06D44F64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8C6C2-503B-F1F4-C5B7-CE60FD4ED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42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D4A6A7-397A-029E-4F1F-518C7DD2E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7C1659A-5181-3716-91F0-E512EC0385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04660F-3444-29CE-0022-A347C1BB8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DFF5B3-9EA7-28FC-8CB4-8EE9CB903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15/04/25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5424BD-8406-7085-3A44-2B6AC1F0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C46EAB-6271-89BD-988F-1683B808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73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5F06D29-4895-B3EE-1718-BD95BD40D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E5F458-6B28-8315-C74D-7DB77A5A3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2741B5-7DDD-D058-E233-735285CD5B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286A0-824A-5942-B62D-2CDCFA938951}" type="datetimeFigureOut">
              <a:rPr lang="it-IT" smtClean="0"/>
              <a:t>15/04/25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1DB45D-58C4-C289-B768-AE08237F6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C36594-999E-2C84-4402-3F6FB517C7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3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4E4BF2-12BC-D68B-DB54-3E9069791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6A8F5F-E5AD-743A-2736-31A5C5BE1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sz="6000" dirty="0"/>
              <a:t>Diritto internazionale penale</a:t>
            </a:r>
            <a:endParaRPr lang="en-US" sz="5800" b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D1090-A6BF-477D-00A1-C98788112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814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3200" dirty="0"/>
              <a:t>Il </a:t>
            </a:r>
            <a:r>
              <a:rPr lang="en-US" sz="3200" dirty="0" err="1"/>
              <a:t>presente</a:t>
            </a:r>
            <a:r>
              <a:rPr lang="en-US" sz="3200" dirty="0"/>
              <a:t> </a:t>
            </a:r>
            <a:r>
              <a:rPr lang="en-US" sz="3200" dirty="0" err="1"/>
              <a:t>Statuto</a:t>
            </a:r>
            <a:r>
              <a:rPr lang="en-US" sz="3200" dirty="0"/>
              <a:t> </a:t>
            </a:r>
            <a:r>
              <a:rPr lang="en-US" sz="3200" dirty="0" err="1"/>
              <a:t>si</a:t>
            </a:r>
            <a:r>
              <a:rPr lang="en-US" sz="3200" dirty="0"/>
              <a:t> </a:t>
            </a:r>
            <a:r>
              <a:rPr lang="en-US" sz="3200" dirty="0" err="1"/>
              <a:t>applica</a:t>
            </a:r>
            <a:r>
              <a:rPr lang="en-US" sz="3200" dirty="0"/>
              <a:t> in </a:t>
            </a:r>
            <a:r>
              <a:rPr lang="en-US" sz="3200" dirty="0" err="1"/>
              <a:t>egual</a:t>
            </a:r>
            <a:r>
              <a:rPr lang="en-US" sz="3200" dirty="0"/>
              <a:t> </a:t>
            </a:r>
            <a:r>
              <a:rPr lang="en-US" sz="3200" dirty="0" err="1"/>
              <a:t>misura</a:t>
            </a:r>
            <a:r>
              <a:rPr lang="en-US" sz="3200" dirty="0"/>
              <a:t> a </a:t>
            </a:r>
            <a:r>
              <a:rPr lang="en-US" sz="3200" dirty="0" err="1"/>
              <a:t>tutte</a:t>
            </a:r>
            <a:r>
              <a:rPr lang="en-US" sz="3200" dirty="0"/>
              <a:t> le </a:t>
            </a:r>
            <a:r>
              <a:rPr lang="en-US" sz="3200" dirty="0" err="1"/>
              <a:t>persone</a:t>
            </a:r>
            <a:r>
              <a:rPr lang="en-US" sz="3200" dirty="0"/>
              <a:t>, senza </a:t>
            </a:r>
            <a:r>
              <a:rPr lang="en-US" sz="3200" dirty="0" err="1"/>
              <a:t>distinzioni</a:t>
            </a:r>
            <a:r>
              <a:rPr lang="en-US" sz="3200" dirty="0"/>
              <a:t> </a:t>
            </a:r>
            <a:r>
              <a:rPr lang="en-US" sz="3200" dirty="0" err="1"/>
              <a:t>basate</a:t>
            </a:r>
            <a:r>
              <a:rPr lang="en-US" sz="3200" dirty="0"/>
              <a:t> </a:t>
            </a:r>
            <a:r>
              <a:rPr lang="en-US" sz="3200" dirty="0" err="1"/>
              <a:t>sulla</a:t>
            </a:r>
            <a:r>
              <a:rPr lang="en-US" sz="3200" dirty="0"/>
              <a:t> </a:t>
            </a:r>
            <a:r>
              <a:rPr lang="en-US" sz="3200" dirty="0" err="1"/>
              <a:t>carica</a:t>
            </a:r>
            <a:r>
              <a:rPr lang="en-US" sz="3200" dirty="0"/>
              <a:t> </a:t>
            </a:r>
            <a:r>
              <a:rPr lang="en-US" sz="3200" dirty="0" err="1"/>
              <a:t>ufficiale</a:t>
            </a:r>
            <a:r>
              <a:rPr lang="en-US" sz="3200" dirty="0"/>
              <a:t>. In </a:t>
            </a:r>
            <a:r>
              <a:rPr lang="en-US" sz="3200" dirty="0" err="1"/>
              <a:t>particolare</a:t>
            </a:r>
            <a:r>
              <a:rPr lang="en-US" sz="3200" dirty="0"/>
              <a:t>, la </a:t>
            </a:r>
            <a:r>
              <a:rPr lang="en-US" sz="3200" dirty="0" err="1"/>
              <a:t>qualità</a:t>
            </a:r>
            <a:r>
              <a:rPr lang="en-US" sz="3200" dirty="0"/>
              <a:t> </a:t>
            </a:r>
            <a:r>
              <a:rPr lang="en-US" sz="3200" dirty="0" err="1"/>
              <a:t>ufficiale</a:t>
            </a:r>
            <a:r>
              <a:rPr lang="en-US" sz="3200" dirty="0"/>
              <a:t> di capo di </a:t>
            </a:r>
            <a:r>
              <a:rPr lang="en-US" sz="3200" dirty="0" err="1"/>
              <a:t>Stato</a:t>
            </a:r>
            <a:r>
              <a:rPr lang="en-US" sz="3200" dirty="0"/>
              <a:t> o di </a:t>
            </a:r>
            <a:r>
              <a:rPr lang="en-US" sz="3200" dirty="0" err="1"/>
              <a:t>governo</a:t>
            </a:r>
            <a:r>
              <a:rPr lang="en-US" sz="3200" dirty="0"/>
              <a:t>, di </a:t>
            </a:r>
            <a:r>
              <a:rPr lang="en-US" sz="3200" dirty="0" err="1"/>
              <a:t>membro</a:t>
            </a:r>
            <a:r>
              <a:rPr lang="en-US" sz="3200" dirty="0"/>
              <a:t> di un </a:t>
            </a:r>
            <a:r>
              <a:rPr lang="en-US" sz="3200" dirty="0" err="1"/>
              <a:t>governo</a:t>
            </a:r>
            <a:r>
              <a:rPr lang="en-US" sz="3200" dirty="0"/>
              <a:t> o di un </a:t>
            </a:r>
            <a:r>
              <a:rPr lang="en-US" sz="3200" dirty="0" err="1"/>
              <a:t>parlamento</a:t>
            </a:r>
            <a:r>
              <a:rPr lang="en-US" sz="3200" dirty="0"/>
              <a:t>, di </a:t>
            </a:r>
            <a:r>
              <a:rPr lang="en-US" sz="3200" dirty="0" err="1"/>
              <a:t>rappresentante</a:t>
            </a:r>
            <a:r>
              <a:rPr lang="en-US" sz="3200" dirty="0"/>
              <a:t> </a:t>
            </a:r>
            <a:r>
              <a:rPr lang="en-US" sz="3200" dirty="0" err="1"/>
              <a:t>eletto</a:t>
            </a:r>
            <a:r>
              <a:rPr lang="en-US" sz="3200" dirty="0"/>
              <a:t> o di </a:t>
            </a:r>
            <a:r>
              <a:rPr lang="en-US" sz="3200" dirty="0" err="1"/>
              <a:t>funzionario</a:t>
            </a:r>
            <a:r>
              <a:rPr lang="en-US" sz="3200" dirty="0"/>
              <a:t> </a:t>
            </a:r>
            <a:r>
              <a:rPr lang="en-US" sz="3200" dirty="0" err="1"/>
              <a:t>governativo</a:t>
            </a:r>
            <a:r>
              <a:rPr lang="en-US" sz="3200" dirty="0"/>
              <a:t> non </a:t>
            </a:r>
            <a:r>
              <a:rPr lang="en-US" sz="3200" dirty="0" err="1"/>
              <a:t>esonera</a:t>
            </a:r>
            <a:r>
              <a:rPr lang="en-US" sz="3200" dirty="0"/>
              <a:t> in </a:t>
            </a:r>
            <a:r>
              <a:rPr lang="en-US" sz="3200" dirty="0" err="1"/>
              <a:t>alcun</a:t>
            </a:r>
            <a:r>
              <a:rPr lang="en-US" sz="3200" dirty="0"/>
              <a:t> </a:t>
            </a:r>
            <a:r>
              <a:rPr lang="en-US" sz="3200" dirty="0" err="1"/>
              <a:t>caso</a:t>
            </a:r>
            <a:r>
              <a:rPr lang="en-US" sz="3200" dirty="0"/>
              <a:t> </a:t>
            </a:r>
            <a:r>
              <a:rPr lang="en-US" sz="3200" dirty="0" err="1"/>
              <a:t>una</a:t>
            </a:r>
            <a:r>
              <a:rPr lang="en-US" sz="3200" dirty="0"/>
              <a:t> persona </a:t>
            </a:r>
            <a:r>
              <a:rPr lang="en-US" sz="3200" dirty="0" err="1"/>
              <a:t>dalla</a:t>
            </a:r>
            <a:r>
              <a:rPr lang="en-US" sz="3200" dirty="0"/>
              <a:t> </a:t>
            </a:r>
            <a:r>
              <a:rPr lang="en-US" sz="3200" dirty="0" err="1"/>
              <a:t>responsabilità</a:t>
            </a:r>
            <a:r>
              <a:rPr lang="en-US" sz="3200" dirty="0"/>
              <a:t> </a:t>
            </a:r>
            <a:r>
              <a:rPr lang="en-US" sz="3200" dirty="0" err="1"/>
              <a:t>penale</a:t>
            </a:r>
            <a:r>
              <a:rPr lang="en-US" sz="3200" dirty="0"/>
              <a:t> ai sensi del </a:t>
            </a:r>
            <a:r>
              <a:rPr lang="en-US" sz="3200" dirty="0" err="1"/>
              <a:t>presente</a:t>
            </a:r>
            <a:r>
              <a:rPr lang="en-US" sz="3200" dirty="0"/>
              <a:t> </a:t>
            </a:r>
            <a:r>
              <a:rPr lang="en-US" sz="3200" dirty="0" err="1"/>
              <a:t>statuto</a:t>
            </a:r>
            <a:r>
              <a:rPr lang="en-US" sz="3200" dirty="0"/>
              <a:t>, né </a:t>
            </a:r>
            <a:r>
              <a:rPr lang="en-US" sz="3200" dirty="0" err="1"/>
              <a:t>costituisce</a:t>
            </a:r>
            <a:r>
              <a:rPr lang="en-US" sz="3200" dirty="0"/>
              <a:t>, di per </a:t>
            </a:r>
            <a:r>
              <a:rPr lang="en-US" sz="3200" dirty="0" err="1"/>
              <a:t>sé</a:t>
            </a:r>
            <a:r>
              <a:rPr lang="en-US" sz="3200" dirty="0"/>
              <a:t>, un </a:t>
            </a:r>
            <a:r>
              <a:rPr lang="en-US" sz="3200" dirty="0" err="1"/>
              <a:t>motivo</a:t>
            </a:r>
            <a:r>
              <a:rPr lang="en-US" sz="3200" dirty="0"/>
              <a:t> di </a:t>
            </a:r>
            <a:r>
              <a:rPr lang="en-US" sz="3200" dirty="0" err="1"/>
              <a:t>riduzione</a:t>
            </a:r>
            <a:r>
              <a:rPr lang="en-US" sz="3200" dirty="0"/>
              <a:t> </a:t>
            </a:r>
            <a:r>
              <a:rPr lang="en-US" sz="3200" dirty="0" err="1"/>
              <a:t>della</a:t>
            </a:r>
            <a:r>
              <a:rPr lang="en-US" sz="3200" dirty="0"/>
              <a:t> </a:t>
            </a:r>
            <a:r>
              <a:rPr lang="en-US" sz="3200" dirty="0" err="1"/>
              <a:t>pena</a:t>
            </a:r>
            <a:r>
              <a:rPr lang="en-US" sz="3200" dirty="0"/>
              <a:t>.
</a:t>
            </a:r>
            <a:r>
              <a:rPr lang="en-US" sz="3200" b="1" dirty="0"/>
              <a:t>Le </a:t>
            </a:r>
            <a:r>
              <a:rPr lang="en-US" sz="3200" b="1" dirty="0" err="1"/>
              <a:t>immunità</a:t>
            </a:r>
            <a:r>
              <a:rPr lang="en-US" sz="3200" b="1" dirty="0"/>
              <a:t> </a:t>
            </a:r>
            <a:r>
              <a:rPr lang="en-US" sz="3200" dirty="0"/>
              <a:t>o le </a:t>
            </a:r>
            <a:r>
              <a:rPr lang="en-US" sz="3200" dirty="0" err="1"/>
              <a:t>norme</a:t>
            </a:r>
            <a:r>
              <a:rPr lang="en-US" sz="3200" dirty="0"/>
              <a:t> </a:t>
            </a:r>
            <a:r>
              <a:rPr lang="en-US" sz="3200" dirty="0" err="1"/>
              <a:t>procedurali</a:t>
            </a:r>
            <a:r>
              <a:rPr lang="en-US" sz="3200" dirty="0"/>
              <a:t> </a:t>
            </a:r>
            <a:r>
              <a:rPr lang="en-US" sz="3200" dirty="0" err="1"/>
              <a:t>speciali</a:t>
            </a:r>
            <a:r>
              <a:rPr lang="en-US" sz="3200" dirty="0"/>
              <a:t> </a:t>
            </a:r>
            <a:r>
              <a:rPr lang="en-US" sz="3200" b="1" dirty="0" err="1"/>
              <a:t>che</a:t>
            </a:r>
            <a:r>
              <a:rPr lang="en-US" sz="3200" b="1" dirty="0"/>
              <a:t> </a:t>
            </a:r>
            <a:r>
              <a:rPr lang="en-US" sz="3200" b="1" dirty="0" err="1"/>
              <a:t>possono</a:t>
            </a:r>
            <a:r>
              <a:rPr lang="en-US" sz="3200" b="1" dirty="0"/>
              <a:t> </a:t>
            </a:r>
            <a:r>
              <a:rPr lang="en-US" sz="3200" b="1" dirty="0" err="1"/>
              <a:t>riguardare</a:t>
            </a:r>
            <a:r>
              <a:rPr lang="en-US" sz="3200" b="1" dirty="0"/>
              <a:t> la </a:t>
            </a:r>
            <a:r>
              <a:rPr lang="en-US" sz="3200" b="1" dirty="0" err="1"/>
              <a:t>qualità</a:t>
            </a:r>
            <a:r>
              <a:rPr lang="en-US" sz="3200" b="1" dirty="0"/>
              <a:t> </a:t>
            </a:r>
            <a:r>
              <a:rPr lang="en-US" sz="3200" b="1" dirty="0" err="1"/>
              <a:t>ufficiale</a:t>
            </a:r>
            <a:r>
              <a:rPr lang="en-US" sz="3200" b="1" dirty="0"/>
              <a:t> di </a:t>
            </a:r>
            <a:r>
              <a:rPr lang="en-US" sz="3200" b="1" dirty="0" err="1"/>
              <a:t>una</a:t>
            </a:r>
            <a:r>
              <a:rPr lang="en-US" sz="3200" b="1" dirty="0"/>
              <a:t> persona, </a:t>
            </a:r>
            <a:r>
              <a:rPr lang="en-US" sz="3200" b="1" dirty="0" err="1"/>
              <a:t>sia</a:t>
            </a:r>
            <a:r>
              <a:rPr lang="en-US" sz="3200" b="1" dirty="0"/>
              <a:t> in base al </a:t>
            </a:r>
            <a:r>
              <a:rPr lang="en-US" sz="3200" b="1" dirty="0" err="1"/>
              <a:t>diritto</a:t>
            </a:r>
            <a:r>
              <a:rPr lang="en-US" sz="3200" b="1" dirty="0"/>
              <a:t> </a:t>
            </a:r>
            <a:r>
              <a:rPr lang="en-US" sz="3200" b="1" dirty="0" err="1"/>
              <a:t>nazionale</a:t>
            </a:r>
            <a:r>
              <a:rPr lang="en-US" sz="3200" b="1" dirty="0"/>
              <a:t> </a:t>
            </a:r>
            <a:r>
              <a:rPr lang="en-US" sz="3200" b="1" dirty="0" err="1"/>
              <a:t>che</a:t>
            </a:r>
            <a:r>
              <a:rPr lang="en-US" sz="3200" b="1" dirty="0"/>
              <a:t> a </a:t>
            </a:r>
            <a:r>
              <a:rPr lang="en-US" sz="3200" b="1" dirty="0" err="1"/>
              <a:t>quello</a:t>
            </a:r>
            <a:r>
              <a:rPr lang="en-US" sz="3200" b="1" dirty="0"/>
              <a:t> </a:t>
            </a:r>
            <a:r>
              <a:rPr lang="en-US" sz="3200" b="1" dirty="0" err="1"/>
              <a:t>internazionale</a:t>
            </a:r>
            <a:r>
              <a:rPr lang="en-US" sz="3200" b="1" dirty="0"/>
              <a:t>, non </a:t>
            </a:r>
            <a:r>
              <a:rPr lang="en-US" sz="3200" b="1" dirty="0" err="1"/>
              <a:t>ostano</a:t>
            </a:r>
            <a:r>
              <a:rPr lang="en-US" sz="3200" b="1" dirty="0"/>
              <a:t> a </a:t>
            </a:r>
            <a:r>
              <a:rPr lang="en-US" sz="3200" b="1" dirty="0" err="1"/>
              <a:t>che</a:t>
            </a:r>
            <a:r>
              <a:rPr lang="en-US" sz="3200" b="1" dirty="0"/>
              <a:t> la Corte </a:t>
            </a:r>
            <a:r>
              <a:rPr lang="en-US" sz="3200" b="1" dirty="0" err="1"/>
              <a:t>eserciti</a:t>
            </a:r>
            <a:r>
              <a:rPr lang="en-US" sz="3200" b="1" dirty="0"/>
              <a:t> la </a:t>
            </a:r>
            <a:r>
              <a:rPr lang="en-US" sz="3200" b="1" dirty="0" err="1"/>
              <a:t>sua</a:t>
            </a:r>
            <a:r>
              <a:rPr lang="en-US" sz="3200" b="1" dirty="0"/>
              <a:t> </a:t>
            </a:r>
            <a:r>
              <a:rPr lang="en-US" sz="3200" b="1" dirty="0" err="1"/>
              <a:t>giurisdizione</a:t>
            </a:r>
            <a:r>
              <a:rPr lang="en-US" sz="3200" b="1" dirty="0"/>
              <a:t> </a:t>
            </a:r>
            <a:r>
              <a:rPr lang="en-US" sz="3200" b="1" dirty="0" err="1"/>
              <a:t>nei</a:t>
            </a:r>
            <a:r>
              <a:rPr lang="en-US" sz="3200" b="1" dirty="0"/>
              <a:t> </a:t>
            </a:r>
            <a:r>
              <a:rPr lang="en-US" sz="3200" b="1" dirty="0" err="1"/>
              <a:t>suoi</a:t>
            </a:r>
            <a:r>
              <a:rPr lang="en-US" sz="3200" b="1" dirty="0"/>
              <a:t> </a:t>
            </a:r>
            <a:r>
              <a:rPr lang="en-US" sz="3200" b="1" dirty="0" err="1"/>
              <a:t>confronti</a:t>
            </a:r>
            <a:r>
              <a:rPr lang="en-US" sz="32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4000" dirty="0"/>
              <a:t>Statuto di Roma, 1998</a:t>
            </a:r>
          </a:p>
          <a:p>
            <a:pPr algn="ctr"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27</a:t>
            </a:r>
          </a:p>
        </p:txBody>
      </p:sp>
    </p:spTree>
    <p:extLst>
      <p:ext uri="{BB962C8B-B14F-4D97-AF65-F5344CB8AC3E}">
        <p14:creationId xmlns:p14="http://schemas.microsoft.com/office/powerpoint/2010/main" val="3044021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endParaRPr lang="en-US" sz="3200" dirty="0"/>
          </a:p>
          <a:p>
            <a:pPr marL="0" indent="0" algn="just">
              <a:buNone/>
            </a:pPr>
            <a:r>
              <a:rPr lang="en-US" sz="3200" b="1" dirty="0"/>
              <a:t>La Corte non </a:t>
            </a:r>
            <a:r>
              <a:rPr lang="en-US" sz="3200" b="1" dirty="0" err="1"/>
              <a:t>può</a:t>
            </a:r>
            <a:r>
              <a:rPr lang="en-US" sz="3200" b="1" dirty="0"/>
              <a:t> </a:t>
            </a:r>
            <a:r>
              <a:rPr lang="en-US" sz="3200" b="1" dirty="0" err="1"/>
              <a:t>dar</a:t>
            </a:r>
            <a:r>
              <a:rPr lang="en-US" sz="3200" b="1" dirty="0"/>
              <a:t> </a:t>
            </a:r>
            <a:r>
              <a:rPr lang="en-US" sz="3200" b="1" dirty="0" err="1"/>
              <a:t>seguito</a:t>
            </a:r>
            <a:r>
              <a:rPr lang="en-US" sz="3200" b="1" dirty="0"/>
              <a:t> a </a:t>
            </a:r>
            <a:r>
              <a:rPr lang="en-US" sz="3200" b="1" dirty="0" err="1"/>
              <a:t>una</a:t>
            </a:r>
            <a:r>
              <a:rPr lang="en-US" sz="3200" b="1" dirty="0"/>
              <a:t> </a:t>
            </a:r>
            <a:r>
              <a:rPr lang="en-US" sz="3200" b="1" dirty="0" err="1"/>
              <a:t>richiesta</a:t>
            </a:r>
            <a:r>
              <a:rPr lang="en-US" sz="3200" b="1" dirty="0"/>
              <a:t> di </a:t>
            </a:r>
            <a:r>
              <a:rPr lang="en-US" sz="3200" b="1" dirty="0" err="1"/>
              <a:t>consegna</a:t>
            </a:r>
            <a:r>
              <a:rPr lang="en-US" sz="3200" b="1" dirty="0"/>
              <a:t> o di </a:t>
            </a:r>
            <a:r>
              <a:rPr lang="en-US" sz="3200" b="1" dirty="0" err="1"/>
              <a:t>assistenza</a:t>
            </a:r>
            <a:r>
              <a:rPr lang="en-US" sz="3200" b="1" dirty="0"/>
              <a:t> </a:t>
            </a:r>
            <a:r>
              <a:rPr lang="en-US" sz="3200" b="1" dirty="0" err="1"/>
              <a:t>che</a:t>
            </a:r>
            <a:r>
              <a:rPr lang="en-US" sz="3200" b="1" dirty="0"/>
              <a:t> </a:t>
            </a:r>
            <a:r>
              <a:rPr lang="en-US" sz="3200" b="1" dirty="0" err="1"/>
              <a:t>imponga</a:t>
            </a:r>
            <a:r>
              <a:rPr lang="en-US" sz="3200" b="1" dirty="0"/>
              <a:t> </a:t>
            </a:r>
            <a:r>
              <a:rPr lang="en-US" sz="3200" b="1" dirty="0" err="1"/>
              <a:t>allo</a:t>
            </a:r>
            <a:r>
              <a:rPr lang="en-US" sz="3200" b="1" dirty="0"/>
              <a:t> </a:t>
            </a:r>
            <a:r>
              <a:rPr lang="en-US" sz="3200" b="1" dirty="0" err="1"/>
              <a:t>Stato</a:t>
            </a:r>
            <a:r>
              <a:rPr lang="en-US" sz="3200" b="1" dirty="0"/>
              <a:t> </a:t>
            </a:r>
            <a:r>
              <a:rPr lang="en-US" sz="3200" b="1" dirty="0" err="1"/>
              <a:t>richiesto</a:t>
            </a:r>
            <a:r>
              <a:rPr lang="en-US" sz="3200" b="1" dirty="0"/>
              <a:t> di </a:t>
            </a:r>
            <a:r>
              <a:rPr lang="en-US" sz="3200" b="1" dirty="0" err="1"/>
              <a:t>agire</a:t>
            </a:r>
            <a:r>
              <a:rPr lang="en-US" sz="3200" b="1" dirty="0"/>
              <a:t> in modo </a:t>
            </a:r>
            <a:r>
              <a:rPr lang="en-US" sz="3200" b="1" dirty="0" err="1"/>
              <a:t>incompatibile</a:t>
            </a:r>
            <a:r>
              <a:rPr lang="en-US" sz="3200" b="1" dirty="0"/>
              <a:t> con </a:t>
            </a:r>
            <a:r>
              <a:rPr lang="en-US" sz="3200" b="1" dirty="0" err="1"/>
              <a:t>gli</a:t>
            </a:r>
            <a:r>
              <a:rPr lang="en-US" sz="3200" b="1" dirty="0"/>
              <a:t> </a:t>
            </a:r>
            <a:r>
              <a:rPr lang="en-US" sz="3200" b="1" dirty="0" err="1"/>
              <a:t>obblighi</a:t>
            </a:r>
            <a:r>
              <a:rPr lang="en-US" sz="3200" b="1" dirty="0"/>
              <a:t> </a:t>
            </a:r>
            <a:r>
              <a:rPr lang="en-US" sz="3200" b="1" dirty="0" err="1"/>
              <a:t>su</a:t>
            </a:r>
            <a:r>
              <a:rPr lang="en-US" sz="3200" b="1" dirty="0"/>
              <a:t> </a:t>
            </a:r>
            <a:r>
              <a:rPr lang="en-US" sz="3200" b="1" dirty="0" err="1"/>
              <a:t>esso</a:t>
            </a:r>
            <a:r>
              <a:rPr lang="en-US" sz="3200" b="1" dirty="0"/>
              <a:t> </a:t>
            </a:r>
            <a:r>
              <a:rPr lang="en-US" sz="3200" b="1" dirty="0" err="1"/>
              <a:t>gravanti</a:t>
            </a:r>
            <a:r>
              <a:rPr lang="en-US" sz="3200" b="1" dirty="0"/>
              <a:t> in </a:t>
            </a:r>
            <a:r>
              <a:rPr lang="en-US" sz="3200" b="1" dirty="0" err="1"/>
              <a:t>virtù</a:t>
            </a:r>
            <a:r>
              <a:rPr lang="en-US" sz="3200" b="1" dirty="0"/>
              <a:t> del </a:t>
            </a:r>
            <a:r>
              <a:rPr lang="en-US" sz="3200" b="1" dirty="0" err="1"/>
              <a:t>diritto</a:t>
            </a:r>
            <a:r>
              <a:rPr lang="en-US" sz="3200" b="1" dirty="0"/>
              <a:t> </a:t>
            </a:r>
            <a:r>
              <a:rPr lang="en-US" sz="3200" b="1" dirty="0" err="1"/>
              <a:t>internazionale</a:t>
            </a:r>
            <a:r>
              <a:rPr lang="en-US" sz="3200" b="1" dirty="0"/>
              <a:t> per </a:t>
            </a:r>
            <a:r>
              <a:rPr lang="en-US" sz="3200" b="1" dirty="0" err="1"/>
              <a:t>quanto</a:t>
            </a:r>
            <a:r>
              <a:rPr lang="en-US" sz="3200" b="1" dirty="0"/>
              <a:t> </a:t>
            </a:r>
            <a:r>
              <a:rPr lang="en-US" sz="3200" b="1" dirty="0" err="1"/>
              <a:t>riguarda</a:t>
            </a:r>
            <a:r>
              <a:rPr lang="en-US" sz="3200" b="1" dirty="0"/>
              <a:t> </a:t>
            </a:r>
            <a:r>
              <a:rPr lang="en-US" sz="3200" b="1" dirty="0" err="1"/>
              <a:t>l’immunità</a:t>
            </a:r>
            <a:r>
              <a:rPr lang="en-US" sz="3200" b="1" dirty="0"/>
              <a:t> </a:t>
            </a:r>
            <a:r>
              <a:rPr lang="en-US" sz="3200" b="1" dirty="0" err="1"/>
              <a:t>dello</a:t>
            </a:r>
            <a:r>
              <a:rPr lang="en-US" sz="3200" b="1" dirty="0"/>
              <a:t> </a:t>
            </a:r>
            <a:r>
              <a:rPr lang="en-US" sz="3200" b="1" dirty="0" err="1"/>
              <a:t>Stato</a:t>
            </a:r>
            <a:r>
              <a:rPr lang="en-US" sz="3200" b="1" dirty="0"/>
              <a:t> o </a:t>
            </a:r>
            <a:r>
              <a:rPr lang="en-US" sz="3200" b="1" dirty="0" err="1"/>
              <a:t>diplomatica</a:t>
            </a:r>
            <a:r>
              <a:rPr lang="en-US" sz="3200" b="1" dirty="0"/>
              <a:t> di </a:t>
            </a:r>
            <a:r>
              <a:rPr lang="en-US" sz="3200" b="1" dirty="0" err="1"/>
              <a:t>una</a:t>
            </a:r>
            <a:r>
              <a:rPr lang="en-US" sz="3200" b="1" dirty="0"/>
              <a:t> persona </a:t>
            </a:r>
            <a:r>
              <a:rPr lang="en-US" sz="3200" dirty="0"/>
              <a:t>o di un bene di uno </a:t>
            </a:r>
            <a:r>
              <a:rPr lang="en-US" sz="3200" dirty="0" err="1"/>
              <a:t>Stato</a:t>
            </a:r>
            <a:r>
              <a:rPr lang="en-US" sz="3200" dirty="0"/>
              <a:t> </a:t>
            </a:r>
            <a:r>
              <a:rPr lang="en-US" sz="3200" dirty="0" err="1"/>
              <a:t>terzo</a:t>
            </a:r>
            <a:r>
              <a:rPr lang="en-US" sz="3200" dirty="0"/>
              <a:t>, a </a:t>
            </a:r>
            <a:r>
              <a:rPr lang="en-US" sz="3200" dirty="0" err="1"/>
              <a:t>meno</a:t>
            </a:r>
            <a:r>
              <a:rPr lang="en-US" sz="3200" dirty="0"/>
              <a:t> </a:t>
            </a:r>
            <a:r>
              <a:rPr lang="en-US" sz="3200" dirty="0" err="1"/>
              <a:t>che</a:t>
            </a:r>
            <a:r>
              <a:rPr lang="en-US" sz="3200" dirty="0"/>
              <a:t> la Corte non </a:t>
            </a:r>
            <a:r>
              <a:rPr lang="en-US" sz="3200" dirty="0" err="1"/>
              <a:t>riesca</a:t>
            </a:r>
            <a:r>
              <a:rPr lang="en-US" sz="3200" dirty="0"/>
              <a:t> a </a:t>
            </a:r>
            <a:r>
              <a:rPr lang="en-US" sz="3200" dirty="0" err="1"/>
              <a:t>ottenere</a:t>
            </a:r>
            <a:r>
              <a:rPr lang="en-US" sz="3200" dirty="0"/>
              <a:t> </a:t>
            </a:r>
            <a:r>
              <a:rPr lang="en-US" sz="3200" dirty="0" err="1"/>
              <a:t>preventivamente</a:t>
            </a:r>
            <a:r>
              <a:rPr lang="en-US" sz="3200" dirty="0"/>
              <a:t> la </a:t>
            </a:r>
            <a:r>
              <a:rPr lang="en-US" sz="3200" dirty="0" err="1"/>
              <a:t>cooperazione</a:t>
            </a:r>
            <a:r>
              <a:rPr lang="en-US" sz="3200" dirty="0"/>
              <a:t> di tale </a:t>
            </a:r>
            <a:r>
              <a:rPr lang="en-US" sz="3200" dirty="0" err="1"/>
              <a:t>Stato</a:t>
            </a:r>
            <a:r>
              <a:rPr lang="en-US" sz="3200" dirty="0"/>
              <a:t> </a:t>
            </a:r>
            <a:r>
              <a:rPr lang="en-US" sz="3200" dirty="0" err="1"/>
              <a:t>terzo</a:t>
            </a:r>
            <a:r>
              <a:rPr lang="en-US" sz="3200" dirty="0"/>
              <a:t> per la </a:t>
            </a:r>
            <a:r>
              <a:rPr lang="en-US" sz="3200" dirty="0" err="1"/>
              <a:t>revoca</a:t>
            </a:r>
            <a:r>
              <a:rPr lang="en-US" sz="3200" dirty="0"/>
              <a:t> </a:t>
            </a:r>
            <a:r>
              <a:rPr lang="en-US" sz="3200" dirty="0" err="1"/>
              <a:t>dell'immunità</a:t>
            </a:r>
            <a:r>
              <a:rPr lang="en-US" sz="32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sz="4000" dirty="0"/>
              <a:t>Statuto di Roma, 1998</a:t>
            </a:r>
          </a:p>
          <a:p>
            <a:pPr algn="ctr"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98, par. 1</a:t>
            </a:r>
          </a:p>
        </p:txBody>
      </p:sp>
    </p:spTree>
    <p:extLst>
      <p:ext uri="{BB962C8B-B14F-4D97-AF65-F5344CB8AC3E}">
        <p14:creationId xmlns:p14="http://schemas.microsoft.com/office/powerpoint/2010/main" val="26863268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6847</TotalTime>
  <Words>227</Words>
  <Application>Microsoft Macintosh PowerPoint</Application>
  <PresentationFormat>Widescreen</PresentationFormat>
  <Paragraphs>14</Paragraphs>
  <Slides>3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Luiss Sans</vt:lpstr>
      <vt:lpstr>Luiss type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in International Law</dc:title>
  <dc:creator>Pierfrancesco Rossi</dc:creator>
  <cp:lastModifiedBy>Pierfrancesco Rossi</cp:lastModifiedBy>
  <cp:revision>315</cp:revision>
  <dcterms:created xsi:type="dcterms:W3CDTF">2023-02-07T10:10:48Z</dcterms:created>
  <dcterms:modified xsi:type="dcterms:W3CDTF">2025-04-15T09:30:31Z</dcterms:modified>
</cp:coreProperties>
</file>