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300" r:id="rId4"/>
    <p:sldId id="263" r:id="rId5"/>
    <p:sldId id="314" r:id="rId6"/>
    <p:sldId id="299" r:id="rId7"/>
    <p:sldId id="315" r:id="rId8"/>
    <p:sldId id="289" r:id="rId9"/>
    <p:sldId id="319" r:id="rId10"/>
    <p:sldId id="264" r:id="rId11"/>
    <p:sldId id="316" r:id="rId12"/>
    <p:sldId id="317" r:id="rId13"/>
    <p:sldId id="291" r:id="rId14"/>
    <p:sldId id="318" r:id="rId15"/>
    <p:sldId id="302" r:id="rId16"/>
    <p:sldId id="297" r:id="rId17"/>
    <p:sldId id="303" r:id="rId18"/>
    <p:sldId id="309" r:id="rId19"/>
    <p:sldId id="306" r:id="rId20"/>
    <p:sldId id="313" r:id="rId21"/>
    <p:sldId id="295" r:id="rId22"/>
    <p:sldId id="307" r:id="rId23"/>
    <p:sldId id="311" r:id="rId24"/>
    <p:sldId id="312" r:id="rId25"/>
    <p:sldId id="310" r:id="rId26"/>
    <p:sldId id="30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politica.info/heartland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politica.info/heartland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politica.info/heartland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rmometropolitico.it/1248303_mappe-geopolitiche-globalizzazione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rmometropolitico.it/1248303_mappe-geopolitiche-globalizzazion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rmometropolitico.it/1248303_mappe-geopolitiche-globalizzazion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rmometropolitico.it/1248303_mappe-geopolitiche-globalizzazion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6703E-7205-4979-85F7-743479EF5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1922930"/>
            <a:ext cx="8915399" cy="2262781"/>
          </a:xfrm>
        </p:spPr>
        <p:txBody>
          <a:bodyPr>
            <a:normAutofit/>
          </a:bodyPr>
          <a:lstStyle/>
          <a:p>
            <a:r>
              <a:rPr lang="it-IT" sz="3600" dirty="0"/>
              <a:t>La geopolitica: Huntington e </a:t>
            </a:r>
            <a:r>
              <a:rPr lang="it-IT" sz="3600" dirty="0" err="1"/>
              <a:t>Brezinsky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2C39E7-DE5F-42EF-A31D-F125E49B0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Prof. Pasquale Iuso</a:t>
            </a:r>
          </a:p>
          <a:p>
            <a:r>
              <a:rPr lang="it-IT" dirty="0"/>
              <a:t>Corso di Laurea </a:t>
            </a:r>
            <a:r>
              <a:rPr lang="it-IT" dirty="0" err="1"/>
              <a:t>Magisdtrale</a:t>
            </a:r>
            <a:r>
              <a:rPr lang="it-IT" dirty="0"/>
              <a:t> in Politiche Internazionali e della Sostenibilità</a:t>
            </a:r>
          </a:p>
          <a:p>
            <a:r>
              <a:rPr lang="it-IT" dirty="0"/>
              <a:t>Storia e geopolitica del Novecento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446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teoria dello scontro delle civiltà, </a:t>
            </a:r>
          </a:p>
        </p:txBody>
      </p:sp>
      <p:pic>
        <p:nvPicPr>
          <p:cNvPr id="4" name="Segnaposto contenuto 3" descr="mappe-huntington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958181"/>
            <a:ext cx="8229600" cy="40425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CCE76B2-9925-4EAB-B205-E90A83D5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966" y="951768"/>
            <a:ext cx="78105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1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9EC57B1-2C9A-4FFB-9517-012B8BE97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8" y="335867"/>
            <a:ext cx="6736739" cy="61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6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/>
              <a:t>Brezinski</a:t>
            </a:r>
            <a:r>
              <a:rPr lang="it-IT" sz="3600" dirty="0"/>
              <a:t>: la grande scacchiera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it-IT" dirty="0"/>
              <a:t>Dal 1991 ad oggi, gli Stati Uniti hanno aumentato la propria presenza in Asia, evidenziando l’attualità della teoria dell’</a:t>
            </a:r>
            <a:r>
              <a:rPr lang="it-IT" dirty="0" err="1"/>
              <a:t>Heartland</a:t>
            </a:r>
            <a:r>
              <a:rPr lang="it-IT" dirty="0"/>
              <a:t> e del </a:t>
            </a:r>
            <a:r>
              <a:rPr lang="it-IT" dirty="0" err="1"/>
              <a:t>Rimland</a:t>
            </a:r>
            <a:r>
              <a:rPr lang="it-IT" dirty="0"/>
              <a:t>.</a:t>
            </a:r>
          </a:p>
          <a:p>
            <a:pPr algn="just" fontAlgn="base"/>
            <a:r>
              <a:rPr lang="it-IT" dirty="0"/>
              <a:t>Zbigniew </a:t>
            </a:r>
            <a:r>
              <a:rPr lang="it-IT" dirty="0" err="1"/>
              <a:t>Brzezinski</a:t>
            </a:r>
            <a:r>
              <a:rPr lang="it-IT" dirty="0"/>
              <a:t>, Consigliere per la sicurezza nazionale sotto l’amministrazione Carter, applicò le tesi di </a:t>
            </a:r>
            <a:r>
              <a:rPr lang="it-IT" dirty="0" err="1"/>
              <a:t>Mackinder</a:t>
            </a:r>
            <a:r>
              <a:rPr lang="it-IT" dirty="0"/>
              <a:t> al fine di:</a:t>
            </a:r>
          </a:p>
          <a:p>
            <a:pPr lvl="1" algn="just" fontAlgn="base"/>
            <a:r>
              <a:rPr lang="it-IT" sz="1800" dirty="0"/>
              <a:t>Migliorare i rapporti bilaterali con la Cina</a:t>
            </a:r>
          </a:p>
          <a:p>
            <a:pPr lvl="1" algn="just" fontAlgn="base"/>
            <a:r>
              <a:rPr lang="it-IT" sz="1800" dirty="0"/>
              <a:t>Isolare l’Unione Sovietica/Russia contenendone l’espansionismo in Asia centrale. </a:t>
            </a:r>
          </a:p>
          <a:p>
            <a:r>
              <a:rPr lang="it-IT" dirty="0"/>
              <a:t>Nel 1997, </a:t>
            </a:r>
            <a:r>
              <a:rPr lang="it-IT" dirty="0" err="1"/>
              <a:t>Brzezinski</a:t>
            </a:r>
            <a:r>
              <a:rPr lang="it-IT" dirty="0"/>
              <a:t> pubblicò “La grande scacchiera”. Attenzione siamo nel pieno della fase dell’unipolarismo USA fra la prima guerra del golfo e l’attentato alle Torri Gemelle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F40EBA-A659-4A61-A7B3-C7A1B843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Brezinski</a:t>
            </a:r>
            <a:r>
              <a:rPr lang="it-IT" dirty="0"/>
              <a:t>: la grande scacchiera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F519C2-89C8-4F81-9A74-465554C2A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Stati Uniti, nel post-guerra fredda e per rimanere una superpotenza, non dovevano distogliere l’attenzione dall’Eurasia. </a:t>
            </a:r>
          </a:p>
          <a:p>
            <a:r>
              <a:rPr lang="it-IT" dirty="0"/>
              <a:t>Ciò era sostanziato dal fatto che:</a:t>
            </a:r>
          </a:p>
          <a:p>
            <a:pPr lvl="1"/>
            <a:r>
              <a:rPr lang="it-IT" dirty="0"/>
              <a:t>Con l’esplosione dell’URSS erano aumentate gli stati asiatici potenzialmente ostili asiatiche potenzialmente ostili</a:t>
            </a:r>
          </a:p>
          <a:p>
            <a:pPr lvl="1"/>
            <a:r>
              <a:rPr lang="it-IT" dirty="0"/>
              <a:t>Alla Russia e alla Cina si affiancavano: Turchia, Iran, Pakistan, India. </a:t>
            </a:r>
          </a:p>
          <a:p>
            <a:pPr lvl="1"/>
            <a:r>
              <a:rPr lang="it-IT" dirty="0"/>
              <a:t>Alla luce di questa situazione, secondo </a:t>
            </a:r>
            <a:r>
              <a:rPr lang="it-IT" dirty="0" err="1"/>
              <a:t>Brezinski</a:t>
            </a:r>
            <a:r>
              <a:rPr lang="it-IT" dirty="0"/>
              <a:t> i cardini della </a:t>
            </a:r>
            <a:r>
              <a:rPr lang="it-IT" dirty="0" err="1"/>
              <a:t>geostrategia</a:t>
            </a:r>
            <a:r>
              <a:rPr lang="it-IT" dirty="0"/>
              <a:t> statunitense dovevano fare perno sull’ex area sovietica (Europa orientale, Caucaso, Asia centrale), sul Medio Oriente e sul Golfo Persico.</a:t>
            </a:r>
          </a:p>
          <a:p>
            <a:pPr lvl="1"/>
            <a:r>
              <a:rPr lang="it-IT" dirty="0"/>
              <a:t>Una direttrice ben chiara se prendiamo in considerazione l’obiettivo del miglioramento dei rapporti con la Cina: impedire che Mosca potesse tornare ad essere un impero o un pericolo</a:t>
            </a:r>
          </a:p>
        </p:txBody>
      </p:sp>
    </p:spTree>
    <p:extLst>
      <p:ext uri="{BB962C8B-B14F-4D97-AF65-F5344CB8AC3E}">
        <p14:creationId xmlns:p14="http://schemas.microsoft.com/office/powerpoint/2010/main" val="409437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F25B8-C68A-4AE3-94CA-EE42F0E3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Brezinski</a:t>
            </a:r>
            <a:r>
              <a:rPr lang="it-IT" dirty="0"/>
              <a:t>: la grande scacchiera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93C0E8-787C-4D07-B0C1-8F1C1DB40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26959"/>
            <a:ext cx="8915400" cy="4998128"/>
          </a:xfrm>
        </p:spPr>
        <p:txBody>
          <a:bodyPr>
            <a:normAutofit/>
          </a:bodyPr>
          <a:lstStyle/>
          <a:p>
            <a:pPr algn="just" fontAlgn="base"/>
            <a:r>
              <a:rPr lang="it-IT" dirty="0"/>
              <a:t>Riguardo la Russia, </a:t>
            </a:r>
            <a:r>
              <a:rPr lang="it-IT" dirty="0" err="1"/>
              <a:t>Brzezinski</a:t>
            </a:r>
            <a:r>
              <a:rPr lang="it-IT" dirty="0"/>
              <a:t>, infatti, suggerì di ridurne l’influenza favorendo l’allargamento UE (una pedina statunitense nella grande scacchiera) e/o della NATO verso Est, fino ad integrare l’Ucraina. </a:t>
            </a:r>
          </a:p>
          <a:p>
            <a:pPr algn="just" fontAlgn="base"/>
            <a:r>
              <a:rPr lang="it-IT" dirty="0"/>
              <a:t>Medio Oriente e golfo Persico: per </a:t>
            </a:r>
            <a:r>
              <a:rPr lang="it-IT" dirty="0" err="1"/>
              <a:t>Brzezinski</a:t>
            </a:r>
            <a:r>
              <a:rPr lang="it-IT" dirty="0"/>
              <a:t>, rappresentavano una delle incognite maggiori, per via del contesto </a:t>
            </a:r>
            <a:r>
              <a:rPr lang="it-IT" dirty="0" err="1"/>
              <a:t>etno</a:t>
            </a:r>
            <a:r>
              <a:rPr lang="it-IT" dirty="0"/>
              <a:t>-religioso che rendeva l’area altamente conflittuale. </a:t>
            </a:r>
          </a:p>
          <a:p>
            <a:pPr algn="just" fontAlgn="base"/>
            <a:r>
              <a:rPr lang="it-IT" dirty="0"/>
              <a:t>Una regione importante, snodo essenziale per i traffici petroliferi, in cui collidono gli interessi di diversi paesi: Turchia, Iran, Arabia Saudita, Israele, Siria, Stati Uniti. </a:t>
            </a:r>
          </a:p>
          <a:p>
            <a:pPr algn="just" fontAlgn="base"/>
            <a:r>
              <a:rPr lang="it-IT" dirty="0"/>
              <a:t>Nell’ottica di infastidire le potenze regionali ostili, si inquadrerebbero così diversi interventi: invasione dell’Afghanistan, secondo conflitto </a:t>
            </a:r>
            <a:r>
              <a:rPr lang="it-IT" dirty="0" err="1"/>
              <a:t>iraqeno</a:t>
            </a:r>
            <a:r>
              <a:rPr lang="it-IT" dirty="0"/>
              <a:t>, crisi siriana (appoggio ai ribelli anti-Assad) in Siria e mantenimento della linea dura contro l’Iran.</a:t>
            </a:r>
          </a:p>
          <a:p>
            <a:pPr marL="0" indent="0" algn="just" fontAlgn="base">
              <a:buNone/>
            </a:pPr>
            <a:endParaRPr lang="it-IT" dirty="0"/>
          </a:p>
          <a:p>
            <a:pPr algn="just" fontAlgn="base"/>
            <a:r>
              <a:rPr lang="it-IT" sz="1000" dirty="0">
                <a:hlinkClick r:id="rId2"/>
              </a:rPr>
              <a:t>https://www.geopolitica.info/heartland/</a:t>
            </a:r>
            <a:endParaRPr lang="it-IT" sz="1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419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5EF45B-84FD-46DA-8930-E235741B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Brezinski</a:t>
            </a:r>
            <a:r>
              <a:rPr lang="it-IT" dirty="0"/>
              <a:t>: la grande scacchiera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BE809E-7D47-4C52-887E-8A27EE853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03400"/>
            <a:ext cx="8915400" cy="4107822"/>
          </a:xfrm>
        </p:spPr>
        <p:txBody>
          <a:bodyPr>
            <a:normAutofit fontScale="25000" lnSpcReduction="20000"/>
          </a:bodyPr>
          <a:lstStyle/>
          <a:p>
            <a:pPr algn="just" fontAlgn="base"/>
            <a:r>
              <a:rPr lang="it-IT" sz="7200" dirty="0"/>
              <a:t>Altro punto saliente riguarda l’Estremo Oriente: la Repubblica Popolare Cinese e il Giappone</a:t>
            </a:r>
          </a:p>
          <a:p>
            <a:pPr algn="just" fontAlgn="base"/>
            <a:endParaRPr lang="it-IT" sz="7200" dirty="0"/>
          </a:p>
          <a:p>
            <a:pPr algn="just" fontAlgn="base"/>
            <a:r>
              <a:rPr lang="it-IT" sz="7200" dirty="0"/>
              <a:t>Convertito il Giappone in una sorta di protettorato dal 1945, il maggior pericolo è rappresentato da Pechino</a:t>
            </a:r>
          </a:p>
          <a:p>
            <a:pPr algn="just" fontAlgn="base"/>
            <a:endParaRPr lang="it-IT" sz="7200" dirty="0"/>
          </a:p>
          <a:p>
            <a:pPr algn="just" fontAlgn="base"/>
            <a:r>
              <a:rPr lang="it-IT" sz="7200" dirty="0" err="1"/>
              <a:t>Brezinski</a:t>
            </a:r>
            <a:r>
              <a:rPr lang="it-IT" sz="7200" dirty="0"/>
              <a:t> ha quindi posto in evidenza come, alla luce delle peculiarità demografiche, economiche, tecnologiche e militari, e per gli interessi confliggenti in Asia e nel Pacifico, la Repubblica Popolare Cinese rappresentasse in quel momento l’incognita maggiore per gli Stati Uniti. </a:t>
            </a:r>
          </a:p>
          <a:p>
            <a:pPr algn="just" fontAlgn="base"/>
            <a:endParaRPr lang="it-IT" sz="7200" dirty="0"/>
          </a:p>
          <a:p>
            <a:pPr algn="just" fontAlgn="base"/>
            <a:r>
              <a:rPr lang="it-IT" sz="7200" dirty="0"/>
              <a:t>Per tale motivo, con lo sviluppo delle relazioni bilaterali tra i due paesi, riprese grazie alla mediazione di </a:t>
            </a:r>
            <a:r>
              <a:rPr lang="it-IT" sz="7200" dirty="0" err="1"/>
              <a:t>Brzezinski</a:t>
            </a:r>
            <a:r>
              <a:rPr lang="it-IT" sz="7200" dirty="0"/>
              <a:t>, si aprì una fase solida in ambito commerciale che si accentuò a cavallo del millennio. </a:t>
            </a:r>
          </a:p>
          <a:p>
            <a:pPr algn="just" fontAlgn="base"/>
            <a:r>
              <a:rPr lang="it-IT" sz="4000" dirty="0">
                <a:hlinkClick r:id="rId2"/>
              </a:rPr>
              <a:t>https://www.geopolitica.info/heartland/</a:t>
            </a:r>
            <a:endParaRPr lang="it-IT" sz="4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7265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0D853B-4A29-4FF5-BA6E-B01763DE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Brezinski</a:t>
            </a:r>
            <a:r>
              <a:rPr lang="it-IT" dirty="0"/>
              <a:t>: la grande scacchiera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8335C6-838B-4958-B8F7-6541B6797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11549"/>
            <a:ext cx="8915400" cy="5184559"/>
          </a:xfrm>
        </p:spPr>
        <p:txBody>
          <a:bodyPr>
            <a:normAutofit/>
          </a:bodyPr>
          <a:lstStyle/>
          <a:p>
            <a:pPr algn="just" fontAlgn="base"/>
            <a:r>
              <a:rPr lang="it-IT" dirty="0"/>
              <a:t>Nel 2017, a 20 anni da “La grande scacchiera” e ad oltre un secolo da “The </a:t>
            </a:r>
            <a:r>
              <a:rPr lang="it-IT" dirty="0" err="1"/>
              <a:t>Geographical</a:t>
            </a:r>
            <a:r>
              <a:rPr lang="it-IT" dirty="0"/>
              <a:t> Pivot of History”, la </a:t>
            </a:r>
            <a:r>
              <a:rPr lang="it-IT" dirty="0" err="1"/>
              <a:t>geostrategia</a:t>
            </a:r>
            <a:r>
              <a:rPr lang="it-IT" dirty="0"/>
              <a:t> per l’Asia di </a:t>
            </a:r>
            <a:r>
              <a:rPr lang="it-IT" dirty="0" err="1"/>
              <a:t>Brzezinski</a:t>
            </a:r>
            <a:r>
              <a:rPr lang="it-IT" dirty="0"/>
              <a:t> e </a:t>
            </a:r>
            <a:r>
              <a:rPr lang="it-IT" dirty="0" err="1"/>
              <a:t>Mackinder</a:t>
            </a:r>
            <a:r>
              <a:rPr lang="it-IT" dirty="0"/>
              <a:t>, è ancora valida? </a:t>
            </a:r>
          </a:p>
          <a:p>
            <a:pPr algn="just" fontAlgn="base"/>
            <a:r>
              <a:rPr lang="it-IT" dirty="0"/>
              <a:t>Il controllo dell’</a:t>
            </a:r>
            <a:r>
              <a:rPr lang="it-IT" dirty="0" err="1"/>
              <a:t>Heartland</a:t>
            </a:r>
            <a:r>
              <a:rPr lang="it-IT" dirty="0"/>
              <a:t> continua ad essere una direttrice della politica estera statunitense? </a:t>
            </a:r>
          </a:p>
          <a:p>
            <a:pPr algn="just" fontAlgn="base"/>
            <a:r>
              <a:rPr lang="it-IT" dirty="0"/>
              <a:t>Numerosi eventi suggeriscono di sì: </a:t>
            </a:r>
          </a:p>
          <a:p>
            <a:pPr lvl="1" algn="just" fontAlgn="base"/>
            <a:r>
              <a:rPr lang="it-IT" dirty="0"/>
              <a:t>allargamento ad Est e Balcani della UE e della NATO, </a:t>
            </a:r>
          </a:p>
          <a:p>
            <a:pPr lvl="1" algn="just" fontAlgn="base"/>
            <a:r>
              <a:rPr lang="it-IT" dirty="0"/>
              <a:t>questione ucraina </a:t>
            </a:r>
          </a:p>
          <a:p>
            <a:pPr lvl="1" algn="just" fontAlgn="base"/>
            <a:r>
              <a:rPr lang="it-IT" dirty="0"/>
              <a:t>impegno nelle aree afgane ed irachene nel tentativo (peraltro fallito) di vincere il «dopoguerra»</a:t>
            </a:r>
          </a:p>
          <a:p>
            <a:pPr algn="just" fontAlgn="base"/>
            <a:r>
              <a:rPr lang="it-IT" dirty="0"/>
              <a:t>Aspetti evidenti se andiamo a sovrapporre l’area Pivot di </a:t>
            </a:r>
            <a:r>
              <a:rPr lang="it-IT" dirty="0" err="1"/>
              <a:t>Mackinder</a:t>
            </a:r>
            <a:r>
              <a:rPr lang="it-IT" dirty="0"/>
              <a:t> e la Grande scacchiera di </a:t>
            </a:r>
            <a:r>
              <a:rPr lang="it-IT" dirty="0" err="1"/>
              <a:t>Brezinski</a:t>
            </a:r>
            <a:endParaRPr lang="it-IT" dirty="0"/>
          </a:p>
          <a:p>
            <a:pPr fontAlgn="base"/>
            <a:r>
              <a:rPr lang="it-IT" sz="1000" dirty="0">
                <a:hlinkClick r:id="rId2"/>
              </a:rPr>
              <a:t>https://www.geopolitica.info/heartland/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420318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E38B36-00F0-4154-8464-53612719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407" y="25124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La grande scacchiera: cosa osserviamo</a:t>
            </a:r>
            <a:br>
              <a:rPr lang="it-IT" sz="2800" dirty="0"/>
            </a:br>
            <a:r>
              <a:rPr lang="it-IT" sz="2800" dirty="0"/>
              <a:t> </a:t>
            </a:r>
            <a:r>
              <a:rPr lang="it-IT" sz="1100" dirty="0"/>
              <a:t>https://www.istitutodipolitica.it/la-lunga-partita-scacchi-di-brzezinski-20-anni-dalla-pubblicazione-de-la-grande-scacchiera/</a:t>
            </a:r>
            <a:endParaRPr lang="it-IT" sz="12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54BD3CE-E38F-47DF-94C8-0577CD7F6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380" y="1264555"/>
            <a:ext cx="8291743" cy="5237825"/>
          </a:xfrm>
        </p:spPr>
      </p:pic>
    </p:spTree>
    <p:extLst>
      <p:ext uri="{BB962C8B-B14F-4D97-AF65-F5344CB8AC3E}">
        <p14:creationId xmlns:p14="http://schemas.microsoft.com/office/powerpoint/2010/main" val="2237619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big </a:t>
            </a:r>
            <a:r>
              <a:rPr lang="it-IT" dirty="0" err="1"/>
              <a:t>space</a:t>
            </a:r>
            <a:r>
              <a:rPr lang="it-IT" dirty="0"/>
              <a:t> ossia le zone di influenza in un mondo multipolare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it-IT" sz="3800" dirty="0"/>
              <a:t>Un modello pubblicato su </a:t>
            </a:r>
            <a:r>
              <a:rPr lang="it-IT" sz="3800" b="1" dirty="0"/>
              <a:t>eurasia.org</a:t>
            </a:r>
            <a:r>
              <a:rPr lang="it-IT" sz="3800" dirty="0"/>
              <a:t>  riprende, in buona parte, le strutture spaziali adottate dall’ideologo nazista Karl </a:t>
            </a:r>
            <a:r>
              <a:rPr lang="it-IT" sz="3800" dirty="0" err="1"/>
              <a:t>Haushofer</a:t>
            </a:r>
            <a:r>
              <a:rPr lang="it-IT" sz="3800" dirty="0"/>
              <a:t>. </a:t>
            </a:r>
          </a:p>
          <a:p>
            <a:pPr algn="just"/>
            <a:r>
              <a:rPr lang="it-IT" sz="3800" dirty="0"/>
              <a:t>Tali strutture spaziali non sarebbero altro che regioni, zone, territori, con determinate caratteristiche (che siano esse sociali, politiche o geografico-morfologiche), proponendo una possibile divisione del mondo in quattro macroregioni: </a:t>
            </a:r>
          </a:p>
          <a:p>
            <a:pPr lvl="1" algn="just"/>
            <a:r>
              <a:rPr lang="it-IT" sz="3600" dirty="0"/>
              <a:t>la zona anglo-americana (comprendente Regno Unito, Americhe, Australia e Nuova Zelanda), </a:t>
            </a:r>
          </a:p>
          <a:p>
            <a:pPr lvl="1" algn="just"/>
            <a:r>
              <a:rPr lang="it-IT" sz="3600" dirty="0"/>
              <a:t>la zona euro-africana (che ricorda molto la visione imperialista del XIX secolo), </a:t>
            </a:r>
          </a:p>
          <a:p>
            <a:pPr lvl="1" algn="just"/>
            <a:r>
              <a:rPr lang="it-IT" sz="3600" dirty="0"/>
              <a:t>la regione pan-eurasiatica (che si sovrappone in buona parte con la regione pivot di </a:t>
            </a:r>
            <a:r>
              <a:rPr lang="it-IT" sz="3600" dirty="0" err="1"/>
              <a:t>Mackinder</a:t>
            </a:r>
            <a:r>
              <a:rPr lang="it-IT" sz="3600" dirty="0"/>
              <a:t>) </a:t>
            </a:r>
          </a:p>
          <a:p>
            <a:pPr lvl="1" algn="just"/>
            <a:r>
              <a:rPr lang="it-IT" sz="3600" dirty="0"/>
              <a:t>la zona dell’estremo Oriente e del Pacifico (che include Cina, Giappone).</a:t>
            </a:r>
          </a:p>
          <a:p>
            <a:pPr algn="just"/>
            <a:endParaRPr lang="it-IT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Geopolitica: la divisione del mondo dopo la guerra fredda. Huntington e lo scontro di civiltà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it-IT" sz="5500" dirty="0"/>
              <a:t>La geopolitica a partire dagli anni 90 in coincidenza con la fine della guerra fredda), si modifica, perdendo riferimenti fissi.</a:t>
            </a:r>
          </a:p>
          <a:p>
            <a:pPr algn="just">
              <a:lnSpc>
                <a:spcPct val="120000"/>
              </a:lnSpc>
            </a:pPr>
            <a:r>
              <a:rPr lang="it-IT" sz="5500" dirty="0"/>
              <a:t>Entriamo in una fase la cui storicizzazione è in corso anche se la possiamo periodizzare. </a:t>
            </a:r>
          </a:p>
          <a:p>
            <a:pPr algn="just">
              <a:lnSpc>
                <a:spcPct val="120000"/>
              </a:lnSpc>
            </a:pPr>
            <a:r>
              <a:rPr lang="it-IT" sz="5500" dirty="0"/>
              <a:t>Con Huntington e </a:t>
            </a:r>
            <a:r>
              <a:rPr lang="it-IT" sz="5500" dirty="0" err="1"/>
              <a:t>Brezinski</a:t>
            </a:r>
            <a:r>
              <a:rPr lang="it-IT" sz="5500" dirty="0"/>
              <a:t>  entriamo nelle relazioni internazionali che hanno riguardato il periodo 1990-2008</a:t>
            </a:r>
          </a:p>
          <a:p>
            <a:pPr algn="just">
              <a:lnSpc>
                <a:spcPct val="120000"/>
              </a:lnSpc>
            </a:pPr>
            <a:r>
              <a:rPr lang="it-IT" sz="5500" dirty="0"/>
              <a:t> Uno dei modelli più interessanti è quello di Samuel Huntington dello “Scontro di civiltà” (</a:t>
            </a:r>
            <a:r>
              <a:rPr lang="it-IT" sz="5500" dirty="0" err="1"/>
              <a:t>Clash</a:t>
            </a:r>
            <a:r>
              <a:rPr lang="it-IT" sz="5500" dirty="0"/>
              <a:t> of </a:t>
            </a:r>
            <a:r>
              <a:rPr lang="it-IT" sz="5500" dirty="0" err="1"/>
              <a:t>Civilizations</a:t>
            </a:r>
            <a:r>
              <a:rPr lang="it-IT" sz="5500" dirty="0"/>
              <a:t>, 1993) che riprende alcuni approcci già utilizzati da </a:t>
            </a:r>
            <a:r>
              <a:rPr lang="it-IT" sz="5500" dirty="0" err="1"/>
              <a:t>Mackinder</a:t>
            </a:r>
            <a:r>
              <a:rPr lang="it-IT" sz="5500" dirty="0"/>
              <a:t> (inizio 900) e dall’ideologo dello spazio vitale </a:t>
            </a:r>
            <a:r>
              <a:rPr lang="it-IT" sz="5500" dirty="0" err="1"/>
              <a:t>Haushofer</a:t>
            </a:r>
            <a:r>
              <a:rPr lang="it-IT" sz="5500" dirty="0"/>
              <a:t> (anni 20) cercando di trasferirli a cavallo dei due millenni . </a:t>
            </a:r>
          </a:p>
          <a:p>
            <a:pPr algn="just">
              <a:lnSpc>
                <a:spcPct val="120000"/>
              </a:lnSpc>
            </a:pPr>
            <a:r>
              <a:rPr lang="it-IT" sz="5500" dirty="0"/>
              <a:t>Il perno della sua riflessione è l’ipotesi di evitare un conflitto fra l'Occidente e le altre grandi civiltà e culture dopo la fine GF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04CB55-C81D-4D70-BA9B-132DD2A4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big </a:t>
            </a:r>
            <a:r>
              <a:rPr lang="it-IT" dirty="0" err="1"/>
              <a:t>space</a:t>
            </a:r>
            <a:r>
              <a:rPr lang="it-IT" dirty="0"/>
              <a:t> ossia le zone di influenza in un mondo multipolare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8D08FB-05A5-43D5-91FC-E22408E6D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Tali macroregioni sarebbero composte da zone d’influenza specifiche – chiamate, in inglese, </a:t>
            </a:r>
            <a:r>
              <a:rPr lang="it-IT" i="1" dirty="0"/>
              <a:t>big </a:t>
            </a:r>
            <a:r>
              <a:rPr lang="it-IT" i="1" dirty="0" err="1"/>
              <a:t>space</a:t>
            </a:r>
            <a:r>
              <a:rPr lang="it-IT" i="1" dirty="0"/>
              <a:t>. </a:t>
            </a:r>
          </a:p>
          <a:p>
            <a:pPr algn="just"/>
            <a:r>
              <a:rPr lang="it-IT" dirty="0"/>
              <a:t>E così, le quattro macroregioni vengono ripartite in ‘big </a:t>
            </a:r>
            <a:r>
              <a:rPr lang="it-IT" dirty="0" err="1"/>
              <a:t>spaces</a:t>
            </a:r>
            <a:r>
              <a:rPr lang="it-IT" dirty="0"/>
              <a:t>’, fino a un totale di dodici. </a:t>
            </a:r>
          </a:p>
          <a:p>
            <a:pPr algn="just"/>
            <a:r>
              <a:rPr lang="it-IT" dirty="0"/>
              <a:t>La zona identificata con il numero 7 corrisponde in maniera quasi perfetta con la regione pivot di </a:t>
            </a:r>
            <a:r>
              <a:rPr lang="it-IT" dirty="0" err="1"/>
              <a:t>Mackinder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La zona anglo-americana si suddivide nel grande spazio del “Commonwealth”, nel centroamericano (dominato dal Messico) e infine il Sudamericano.</a:t>
            </a:r>
          </a:p>
          <a:p>
            <a:endParaRPr lang="it-IT" dirty="0">
              <a:hlinkClick r:id="" action="ppaction://noaction"/>
            </a:endParaRPr>
          </a:p>
          <a:p>
            <a:r>
              <a:rPr lang="it-IT" sz="1050" dirty="0">
                <a:hlinkClick r:id="" action="ppaction://noaction"/>
              </a:rPr>
              <a:t>Nota https://www.termometropolitico.it/1248303_mappe-geopolitiche-globalizzazione.html</a:t>
            </a:r>
            <a:endParaRPr lang="it-IT" sz="105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3488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62CB7-7E5A-4AA2-992A-1E548D19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big </a:t>
            </a:r>
            <a:r>
              <a:rPr lang="it-IT" dirty="0" err="1"/>
              <a:t>space</a:t>
            </a:r>
            <a:r>
              <a:rPr lang="it-IT" dirty="0"/>
              <a:t> ossia le zone di influenza in un mondo multipolare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B07A93-0DB0-4F9F-9959-C6E9F93EF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/>
              <a:t>La regione euro-africana si riparte, per sommi capi, in Unione Europea (4), spazio arabo-islamico (5) e, a sud, il trans-sahariano (6). </a:t>
            </a:r>
          </a:p>
          <a:p>
            <a:pPr algn="just"/>
            <a:r>
              <a:rPr lang="it-IT" dirty="0"/>
              <a:t>All’interno della regione pan-eurasiatica spicca il </a:t>
            </a:r>
            <a:r>
              <a:rPr lang="it-IT" i="1" dirty="0"/>
              <a:t>big </a:t>
            </a:r>
            <a:r>
              <a:rPr lang="it-IT" i="1" dirty="0" err="1"/>
              <a:t>space</a:t>
            </a:r>
            <a:r>
              <a:rPr lang="it-IT" i="1" dirty="0"/>
              <a:t> </a:t>
            </a:r>
            <a:r>
              <a:rPr lang="it-IT" dirty="0"/>
              <a:t>del mondo islamico continentale, che si sovrappone al Medio </a:t>
            </a:r>
            <a:r>
              <a:rPr lang="it-IT" dirty="0" err="1"/>
              <a:t>Oriente.Poi</a:t>
            </a:r>
            <a:r>
              <a:rPr lang="it-IT" dirty="0"/>
              <a:t>, India (9) Cina (10) e Giappone (11) occupano intere zone definite dalla loro territorialità. </a:t>
            </a:r>
          </a:p>
          <a:p>
            <a:pPr algn="just"/>
            <a:r>
              <a:rPr lang="it-IT" dirty="0"/>
              <a:t>Le tigri asiatiche rientrerebbero nell’ultimo big </a:t>
            </a:r>
            <a:r>
              <a:rPr lang="it-IT" dirty="0" err="1"/>
              <a:t>space</a:t>
            </a:r>
            <a:r>
              <a:rPr lang="it-IT" dirty="0"/>
              <a:t>, il dodicesimo (chiamata area del Nuovo Pacifico). </a:t>
            </a:r>
          </a:p>
          <a:p>
            <a:pPr algn="just"/>
            <a:r>
              <a:rPr lang="it-IT" dirty="0"/>
              <a:t>Ognuna di queste zone presenterebbe un </a:t>
            </a:r>
            <a:r>
              <a:rPr lang="it-IT" b="1" dirty="0"/>
              <a:t>attore leader</a:t>
            </a:r>
            <a:r>
              <a:rPr lang="it-IT" dirty="0"/>
              <a:t> all’interno dello scacchiere </a:t>
            </a:r>
            <a:r>
              <a:rPr lang="it-IT" dirty="0" err="1"/>
              <a:t>geopolitco</a:t>
            </a:r>
            <a:r>
              <a:rPr lang="it-IT" dirty="0"/>
              <a:t> mondiale. Il modello proposto è, pertanto, fondato sulla visione di un </a:t>
            </a:r>
            <a:r>
              <a:rPr lang="it-IT" b="1" dirty="0"/>
              <a:t>mondo multipolare </a:t>
            </a:r>
            <a:r>
              <a:rPr lang="it-IT" dirty="0"/>
              <a:t>e strettamente relazionato.</a:t>
            </a:r>
          </a:p>
          <a:p>
            <a:pPr algn="just"/>
            <a:endParaRPr lang="it-IT" dirty="0"/>
          </a:p>
          <a:p>
            <a:pPr algn="just"/>
            <a:r>
              <a:rPr lang="it-IT" sz="1400" dirty="0">
                <a:hlinkClick r:id="rId2"/>
              </a:rPr>
              <a:t>Nota https://www.termometropolitico.it/1248303_mappe-geopolitiche-globalizzazione.html</a:t>
            </a:r>
            <a:endParaRPr lang="it-IT" sz="1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7046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big </a:t>
            </a:r>
            <a:r>
              <a:rPr lang="it-IT" dirty="0" err="1"/>
              <a:t>space</a:t>
            </a:r>
            <a:r>
              <a:rPr lang="it-IT" dirty="0"/>
              <a:t> ossia le zone di influenza in un mondo multipolare</a:t>
            </a:r>
          </a:p>
        </p:txBody>
      </p:sp>
      <p:pic>
        <p:nvPicPr>
          <p:cNvPr id="4" name="Segnaposto contenuto 3" descr="mappe-geopolitich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3506" y="1828852"/>
            <a:ext cx="6173467" cy="42973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03FACA-F62B-47F3-B2E6-AEB8CF27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Mackinder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C13B1D-CDA3-42C8-8F40-8F514085E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/>
              <a:t>chi controlla l’est Europa comanda l’</a:t>
            </a:r>
            <a:r>
              <a:rPr lang="it-IT" dirty="0" err="1"/>
              <a:t>Hearthland</a:t>
            </a:r>
            <a:endParaRPr lang="it-IT" dirty="0"/>
          </a:p>
          <a:p>
            <a:pPr algn="ctr"/>
            <a:r>
              <a:rPr lang="it-IT" dirty="0"/>
              <a:t>chi controlla l’</a:t>
            </a:r>
            <a:r>
              <a:rPr lang="it-IT" dirty="0" err="1"/>
              <a:t>Hearthland</a:t>
            </a:r>
            <a:r>
              <a:rPr lang="it-IT" dirty="0"/>
              <a:t> comanda l’isola-mondo</a:t>
            </a:r>
          </a:p>
          <a:p>
            <a:pPr algn="ctr"/>
            <a:r>
              <a:rPr lang="it-IT" dirty="0"/>
              <a:t>chi controlla l’isola-mondo comanda il mondo</a:t>
            </a:r>
          </a:p>
          <a:p>
            <a:r>
              <a:rPr lang="it-IT" dirty="0"/>
              <a:t>L’Asia centrale è stato ed è il nodo attorno al quale ruotano gli interessi di USA, Cina Russia</a:t>
            </a:r>
          </a:p>
          <a:p>
            <a:r>
              <a:rPr lang="it-IT" dirty="0"/>
              <a:t>Il territorio è di assoluto rilievo, posizionandosi come una sorta di congiunzione tra mondi, culture e linee di transito secolari che congiungevano l’Europa con l’Oriente, la Russia con il medio e vicino Oriente</a:t>
            </a:r>
          </a:p>
          <a:p>
            <a:r>
              <a:rPr lang="it-IT" dirty="0"/>
              <a:t>Le riserve petrolifere e di gas rendono quello stesso territorio uno dei più ricchi del pianeta</a:t>
            </a:r>
          </a:p>
        </p:txBody>
      </p:sp>
    </p:spTree>
    <p:extLst>
      <p:ext uri="{BB962C8B-B14F-4D97-AF65-F5344CB8AC3E}">
        <p14:creationId xmlns:p14="http://schemas.microsoft.com/office/powerpoint/2010/main" val="4111144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DEA4A-B325-40D8-B2CC-7F6DDA27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Il nuovo </a:t>
            </a:r>
            <a:r>
              <a:rPr lang="it-IT" dirty="0" err="1"/>
              <a:t>Hertland</a:t>
            </a:r>
            <a:r>
              <a:rPr lang="it-IT" dirty="0"/>
              <a:t>?</a:t>
            </a:r>
            <a:br>
              <a:rPr lang="it-IT" dirty="0"/>
            </a:br>
            <a:endParaRPr lang="it-IT" sz="1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CFA487-E471-4653-A27E-AECF08171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strategia del caos di origine USA (anni 90) ha mirato a spostare il baricentro geopolitico nelle due aree più critiche: il mediterraneo e l’Asia centrale. </a:t>
            </a:r>
          </a:p>
          <a:p>
            <a:endParaRPr lang="it-IT" dirty="0"/>
          </a:p>
          <a:p>
            <a:r>
              <a:rPr lang="it-IT" dirty="0"/>
              <a:t>Esempi: destabilizzazione Balcani, Afghanistan, Iraq, Siria; rivoluzioni colorate nell’est balcanico, le primavere arabe, la vicenda Ucraina</a:t>
            </a:r>
          </a:p>
          <a:p>
            <a:endParaRPr lang="it-IT" dirty="0"/>
          </a:p>
          <a:p>
            <a:r>
              <a:rPr lang="it-IT" dirty="0"/>
              <a:t>Linea di frattura che esamineremo parlando dell’infinito conflitto mediorientale</a:t>
            </a:r>
          </a:p>
        </p:txBody>
      </p:sp>
    </p:spTree>
    <p:extLst>
      <p:ext uri="{BB962C8B-B14F-4D97-AF65-F5344CB8AC3E}">
        <p14:creationId xmlns:p14="http://schemas.microsoft.com/office/powerpoint/2010/main" val="2460054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DEA4A-B325-40D8-B2CC-7F6DDA27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Il nuovo grande centro</a:t>
            </a:r>
            <a:br>
              <a:rPr lang="it-IT" dirty="0"/>
            </a:br>
            <a:r>
              <a:rPr lang="it-IT" sz="1600" dirty="0"/>
              <a:t>*http://www.vita.it/it/blog/global-trends/2017/09/12/il-nuovo-grande-gioco-centro-asiatico/4383/</a:t>
            </a:r>
          </a:p>
        </p:txBody>
      </p:sp>
      <p:pic>
        <p:nvPicPr>
          <p:cNvPr id="1026" name="Picture 2" descr="Il Nuovo “Grande Gioco” Centro Asiatico - Vita.it">
            <a:extLst>
              <a:ext uri="{FF2B5EF4-FFF2-40B4-BE49-F238E27FC236}">
                <a16:creationId xmlns:a16="http://schemas.microsoft.com/office/drawing/2014/main" id="{A34D05F1-341A-40E3-85B4-FB0CC3C709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59" y="2027068"/>
            <a:ext cx="37782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tral Asia 01">
            <a:extLst>
              <a:ext uri="{FF2B5EF4-FFF2-40B4-BE49-F238E27FC236}">
                <a16:creationId xmlns:a16="http://schemas.microsoft.com/office/drawing/2014/main" id="{3A5EAC70-5CE6-4A1B-9443-A7020B606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77" y="1896322"/>
            <a:ext cx="6062417" cy="40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52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DAB76-67E1-43F2-94AB-6825C09D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5397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Letture consigliate sulla Geopolitica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2F65FA-BEFD-4BB5-8309-102CC976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38183"/>
            <a:ext cx="8915400" cy="512241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C. Jean, La geopolitica, Laterza 1996</a:t>
            </a:r>
          </a:p>
          <a:p>
            <a:r>
              <a:rPr lang="it-IT" dirty="0"/>
              <a:t>C. Jean, Geopolitica del mondo contemporaneo, Laterza 2012</a:t>
            </a:r>
          </a:p>
          <a:p>
            <a:r>
              <a:rPr lang="it-IT" dirty="0"/>
              <a:t>S. Huntington, Lo scontro di civiltà e il nuovo ordine mondiale, Garzanti 2000</a:t>
            </a:r>
          </a:p>
          <a:p>
            <a:r>
              <a:rPr lang="it-IT" dirty="0"/>
              <a:t>Z. </a:t>
            </a:r>
            <a:r>
              <a:rPr lang="it-IT" dirty="0" err="1"/>
              <a:t>Brezinski</a:t>
            </a:r>
            <a:r>
              <a:rPr lang="it-IT" dirty="0"/>
              <a:t>, La grande scacchiera, Longanesi 1998</a:t>
            </a:r>
          </a:p>
          <a:p>
            <a:r>
              <a:rPr lang="it-IT" dirty="0"/>
              <a:t>K. </a:t>
            </a:r>
            <a:r>
              <a:rPr lang="it-IT" dirty="0" err="1"/>
              <a:t>Haushofer</a:t>
            </a:r>
            <a:r>
              <a:rPr lang="it-IT" dirty="0"/>
              <a:t>, Geopolitica delle Pan Idee, Nuove Idee 2006 (</a:t>
            </a:r>
            <a:r>
              <a:rPr lang="it-IT" dirty="0" err="1"/>
              <a:t>orig</a:t>
            </a:r>
            <a:r>
              <a:rPr lang="it-IT" dirty="0"/>
              <a:t>. 1931)</a:t>
            </a:r>
          </a:p>
          <a:p>
            <a:r>
              <a:rPr lang="it-IT" dirty="0"/>
              <a:t>J. </a:t>
            </a:r>
            <a:r>
              <a:rPr lang="it-IT" dirty="0" err="1"/>
              <a:t>Mackinder</a:t>
            </a:r>
            <a:r>
              <a:rPr lang="it-IT" dirty="0"/>
              <a:t>, https://web.archive.org/web/20060513130502/http://www.unife.it/stdoc/mackinder.pdf https://web.archive.org/web/20041111111920/http://www.unife.it/stdoc/roccati.pdf</a:t>
            </a:r>
          </a:p>
          <a:p>
            <a:r>
              <a:rPr lang="it-IT" dirty="0"/>
              <a:t>N. </a:t>
            </a:r>
            <a:r>
              <a:rPr lang="it-IT" dirty="0" err="1"/>
              <a:t>Spykman</a:t>
            </a:r>
            <a:r>
              <a:rPr lang="it-IT" dirty="0"/>
              <a:t>, </a:t>
            </a:r>
            <a:r>
              <a:rPr lang="it-IT" dirty="0" err="1"/>
              <a:t>America’s</a:t>
            </a:r>
            <a:r>
              <a:rPr lang="it-IT" dirty="0"/>
              <a:t> </a:t>
            </a:r>
            <a:r>
              <a:rPr lang="it-IT" dirty="0" err="1"/>
              <a:t>strategy</a:t>
            </a:r>
            <a:r>
              <a:rPr lang="it-IT" dirty="0"/>
              <a:t> in world </a:t>
            </a:r>
            <a:r>
              <a:rPr lang="it-IT" dirty="0" err="1"/>
              <a:t>politics</a:t>
            </a:r>
            <a:r>
              <a:rPr lang="it-IT" dirty="0"/>
              <a:t>: the </a:t>
            </a:r>
            <a:r>
              <a:rPr lang="it-IT" dirty="0" err="1"/>
              <a:t>United</a:t>
            </a:r>
            <a:r>
              <a:rPr lang="it-IT" dirty="0"/>
              <a:t> </a:t>
            </a:r>
            <a:r>
              <a:rPr lang="it-IT" dirty="0" err="1"/>
              <a:t>States</a:t>
            </a:r>
            <a:r>
              <a:rPr lang="it-IT" dirty="0"/>
              <a:t> and the balance of power, </a:t>
            </a:r>
            <a:r>
              <a:rPr lang="it-IT" dirty="0" err="1"/>
              <a:t>Routeledge</a:t>
            </a:r>
            <a:r>
              <a:rPr lang="it-IT" dirty="0"/>
              <a:t> Ed. 2017</a:t>
            </a:r>
          </a:p>
          <a:p>
            <a:r>
              <a:rPr lang="it-IT" dirty="0"/>
              <a:t>A. </a:t>
            </a:r>
            <a:r>
              <a:rPr lang="it-IT" dirty="0" err="1"/>
              <a:t>Mahan</a:t>
            </a:r>
            <a:r>
              <a:rPr lang="it-IT" dirty="0"/>
              <a:t>, L’influenza del potere marittimo sulla storia , </a:t>
            </a:r>
            <a:r>
              <a:rPr lang="it-IT" dirty="0" err="1"/>
              <a:t>trad.italiana</a:t>
            </a:r>
            <a:r>
              <a:rPr lang="it-IT" dirty="0"/>
              <a:t> USSMM 1994; titolo originale,</a:t>
            </a:r>
            <a:r>
              <a:rPr lang="en-US" dirty="0"/>
              <a:t> The Influence of Sea Power Upon History, 1660-1783. </a:t>
            </a:r>
          </a:p>
          <a:p>
            <a:r>
              <a:rPr lang="it-IT" dirty="0"/>
              <a:t>F. Zampieri, Alfred T. </a:t>
            </a:r>
            <a:r>
              <a:rPr lang="it-IT" dirty="0" err="1"/>
              <a:t>Mahan</a:t>
            </a:r>
            <a:r>
              <a:rPr lang="it-IT" dirty="0"/>
              <a:t>, Il tessitore dell’imperialismo americano, in </a:t>
            </a:r>
            <a:r>
              <a:rPr lang="it-IT" dirty="0" err="1"/>
              <a:t>Gnosis</a:t>
            </a:r>
            <a:r>
              <a:rPr lang="it-IT" dirty="0"/>
              <a:t>, Rivista italiana di Intelligence, 3/2021</a:t>
            </a:r>
          </a:p>
        </p:txBody>
      </p:sp>
    </p:spTree>
    <p:extLst>
      <p:ext uri="{BB962C8B-B14F-4D97-AF65-F5344CB8AC3E}">
        <p14:creationId xmlns:p14="http://schemas.microsoft.com/office/powerpoint/2010/main" val="15332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2B90F-60E5-4A53-B7E0-265EF66D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Samuel Huntington: </a:t>
            </a:r>
            <a:br>
              <a:rPr lang="it-IT" sz="2800" dirty="0"/>
            </a:br>
            <a:r>
              <a:rPr lang="it-IT" sz="2800" dirty="0"/>
              <a:t>la teoria dello scontro delle civiltà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FF087A-37F1-46C5-B801-A0D9BDAAC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it-IT" dirty="0"/>
              <a:t>La mappa che ne derivò ha segnato il mondo, ma una mappa è una rappresentazione non una fotografia della realtà. </a:t>
            </a:r>
          </a:p>
          <a:p>
            <a:pPr algn="just"/>
            <a:r>
              <a:rPr lang="it-IT" dirty="0"/>
              <a:t>In un articolo per </a:t>
            </a:r>
            <a:r>
              <a:rPr lang="it-IT" i="1" dirty="0"/>
              <a:t>Foreign Affairs</a:t>
            </a:r>
            <a:r>
              <a:rPr lang="it-IT" dirty="0"/>
              <a:t>, Samuel Huntington riflette sulla transizione dalla fine dell’era ideologica della geopolitica, a una nuova tappa. </a:t>
            </a:r>
          </a:p>
          <a:p>
            <a:pPr algn="just"/>
            <a:r>
              <a:rPr lang="it-IT" dirty="0"/>
              <a:t>Riallacciandosi al dibattito che provoca l’uscita di “</a:t>
            </a:r>
            <a:r>
              <a:rPr lang="it-IT" i="1" dirty="0"/>
              <a:t>The end of history and the last man” </a:t>
            </a:r>
            <a:r>
              <a:rPr lang="it-IT" dirty="0"/>
              <a:t>(di Francis Fukuyama, allievo dell’autore di “</a:t>
            </a:r>
            <a:r>
              <a:rPr lang="it-IT" dirty="0" err="1"/>
              <a:t>Clash</a:t>
            </a:r>
            <a:r>
              <a:rPr lang="it-IT" dirty="0"/>
              <a:t> of </a:t>
            </a:r>
            <a:r>
              <a:rPr lang="it-IT" dirty="0" err="1"/>
              <a:t>Civilizations</a:t>
            </a:r>
            <a:r>
              <a:rPr lang="it-IT" dirty="0"/>
              <a:t>”- tradotto in Italia nel 1997 – Attenzione alle date in cui scrive), Huntington si oppone a quell’impostazione e prova a descrivere i termini della prossima era geopolitica.</a:t>
            </a:r>
          </a:p>
          <a:p>
            <a:r>
              <a:rPr lang="it-IT" dirty="0"/>
              <a:t>L'osservazione di Huntington è che "gli equilibri di potere tra le diverse civiltà stanno mutando" mentre "l'influenza relativa dell'Occidente è in calo".</a:t>
            </a:r>
          </a:p>
        </p:txBody>
      </p:sp>
    </p:spTree>
    <p:extLst>
      <p:ext uri="{BB962C8B-B14F-4D97-AF65-F5344CB8AC3E}">
        <p14:creationId xmlns:p14="http://schemas.microsoft.com/office/powerpoint/2010/main" val="275335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sz="3100" dirty="0"/>
            </a:br>
            <a:r>
              <a:rPr lang="it-IT" sz="3100" dirty="0"/>
              <a:t>Samuel Huntington: </a:t>
            </a:r>
            <a:br>
              <a:rPr lang="it-IT" sz="3100" dirty="0"/>
            </a:br>
            <a:r>
              <a:rPr lang="it-IT" sz="3100" dirty="0"/>
              <a:t>la teoria dello scontro delle civiltà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55189" y="217478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sz="3800" dirty="0"/>
              <a:t>Considerando la “vittoria finale del capitalismo sul comunismo e l’assenza di qualsiasi alternativa” (Fukuyama), Huntington ridisegna la mappa del mondo in base alle civiltà (</a:t>
            </a:r>
            <a:r>
              <a:rPr lang="it-IT" sz="3800" i="1" dirty="0" err="1"/>
              <a:t>civilizations</a:t>
            </a:r>
            <a:r>
              <a:rPr lang="it-IT" sz="3800" dirty="0"/>
              <a:t>). </a:t>
            </a:r>
          </a:p>
          <a:p>
            <a:pPr algn="just"/>
            <a:r>
              <a:rPr lang="it-IT" sz="3800" dirty="0"/>
              <a:t>Per Huntington, non si può più parlare di un mondo diviso in tre blocchi (un primo mondo capitalista, un secondo mondo comunista e un terzo mondo non allineato). </a:t>
            </a:r>
          </a:p>
          <a:p>
            <a:pPr algn="just"/>
            <a:r>
              <a:rPr lang="it-IT" sz="3800" dirty="0"/>
              <a:t>Il politologo e scienziato politico propone un nuovo modello, che prevede una frammentazione decisamente maggiore e che si fonda nei tratti culturali e sociali, piuttosto che in quelli politici e ideologici.</a:t>
            </a:r>
          </a:p>
          <a:p>
            <a:pPr algn="just"/>
            <a:endParaRPr lang="it-IT" sz="3800" b="1" dirty="0"/>
          </a:p>
          <a:p>
            <a:pPr algn="just"/>
            <a:r>
              <a:rPr lang="it-IT" sz="2200" dirty="0">
                <a:hlinkClick r:id="rId2"/>
              </a:rPr>
              <a:t>Nota: https://www.termometropolitico.it/1248303_mappe-geopolitiche-globalizzazione.html</a:t>
            </a:r>
            <a:endParaRPr lang="it-IT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879142-AA50-404C-9E7E-DFD6B43B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Samuel Huntington: </a:t>
            </a:r>
            <a:br>
              <a:rPr lang="it-IT" sz="3200" dirty="0"/>
            </a:br>
            <a:r>
              <a:rPr lang="it-IT" sz="3200" dirty="0"/>
              <a:t>la teoria dello scontro delle civiltà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707393-CDA1-4FA6-9FB3-8F3AD3DFF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 Secondo il suo modello, i conflitti successivi alla Guerra Fredda si verificherebbero con maggiore frequenza e violenza lungo le linee di divisione culturale e non più politico-ideologiche, come accadeva nel XX secolo. </a:t>
            </a:r>
          </a:p>
          <a:p>
            <a:r>
              <a:rPr lang="it-IT" dirty="0"/>
              <a:t>Huntington crede che la divisione del mondo in Stati sia riduttiva, e che questo vada invece suddiviso a seconda delle civiltà.</a:t>
            </a:r>
          </a:p>
          <a:p>
            <a:r>
              <a:rPr lang="it-IT" dirty="0"/>
              <a:t>Suppone che, per capire i conflitti presenti e futuri, siano da comprendere innanzitutto le divergenze culturali, e che la cultura (piuttosto che lo Stato) debba essere accettata come luogo di scontro. </a:t>
            </a:r>
          </a:p>
          <a:p>
            <a:r>
              <a:rPr lang="it-IT" dirty="0"/>
              <a:t>Per questo motivo sottolinea che le nazioni occidentali potrebbero perdere il loro predominio sul mondo se non saranno in grado di riconoscere la natura inconciliabile di questa tensione.</a:t>
            </a:r>
          </a:p>
        </p:txBody>
      </p:sp>
    </p:spTree>
    <p:extLst>
      <p:ext uri="{BB962C8B-B14F-4D97-AF65-F5344CB8AC3E}">
        <p14:creationId xmlns:p14="http://schemas.microsoft.com/office/powerpoint/2010/main" val="231300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AD41CE-A797-4884-9595-51D6E564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Samuel Huntington: </a:t>
            </a:r>
            <a:br>
              <a:rPr lang="it-IT" sz="2800" dirty="0"/>
            </a:br>
            <a:r>
              <a:rPr lang="it-IT" sz="2800" dirty="0"/>
              <a:t>la teoria dello scontro delle civiltà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3B93ED-38D9-488C-8B51-F3AC040C9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067" y="1598391"/>
            <a:ext cx="10515600" cy="49632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La teoria di Huntington fece discutere molto e continua a far discutere. </a:t>
            </a:r>
          </a:p>
          <a:p>
            <a:pPr algn="just"/>
            <a:r>
              <a:rPr lang="it-IT" dirty="0"/>
              <a:t>Sia nel 1993 (anno di pubblicazione dell’articolo su </a:t>
            </a:r>
            <a:r>
              <a:rPr lang="it-IT" i="1" dirty="0"/>
              <a:t>foreign </a:t>
            </a:r>
            <a:r>
              <a:rPr lang="it-IT" i="1" dirty="0" err="1"/>
              <a:t>affairs</a:t>
            </a:r>
            <a:r>
              <a:rPr lang="it-IT" dirty="0"/>
              <a:t>) sia nel 1996, anno in cui Huntington pubblica un libro basato nell’omonima teoria: </a:t>
            </a:r>
            <a:r>
              <a:rPr lang="it-IT" i="1" dirty="0"/>
              <a:t>The </a:t>
            </a:r>
            <a:r>
              <a:rPr lang="it-IT" i="1" dirty="0" err="1"/>
              <a:t>Clash</a:t>
            </a:r>
            <a:r>
              <a:rPr lang="it-IT" i="1" dirty="0"/>
              <a:t> of </a:t>
            </a:r>
            <a:r>
              <a:rPr lang="it-IT" i="1" dirty="0" err="1"/>
              <a:t>Civilizations</a:t>
            </a:r>
            <a:r>
              <a:rPr lang="it-IT" i="1" dirty="0"/>
              <a:t> and the </a:t>
            </a:r>
            <a:r>
              <a:rPr lang="it-IT" i="1" dirty="0" err="1"/>
              <a:t>Remaking</a:t>
            </a:r>
            <a:r>
              <a:rPr lang="it-IT" i="1" dirty="0"/>
              <a:t> of World Order. </a:t>
            </a:r>
          </a:p>
          <a:p>
            <a:pPr algn="just"/>
            <a:r>
              <a:rPr lang="it-IT" dirty="0"/>
              <a:t>L’idea di un mondo in cui le guerre dipenderanno unicamente dagli scontri di civiltà trova il suo appiglio nel periodo storico vissuto da Huntington. </a:t>
            </a:r>
          </a:p>
          <a:p>
            <a:pPr algn="just"/>
            <a:r>
              <a:rPr lang="it-IT" dirty="0"/>
              <a:t>Gli anni ’90 sono stati densi di conflitti ai margini dell’Europa, in Medio Oriente e in Asia. Huntington disegna la mappa delle civiltà tenendo in considerazione i conflitti dell’epoca.</a:t>
            </a:r>
          </a:p>
          <a:p>
            <a:pPr algn="just"/>
            <a:r>
              <a:rPr lang="it-IT" dirty="0"/>
              <a:t>Identifica dieci civilizzazioni (o civiltà)</a:t>
            </a:r>
            <a:r>
              <a:rPr lang="it-IT" b="1" dirty="0"/>
              <a:t>:</a:t>
            </a:r>
            <a:r>
              <a:rPr lang="it-IT" dirty="0"/>
              <a:t> l’occidentale (con lo stendardo portato dagli Stati Uniti d’America), l’ortodossa (con la Russia come principale protagonista), la civiltà islamica, l’induista, l’islamico-induista, la buddista, la confuciana, la giapponese, l’africana e la latino-americana. </a:t>
            </a:r>
          </a:p>
          <a:p>
            <a:pPr algn="just"/>
            <a:r>
              <a:rPr lang="it-IT" dirty="0"/>
              <a:t>I focolai di guerra e guerriglia si sviluppano si svilupperebbero lungo le linee di confine o all’interno degli stessi paesi dove si ripresentano, scala minore, determinate dinamiche.</a:t>
            </a:r>
          </a:p>
          <a:p>
            <a:pPr algn="just"/>
            <a:endParaRPr lang="it-IT" dirty="0"/>
          </a:p>
          <a:p>
            <a:pPr algn="just"/>
            <a:r>
              <a:rPr lang="it-IT" sz="1700" dirty="0">
                <a:hlinkClick r:id="rId2"/>
              </a:rPr>
              <a:t>Nota: https://www.termometropolitico.it/1248303_mappe-geopolitiche-globalizzazione.html</a:t>
            </a: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69571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1558D0-7A68-4478-BA79-2DEA3E68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Samuel Huntington: </a:t>
            </a:r>
            <a:br>
              <a:rPr lang="it-IT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it-IT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la teoria dello scontro delle civiltà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648E6A-C014-4D73-8860-1B46F7918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Nel caso di Huntington in particolare è molto interessante e importante prendere in considerazione la fase storica in cui scrive.</a:t>
            </a:r>
          </a:p>
          <a:p>
            <a:r>
              <a:rPr lang="it-IT" dirty="0"/>
              <a:t>Questa fase induce a collegare fra loro elementi non necessariamente  connessi.</a:t>
            </a:r>
          </a:p>
          <a:p>
            <a:r>
              <a:rPr lang="it-IT" dirty="0"/>
              <a:t>Cinque punti per un’analisi critica</a:t>
            </a:r>
          </a:p>
          <a:p>
            <a:pPr lvl="1"/>
            <a:r>
              <a:rPr lang="it-IT" dirty="0"/>
              <a:t>Fine della guerra fredda. </a:t>
            </a:r>
          </a:p>
          <a:p>
            <a:pPr lvl="1"/>
            <a:r>
              <a:rPr lang="it-IT" dirty="0"/>
              <a:t>Crisi URSS-CSI. Dissolvimento dell’impero</a:t>
            </a:r>
          </a:p>
          <a:p>
            <a:pPr lvl="1"/>
            <a:r>
              <a:rPr lang="it-IT" dirty="0"/>
              <a:t>Prima guerra del Golfo (1991) e guerre balcaniche (1991-2001)</a:t>
            </a:r>
          </a:p>
          <a:p>
            <a:pPr lvl="1"/>
            <a:r>
              <a:rPr lang="it-IT" dirty="0"/>
              <a:t>Idea della vittoria dell’Occidente senza costruire un reale dopoguerra ad est che si combina con la fase dell’unipolarismo USA</a:t>
            </a:r>
          </a:p>
          <a:p>
            <a:pPr lvl="1"/>
            <a:r>
              <a:rPr lang="it-IT" dirty="0"/>
              <a:t>Attentato torri gemelle. Il terrorismo ha origini socioeconomiche e non culturali o religiose</a:t>
            </a:r>
          </a:p>
        </p:txBody>
      </p:sp>
    </p:spTree>
    <p:extLst>
      <p:ext uri="{BB962C8B-B14F-4D97-AF65-F5344CB8AC3E}">
        <p14:creationId xmlns:p14="http://schemas.microsoft.com/office/powerpoint/2010/main" val="235041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5069" y="606355"/>
            <a:ext cx="8911687" cy="1280890"/>
          </a:xfrm>
        </p:spPr>
        <p:txBody>
          <a:bodyPr>
            <a:noAutofit/>
          </a:bodyPr>
          <a:lstStyle/>
          <a:p>
            <a:r>
              <a:rPr lang="it-IT" sz="2800" dirty="0"/>
              <a:t>Samuel Huntington: </a:t>
            </a:r>
            <a:br>
              <a:rPr lang="it-IT" sz="2800" dirty="0"/>
            </a:br>
            <a:r>
              <a:rPr lang="it-IT" sz="2800" dirty="0"/>
              <a:t>la teoria dello scontro delle civiltà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18733" y="2133600"/>
            <a:ext cx="9785879" cy="37776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b="1" dirty="0"/>
              <a:t>Lo scontro delle civiltà e la narrativa post 11-S: </a:t>
            </a:r>
            <a:r>
              <a:rPr lang="it-IT" dirty="0"/>
              <a:t>l’attentato alle torri gemelle di New York del 11 settembre 2001 ha contribuito alla diffusione delle tesi di Huntington. </a:t>
            </a:r>
          </a:p>
          <a:p>
            <a:pPr algn="just"/>
            <a:r>
              <a:rPr lang="it-IT" dirty="0"/>
              <a:t>Nonostante l’avversione dimostrata da molti accademici, la </a:t>
            </a:r>
            <a:r>
              <a:rPr lang="it-IT" b="1" dirty="0"/>
              <a:t>fatalità storica</a:t>
            </a:r>
            <a:r>
              <a:rPr lang="it-IT" dirty="0"/>
              <a:t> ha dato auge e lustro alla teoria dello scontro delle civiltà. Ciò implicò l’assimilazione da parte della narrazione politica e pubblica della teoria di Huntington da buona parte del mondo politico (in particolare: neoliberisti, conservatori e nazionalisti) che in taluni casi ha permesso di giustificare la chiusura delle frontiere e la reazione  al ‘corpo estraneo’ di un’altra civiltà.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/>
              <a:t>Scontro delle civiltà: la soluzione di Huntington: </a:t>
            </a:r>
            <a:r>
              <a:rPr lang="it-IT" dirty="0"/>
              <a:t>per l’autore il miglior modo per evitare conflitti che investano l’Occidente è </a:t>
            </a:r>
            <a:r>
              <a:rPr lang="it-IT" b="1" dirty="0"/>
              <a:t>evitare di intromettersi </a:t>
            </a:r>
            <a:r>
              <a:rPr lang="it-IT" dirty="0"/>
              <a:t>negli affari di paesi afferenti ad altre civiltà. In questo caso, si denota come questa narrazione derivata dallo scontro di civiltà sia stata utilizzata per fini differenti; uno su tutti: legittimare determinate pratiche politiche saldamente ancorate nell’ideologia.</a:t>
            </a:r>
          </a:p>
          <a:p>
            <a:pPr algn="just"/>
            <a:endParaRPr lang="it-IT" dirty="0"/>
          </a:p>
          <a:p>
            <a:pPr algn="just"/>
            <a:r>
              <a:rPr lang="it-IT" sz="19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https://www.termometropolitico.it/1248303_mappe-geopolitiche-globalizzazione.html</a:t>
            </a:r>
            <a:endParaRPr lang="it-IT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EB9ED3B-3D5A-4F97-A885-95ABDA54C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77" y="163792"/>
            <a:ext cx="8686799" cy="652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89875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287</TotalTime>
  <Words>2534</Words>
  <Application>Microsoft Office PowerPoint</Application>
  <PresentationFormat>Widescreen</PresentationFormat>
  <Paragraphs>137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Filo</vt:lpstr>
      <vt:lpstr>La geopolitica: Huntington e Brezinsky</vt:lpstr>
      <vt:lpstr>Geopolitica: la divisione del mondo dopo la guerra fredda. Huntington e lo scontro di civiltà </vt:lpstr>
      <vt:lpstr>Samuel Huntington:  la teoria dello scontro delle civiltà</vt:lpstr>
      <vt:lpstr> Samuel Huntington:  la teoria dello scontro delle civiltà </vt:lpstr>
      <vt:lpstr>Samuel Huntington:  la teoria dello scontro delle civiltà</vt:lpstr>
      <vt:lpstr>Samuel Huntington:  la teoria dello scontro delle civiltà</vt:lpstr>
      <vt:lpstr>Samuel Huntington:  la teoria dello scontro delle civiltà</vt:lpstr>
      <vt:lpstr>Samuel Huntington:  la teoria dello scontro delle civiltà</vt:lpstr>
      <vt:lpstr>Presentazione standard di PowerPoint</vt:lpstr>
      <vt:lpstr>La teoria dello scontro delle civiltà, </vt:lpstr>
      <vt:lpstr>Presentazione standard di PowerPoint</vt:lpstr>
      <vt:lpstr>Presentazione standard di PowerPoint</vt:lpstr>
      <vt:lpstr>Brezinski: la grande scacchiera</vt:lpstr>
      <vt:lpstr>Brezinski: la grande scacchiera</vt:lpstr>
      <vt:lpstr>Brezinski: la grande scacchiera</vt:lpstr>
      <vt:lpstr>Brezinski: la grande scacchiera</vt:lpstr>
      <vt:lpstr>Brezinski: la grande scacchiera</vt:lpstr>
      <vt:lpstr>La grande scacchiera: cosa osserviamo  https://www.istitutodipolitica.it/la-lunga-partita-scacchi-di-brzezinski-20-anni-dalla-pubblicazione-de-la-grande-scacchiera/</vt:lpstr>
      <vt:lpstr>Il big space ossia le zone di influenza in un mondo multipolare</vt:lpstr>
      <vt:lpstr>Il big space ossia le zone di influenza in un mondo multipolare</vt:lpstr>
      <vt:lpstr>Il big space ossia le zone di influenza in un mondo multipolare</vt:lpstr>
      <vt:lpstr>Il big space ossia le zone di influenza in un mondo multipolare</vt:lpstr>
      <vt:lpstr>Mackinder</vt:lpstr>
      <vt:lpstr>Il nuovo Hertland? </vt:lpstr>
      <vt:lpstr>Il nuovo grande centro *http://www.vita.it/it/blog/global-trends/2017/09/12/il-nuovo-grande-gioco-centro-asiatico/4383/</vt:lpstr>
      <vt:lpstr>Letture consigliate sulla Geopolitica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geopolitica: gli anni 90</dc:title>
  <dc:creator>utente</dc:creator>
  <cp:lastModifiedBy>utente</cp:lastModifiedBy>
  <cp:revision>28</cp:revision>
  <dcterms:created xsi:type="dcterms:W3CDTF">2020-12-22T09:38:24Z</dcterms:created>
  <dcterms:modified xsi:type="dcterms:W3CDTF">2022-12-28T15:55:16Z</dcterms:modified>
</cp:coreProperties>
</file>