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29F6-74EB-4E28-AA67-F332C39B668C}" type="datetimeFigureOut">
              <a:rPr lang="it-IT" smtClean="0"/>
              <a:pPr/>
              <a:t>06/04/2020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74C-34BE-4E9B-9098-02A3D5B452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29F6-74EB-4E28-AA67-F332C39B668C}" type="datetimeFigureOut">
              <a:rPr lang="it-IT" smtClean="0"/>
              <a:pPr/>
              <a:t>06/04/2020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74C-34BE-4E9B-9098-02A3D5B452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29F6-74EB-4E28-AA67-F332C39B668C}" type="datetimeFigureOut">
              <a:rPr lang="it-IT" smtClean="0"/>
              <a:pPr/>
              <a:t>06/04/2020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74C-34BE-4E9B-9098-02A3D5B452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29F6-74EB-4E28-AA67-F332C39B668C}" type="datetimeFigureOut">
              <a:rPr lang="it-IT" smtClean="0"/>
              <a:pPr/>
              <a:t>06/04/2020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74C-34BE-4E9B-9098-02A3D5B452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29F6-74EB-4E28-AA67-F332C39B668C}" type="datetimeFigureOut">
              <a:rPr lang="it-IT" smtClean="0"/>
              <a:pPr/>
              <a:t>06/04/2020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74C-34BE-4E9B-9098-02A3D5B452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29F6-74EB-4E28-AA67-F332C39B668C}" type="datetimeFigureOut">
              <a:rPr lang="it-IT" smtClean="0"/>
              <a:pPr/>
              <a:t>06/04/2020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74C-34BE-4E9B-9098-02A3D5B452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29F6-74EB-4E28-AA67-F332C39B668C}" type="datetimeFigureOut">
              <a:rPr lang="it-IT" smtClean="0"/>
              <a:pPr/>
              <a:t>06/04/2020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74C-34BE-4E9B-9098-02A3D5B452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29F6-74EB-4E28-AA67-F332C39B668C}" type="datetimeFigureOut">
              <a:rPr lang="it-IT" smtClean="0"/>
              <a:pPr/>
              <a:t>06/04/2020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74C-34BE-4E9B-9098-02A3D5B452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29F6-74EB-4E28-AA67-F332C39B668C}" type="datetimeFigureOut">
              <a:rPr lang="it-IT" smtClean="0"/>
              <a:pPr/>
              <a:t>06/04/2020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74C-34BE-4E9B-9098-02A3D5B452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29F6-74EB-4E28-AA67-F332C39B668C}" type="datetimeFigureOut">
              <a:rPr lang="it-IT" smtClean="0"/>
              <a:pPr/>
              <a:t>06/04/2020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74C-34BE-4E9B-9098-02A3D5B452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29F6-74EB-4E28-AA67-F332C39B668C}" type="datetimeFigureOut">
              <a:rPr lang="it-IT" smtClean="0"/>
              <a:pPr/>
              <a:t>06/04/2020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74C-34BE-4E9B-9098-02A3D5B452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529F6-74EB-4E28-AA67-F332C39B668C}" type="datetimeFigureOut">
              <a:rPr lang="it-IT" smtClean="0"/>
              <a:pPr/>
              <a:t>06/04/2020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E174C-34BE-4E9B-9098-02A3D5B4521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435771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it-IT" dirty="0" smtClean="0"/>
              <a:t>GLI ALTRI SOGGETTI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Enti statali a sovranità limitata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	Enti “sui generis” – “non Stati” – distinzione del Manuale di </a:t>
            </a:r>
            <a:r>
              <a:rPr lang="it-IT" dirty="0" err="1" smtClean="0"/>
              <a:t>Cannizzaro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Categoria concettualmente problematica - soggettività internazionale incerta</a:t>
            </a:r>
          </a:p>
          <a:p>
            <a:pPr>
              <a:buNone/>
            </a:pPr>
            <a:r>
              <a:rPr lang="it-IT" dirty="0" smtClean="0"/>
              <a:t>	Ipotesi:</a:t>
            </a:r>
          </a:p>
          <a:p>
            <a:pPr>
              <a:buNone/>
            </a:pPr>
            <a:r>
              <a:rPr lang="it-IT" dirty="0" smtClean="0"/>
              <a:t>	- “governi in esilio”, strutture formali prive di effettività (questione della legittima difesa collettiva),  esempi, non sono soggetti;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- Stati “fantoccio”, solo formalmente indipendenti, esempi, non sono soggetti;</a:t>
            </a:r>
          </a:p>
          <a:p>
            <a:pPr>
              <a:buNone/>
            </a:pPr>
            <a:r>
              <a:rPr lang="it-IT" dirty="0" smtClean="0"/>
              <a:t>	- Stati “satellite”, situazione intermedia, influenza politica non esclude la soggettività  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i="1" dirty="0" err="1" smtClean="0"/>
              <a:t>Failed</a:t>
            </a:r>
            <a:r>
              <a:rPr lang="it-IT" dirty="0" smtClean="0"/>
              <a:t> </a:t>
            </a:r>
            <a:r>
              <a:rPr lang="it-IT" i="1" dirty="0" err="1" smtClean="0"/>
              <a:t>States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	Situazioni di anarchia – esempio della Somalia post-1991 </a:t>
            </a:r>
          </a:p>
          <a:p>
            <a:pPr>
              <a:buNone/>
            </a:pPr>
            <a:r>
              <a:rPr lang="it-IT" dirty="0" smtClean="0"/>
              <a:t>	tesi della sospensione di soggettività – </a:t>
            </a:r>
          </a:p>
          <a:p>
            <a:pPr>
              <a:buNone/>
            </a:pPr>
            <a:r>
              <a:rPr lang="it-IT" dirty="0" smtClean="0"/>
              <a:t>	sospensione di regole che presuppongono il controllo del territorio (problematica della pirateria marittima: risoluzione </a:t>
            </a:r>
            <a:r>
              <a:rPr lang="it-IT" dirty="0" err="1" smtClean="0"/>
              <a:t>CdS</a:t>
            </a:r>
            <a:r>
              <a:rPr lang="it-IT" dirty="0" smtClean="0"/>
              <a:t> conferma soggettività – territorio somalo non è </a:t>
            </a:r>
            <a:r>
              <a:rPr lang="it-IT" i="1" dirty="0" err="1" smtClean="0"/>
              <a:t>res</a:t>
            </a:r>
            <a:r>
              <a:rPr lang="it-IT" i="1" dirty="0" smtClean="0"/>
              <a:t> </a:t>
            </a:r>
            <a:r>
              <a:rPr lang="it-IT" i="1" dirty="0" err="1" smtClean="0"/>
              <a:t>nullius</a:t>
            </a:r>
            <a:r>
              <a:rPr lang="it-IT" dirty="0" smtClean="0"/>
              <a:t>)</a:t>
            </a:r>
          </a:p>
          <a:p>
            <a:pPr>
              <a:buNone/>
            </a:pPr>
            <a:r>
              <a:rPr lang="it-IT" dirty="0" smtClean="0"/>
              <a:t>	Temporanea assenza di una struttura governativa – interesse della comunità internazionale fatto valere dalle NU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i="1" dirty="0" err="1" smtClean="0"/>
              <a:t>Rogue</a:t>
            </a:r>
            <a:r>
              <a:rPr lang="it-IT" i="1" dirty="0" smtClean="0"/>
              <a:t> </a:t>
            </a:r>
            <a:r>
              <a:rPr lang="it-IT" i="1" dirty="0" err="1" smtClean="0"/>
              <a:t>States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Stati “canaglia”, che violano principi fondamentali e si pongono al di fuori della comunità internazionale</a:t>
            </a:r>
          </a:p>
          <a:p>
            <a:r>
              <a:rPr lang="it-IT" dirty="0" smtClean="0"/>
              <a:t>Non possono invocare i propri diritti internazionalmente previsti (integrità territoriale compresa)</a:t>
            </a:r>
          </a:p>
          <a:p>
            <a:r>
              <a:rPr lang="it-IT" dirty="0" smtClean="0"/>
              <a:t>Documenti strategici USA – dottrina ideologica senza fondamento – sono soggetti a tutti gli effetti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r>
              <a:rPr lang="it-IT" dirty="0" smtClean="0"/>
              <a:t>Enti a soggettività limitata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Tesi della </a:t>
            </a:r>
            <a:r>
              <a:rPr lang="it-IT" dirty="0" err="1" smtClean="0"/>
              <a:t>destinatarietà</a:t>
            </a:r>
            <a:r>
              <a:rPr lang="it-IT" dirty="0" smtClean="0"/>
              <a:t> di alcune norme soltanto (sfera di competenze) - critica</a:t>
            </a:r>
          </a:p>
          <a:p>
            <a:r>
              <a:rPr lang="it-IT" dirty="0" smtClean="0"/>
              <a:t>Gli insorti: movimento rivoluzionario o secessionista – territorio, comando effettivo (norme di </a:t>
            </a:r>
            <a:r>
              <a:rPr lang="it-IT" dirty="0" err="1" smtClean="0"/>
              <a:t>d.i.u.</a:t>
            </a:r>
            <a:r>
              <a:rPr lang="it-IT" dirty="0" smtClean="0"/>
              <a:t> e sul trattamento degli stranieri)</a:t>
            </a:r>
          </a:p>
          <a:p>
            <a:r>
              <a:rPr lang="it-IT" dirty="0" smtClean="0"/>
              <a:t>Insorti e movimenti di liberazione nazionale (distinzione, sovrapposizione</a:t>
            </a:r>
            <a:r>
              <a:rPr lang="it-IT" dirty="0" smtClean="0"/>
              <a:t>)</a:t>
            </a:r>
          </a:p>
          <a:p>
            <a:r>
              <a:rPr lang="it-IT" dirty="0" smtClean="0"/>
              <a:t>Cenni sulla soggettività internazionale della Santa Sede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Le organizzazioni internazionali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Origini e sviluppo del fenomeno (organizzazioni tecniche – commissioni fluviali – </a:t>
            </a:r>
            <a:r>
              <a:rPr lang="it-IT" dirty="0" err="1" smtClean="0"/>
              <a:t>SdN</a:t>
            </a:r>
            <a:r>
              <a:rPr lang="it-IT" dirty="0" smtClean="0"/>
              <a:t> e OIL – Nazioni Unite) </a:t>
            </a:r>
          </a:p>
          <a:p>
            <a:r>
              <a:rPr lang="it-IT" dirty="0" smtClean="0"/>
              <a:t>Tipologie di organizzazioni internazionali (famiglia delle NU, altre organizzazioni universali, organizzazioni regionali, competenze politiche generali o competenze specifiche) </a:t>
            </a:r>
          </a:p>
          <a:p>
            <a:r>
              <a:rPr lang="it-IT" dirty="0" smtClean="0"/>
              <a:t>Problema della soggettività: teoria </a:t>
            </a:r>
            <a:r>
              <a:rPr lang="it-IT" dirty="0" err="1" smtClean="0"/>
              <a:t>consensualista</a:t>
            </a:r>
            <a:r>
              <a:rPr lang="it-IT" dirty="0" smtClean="0"/>
              <a:t> (ruolo attribuito dal trattato istitutivo) e teoria </a:t>
            </a:r>
            <a:r>
              <a:rPr lang="it-IT" dirty="0" err="1" smtClean="0"/>
              <a:t>obiettivista</a:t>
            </a:r>
            <a:r>
              <a:rPr lang="it-IT" dirty="0" smtClean="0"/>
              <a:t> (diritto generale: autonomia in fatto) – critica di entrambe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Le organizzazioni internazionali </a:t>
            </a:r>
            <a:r>
              <a:rPr lang="it-IT" dirty="0" err="1" smtClean="0"/>
              <a:t>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Parere CIG del 1949 (</a:t>
            </a:r>
            <a:r>
              <a:rPr lang="it-IT" i="1" dirty="0" smtClean="0"/>
              <a:t>Riparazione per danni …</a:t>
            </a:r>
            <a:r>
              <a:rPr lang="it-IT" dirty="0" smtClean="0"/>
              <a:t>): caso </a:t>
            </a:r>
            <a:r>
              <a:rPr lang="it-IT" dirty="0" err="1" smtClean="0"/>
              <a:t>Bernadotte</a:t>
            </a:r>
            <a:r>
              <a:rPr lang="it-IT" dirty="0" smtClean="0"/>
              <a:t> – danni alla funzione – questione preliminare della soggettività: sia trattato istitutivo che prassi (effettività)  </a:t>
            </a:r>
          </a:p>
          <a:p>
            <a:r>
              <a:rPr lang="it-IT" dirty="0" smtClean="0"/>
              <a:t>Contenuto della personalità: idea che sia commisurata sulle competenze – tesi (prevalente) della soggettività piena (accompagnata da limiti materiali)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it-IT" dirty="0" smtClean="0"/>
              <a:t>Sovranità ripartita?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Trasferimento di poteri ad enti sovranazionali o ad enti sub-statali?</a:t>
            </a:r>
          </a:p>
          <a:p>
            <a:r>
              <a:rPr lang="it-IT" dirty="0" smtClean="0"/>
              <a:t>Tesi della sovranità ripartita</a:t>
            </a:r>
          </a:p>
          <a:p>
            <a:r>
              <a:rPr lang="it-IT" dirty="0" smtClean="0"/>
              <a:t>La sovranità non è un fenomeno quantitativo – non può essere ripartita fra più soggetti – le eventuali limitazioni sono di fatto, non limitazioni di personalità giuridica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292</Words>
  <Application>Microsoft Office PowerPoint</Application>
  <PresentationFormat>Presentazione su schermo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GLI ALTRI SOGGETTI</vt:lpstr>
      <vt:lpstr>Enti statali a sovranità limitata</vt:lpstr>
      <vt:lpstr>Failed States</vt:lpstr>
      <vt:lpstr>Rogue States </vt:lpstr>
      <vt:lpstr>Enti a soggettività limitata</vt:lpstr>
      <vt:lpstr>Le organizzazioni internazionali</vt:lpstr>
      <vt:lpstr>Le organizzazioni internazionali II</vt:lpstr>
      <vt:lpstr>Sovranità ripartita?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GLI ALTRI SOGGETTI</dc:title>
  <dc:creator>Antonio Marchesi</dc:creator>
  <cp:lastModifiedBy>Antonio Marchesi</cp:lastModifiedBy>
  <cp:revision>21</cp:revision>
  <dcterms:created xsi:type="dcterms:W3CDTF">2020-04-06T10:28:13Z</dcterms:created>
  <dcterms:modified xsi:type="dcterms:W3CDTF">2020-04-06T12:47:54Z</dcterms:modified>
</cp:coreProperties>
</file>