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2" r:id="rId2"/>
    <p:sldMasterId id="2147483706" r:id="rId3"/>
    <p:sldMasterId id="2147483709" r:id="rId4"/>
    <p:sldMasterId id="2147483712" r:id="rId5"/>
    <p:sldMasterId id="2147483715" r:id="rId6"/>
    <p:sldMasterId id="2147483717" r:id="rId7"/>
    <p:sldMasterId id="2147483725" r:id="rId8"/>
    <p:sldMasterId id="2147483727" r:id="rId9"/>
    <p:sldMasterId id="2147483730" r:id="rId10"/>
  </p:sldMasterIdLst>
  <p:notesMasterIdLst>
    <p:notesMasterId r:id="rId49"/>
  </p:notesMasterIdLst>
  <p:handoutMasterIdLst>
    <p:handoutMasterId r:id="rId50"/>
  </p:handoutMasterIdLst>
  <p:sldIdLst>
    <p:sldId id="257" r:id="rId11"/>
    <p:sldId id="299" r:id="rId12"/>
    <p:sldId id="300" r:id="rId13"/>
    <p:sldId id="301" r:id="rId14"/>
    <p:sldId id="302" r:id="rId15"/>
    <p:sldId id="303" r:id="rId16"/>
    <p:sldId id="335" r:id="rId17"/>
    <p:sldId id="336" r:id="rId18"/>
    <p:sldId id="304" r:id="rId19"/>
    <p:sldId id="305" r:id="rId20"/>
    <p:sldId id="338" r:id="rId21"/>
    <p:sldId id="339" r:id="rId22"/>
    <p:sldId id="337" r:id="rId23"/>
    <p:sldId id="308" r:id="rId24"/>
    <p:sldId id="309" r:id="rId25"/>
    <p:sldId id="340" r:id="rId26"/>
    <p:sldId id="348" r:id="rId27"/>
    <p:sldId id="343" r:id="rId28"/>
    <p:sldId id="262" r:id="rId29"/>
    <p:sldId id="314" r:id="rId30"/>
    <p:sldId id="341" r:id="rId31"/>
    <p:sldId id="319" r:id="rId32"/>
    <p:sldId id="342" r:id="rId33"/>
    <p:sldId id="322" r:id="rId34"/>
    <p:sldId id="321" r:id="rId35"/>
    <p:sldId id="324" r:id="rId36"/>
    <p:sldId id="344" r:id="rId37"/>
    <p:sldId id="325" r:id="rId38"/>
    <p:sldId id="282" r:id="rId39"/>
    <p:sldId id="345" r:id="rId40"/>
    <p:sldId id="289" r:id="rId41"/>
    <p:sldId id="287" r:id="rId42"/>
    <p:sldId id="283" r:id="rId43"/>
    <p:sldId id="329" r:id="rId44"/>
    <p:sldId id="331" r:id="rId45"/>
    <p:sldId id="280" r:id="rId46"/>
    <p:sldId id="333" r:id="rId47"/>
    <p:sldId id="334" r:id="rId48"/>
  </p:sldIdLst>
  <p:sldSz cx="9144000" cy="6858000" type="screen4x3"/>
  <p:notesSz cx="6797675" cy="9928225"/>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Daly" initials="K" lastIdx="13" clrIdx="0"/>
  <p:cmAuthor id="1" name="Bonilla, Edgar" initials="EB" lastIdx="1" clrIdx="1"/>
  <p:cmAuthor id="2" name="Solina Lindahl" initials="SL" lastIdx="8" clrIdx="2"/>
  <p:cmAuthor id="3" name="hbadmin" initials="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870" autoAdjust="0"/>
  </p:normalViewPr>
  <p:slideViewPr>
    <p:cSldViewPr>
      <p:cViewPr varScale="1">
        <p:scale>
          <a:sx n="74" d="100"/>
          <a:sy n="74" d="100"/>
        </p:scale>
        <p:origin x="540" y="11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3" d="100"/>
          <a:sy n="93" d="100"/>
        </p:scale>
        <p:origin x="-3640" y="-10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72C37FF5-9CBB-C643-B979-1F3DF346350A}" type="datetimeFigureOut">
              <a:rPr lang="en-US" smtClean="0"/>
              <a:t>4/2/2018</a:t>
            </a:fld>
            <a:endParaRPr lang="en-US"/>
          </a:p>
        </p:txBody>
      </p:sp>
      <p:sp>
        <p:nvSpPr>
          <p:cNvPr id="4" name="Footer Placeholder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327399AF-11BE-3E41-A7AC-FE478B8781DF}" type="slidenum">
              <a:rPr lang="en-US" smtClean="0"/>
              <a:t>‹#›</a:t>
            </a:fld>
            <a:endParaRPr lang="en-US"/>
          </a:p>
        </p:txBody>
      </p:sp>
    </p:spTree>
    <p:extLst>
      <p:ext uri="{BB962C8B-B14F-4D97-AF65-F5344CB8AC3E}">
        <p14:creationId xmlns:p14="http://schemas.microsoft.com/office/powerpoint/2010/main" val="322388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90E78309-62AD-41C8-A5E0-7A2CEF9A608A}" type="datetimeFigureOut">
              <a:rPr lang="en-US" smtClean="0"/>
              <a:t>4/2/2018</a:t>
            </a:fld>
            <a:endParaRPr lang="en-US"/>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C10FD7D6-722C-40C6-9556-568411A51384}" type="slidenum">
              <a:rPr lang="en-US" smtClean="0"/>
              <a:t>‹#›</a:t>
            </a:fld>
            <a:endParaRPr lang="en-US"/>
          </a:p>
        </p:txBody>
      </p:sp>
    </p:spTree>
    <p:extLst>
      <p:ext uri="{BB962C8B-B14F-4D97-AF65-F5344CB8AC3E}">
        <p14:creationId xmlns:p14="http://schemas.microsoft.com/office/powerpoint/2010/main" val="22937056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atimes.com/news/local/la-me-shop12-2009dec12,0,4972518.stor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1</a:t>
            </a:fld>
            <a:endParaRPr lang="en-US"/>
          </a:p>
        </p:txBody>
      </p:sp>
    </p:spTree>
    <p:extLst>
      <p:ext uri="{BB962C8B-B14F-4D97-AF65-F5344CB8AC3E}">
        <p14:creationId xmlns:p14="http://schemas.microsoft.com/office/powerpoint/2010/main" val="128567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12432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11</a:t>
            </a:fld>
            <a:endParaRPr lang="en-US"/>
          </a:p>
        </p:txBody>
      </p:sp>
    </p:spTree>
    <p:extLst>
      <p:ext uri="{BB962C8B-B14F-4D97-AF65-F5344CB8AC3E}">
        <p14:creationId xmlns:p14="http://schemas.microsoft.com/office/powerpoint/2010/main" val="84176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12</a:t>
            </a:fld>
            <a:endParaRPr lang="en-US"/>
          </a:p>
        </p:txBody>
      </p:sp>
    </p:spTree>
    <p:extLst>
      <p:ext uri="{BB962C8B-B14F-4D97-AF65-F5344CB8AC3E}">
        <p14:creationId xmlns:p14="http://schemas.microsoft.com/office/powerpoint/2010/main" val="192386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13</a:t>
            </a:fld>
            <a:endParaRPr lang="en-US"/>
          </a:p>
        </p:txBody>
      </p:sp>
    </p:spTree>
    <p:extLst>
      <p:ext uri="{BB962C8B-B14F-4D97-AF65-F5344CB8AC3E}">
        <p14:creationId xmlns:p14="http://schemas.microsoft.com/office/powerpoint/2010/main" val="160936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419510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59E3561-2439-4916-9024-21AE19071EA5}" type="slidenum">
              <a:rPr lang="en-US" sz="1200"/>
              <a:pPr eaLnBrk="1" hangingPunct="1"/>
              <a:t>15</a:t>
            </a:fld>
            <a:endParaRPr lang="en-US" sz="1200"/>
          </a:p>
        </p:txBody>
      </p:sp>
    </p:spTree>
    <p:extLst>
      <p:ext uri="{BB962C8B-B14F-4D97-AF65-F5344CB8AC3E}">
        <p14:creationId xmlns:p14="http://schemas.microsoft.com/office/powerpoint/2010/main" val="178536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859E3561-2439-4916-9024-21AE19071EA5}" type="slidenum">
              <a:rPr lang="en-US" sz="1200"/>
              <a:pPr eaLnBrk="1" hangingPunct="1"/>
              <a:t>16</a:t>
            </a:fld>
            <a:endParaRPr lang="en-US" sz="1200"/>
          </a:p>
        </p:txBody>
      </p:sp>
    </p:spTree>
    <p:extLst>
      <p:ext uri="{BB962C8B-B14F-4D97-AF65-F5344CB8AC3E}">
        <p14:creationId xmlns:p14="http://schemas.microsoft.com/office/powerpoint/2010/main" val="3485075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FD7D6-722C-40C6-9556-568411A51384}" type="slidenum">
              <a:rPr lang="en-US" smtClean="0"/>
              <a:t>17</a:t>
            </a:fld>
            <a:endParaRPr lang="en-US"/>
          </a:p>
        </p:txBody>
      </p:sp>
    </p:spTree>
    <p:extLst>
      <p:ext uri="{BB962C8B-B14F-4D97-AF65-F5344CB8AC3E}">
        <p14:creationId xmlns:p14="http://schemas.microsoft.com/office/powerpoint/2010/main" val="213785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48919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26561-4628-440B-B043-C06965BD9735}"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252805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27FB978B-6A2C-470A-81DC-C169FA37EAEC}" type="slidenum">
              <a:rPr lang="en-US" sz="1200"/>
              <a:pPr eaLnBrk="1" hangingPunct="1"/>
              <a:t>2</a:t>
            </a:fld>
            <a:endParaRPr lang="en-US" sz="1200"/>
          </a:p>
        </p:txBody>
      </p:sp>
    </p:spTree>
    <p:extLst>
      <p:ext uri="{BB962C8B-B14F-4D97-AF65-F5344CB8AC3E}">
        <p14:creationId xmlns:p14="http://schemas.microsoft.com/office/powerpoint/2010/main" val="168687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268482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FD7D6-722C-40C6-9556-568411A51384}" type="slidenum">
              <a:rPr lang="en-US" smtClean="0"/>
              <a:t>21</a:t>
            </a:fld>
            <a:endParaRPr lang="en-US"/>
          </a:p>
        </p:txBody>
      </p:sp>
    </p:spTree>
    <p:extLst>
      <p:ext uri="{BB962C8B-B14F-4D97-AF65-F5344CB8AC3E}">
        <p14:creationId xmlns:p14="http://schemas.microsoft.com/office/powerpoint/2010/main" val="1047603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740470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FD7D6-722C-40C6-9556-568411A51384}" type="slidenum">
              <a:rPr lang="en-US" smtClean="0"/>
              <a:t>23</a:t>
            </a:fld>
            <a:endParaRPr lang="en-US"/>
          </a:p>
        </p:txBody>
      </p:sp>
    </p:spTree>
    <p:extLst>
      <p:ext uri="{BB962C8B-B14F-4D97-AF65-F5344CB8AC3E}">
        <p14:creationId xmlns:p14="http://schemas.microsoft.com/office/powerpoint/2010/main" val="1363505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21717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39AADADC-5BB3-4299-A470-0D0F96B8F783}" type="slidenum">
              <a:rPr lang="en-US" sz="1200"/>
              <a:pPr eaLnBrk="1" hangingPunct="1"/>
              <a:t>25</a:t>
            </a:fld>
            <a:endParaRPr lang="en-US" sz="1200"/>
          </a:p>
        </p:txBody>
      </p:sp>
    </p:spTree>
    <p:extLst>
      <p:ext uri="{BB962C8B-B14F-4D97-AF65-F5344CB8AC3E}">
        <p14:creationId xmlns:p14="http://schemas.microsoft.com/office/powerpoint/2010/main" val="214724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B03BA050-450F-4D83-A4BD-365D1A2C84A2}" type="slidenum">
              <a:rPr lang="en-US" sz="1200"/>
              <a:pPr eaLnBrk="1" hangingPunct="1"/>
              <a:t>26</a:t>
            </a:fld>
            <a:endParaRPr lang="en-US" sz="1200"/>
          </a:p>
        </p:txBody>
      </p:sp>
    </p:spTree>
    <p:extLst>
      <p:ext uri="{BB962C8B-B14F-4D97-AF65-F5344CB8AC3E}">
        <p14:creationId xmlns:p14="http://schemas.microsoft.com/office/powerpoint/2010/main" val="71555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B03BA050-450F-4D83-A4BD-365D1A2C84A2}" type="slidenum">
              <a:rPr lang="en-US" sz="1200"/>
              <a:pPr eaLnBrk="1" hangingPunct="1"/>
              <a:t>27</a:t>
            </a:fld>
            <a:endParaRPr lang="en-US" sz="1200"/>
          </a:p>
        </p:txBody>
      </p:sp>
    </p:spTree>
    <p:extLst>
      <p:ext uri="{BB962C8B-B14F-4D97-AF65-F5344CB8AC3E}">
        <p14:creationId xmlns:p14="http://schemas.microsoft.com/office/powerpoint/2010/main" val="2290969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4015405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29</a:t>
            </a:fld>
            <a:endParaRPr lang="en-US"/>
          </a:p>
        </p:txBody>
      </p:sp>
    </p:spTree>
    <p:extLst>
      <p:ext uri="{BB962C8B-B14F-4D97-AF65-F5344CB8AC3E}">
        <p14:creationId xmlns:p14="http://schemas.microsoft.com/office/powerpoint/2010/main" val="17218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582582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FD7D6-722C-40C6-9556-568411A51384}" type="slidenum">
              <a:rPr lang="en-US" smtClean="0"/>
              <a:t>30</a:t>
            </a:fld>
            <a:endParaRPr lang="en-US"/>
          </a:p>
        </p:txBody>
      </p:sp>
    </p:spTree>
    <p:extLst>
      <p:ext uri="{BB962C8B-B14F-4D97-AF65-F5344CB8AC3E}">
        <p14:creationId xmlns:p14="http://schemas.microsoft.com/office/powerpoint/2010/main" val="1952565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BDF0EF-F98F-4AFD-92B4-421DFB0E1225}"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4127980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32</a:t>
            </a:fld>
            <a:endParaRPr lang="en-US"/>
          </a:p>
        </p:txBody>
      </p:sp>
    </p:spTree>
    <p:extLst>
      <p:ext uri="{BB962C8B-B14F-4D97-AF65-F5344CB8AC3E}">
        <p14:creationId xmlns:p14="http://schemas.microsoft.com/office/powerpoint/2010/main" val="145342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From the Slate online: L.A. Boutique Opens Only When It Wants To </a:t>
            </a:r>
          </a:p>
          <a:p>
            <a:pPr eaLnBrk="1" hangingPunct="1">
              <a:spcBef>
                <a:spcPct val="0"/>
              </a:spcBef>
            </a:pPr>
            <a:r>
              <a:rPr lang="en-US" dirty="0" smtClean="0"/>
              <a:t>In a hurry to find that perfect Christmas present? Then don't go to the Never Open Store, an L.A. boutique where the owner sets her hours—and her prices—based on what kind of mood she's in. The Never Open Store doesn't have official hours. The hands have been ripped off the miniature "Will Return At ..." clock on the front door, and owner Stephanie Mata lets people in when she wants to. None of the funky clothing or art is priced, either. Mata says she knows it's "unethical," but she sizes people up and names a price that she thinks fits the client. Hollywood set designers with lavish budgets will pay more for the syringe-studded dartboard or recycled chandelier than students looking to decorate their first apartment. In an era of consumer belt-tightening and retail door-shutting (the Never Open Store is on a street with lots of vacant storefronts), the unorthodox strategy seems to be working. Mata has created a buzz, and she's won't be changing the way she operates. "I'm the boss," Mata says. "And I don't like bad vibes."</a:t>
            </a:r>
          </a:p>
          <a:p>
            <a:pPr eaLnBrk="1" hangingPunct="1">
              <a:spcBef>
                <a:spcPct val="0"/>
              </a:spcBef>
            </a:pPr>
            <a:r>
              <a:rPr lang="en-US" dirty="0" smtClean="0"/>
              <a:t>Read original story in </a:t>
            </a:r>
            <a:r>
              <a:rPr lang="en-US" dirty="0" smtClean="0">
                <a:hlinkClick r:id="rId3"/>
              </a:rPr>
              <a:t>The Los Angeles Times</a:t>
            </a:r>
            <a:r>
              <a:rPr lang="en-US" dirty="0" smtClean="0"/>
              <a:t> | Saturday, Dec. 12, 2009.</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AB28C-9EA5-4130-8EDD-ADCBFAC11AA8}"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4226031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 </a:t>
            </a:r>
          </a:p>
        </p:txBody>
      </p:sp>
    </p:spTree>
    <p:extLst>
      <p:ext uri="{BB962C8B-B14F-4D97-AF65-F5344CB8AC3E}">
        <p14:creationId xmlns:p14="http://schemas.microsoft.com/office/powerpoint/2010/main" val="153659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106050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F3184-7584-4807-8BE0-913042F6D7E8}" type="slidenum">
              <a:rPr lang="en-US" smtClean="0"/>
              <a:pPr fontAlgn="base">
                <a:spcBef>
                  <a:spcPct val="0"/>
                </a:spcBef>
                <a:spcAft>
                  <a:spcPct val="0"/>
                </a:spcAft>
                <a:defRPr/>
              </a:pPr>
              <a:t>36</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All image credits courtesy of Morgue File and/or </a:t>
            </a:r>
            <a:r>
              <a:rPr lang="en-US" dirty="0" err="1"/>
              <a:t>FreeImages.com</a:t>
            </a:r>
            <a:r>
              <a:rPr lang="en-US" dirty="0"/>
              <a:t> unless otherwise specified</a:t>
            </a:r>
          </a:p>
          <a:p>
            <a:pPr eaLnBrk="1" hangingPunct="1">
              <a:spcBef>
                <a:spcPct val="0"/>
              </a:spcBef>
            </a:pPr>
            <a:endParaRPr lang="en-US" dirty="0" smtClean="0"/>
          </a:p>
        </p:txBody>
      </p:sp>
    </p:spTree>
    <p:extLst>
      <p:ext uri="{BB962C8B-B14F-4D97-AF65-F5344CB8AC3E}">
        <p14:creationId xmlns:p14="http://schemas.microsoft.com/office/powerpoint/2010/main" val="3348062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2667778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C730B0FF-8A90-49F4-9866-F554571E40DF}" type="slidenum">
              <a:rPr lang="en-US" sz="1200"/>
              <a:pPr eaLnBrk="1" hangingPunct="1"/>
              <a:t>38</a:t>
            </a:fld>
            <a:endParaRPr lang="en-US" sz="1200"/>
          </a:p>
        </p:txBody>
      </p:sp>
    </p:spTree>
    <p:extLst>
      <p:ext uri="{BB962C8B-B14F-4D97-AF65-F5344CB8AC3E}">
        <p14:creationId xmlns:p14="http://schemas.microsoft.com/office/powerpoint/2010/main" val="385596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502D121E-FBFA-4752-A45B-CED8B7FAC42D}" type="slidenum">
              <a:rPr lang="en-US" sz="1200"/>
              <a:pPr eaLnBrk="1" hangingPunct="1"/>
              <a:t>4</a:t>
            </a:fld>
            <a:endParaRPr lang="en-US" sz="1200"/>
          </a:p>
        </p:txBody>
      </p:sp>
    </p:spTree>
    <p:extLst>
      <p:ext uri="{BB962C8B-B14F-4D97-AF65-F5344CB8AC3E}">
        <p14:creationId xmlns:p14="http://schemas.microsoft.com/office/powerpoint/2010/main" val="291729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63559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41AA6B97-07EC-4AD4-95DA-7A852C55C872}" type="slidenum">
              <a:rPr lang="en-US" sz="1200"/>
              <a:pPr eaLnBrk="1" hangingPunct="1"/>
              <a:t>6</a:t>
            </a:fld>
            <a:endParaRPr lang="en-US" sz="1200"/>
          </a:p>
        </p:txBody>
      </p:sp>
    </p:spTree>
    <p:extLst>
      <p:ext uri="{BB962C8B-B14F-4D97-AF65-F5344CB8AC3E}">
        <p14:creationId xmlns:p14="http://schemas.microsoft.com/office/powerpoint/2010/main" val="374732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0FD7D6-722C-40C6-9556-568411A51384}" type="slidenum">
              <a:rPr lang="en-US" smtClean="0"/>
              <a:t>7</a:t>
            </a:fld>
            <a:endParaRPr lang="en-US"/>
          </a:p>
        </p:txBody>
      </p:sp>
    </p:spTree>
    <p:extLst>
      <p:ext uri="{BB962C8B-B14F-4D97-AF65-F5344CB8AC3E}">
        <p14:creationId xmlns:p14="http://schemas.microsoft.com/office/powerpoint/2010/main" val="88268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 of Corbis</a:t>
            </a:r>
            <a:endParaRPr lang="en-US" dirty="0"/>
          </a:p>
        </p:txBody>
      </p:sp>
      <p:sp>
        <p:nvSpPr>
          <p:cNvPr id="4" name="Slide Number Placeholder 3"/>
          <p:cNvSpPr>
            <a:spLocks noGrp="1"/>
          </p:cNvSpPr>
          <p:nvPr>
            <p:ph type="sldNum" sz="quarter" idx="10"/>
          </p:nvPr>
        </p:nvSpPr>
        <p:spPr/>
        <p:txBody>
          <a:bodyPr/>
          <a:lstStyle/>
          <a:p>
            <a:fld id="{C10FD7D6-722C-40C6-9556-568411A51384}" type="slidenum">
              <a:rPr lang="en-US" smtClean="0"/>
              <a:t>8</a:t>
            </a:fld>
            <a:endParaRPr lang="en-US"/>
          </a:p>
        </p:txBody>
      </p:sp>
    </p:spTree>
    <p:extLst>
      <p:ext uri="{BB962C8B-B14F-4D97-AF65-F5344CB8AC3E}">
        <p14:creationId xmlns:p14="http://schemas.microsoft.com/office/powerpoint/2010/main" val="231899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1339B81B-008B-4A62-B219-1220DDE2E60D}" type="slidenum">
              <a:rPr lang="en-US" sz="1200"/>
              <a:pPr eaLnBrk="1" hangingPunct="1"/>
              <a:t>9</a:t>
            </a:fld>
            <a:endParaRPr lang="en-US" sz="1200"/>
          </a:p>
        </p:txBody>
      </p:sp>
    </p:spTree>
    <p:extLst>
      <p:ext uri="{BB962C8B-B14F-4D97-AF65-F5344CB8AC3E}">
        <p14:creationId xmlns:p14="http://schemas.microsoft.com/office/powerpoint/2010/main" val="222268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hyperlink" Target="http://www.gregmankiw.blogspot.com/" TargetMode="External"/><Relationship Id="rId1" Type="http://schemas.openxmlformats.org/officeDocument/2006/relationships/slideMaster" Target="../slideMasters/slideMaster2.xml"/><Relationship Id="rId6" Type="http://schemas.openxmlformats.org/officeDocument/2006/relationships/hyperlink" Target="http://www.freakonomics.com/blog/"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08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9852625"/>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40984043"/>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12159916"/>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08934"/>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8443429"/>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1972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smtClean="0">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321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smtClean="0">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0432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smtClean="0">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58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ght Arrow 8">
            <a:hlinkClick r:id="" action="ppaction://noaction"/>
          </p:cNvPr>
          <p:cNvSpPr/>
          <p:nvPr userDrawn="1"/>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a:defRPr/>
            </a:pPr>
            <a:r>
              <a:rPr lang="en-US" sz="1100" b="1" spc="60" dirty="0" smtClean="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smtClean="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rPr>
              <a:t>Active Learning</a:t>
            </a:r>
            <a:endPar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sp>
        <p:nvSpPr>
          <p:cNvPr id="11" name="TextBox 10"/>
          <p:cNvSpPr txBox="1"/>
          <p:nvPr userDrawn="1"/>
        </p:nvSpPr>
        <p:spPr>
          <a:xfrm>
            <a:off x="8126895" y="6209547"/>
            <a:ext cx="634182" cy="523220"/>
          </a:xfrm>
          <a:prstGeom prst="rect">
            <a:avLst/>
          </a:prstGeom>
          <a:noFill/>
        </p:spPr>
        <p:txBody>
          <a:bodyPr wrap="square" rtlCol="0">
            <a:spAutoFit/>
          </a:bodyPr>
          <a:lstStyle/>
          <a:p>
            <a:r>
              <a:rPr lang="en-US" sz="1400" b="1" dirty="0" smtClean="0">
                <a:solidFill>
                  <a:prstClr val="white"/>
                </a:solidFill>
                <a:effectLst>
                  <a:outerShdw blurRad="38100" dist="38100" dir="2700000" algn="tl">
                    <a:srgbClr val="000000">
                      <a:alpha val="43137"/>
                    </a:srgbClr>
                  </a:outerShdw>
                </a:effectLst>
                <a:latin typeface="Calibri"/>
                <a:hlinkClick r:id="" action="ppaction://noaction"/>
              </a:rPr>
              <a:t>To Video</a:t>
            </a:r>
            <a:endParaRPr lang="en-US" sz="1400" b="1" dirty="0">
              <a:solidFill>
                <a:prstClr val="white"/>
              </a:solidFill>
              <a:effectLst>
                <a:outerShdw blurRad="38100" dist="38100" dir="2700000" algn="tl">
                  <a:srgbClr val="000000">
                    <a:alpha val="43137"/>
                  </a:srgbClr>
                </a:outerShdw>
              </a:effectLst>
              <a:latin typeface="Calibri"/>
            </a:endParaRPr>
          </a:p>
        </p:txBody>
      </p:sp>
      <p:sp>
        <p:nvSpPr>
          <p:cNvPr id="13"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322658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pic>
        <p:nvPicPr>
          <p:cNvPr id="5" name="Picture 4" descr="Screen Shot 2014-12-20 at 5.27.50 PM.png"/>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2925592"/>
            <a:ext cx="3985858" cy="3924300"/>
          </a:xfrm>
          <a:prstGeom prst="rect">
            <a:avLst/>
          </a:prstGeom>
        </p:spPr>
      </p:pic>
    </p:spTree>
    <p:extLst>
      <p:ext uri="{BB962C8B-B14F-4D97-AF65-F5344CB8AC3E}">
        <p14:creationId xmlns:p14="http://schemas.microsoft.com/office/powerpoint/2010/main" val="406133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a:t>
            </a:r>
            <a:endParaRPr lang="en-US" dirty="0"/>
          </a:p>
        </p:txBody>
      </p:sp>
    </p:spTree>
    <p:extLst>
      <p:ext uri="{BB962C8B-B14F-4D97-AF65-F5344CB8AC3E}">
        <p14:creationId xmlns:p14="http://schemas.microsoft.com/office/powerpoint/2010/main" val="1767197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a:t>
            </a:r>
            <a:endParaRPr lang="en-US" dirty="0"/>
          </a:p>
        </p:txBody>
      </p:sp>
    </p:spTree>
    <p:extLst>
      <p:ext uri="{BB962C8B-B14F-4D97-AF65-F5344CB8AC3E}">
        <p14:creationId xmlns:p14="http://schemas.microsoft.com/office/powerpoint/2010/main" val="17671972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3844364"/>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4763" y="5410200"/>
            <a:ext cx="9136063" cy="1447800"/>
          </a:xfrm>
          <a:prstGeom prst="rect">
            <a:avLst/>
          </a:prstGeom>
          <a:solidFill>
            <a:schemeClr val="tx1">
              <a:alpha val="81000"/>
            </a:schemeClr>
          </a:solidFill>
        </p:spPr>
        <p:txBody>
          <a:bodyPr anchor="ctr">
            <a:normAutofit/>
          </a:bodyPr>
          <a:lstStyle/>
          <a:p>
            <a:pPr algn="r">
              <a:defRPr/>
            </a:pPr>
            <a:endParaRPr lang="en-US" sz="4800" spc="50" dirty="0">
              <a:latin typeface="Candara" pitchFamily="34" charset="0"/>
              <a:ea typeface="Tahoma" pitchFamily="34" charset="0"/>
              <a:cs typeface="Tahoma" pitchFamily="34" charset="0"/>
            </a:endParaRPr>
          </a:p>
        </p:txBody>
      </p:sp>
      <p:sp>
        <p:nvSpPr>
          <p:cNvPr id="6" name="TextBox 5"/>
          <p:cNvSpPr txBox="1"/>
          <p:nvPr/>
        </p:nvSpPr>
        <p:spPr>
          <a:xfrm>
            <a:off x="261938" y="5181600"/>
            <a:ext cx="2176462" cy="1862048"/>
          </a:xfrm>
          <a:prstGeom prst="rect">
            <a:avLst/>
          </a:prstGeom>
          <a:noFill/>
        </p:spPr>
        <p:txBody>
          <a:bodyPr wrap="square">
            <a:spAutoFit/>
          </a:bodyPr>
          <a:lstStyle/>
          <a:p>
            <a:pPr>
              <a:defRPr/>
            </a:pPr>
            <a:r>
              <a:rPr lang="en-US" sz="11500" b="1" spc="-300" dirty="0" smtClean="0">
                <a:solidFill>
                  <a:schemeClr val="bg1"/>
                </a:solidFill>
                <a:effectLst>
                  <a:outerShdw blurRad="38100" dist="38100" dir="2700000" algn="tl">
                    <a:srgbClr val="000000">
                      <a:alpha val="43137"/>
                    </a:srgbClr>
                  </a:outerShdw>
                </a:effectLst>
                <a:latin typeface="Tw Cen MT"/>
                <a:ea typeface="Tahoma" pitchFamily="34" charset="0"/>
                <a:cs typeface="Tw Cen MT"/>
              </a:rPr>
              <a:t>13</a:t>
            </a:r>
            <a:endParaRPr lang="en-US" sz="11500" b="1" spc="-300" dirty="0">
              <a:solidFill>
                <a:schemeClr val="bg1"/>
              </a:solidFill>
              <a:effectLst>
                <a:outerShdw blurRad="38100" dist="38100" dir="2700000" algn="tl">
                  <a:srgbClr val="000000">
                    <a:alpha val="43137"/>
                  </a:srgbClr>
                </a:outerShdw>
              </a:effectLst>
              <a:latin typeface="Tw Cen MT"/>
              <a:ea typeface="Tahoma" pitchFamily="34" charset="0"/>
              <a:cs typeface="Tw Cen MT"/>
            </a:endParaRPr>
          </a:p>
        </p:txBody>
      </p:sp>
      <p:sp>
        <p:nvSpPr>
          <p:cNvPr id="7" name="TextBox 6"/>
          <p:cNvSpPr txBox="1"/>
          <p:nvPr/>
        </p:nvSpPr>
        <p:spPr>
          <a:xfrm rot="16200000">
            <a:off x="-418306" y="5981184"/>
            <a:ext cx="1358900" cy="369332"/>
          </a:xfrm>
          <a:prstGeom prst="rect">
            <a:avLst/>
          </a:prstGeom>
          <a:noFill/>
        </p:spPr>
        <p:txBody>
          <a:bodyPr>
            <a:spAutoFit/>
          </a:bodyPr>
          <a:lstStyle/>
          <a:p>
            <a:pPr>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8" name="TextBox 7"/>
          <p:cNvSpPr txBox="1"/>
          <p:nvPr/>
        </p:nvSpPr>
        <p:spPr>
          <a:xfrm>
            <a:off x="0" y="-15356"/>
            <a:ext cx="7696200" cy="307777"/>
          </a:xfrm>
          <a:prstGeom prst="rect">
            <a:avLst/>
          </a:prstGeom>
          <a:noFill/>
        </p:spPr>
        <p:txBody>
          <a:bodyPr wrap="square">
            <a:spAutoFit/>
          </a:bodyPr>
          <a:lstStyle/>
          <a:p>
            <a:pPr algn="l">
              <a:defRPr/>
            </a:pPr>
            <a:r>
              <a:rPr lang="en-US" sz="1400" b="1" i="0" kern="0" cap="small" spc="400" dirty="0" smtClean="0">
                <a:solidFill>
                  <a:schemeClr val="tx1">
                    <a:lumMod val="50000"/>
                    <a:lumOff val="50000"/>
                  </a:schemeClr>
                </a:solidFill>
                <a:latin typeface="Tw Cen MT" pitchFamily="34" charset="0"/>
              </a:rPr>
              <a:t>Slides </a:t>
            </a:r>
            <a:r>
              <a:rPr lang="en-US" sz="1400" b="1" i="0" kern="0" cap="small" spc="400" dirty="0">
                <a:solidFill>
                  <a:schemeClr val="tx1">
                    <a:lumMod val="50000"/>
                    <a:lumOff val="50000"/>
                  </a:schemeClr>
                </a:solidFill>
                <a:latin typeface="Tw Cen MT" pitchFamily="34" charset="0"/>
              </a:rPr>
              <a:t>by Solina Lindahl</a:t>
            </a:r>
          </a:p>
        </p:txBody>
      </p:sp>
      <p:sp>
        <p:nvSpPr>
          <p:cNvPr id="12" name="Title 1"/>
          <p:cNvSpPr txBox="1">
            <a:spLocks/>
          </p:cNvSpPr>
          <p:nvPr userDrawn="1"/>
        </p:nvSpPr>
        <p:spPr>
          <a:xfrm>
            <a:off x="1295400" y="5410200"/>
            <a:ext cx="7772400" cy="1447800"/>
          </a:xfrm>
          <a:prstGeom prst="rect">
            <a:avLst/>
          </a:prstGeom>
          <a:noFill/>
        </p:spPr>
        <p:txBody>
          <a:bodyPr>
            <a:noAutofit/>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r>
              <a:rPr lang="en-US" sz="6000" b="1" kern="0" spc="500" dirty="0" smtClean="0">
                <a:latin typeface="Tw Cen MT"/>
                <a:cs typeface="Tw Cen MT"/>
              </a:rPr>
              <a:t>Monopoly</a:t>
            </a:r>
            <a:endParaRPr lang="en-US" sz="6000" b="1" kern="0" spc="500" dirty="0">
              <a:latin typeface="Tw Cen MT"/>
              <a:cs typeface="Tw Cen MT"/>
            </a:endParaRPr>
          </a:p>
        </p:txBody>
      </p:sp>
    </p:spTree>
    <p:extLst>
      <p:ext uri="{BB962C8B-B14F-4D97-AF65-F5344CB8AC3E}">
        <p14:creationId xmlns:p14="http://schemas.microsoft.com/office/powerpoint/2010/main" val="42208709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0" y="1490246"/>
            <a:ext cx="9144000" cy="338554"/>
          </a:xfrm>
          <a:prstGeom prst="rect">
            <a:avLst/>
          </a:prstGeom>
          <a:solidFill>
            <a:srgbClr val="CCFF33">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0" i="0" spc="300" dirty="0" smtClean="0">
                <a:solidFill>
                  <a:srgbClr val="F79646"/>
                </a:solidFill>
                <a:latin typeface="+mn-lt"/>
              </a:rPr>
              <a:t>SOME GOOD BLOGS AND OTHER SITES TO GET THE JUICES FLOWING:</a:t>
            </a:r>
            <a:endParaRPr lang="en-US" sz="1600" b="0" i="0" spc="300" dirty="0">
              <a:solidFill>
                <a:srgbClr val="F79646"/>
              </a:solidFill>
              <a:latin typeface="+mn-lt"/>
            </a:endParaRPr>
          </a:p>
        </p:txBody>
      </p:sp>
      <p:sp>
        <p:nvSpPr>
          <p:cNvPr id="6"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a:defRPr/>
            </a:pPr>
            <a:r>
              <a:rPr lang="en-US" sz="4800" b="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FOOD FOR</a:t>
            </a:r>
            <a:r>
              <a:rPr lang="en-US" sz="4800" b="0" baseline="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 </a:t>
            </a:r>
            <a:r>
              <a:rPr lang="en-US" sz="4800" b="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THOUGHT….</a:t>
            </a:r>
            <a:endPar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endParaRPr>
          </a:p>
        </p:txBody>
      </p:sp>
      <p:pic>
        <p:nvPicPr>
          <p:cNvPr id="7"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pic>
        <p:nvPicPr>
          <p:cNvPr id="15" name="Picture 14" descr="Screen Shot 2014-12-20 at 8.46.54 PM.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674" y="2971800"/>
            <a:ext cx="2692400" cy="592126"/>
          </a:xfrm>
          <a:prstGeom prst="rect">
            <a:avLst/>
          </a:prstGeom>
          <a:ln>
            <a:noFill/>
          </a:ln>
          <a:effectLst>
            <a:outerShdw blurRad="292100" dist="139700" dir="2700000" algn="tl" rotWithShape="0">
              <a:srgbClr val="333333">
                <a:alpha val="65000"/>
              </a:srgbClr>
            </a:outerShdw>
          </a:effectLst>
        </p:spPr>
      </p:pic>
      <p:pic>
        <p:nvPicPr>
          <p:cNvPr id="16" name="Picture 15" descr="Screen Shot 2014-12-20 at 8.49.18 PM.png">
            <a:hlinkClick r:id="rId10"/>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05000" y="4343400"/>
            <a:ext cx="2336800" cy="84169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960000">
            <a:off x="8016447" y="97714"/>
            <a:ext cx="787093" cy="1328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1745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912813" indent="-571500">
              <a:buClr>
                <a:schemeClr val="accent3"/>
              </a:buClr>
              <a:buFont typeface="Wingdings" charset="2"/>
              <a:buChar char="§"/>
              <a:defRPr b="1">
                <a:solidFill>
                  <a:schemeClr val="tx1"/>
                </a:solidFill>
                <a:latin typeface="Century Gothic"/>
                <a:cs typeface="Century Gothic"/>
              </a:defRPr>
            </a:lvl1pPr>
            <a:lvl2pPr marL="1200150" indent="-457200">
              <a:buClr>
                <a:schemeClr val="accent3"/>
              </a:buClr>
              <a:buFont typeface="Wingdings" charset="2"/>
              <a:buChar char="§"/>
              <a:defRPr b="1">
                <a:solidFill>
                  <a:schemeClr val="tx1"/>
                </a:solidFill>
                <a:latin typeface="Century Gothic"/>
                <a:cs typeface="Century Gothic"/>
              </a:defRPr>
            </a:lvl2pPr>
            <a:lvl3pPr marL="1371600" indent="-457200">
              <a:buClr>
                <a:schemeClr val="accent3"/>
              </a:buClr>
              <a:buFont typeface="Wingdings" charset="2"/>
              <a:buChar char="§"/>
              <a:defRPr b="1">
                <a:solidFill>
                  <a:schemeClr val="tx1"/>
                </a:solidFill>
                <a:latin typeface="Century Gothic"/>
                <a:cs typeface="Century Gothic"/>
              </a:defRPr>
            </a:lvl3pPr>
            <a:lvl4pPr marL="1714500" indent="-342900">
              <a:buClr>
                <a:schemeClr val="accent3"/>
              </a:buClr>
              <a:buFont typeface="Wingdings" charset="2"/>
              <a:buChar char="§"/>
              <a:defRPr b="1">
                <a:solidFill>
                  <a:schemeClr val="tx1"/>
                </a:solidFill>
                <a:latin typeface="Century Gothic"/>
                <a:cs typeface="Century Gothic"/>
              </a:defRPr>
            </a:lvl4pPr>
            <a:lvl5pPr marL="2171700" indent="-342900">
              <a:buClr>
                <a:schemeClr val="accent3"/>
              </a:buClr>
              <a:buFont typeface="Wingdings" charset="2"/>
              <a:buChar char="§"/>
              <a:defRPr b="1">
                <a:solidFill>
                  <a:schemeClr val="tx1"/>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ght Arrow 8">
            <a:hlinkClick r:id="" action="ppaction://noaction"/>
          </p:cNvPr>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cxnSp>
        <p:nvCxnSpPr>
          <p:cNvPr id="15"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11"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4" name="Down Arrow Callout 3"/>
          <p:cNvSpPr/>
          <p:nvPr userDrawn="1"/>
        </p:nvSpPr>
        <p:spPr>
          <a:xfrm>
            <a:off x="0" y="-29407"/>
            <a:ext cx="3200400" cy="1676400"/>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TextBox 4"/>
          <p:cNvSpPr txBox="1"/>
          <p:nvPr userDrawn="1"/>
        </p:nvSpPr>
        <p:spPr>
          <a:xfrm>
            <a:off x="0" y="0"/>
            <a:ext cx="3200400" cy="830997"/>
          </a:xfrm>
          <a:prstGeom prst="rect">
            <a:avLst/>
          </a:prstGeom>
          <a:noFill/>
        </p:spPr>
        <p:txBody>
          <a:bodyPr wrap="square" rtlCol="0">
            <a:spAutoFit/>
          </a:bodyPr>
          <a:lstStyle/>
          <a:p>
            <a:r>
              <a:rPr lang="en-US" sz="2400" b="1" dirty="0" smtClean="0">
                <a:solidFill>
                  <a:schemeClr val="bg1"/>
                </a:solidFill>
                <a:effectLst/>
              </a:rPr>
              <a:t>     What you will learn in this chapter</a:t>
            </a:r>
            <a:endParaRPr lang="en-US" sz="2400" b="1" dirty="0">
              <a:solidFill>
                <a:schemeClr val="bg1"/>
              </a:solidFill>
              <a:effectLst/>
            </a:endParaRPr>
          </a:p>
        </p:txBody>
      </p:sp>
      <p:sp>
        <p:nvSpPr>
          <p:cNvPr id="6" name="Isosceles Triangle 5"/>
          <p:cNvSpPr/>
          <p:nvPr userDrawn="1"/>
        </p:nvSpPr>
        <p:spPr>
          <a:xfrm rot="5400000">
            <a:off x="95250" y="95250"/>
            <a:ext cx="304799"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73374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6293393"/>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 Target="../slides/slid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slide" Target="../slides/slide3.xml"/><Relationship Id="rId4"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slide" Target="../slides/slide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slide" Target="../slides/slide3.xml"/><Relationship Id="rId4"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5.xml"/><Relationship Id="rId5" Type="http://schemas.openxmlformats.org/officeDocument/2006/relationships/slide" Target="../slides/slide3.xml"/><Relationship Id="rId4" Type="http://schemas.openxmlformats.org/officeDocument/2006/relationships/slide" Target="../slides/slide2.xml"/></Relationships>
</file>

<file path=ppt/slideMasters/_rels/slideMaster7.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slide" Target="../slides/slide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8392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7"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8"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746806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22" r:id="rId3"/>
    <p:sldLayoutId id="2147483723" r:id="rId4"/>
    <p:sldLayoutId id="2147483724"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p:titleStyle>
    <p:bodyStyle>
      <a:lvl1pPr marL="0" indent="0" algn="l" defTabSz="914400" rtl="0" eaLnBrk="1" latinLnBrk="0" hangingPunct="1">
        <a:spcBef>
          <a:spcPct val="20000"/>
        </a:spcBef>
        <a:buFontTx/>
        <a:buNone/>
        <a:defRPr sz="32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28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4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0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0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a:hlinkClick r:id="rId3"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solidFill>
                  <a:prstClr val="black"/>
                </a:solidFill>
                <a:latin typeface="Candara" pitchFamily="34" charset="0"/>
                <a:hlinkClick r:id="rId3" action="ppaction://hlinksldjump"/>
              </a:rPr>
              <a:t>Back to Table of contents</a:t>
            </a:r>
            <a:endParaRPr lang="en-US" sz="800" b="1" dirty="0" smtClean="0">
              <a:solidFill>
                <a:prstClr val="black"/>
              </a:solidFill>
              <a:latin typeface="Candara" pitchFamily="34" charset="0"/>
            </a:endParaRPr>
          </a:p>
          <a:p>
            <a:endParaRPr lang="en-US" sz="1000" dirty="0">
              <a:solidFill>
                <a:prstClr val="black"/>
              </a:solidFill>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10" name="Right Arrow 9"/>
          <p:cNvSpPr/>
          <p:nvPr userDrawn="1"/>
        </p:nvSpPr>
        <p:spPr>
          <a:xfrm>
            <a:off x="0" y="0"/>
            <a:ext cx="8991600" cy="1161633"/>
          </a:xfrm>
          <a:prstGeom prst="rightArrow">
            <a:avLst>
              <a:gd name="adj1" fmla="val 50000"/>
              <a:gd name="adj2" fmla="val 78749"/>
            </a:avLst>
          </a:prstGeom>
          <a:solidFill>
            <a:srgbClr val="F8EF59">
              <a:alpha val="38000"/>
            </a:srgbClr>
          </a:solidFill>
          <a:ln>
            <a:noFill/>
          </a:ln>
        </p:spPr>
        <p:txBody>
          <a:bodyPr wrap="square">
            <a:spAutoFit/>
          </a:bodyPr>
          <a:lstStyle/>
          <a:p>
            <a:pPr>
              <a:defRPr/>
            </a:pPr>
            <a:r>
              <a:rPr lang="en-US" sz="3200" spc="60" dirty="0" smtClean="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endPar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427671639"/>
      </p:ext>
    </p:extLst>
  </p:cSld>
  <p:clrMap bg1="lt1" tx1="dk1" bg2="lt2" tx2="dk2" accent1="accent1" accent2="accent2" accent3="accent3" accent4="accent4" accent5="accent5" accent6="accent6" hlink="hlink" folHlink="folHlink"/>
  <p:sldLayoutIdLst>
    <p:sldLayoutId id="2147483732" r:id="rId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b="1" kern="1200">
          <a:solidFill>
            <a:schemeClr val="tx1"/>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endPar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4"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a:t>
            </a:r>
            <a:r>
              <a:rPr lang="en-US" sz="3200" b="0" spc="60" baseline="0" dirty="0" smtClean="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 CASE</a:t>
            </a:r>
            <a:endPar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055139934"/>
      </p:ext>
    </p:extLst>
  </p:cSld>
  <p:clrMap bg1="lt1" tx1="dk1" bg2="lt2" tx2="dk2" accent1="accent1" accent2="accent2" accent3="accent3" accent4="accent4" accent5="accent5" accent6="accent6" hlink="hlink" folHlink="folHlink"/>
  <p:sldLayoutIdLst>
    <p:sldLayoutId id="2147483710" r:id="rId1"/>
    <p:sldLayoutId id="2147483711"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endPar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999456525"/>
      </p:ext>
    </p:extLst>
  </p:cSld>
  <p:clrMap bg1="lt1" tx1="dk1" bg2="lt2" tx2="dk2" accent1="accent1" accent2="accent2" accent3="accent3" accent4="accent4" accent5="accent5" accent6="accent6" hlink="hlink" folHlink="folHlink"/>
  <p:sldLayoutIdLst>
    <p:sldLayoutId id="2147483713" r:id="rId1"/>
    <p:sldLayoutId id="2147483714"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andara" pitchFamily="34" charset="0"/>
          <a:ea typeface="+mn-ea"/>
          <a:cs typeface="Tahoma" pitchFamily="34" charset="0"/>
        </a:defRPr>
      </a:lvl1pPr>
      <a:lvl2pPr marL="457200" indent="0" algn="l" rtl="0" eaLnBrk="1" fontAlgn="base" hangingPunct="1">
        <a:spcBef>
          <a:spcPct val="20000"/>
        </a:spcBef>
        <a:spcAft>
          <a:spcPct val="0"/>
        </a:spcAft>
        <a:buFontTx/>
        <a:buNone/>
        <a:defRPr sz="3200" b="1" kern="1200" spc="100">
          <a:solidFill>
            <a:schemeClr val="tx1"/>
          </a:solidFill>
          <a:latin typeface="Candara" pitchFamily="34" charset="0"/>
          <a:ea typeface="+mn-ea"/>
          <a:cs typeface="Tahoma" pitchFamily="34" charset="0"/>
        </a:defRPr>
      </a:lvl2pPr>
      <a:lvl3pPr marL="914400" indent="0" algn="l" rtl="0" eaLnBrk="1" fontAlgn="base" hangingPunct="1">
        <a:spcBef>
          <a:spcPct val="20000"/>
        </a:spcBef>
        <a:spcAft>
          <a:spcPct val="0"/>
        </a:spcAft>
        <a:buFontTx/>
        <a:buNone/>
        <a:defRPr sz="2800" b="1" kern="1200" spc="100">
          <a:solidFill>
            <a:schemeClr val="tx1"/>
          </a:solidFill>
          <a:latin typeface="Candara" pitchFamily="34" charset="0"/>
          <a:ea typeface="+mn-ea"/>
          <a:cs typeface="Tahoma" pitchFamily="34" charset="0"/>
        </a:defRPr>
      </a:lvl3pPr>
      <a:lvl4pPr marL="13716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4pPr>
      <a:lvl5pPr marL="18288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5582923"/>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6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32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8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4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smtClean="0">
                <a:latin typeface="Gill Sans"/>
                <a:cs typeface="Gill Sans"/>
              </a:rPr>
              <a:t>Copyright 2015 Worth Publishers</a:t>
            </a:r>
            <a:endParaRPr lang="en-US" sz="1000" kern="0" cap="all" spc="1060" dirty="0">
              <a:latin typeface="Gill Sans"/>
              <a:cs typeface="Gill Sans"/>
            </a:endParaRPr>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3"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4"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Tree>
    <p:extLst>
      <p:ext uri="{BB962C8B-B14F-4D97-AF65-F5344CB8AC3E}">
        <p14:creationId xmlns:p14="http://schemas.microsoft.com/office/powerpoint/2010/main" val="2096068277"/>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smtClean="0">
                <a:latin typeface="Gill Sans"/>
                <a:cs typeface="Gill Sans"/>
              </a:rPr>
              <a:t>Copyright 2015 Worth Publishers</a:t>
            </a:r>
            <a:endParaRPr lang="en-US" sz="1000" kern="0" cap="all" spc="1060" dirty="0">
              <a:latin typeface="Gill Sans"/>
              <a:cs typeface="Gill Sans"/>
            </a:endParaRPr>
          </a:p>
        </p:txBody>
      </p:sp>
    </p:spTree>
    <p:extLst>
      <p:ext uri="{BB962C8B-B14F-4D97-AF65-F5344CB8AC3E}">
        <p14:creationId xmlns:p14="http://schemas.microsoft.com/office/powerpoint/2010/main" val="2040595955"/>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smtClean="0">
                <a:latin typeface="Gill Sans"/>
                <a:cs typeface="Gill Sans"/>
              </a:rPr>
              <a:t>Copyright 2015 Worth Publishers</a:t>
            </a:r>
            <a:endParaRPr lang="en-US" sz="1000" kern="0" cap="all" spc="1060" dirty="0">
              <a:latin typeface="Gill Sans"/>
              <a:cs typeface="Gill Sans"/>
            </a:endParaRPr>
          </a:p>
        </p:txBody>
      </p:sp>
    </p:spTree>
    <p:extLst>
      <p:ext uri="{BB962C8B-B14F-4D97-AF65-F5344CB8AC3E}">
        <p14:creationId xmlns:p14="http://schemas.microsoft.com/office/powerpoint/2010/main" val="639595207"/>
      </p:ext>
    </p:extLst>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Gill Sans MT"/>
          <a:ea typeface="+mn-ea"/>
          <a:cs typeface="Gill Sans MT"/>
        </a:defRPr>
      </a:lvl1pPr>
      <a:lvl2pPr marL="457200" indent="0" algn="l" defTabSz="914400" rtl="0" eaLnBrk="1" latinLnBrk="0" hangingPunct="1">
        <a:spcBef>
          <a:spcPct val="20000"/>
        </a:spcBef>
        <a:buFontTx/>
        <a:buNone/>
        <a:defRPr sz="2800" b="1" kern="1200">
          <a:solidFill>
            <a:schemeClr val="tx1"/>
          </a:solidFill>
          <a:latin typeface="Gill Sans MT"/>
          <a:ea typeface="+mn-ea"/>
          <a:cs typeface="Gill Sans MT"/>
        </a:defRPr>
      </a:lvl2pPr>
      <a:lvl3pPr marL="914400" indent="0" algn="l" defTabSz="914400" rtl="0" eaLnBrk="1" latinLnBrk="0" hangingPunct="1">
        <a:spcBef>
          <a:spcPct val="20000"/>
        </a:spcBef>
        <a:buFontTx/>
        <a:buNone/>
        <a:defRPr sz="2400" b="1" kern="1200">
          <a:solidFill>
            <a:schemeClr val="tx1"/>
          </a:solidFill>
          <a:latin typeface="Gill Sans MT"/>
          <a:ea typeface="+mn-ea"/>
          <a:cs typeface="Gill Sans MT"/>
        </a:defRPr>
      </a:lvl3pPr>
      <a:lvl4pPr marL="1371600" indent="0" algn="l" defTabSz="914400" rtl="0" eaLnBrk="1" latinLnBrk="0" hangingPunct="1">
        <a:spcBef>
          <a:spcPct val="20000"/>
        </a:spcBef>
        <a:buFontTx/>
        <a:buNone/>
        <a:defRPr sz="2000" b="1" kern="1200">
          <a:solidFill>
            <a:schemeClr val="tx1"/>
          </a:solidFill>
          <a:latin typeface="Gill Sans MT"/>
          <a:ea typeface="+mn-ea"/>
          <a:cs typeface="Gill Sans MT"/>
        </a:defRPr>
      </a:lvl4pPr>
      <a:lvl5pPr marL="1828800" indent="0" algn="l" defTabSz="914400" rtl="0" eaLnBrk="1" latinLnBrk="0" hangingPunct="1">
        <a:spcBef>
          <a:spcPct val="20000"/>
        </a:spcBef>
        <a:buFontTx/>
        <a:buNone/>
        <a:defRPr sz="2000" b="1" kern="1200">
          <a:solidFill>
            <a:schemeClr val="tx1"/>
          </a:solidFill>
          <a:latin typeface="Gill Sans MT"/>
          <a:ea typeface="+mn-ea"/>
          <a:cs typeface="Gill Sans M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www.saloonnyc.com/" TargetMode="Externa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3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a:xfrm>
            <a:off x="0" y="0"/>
            <a:ext cx="9144000" cy="914400"/>
          </a:xfrm>
        </p:spPr>
        <p:txBody>
          <a:bodyPr>
            <a:noAutofit/>
          </a:bodyPr>
          <a:lstStyle/>
          <a:p>
            <a:r>
              <a:rPr lang="en-US" sz="4000" spc="0" dirty="0" smtClean="0"/>
              <a:t>2. INCREASING RETURNS TO SCALE</a:t>
            </a:r>
          </a:p>
        </p:txBody>
      </p:sp>
      <p:sp>
        <p:nvSpPr>
          <p:cNvPr id="83981" name="Text Box 13"/>
          <p:cNvSpPr txBox="1">
            <a:spLocks noChangeArrowheads="1"/>
          </p:cNvSpPr>
          <p:nvPr/>
        </p:nvSpPr>
        <p:spPr bwMode="auto">
          <a:xfrm>
            <a:off x="0" y="990600"/>
            <a:ext cx="9144000" cy="762000"/>
          </a:xfrm>
          <a:prstGeom prst="rect">
            <a:avLst/>
          </a:prstGeom>
          <a:noFill/>
          <a:ln>
            <a:noFill/>
          </a:ln>
        </p:spPr>
        <p:txBody>
          <a:bodyPr/>
          <a:lstStyle>
            <a:lvl1pPr marL="1588" indent="-15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90000"/>
              </a:lnSpc>
            </a:pPr>
            <a:r>
              <a:rPr lang="en-US" sz="2400" b="1" i="1" dirty="0" smtClean="0">
                <a:solidFill>
                  <a:schemeClr val="tx1">
                    <a:lumMod val="75000"/>
                    <a:lumOff val="25000"/>
                  </a:schemeClr>
                </a:solidFill>
                <a:latin typeface="Century Gothic"/>
                <a:cs typeface="Century Gothic"/>
              </a:rPr>
              <a:t>A given </a:t>
            </a:r>
            <a:r>
              <a:rPr lang="en-US" sz="2400" b="1" i="1" dirty="0">
                <a:solidFill>
                  <a:schemeClr val="tx1">
                    <a:lumMod val="75000"/>
                    <a:lumOff val="25000"/>
                  </a:schemeClr>
                </a:solidFill>
                <a:latin typeface="Century Gothic"/>
                <a:cs typeface="Century Gothic"/>
              </a:rPr>
              <a:t>quantity of output is produced more cheaply by one large firm than by two or more smaller firms.</a:t>
            </a:r>
          </a:p>
        </p:txBody>
      </p:sp>
      <p:sp>
        <p:nvSpPr>
          <p:cNvPr id="224261" name="Rectangle 5"/>
          <p:cNvSpPr>
            <a:spLocks noChangeArrowheads="1"/>
          </p:cNvSpPr>
          <p:nvPr/>
        </p:nvSpPr>
        <p:spPr bwMode="auto">
          <a:xfrm>
            <a:off x="4321175" y="5381625"/>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24262" name="Rectangle 6"/>
          <p:cNvSpPr>
            <a:spLocks noChangeArrowheads="1"/>
          </p:cNvSpPr>
          <p:nvPr/>
        </p:nvSpPr>
        <p:spPr bwMode="auto">
          <a:xfrm>
            <a:off x="5535612" y="4811712"/>
            <a:ext cx="392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ATC</a:t>
            </a:r>
            <a:endParaRPr lang="en-US" sz="1400" i="1" dirty="0">
              <a:latin typeface="Century Gothic"/>
              <a:cs typeface="Century Gothic"/>
            </a:endParaRPr>
          </a:p>
        </p:txBody>
      </p:sp>
      <p:sp>
        <p:nvSpPr>
          <p:cNvPr id="224265" name="Rectangle 9"/>
          <p:cNvSpPr>
            <a:spLocks noChangeArrowheads="1"/>
          </p:cNvSpPr>
          <p:nvPr/>
        </p:nvSpPr>
        <p:spPr bwMode="auto">
          <a:xfrm>
            <a:off x="5257800" y="5715000"/>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24266" name="Rectangle 10"/>
          <p:cNvSpPr>
            <a:spLocks noChangeArrowheads="1"/>
          </p:cNvSpPr>
          <p:nvPr/>
        </p:nvSpPr>
        <p:spPr bwMode="auto">
          <a:xfrm>
            <a:off x="1589087" y="2133600"/>
            <a:ext cx="481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cost</a:t>
            </a:r>
            <a:endParaRPr lang="en-US" sz="1400">
              <a:latin typeface="Century Gothic"/>
              <a:cs typeface="Century Gothic"/>
            </a:endParaRPr>
          </a:p>
        </p:txBody>
      </p:sp>
      <p:sp>
        <p:nvSpPr>
          <p:cNvPr id="224267" name="Freeform 11"/>
          <p:cNvSpPr>
            <a:spLocks/>
          </p:cNvSpPr>
          <p:nvPr/>
        </p:nvSpPr>
        <p:spPr bwMode="auto">
          <a:xfrm>
            <a:off x="2157412" y="2166937"/>
            <a:ext cx="4548188" cy="3484563"/>
          </a:xfrm>
          <a:custGeom>
            <a:avLst/>
            <a:gdLst>
              <a:gd name="T0" fmla="*/ 1984 w 1984"/>
              <a:gd name="T1" fmla="*/ 1701 h 1701"/>
              <a:gd name="T2" fmla="*/ 0 w 1984"/>
              <a:gd name="T3" fmla="*/ 1701 h 1701"/>
              <a:gd name="T4" fmla="*/ 0 w 1984"/>
              <a:gd name="T5" fmla="*/ 0 h 1701"/>
              <a:gd name="T6" fmla="*/ 0 60000 65536"/>
              <a:gd name="T7" fmla="*/ 0 60000 65536"/>
              <a:gd name="T8" fmla="*/ 0 60000 65536"/>
              <a:gd name="T9" fmla="*/ 0 w 1984"/>
              <a:gd name="T10" fmla="*/ 0 h 1701"/>
              <a:gd name="T11" fmla="*/ 1984 w 1984"/>
              <a:gd name="T12" fmla="*/ 1701 h 1701"/>
            </a:gdLst>
            <a:ahLst/>
            <a:cxnLst>
              <a:cxn ang="T6">
                <a:pos x="T0" y="T1"/>
              </a:cxn>
              <a:cxn ang="T7">
                <a:pos x="T2" y="T3"/>
              </a:cxn>
              <a:cxn ang="T8">
                <a:pos x="T4" y="T5"/>
              </a:cxn>
            </a:cxnLst>
            <a:rect l="T9" t="T10" r="T11" b="T12"/>
            <a:pathLst>
              <a:path w="1984" h="1701">
                <a:moveTo>
                  <a:pt x="1984" y="1701"/>
                </a:moveTo>
                <a:lnTo>
                  <a:pt x="0" y="1701"/>
                </a:lnTo>
                <a:lnTo>
                  <a:pt x="0"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4268" name="Freeform 12"/>
          <p:cNvSpPr>
            <a:spLocks/>
          </p:cNvSpPr>
          <p:nvPr/>
        </p:nvSpPr>
        <p:spPr bwMode="auto">
          <a:xfrm>
            <a:off x="2352675" y="3197225"/>
            <a:ext cx="3155950" cy="2182812"/>
          </a:xfrm>
          <a:custGeom>
            <a:avLst/>
            <a:gdLst>
              <a:gd name="T0" fmla="*/ 0 w 583"/>
              <a:gd name="T1" fmla="*/ 0 h 451"/>
              <a:gd name="T2" fmla="*/ 583 w 583"/>
              <a:gd name="T3" fmla="*/ 359 h 451"/>
              <a:gd name="T4" fmla="*/ 0 60000 65536"/>
              <a:gd name="T5" fmla="*/ 0 60000 65536"/>
              <a:gd name="T6" fmla="*/ 0 w 583"/>
              <a:gd name="T7" fmla="*/ 0 h 451"/>
              <a:gd name="T8" fmla="*/ 583 w 583"/>
              <a:gd name="T9" fmla="*/ 451 h 451"/>
            </a:gdLst>
            <a:ahLst/>
            <a:cxnLst>
              <a:cxn ang="T4">
                <a:pos x="T0" y="T1"/>
              </a:cxn>
              <a:cxn ang="T5">
                <a:pos x="T2" y="T3"/>
              </a:cxn>
            </a:cxnLst>
            <a:rect l="T6" t="T7" r="T8" b="T9"/>
            <a:pathLst>
              <a:path w="583" h="451">
                <a:moveTo>
                  <a:pt x="0" y="0"/>
                </a:moveTo>
                <a:cubicBezTo>
                  <a:pt x="60" y="243"/>
                  <a:pt x="286" y="451"/>
                  <a:pt x="583" y="359"/>
                </a:cubicBezTo>
              </a:path>
            </a:pathLst>
          </a:custGeom>
          <a:noFill/>
          <a:ln w="30163">
            <a:solidFill>
              <a:srgbClr val="8C64A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4269" name="Line 13"/>
          <p:cNvSpPr>
            <a:spLocks noChangeShapeType="1"/>
          </p:cNvSpPr>
          <p:nvPr/>
        </p:nvSpPr>
        <p:spPr bwMode="auto">
          <a:xfrm>
            <a:off x="2352675" y="2511425"/>
            <a:ext cx="1966912" cy="288925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4270" name="Line 14"/>
          <p:cNvSpPr>
            <a:spLocks noChangeShapeType="1"/>
          </p:cNvSpPr>
          <p:nvPr/>
        </p:nvSpPr>
        <p:spPr bwMode="auto">
          <a:xfrm flipH="1">
            <a:off x="1898650" y="4924425"/>
            <a:ext cx="238125"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4271" name="Freeform 15"/>
          <p:cNvSpPr>
            <a:spLocks/>
          </p:cNvSpPr>
          <p:nvPr/>
        </p:nvSpPr>
        <p:spPr bwMode="auto">
          <a:xfrm>
            <a:off x="228600" y="4689474"/>
            <a:ext cx="1717675" cy="720725"/>
          </a:xfrm>
          <a:custGeom>
            <a:avLst/>
            <a:gdLst>
              <a:gd name="T0" fmla="*/ 303 w 303"/>
              <a:gd name="T1" fmla="*/ 81 h 97"/>
              <a:gd name="T2" fmla="*/ 287 w 303"/>
              <a:gd name="T3" fmla="*/ 97 h 97"/>
              <a:gd name="T4" fmla="*/ 16 w 303"/>
              <a:gd name="T5" fmla="*/ 97 h 97"/>
              <a:gd name="T6" fmla="*/ 0 w 303"/>
              <a:gd name="T7" fmla="*/ 81 h 97"/>
              <a:gd name="T8" fmla="*/ 0 w 303"/>
              <a:gd name="T9" fmla="*/ 16 h 97"/>
              <a:gd name="T10" fmla="*/ 16 w 303"/>
              <a:gd name="T11" fmla="*/ 0 h 97"/>
              <a:gd name="T12" fmla="*/ 287 w 303"/>
              <a:gd name="T13" fmla="*/ 0 h 97"/>
              <a:gd name="T14" fmla="*/ 303 w 303"/>
              <a:gd name="T15" fmla="*/ 16 h 97"/>
              <a:gd name="T16" fmla="*/ 303 w 303"/>
              <a:gd name="T17" fmla="*/ 81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97"/>
              <a:gd name="T29" fmla="*/ 303 w 30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97">
                <a:moveTo>
                  <a:pt x="303" y="81"/>
                </a:moveTo>
                <a:cubicBezTo>
                  <a:pt x="303" y="90"/>
                  <a:pt x="296" y="97"/>
                  <a:pt x="287" y="97"/>
                </a:cubicBezTo>
                <a:cubicBezTo>
                  <a:pt x="16" y="97"/>
                  <a:pt x="16" y="97"/>
                  <a:pt x="16" y="97"/>
                </a:cubicBezTo>
                <a:cubicBezTo>
                  <a:pt x="7" y="97"/>
                  <a:pt x="0" y="90"/>
                  <a:pt x="0" y="81"/>
                </a:cubicBezTo>
                <a:cubicBezTo>
                  <a:pt x="0" y="16"/>
                  <a:pt x="0" y="16"/>
                  <a:pt x="0" y="16"/>
                </a:cubicBezTo>
                <a:cubicBezTo>
                  <a:pt x="0" y="7"/>
                  <a:pt x="7" y="0"/>
                  <a:pt x="16" y="0"/>
                </a:cubicBezTo>
                <a:cubicBezTo>
                  <a:pt x="287" y="0"/>
                  <a:pt x="287" y="0"/>
                  <a:pt x="287" y="0"/>
                </a:cubicBezTo>
                <a:cubicBezTo>
                  <a:pt x="296" y="0"/>
                  <a:pt x="303" y="7"/>
                  <a:pt x="303" y="16"/>
                </a:cubicBezTo>
                <a:lnTo>
                  <a:pt x="303" y="81"/>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4272" name="Freeform 16"/>
          <p:cNvSpPr>
            <a:spLocks/>
          </p:cNvSpPr>
          <p:nvPr/>
        </p:nvSpPr>
        <p:spPr bwMode="auto">
          <a:xfrm>
            <a:off x="2032793" y="5927002"/>
            <a:ext cx="2101850" cy="315913"/>
          </a:xfrm>
          <a:custGeom>
            <a:avLst/>
            <a:gdLst>
              <a:gd name="T0" fmla="*/ 338 w 338"/>
              <a:gd name="T1" fmla="*/ 43 h 59"/>
              <a:gd name="T2" fmla="*/ 323 w 338"/>
              <a:gd name="T3" fmla="*/ 59 h 59"/>
              <a:gd name="T4" fmla="*/ 16 w 338"/>
              <a:gd name="T5" fmla="*/ 59 h 59"/>
              <a:gd name="T6" fmla="*/ 0 w 338"/>
              <a:gd name="T7" fmla="*/ 43 h 59"/>
              <a:gd name="T8" fmla="*/ 0 w 338"/>
              <a:gd name="T9" fmla="*/ 16 h 59"/>
              <a:gd name="T10" fmla="*/ 16 w 338"/>
              <a:gd name="T11" fmla="*/ 0 h 59"/>
              <a:gd name="T12" fmla="*/ 323 w 338"/>
              <a:gd name="T13" fmla="*/ 0 h 59"/>
              <a:gd name="T14" fmla="*/ 338 w 338"/>
              <a:gd name="T15" fmla="*/ 16 h 59"/>
              <a:gd name="T16" fmla="*/ 338 w 338"/>
              <a:gd name="T17" fmla="*/ 43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8"/>
              <a:gd name="T28" fmla="*/ 0 h 59"/>
              <a:gd name="T29" fmla="*/ 338 w 33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8" h="59">
                <a:moveTo>
                  <a:pt x="338" y="43"/>
                </a:moveTo>
                <a:cubicBezTo>
                  <a:pt x="338" y="52"/>
                  <a:pt x="331" y="59"/>
                  <a:pt x="323" y="59"/>
                </a:cubicBezTo>
                <a:cubicBezTo>
                  <a:pt x="16" y="59"/>
                  <a:pt x="16" y="59"/>
                  <a:pt x="16" y="59"/>
                </a:cubicBezTo>
                <a:cubicBezTo>
                  <a:pt x="7" y="59"/>
                  <a:pt x="0" y="52"/>
                  <a:pt x="0" y="43"/>
                </a:cubicBezTo>
                <a:cubicBezTo>
                  <a:pt x="0" y="16"/>
                  <a:pt x="0" y="16"/>
                  <a:pt x="0" y="16"/>
                </a:cubicBezTo>
                <a:cubicBezTo>
                  <a:pt x="0" y="7"/>
                  <a:pt x="7" y="0"/>
                  <a:pt x="16" y="0"/>
                </a:cubicBezTo>
                <a:cubicBezTo>
                  <a:pt x="323" y="0"/>
                  <a:pt x="323" y="0"/>
                  <a:pt x="323" y="0"/>
                </a:cubicBezTo>
                <a:cubicBezTo>
                  <a:pt x="331" y="0"/>
                  <a:pt x="338" y="7"/>
                  <a:pt x="338" y="16"/>
                </a:cubicBezTo>
                <a:lnTo>
                  <a:pt x="338" y="43"/>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4273" name="Rectangle 17"/>
          <p:cNvSpPr>
            <a:spLocks noChangeArrowheads="1"/>
          </p:cNvSpPr>
          <p:nvPr/>
        </p:nvSpPr>
        <p:spPr bwMode="auto">
          <a:xfrm>
            <a:off x="2109810" y="5956756"/>
            <a:ext cx="19737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Relevant output range</a:t>
            </a:r>
            <a:endParaRPr lang="en-US" sz="1400" dirty="0">
              <a:latin typeface="Century Gothic"/>
              <a:cs typeface="Century Gothic"/>
            </a:endParaRPr>
          </a:p>
        </p:txBody>
      </p:sp>
      <p:sp>
        <p:nvSpPr>
          <p:cNvPr id="224274" name="Freeform 18"/>
          <p:cNvSpPr>
            <a:spLocks/>
          </p:cNvSpPr>
          <p:nvPr/>
        </p:nvSpPr>
        <p:spPr bwMode="auto">
          <a:xfrm>
            <a:off x="3757612" y="3275011"/>
            <a:ext cx="2185988" cy="1001713"/>
          </a:xfrm>
          <a:custGeom>
            <a:avLst/>
            <a:gdLst>
              <a:gd name="T0" fmla="*/ 354 w 354"/>
              <a:gd name="T1" fmla="*/ 158 h 174"/>
              <a:gd name="T2" fmla="*/ 338 w 354"/>
              <a:gd name="T3" fmla="*/ 174 h 174"/>
              <a:gd name="T4" fmla="*/ 16 w 354"/>
              <a:gd name="T5" fmla="*/ 174 h 174"/>
              <a:gd name="T6" fmla="*/ 0 w 354"/>
              <a:gd name="T7" fmla="*/ 158 h 174"/>
              <a:gd name="T8" fmla="*/ 0 w 354"/>
              <a:gd name="T9" fmla="*/ 16 h 174"/>
              <a:gd name="T10" fmla="*/ 16 w 354"/>
              <a:gd name="T11" fmla="*/ 0 h 174"/>
              <a:gd name="T12" fmla="*/ 338 w 354"/>
              <a:gd name="T13" fmla="*/ 0 h 174"/>
              <a:gd name="T14" fmla="*/ 354 w 354"/>
              <a:gd name="T15" fmla="*/ 16 h 174"/>
              <a:gd name="T16" fmla="*/ 354 w 354"/>
              <a:gd name="T17" fmla="*/ 158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
              <a:gd name="T28" fmla="*/ 0 h 174"/>
              <a:gd name="T29" fmla="*/ 354 w 354"/>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 h="174">
                <a:moveTo>
                  <a:pt x="354" y="158"/>
                </a:moveTo>
                <a:cubicBezTo>
                  <a:pt x="354" y="167"/>
                  <a:pt x="347" y="174"/>
                  <a:pt x="338" y="174"/>
                </a:cubicBezTo>
                <a:cubicBezTo>
                  <a:pt x="16" y="174"/>
                  <a:pt x="16" y="174"/>
                  <a:pt x="16" y="174"/>
                </a:cubicBezTo>
                <a:cubicBezTo>
                  <a:pt x="8" y="174"/>
                  <a:pt x="0" y="167"/>
                  <a:pt x="0" y="158"/>
                </a:cubicBezTo>
                <a:cubicBezTo>
                  <a:pt x="0" y="16"/>
                  <a:pt x="0" y="16"/>
                  <a:pt x="0" y="16"/>
                </a:cubicBezTo>
                <a:cubicBezTo>
                  <a:pt x="0" y="8"/>
                  <a:pt x="8" y="0"/>
                  <a:pt x="16" y="0"/>
                </a:cubicBezTo>
                <a:cubicBezTo>
                  <a:pt x="338" y="0"/>
                  <a:pt x="338" y="0"/>
                  <a:pt x="338" y="0"/>
                </a:cubicBezTo>
                <a:cubicBezTo>
                  <a:pt x="347" y="0"/>
                  <a:pt x="354" y="8"/>
                  <a:pt x="354" y="16"/>
                </a:cubicBezTo>
                <a:lnTo>
                  <a:pt x="354" y="15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4275" name="Freeform 19"/>
          <p:cNvSpPr>
            <a:spLocks/>
          </p:cNvSpPr>
          <p:nvPr/>
        </p:nvSpPr>
        <p:spPr bwMode="auto">
          <a:xfrm>
            <a:off x="2173287" y="5748337"/>
            <a:ext cx="1820863" cy="120650"/>
          </a:xfrm>
          <a:custGeom>
            <a:avLst/>
            <a:gdLst>
              <a:gd name="T0" fmla="*/ 0 w 336"/>
              <a:gd name="T1" fmla="*/ 0 h 25"/>
              <a:gd name="T2" fmla="*/ 12 w 336"/>
              <a:gd name="T3" fmla="*/ 15 h 25"/>
              <a:gd name="T4" fmla="*/ 160 w 336"/>
              <a:gd name="T5" fmla="*/ 15 h 25"/>
              <a:gd name="T6" fmla="*/ 168 w 336"/>
              <a:gd name="T7" fmla="*/ 25 h 25"/>
              <a:gd name="T8" fmla="*/ 176 w 336"/>
              <a:gd name="T9" fmla="*/ 15 h 25"/>
              <a:gd name="T10" fmla="*/ 324 w 336"/>
              <a:gd name="T11" fmla="*/ 15 h 25"/>
              <a:gd name="T12" fmla="*/ 336 w 336"/>
              <a:gd name="T13" fmla="*/ 0 h 25"/>
              <a:gd name="T14" fmla="*/ 0 60000 65536"/>
              <a:gd name="T15" fmla="*/ 0 60000 65536"/>
              <a:gd name="T16" fmla="*/ 0 60000 65536"/>
              <a:gd name="T17" fmla="*/ 0 60000 65536"/>
              <a:gd name="T18" fmla="*/ 0 60000 65536"/>
              <a:gd name="T19" fmla="*/ 0 60000 65536"/>
              <a:gd name="T20" fmla="*/ 0 60000 65536"/>
              <a:gd name="T21" fmla="*/ 0 w 336"/>
              <a:gd name="T22" fmla="*/ 0 h 25"/>
              <a:gd name="T23" fmla="*/ 336 w 33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5">
                <a:moveTo>
                  <a:pt x="0" y="0"/>
                </a:moveTo>
                <a:cubicBezTo>
                  <a:pt x="0" y="10"/>
                  <a:pt x="2" y="15"/>
                  <a:pt x="12" y="15"/>
                </a:cubicBezTo>
                <a:cubicBezTo>
                  <a:pt x="14" y="15"/>
                  <a:pt x="158" y="15"/>
                  <a:pt x="160" y="15"/>
                </a:cubicBezTo>
                <a:cubicBezTo>
                  <a:pt x="163" y="15"/>
                  <a:pt x="168" y="17"/>
                  <a:pt x="168" y="25"/>
                </a:cubicBezTo>
                <a:cubicBezTo>
                  <a:pt x="168" y="17"/>
                  <a:pt x="173" y="15"/>
                  <a:pt x="176" y="15"/>
                </a:cubicBezTo>
                <a:cubicBezTo>
                  <a:pt x="177" y="15"/>
                  <a:pt x="322" y="15"/>
                  <a:pt x="324" y="15"/>
                </a:cubicBezTo>
                <a:cubicBezTo>
                  <a:pt x="334" y="15"/>
                  <a:pt x="336" y="10"/>
                  <a:pt x="336" y="0"/>
                </a:cubicBezTo>
              </a:path>
            </a:pathLst>
          </a:custGeom>
          <a:noFill/>
          <a:ln w="22225">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4276" name="Oval 20"/>
          <p:cNvSpPr>
            <a:spLocks noChangeArrowheads="1"/>
          </p:cNvSpPr>
          <p:nvPr/>
        </p:nvSpPr>
        <p:spPr bwMode="auto">
          <a:xfrm>
            <a:off x="3938587" y="4872037"/>
            <a:ext cx="109538" cy="984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4277" name="Freeform 21"/>
          <p:cNvSpPr>
            <a:spLocks/>
          </p:cNvSpPr>
          <p:nvPr/>
        </p:nvSpPr>
        <p:spPr bwMode="auto">
          <a:xfrm>
            <a:off x="2974975" y="4000500"/>
            <a:ext cx="601662" cy="552450"/>
          </a:xfrm>
          <a:custGeom>
            <a:avLst/>
            <a:gdLst>
              <a:gd name="T0" fmla="*/ 0 w 111"/>
              <a:gd name="T1" fmla="*/ 0 h 114"/>
              <a:gd name="T2" fmla="*/ 53 w 111"/>
              <a:gd name="T3" fmla="*/ 63 h 114"/>
              <a:gd name="T4" fmla="*/ 111 w 111"/>
              <a:gd name="T5" fmla="*/ 114 h 114"/>
              <a:gd name="T6" fmla="*/ 0 60000 65536"/>
              <a:gd name="T7" fmla="*/ 0 60000 65536"/>
              <a:gd name="T8" fmla="*/ 0 60000 65536"/>
              <a:gd name="T9" fmla="*/ 0 w 111"/>
              <a:gd name="T10" fmla="*/ 0 h 114"/>
              <a:gd name="T11" fmla="*/ 111 w 111"/>
              <a:gd name="T12" fmla="*/ 114 h 114"/>
            </a:gdLst>
            <a:ahLst/>
            <a:cxnLst>
              <a:cxn ang="T6">
                <a:pos x="T0" y="T1"/>
              </a:cxn>
              <a:cxn ang="T7">
                <a:pos x="T2" y="T3"/>
              </a:cxn>
              <a:cxn ang="T8">
                <a:pos x="T4" y="T5"/>
              </a:cxn>
            </a:cxnLst>
            <a:rect l="T9" t="T10" r="T11" b="T12"/>
            <a:pathLst>
              <a:path w="111" h="114">
                <a:moveTo>
                  <a:pt x="0" y="0"/>
                </a:moveTo>
                <a:cubicBezTo>
                  <a:pt x="0" y="0"/>
                  <a:pt x="28" y="39"/>
                  <a:pt x="53" y="63"/>
                </a:cubicBezTo>
                <a:cubicBezTo>
                  <a:pt x="78" y="87"/>
                  <a:pt x="111" y="114"/>
                  <a:pt x="111" y="114"/>
                </a:cubicBezTo>
              </a:path>
            </a:pathLst>
          </a:cu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4278" name="Freeform 22"/>
          <p:cNvSpPr>
            <a:spLocks/>
          </p:cNvSpPr>
          <p:nvPr/>
        </p:nvSpPr>
        <p:spPr bwMode="auto">
          <a:xfrm>
            <a:off x="3505200" y="4484687"/>
            <a:ext cx="153987" cy="122238"/>
          </a:xfrm>
          <a:custGeom>
            <a:avLst/>
            <a:gdLst>
              <a:gd name="T0" fmla="*/ 9 w 28"/>
              <a:gd name="T1" fmla="*/ 10 h 25"/>
              <a:gd name="T2" fmla="*/ 10 w 28"/>
              <a:gd name="T3" fmla="*/ 0 h 25"/>
              <a:gd name="T4" fmla="*/ 11 w 28"/>
              <a:gd name="T5" fmla="*/ 0 h 25"/>
              <a:gd name="T6" fmla="*/ 18 w 28"/>
              <a:gd name="T7" fmla="*/ 13 h 25"/>
              <a:gd name="T8" fmla="*/ 28 w 28"/>
              <a:gd name="T9" fmla="*/ 25 h 25"/>
              <a:gd name="T10" fmla="*/ 14 w 28"/>
              <a:gd name="T11" fmla="*/ 18 h 25"/>
              <a:gd name="T12" fmla="*/ 0 w 28"/>
              <a:gd name="T13" fmla="*/ 14 h 25"/>
              <a:gd name="T14" fmla="*/ 0 w 28"/>
              <a:gd name="T15" fmla="*/ 14 h 25"/>
              <a:gd name="T16" fmla="*/ 9 w 28"/>
              <a:gd name="T17" fmla="*/ 1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5"/>
              <a:gd name="T29" fmla="*/ 28 w 28"/>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5">
                <a:moveTo>
                  <a:pt x="9" y="10"/>
                </a:moveTo>
                <a:cubicBezTo>
                  <a:pt x="10" y="0"/>
                  <a:pt x="10" y="0"/>
                  <a:pt x="10" y="0"/>
                </a:cubicBezTo>
                <a:cubicBezTo>
                  <a:pt x="11" y="0"/>
                  <a:pt x="11" y="0"/>
                  <a:pt x="11" y="0"/>
                </a:cubicBezTo>
                <a:cubicBezTo>
                  <a:pt x="18" y="13"/>
                  <a:pt x="18" y="13"/>
                  <a:pt x="18" y="13"/>
                </a:cubicBezTo>
                <a:cubicBezTo>
                  <a:pt x="22" y="17"/>
                  <a:pt x="25" y="21"/>
                  <a:pt x="28" y="25"/>
                </a:cubicBezTo>
                <a:cubicBezTo>
                  <a:pt x="24" y="22"/>
                  <a:pt x="19" y="20"/>
                  <a:pt x="14" y="18"/>
                </a:cubicBezTo>
                <a:cubicBezTo>
                  <a:pt x="0" y="14"/>
                  <a:pt x="0" y="14"/>
                  <a:pt x="0" y="14"/>
                </a:cubicBezTo>
                <a:cubicBezTo>
                  <a:pt x="0" y="14"/>
                  <a:pt x="0" y="14"/>
                  <a:pt x="0" y="14"/>
                </a:cubicBez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4279" name="Freeform 23"/>
          <p:cNvSpPr>
            <a:spLocks/>
          </p:cNvSpPr>
          <p:nvPr/>
        </p:nvSpPr>
        <p:spPr bwMode="auto">
          <a:xfrm>
            <a:off x="3289300" y="4325937"/>
            <a:ext cx="152400" cy="125413"/>
          </a:xfrm>
          <a:custGeom>
            <a:avLst/>
            <a:gdLst>
              <a:gd name="T0" fmla="*/ 10 w 28"/>
              <a:gd name="T1" fmla="*/ 10 h 26"/>
              <a:gd name="T2" fmla="*/ 12 w 28"/>
              <a:gd name="T3" fmla="*/ 0 h 26"/>
              <a:gd name="T4" fmla="*/ 12 w 28"/>
              <a:gd name="T5" fmla="*/ 0 h 26"/>
              <a:gd name="T6" fmla="*/ 19 w 28"/>
              <a:gd name="T7" fmla="*/ 14 h 26"/>
              <a:gd name="T8" fmla="*/ 28 w 28"/>
              <a:gd name="T9" fmla="*/ 26 h 26"/>
              <a:gd name="T10" fmla="*/ 15 w 28"/>
              <a:gd name="T11" fmla="*/ 19 h 26"/>
              <a:gd name="T12" fmla="*/ 0 w 28"/>
              <a:gd name="T13" fmla="*/ 14 h 26"/>
              <a:gd name="T14" fmla="*/ 0 w 28"/>
              <a:gd name="T15" fmla="*/ 13 h 26"/>
              <a:gd name="T16" fmla="*/ 10 w 28"/>
              <a:gd name="T17" fmla="*/ 1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0"/>
                </a:moveTo>
                <a:cubicBezTo>
                  <a:pt x="12" y="0"/>
                  <a:pt x="12" y="0"/>
                  <a:pt x="12" y="0"/>
                </a:cubicBezTo>
                <a:cubicBezTo>
                  <a:pt x="12" y="0"/>
                  <a:pt x="12" y="0"/>
                  <a:pt x="12" y="0"/>
                </a:cubicBezTo>
                <a:cubicBezTo>
                  <a:pt x="19" y="14"/>
                  <a:pt x="19" y="14"/>
                  <a:pt x="19" y="14"/>
                </a:cubicBezTo>
                <a:cubicBezTo>
                  <a:pt x="22" y="18"/>
                  <a:pt x="25" y="22"/>
                  <a:pt x="28" y="26"/>
                </a:cubicBezTo>
                <a:cubicBezTo>
                  <a:pt x="24" y="23"/>
                  <a:pt x="19" y="21"/>
                  <a:pt x="15" y="19"/>
                </a:cubicBezTo>
                <a:cubicBezTo>
                  <a:pt x="0" y="14"/>
                  <a:pt x="0" y="14"/>
                  <a:pt x="0" y="14"/>
                </a:cubicBezTo>
                <a:cubicBezTo>
                  <a:pt x="0" y="13"/>
                  <a:pt x="0" y="13"/>
                  <a:pt x="0" y="13"/>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4280" name="Freeform 24"/>
          <p:cNvSpPr>
            <a:spLocks/>
          </p:cNvSpPr>
          <p:nvPr/>
        </p:nvSpPr>
        <p:spPr bwMode="auto">
          <a:xfrm>
            <a:off x="3095625" y="4149725"/>
            <a:ext cx="139700" cy="131762"/>
          </a:xfrm>
          <a:custGeom>
            <a:avLst/>
            <a:gdLst>
              <a:gd name="T0" fmla="*/ 10 w 26"/>
              <a:gd name="T1" fmla="*/ 10 h 27"/>
              <a:gd name="T2" fmla="*/ 13 w 26"/>
              <a:gd name="T3" fmla="*/ 0 h 27"/>
              <a:gd name="T4" fmla="*/ 13 w 26"/>
              <a:gd name="T5" fmla="*/ 0 h 27"/>
              <a:gd name="T6" fmla="*/ 19 w 26"/>
              <a:gd name="T7" fmla="*/ 14 h 27"/>
              <a:gd name="T8" fmla="*/ 26 w 26"/>
              <a:gd name="T9" fmla="*/ 27 h 27"/>
              <a:gd name="T10" fmla="*/ 14 w 26"/>
              <a:gd name="T11" fmla="*/ 19 h 27"/>
              <a:gd name="T12" fmla="*/ 0 w 26"/>
              <a:gd name="T13" fmla="*/ 12 h 27"/>
              <a:gd name="T14" fmla="*/ 0 w 26"/>
              <a:gd name="T15" fmla="*/ 12 h 27"/>
              <a:gd name="T16" fmla="*/ 10 w 26"/>
              <a:gd name="T17" fmla="*/ 1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7"/>
              <a:gd name="T29" fmla="*/ 26 w 2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7">
                <a:moveTo>
                  <a:pt x="10" y="10"/>
                </a:moveTo>
                <a:cubicBezTo>
                  <a:pt x="13" y="0"/>
                  <a:pt x="13" y="0"/>
                  <a:pt x="13" y="0"/>
                </a:cubicBezTo>
                <a:cubicBezTo>
                  <a:pt x="13" y="0"/>
                  <a:pt x="13" y="0"/>
                  <a:pt x="13" y="0"/>
                </a:cubicBezTo>
                <a:cubicBezTo>
                  <a:pt x="19" y="14"/>
                  <a:pt x="19" y="14"/>
                  <a:pt x="19" y="14"/>
                </a:cubicBezTo>
                <a:cubicBezTo>
                  <a:pt x="21" y="19"/>
                  <a:pt x="24" y="23"/>
                  <a:pt x="26" y="27"/>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3989387" y="4970462"/>
            <a:ext cx="0" cy="6873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2179637" y="4932362"/>
            <a:ext cx="178117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24283" name="Rectangle 27"/>
          <p:cNvSpPr>
            <a:spLocks noChangeArrowheads="1"/>
          </p:cNvSpPr>
          <p:nvPr/>
        </p:nvSpPr>
        <p:spPr bwMode="auto">
          <a:xfrm>
            <a:off x="3830637" y="3353327"/>
            <a:ext cx="20907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Natural monopoly. Average total cost is falling over the relevant output range</a:t>
            </a:r>
            <a:endParaRPr lang="en-US" sz="1400" dirty="0">
              <a:latin typeface="Century Gothic"/>
              <a:cs typeface="Century Gothic"/>
            </a:endParaRPr>
          </a:p>
        </p:txBody>
      </p:sp>
      <p:sp>
        <p:nvSpPr>
          <p:cNvPr id="224284" name="Rectangle 28"/>
          <p:cNvSpPr>
            <a:spLocks noChangeArrowheads="1"/>
          </p:cNvSpPr>
          <p:nvPr/>
        </p:nvSpPr>
        <p:spPr bwMode="auto">
          <a:xfrm>
            <a:off x="309562" y="4731277"/>
            <a:ext cx="165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Natural monopolist’s break-even price</a:t>
            </a:r>
            <a:endParaRPr lang="en-US" sz="1400" dirty="0">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14587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4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61"/>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224269"/>
                                        </p:tgtEl>
                                        <p:attrNameLst>
                                          <p:attrName>style.visibility</p:attrName>
                                        </p:attrNameLst>
                                      </p:cBhvr>
                                      <p:to>
                                        <p:strVal val="visible"/>
                                      </p:to>
                                    </p:set>
                                    <p:animEffect transition="in" filter="wipe(left)">
                                      <p:cBhvr>
                                        <p:cTn id="15" dur="500"/>
                                        <p:tgtEl>
                                          <p:spTgt spid="2242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4277"/>
                                        </p:tgtEl>
                                        <p:attrNameLst>
                                          <p:attrName>style.visibility</p:attrName>
                                        </p:attrNameLst>
                                      </p:cBhvr>
                                      <p:to>
                                        <p:strVal val="visible"/>
                                      </p:to>
                                    </p:set>
                                    <p:animEffect transition="in" filter="fade">
                                      <p:cBhvr>
                                        <p:cTn id="20" dur="500"/>
                                        <p:tgtEl>
                                          <p:spTgt spid="2242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4278"/>
                                        </p:tgtEl>
                                        <p:attrNameLst>
                                          <p:attrName>style.visibility</p:attrName>
                                        </p:attrNameLst>
                                      </p:cBhvr>
                                      <p:to>
                                        <p:strVal val="visible"/>
                                      </p:to>
                                    </p:set>
                                    <p:animEffect transition="in" filter="fade">
                                      <p:cBhvr>
                                        <p:cTn id="23" dur="500"/>
                                        <p:tgtEl>
                                          <p:spTgt spid="2242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4279"/>
                                        </p:tgtEl>
                                        <p:attrNameLst>
                                          <p:attrName>style.visibility</p:attrName>
                                        </p:attrNameLst>
                                      </p:cBhvr>
                                      <p:to>
                                        <p:strVal val="visible"/>
                                      </p:to>
                                    </p:set>
                                    <p:animEffect transition="in" filter="fade">
                                      <p:cBhvr>
                                        <p:cTn id="26" dur="500"/>
                                        <p:tgtEl>
                                          <p:spTgt spid="2242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4280"/>
                                        </p:tgtEl>
                                        <p:attrNameLst>
                                          <p:attrName>style.visibility</p:attrName>
                                        </p:attrNameLst>
                                      </p:cBhvr>
                                      <p:to>
                                        <p:strVal val="visible"/>
                                      </p:to>
                                    </p:set>
                                    <p:animEffect transition="in" filter="fade">
                                      <p:cBhvr>
                                        <p:cTn id="29" dur="500"/>
                                        <p:tgtEl>
                                          <p:spTgt spid="2242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4262"/>
                                        </p:tgtEl>
                                        <p:attrNameLst>
                                          <p:attrName>style.visibility</p:attrName>
                                        </p:attrNameLst>
                                      </p:cBhvr>
                                      <p:to>
                                        <p:strVal val="visible"/>
                                      </p:to>
                                    </p:set>
                                    <p:animEffect transition="in" filter="fade">
                                      <p:cBhvr>
                                        <p:cTn id="32" dur="500"/>
                                        <p:tgtEl>
                                          <p:spTgt spid="22426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4268"/>
                                        </p:tgtEl>
                                        <p:attrNameLst>
                                          <p:attrName>style.visibility</p:attrName>
                                        </p:attrNameLst>
                                      </p:cBhvr>
                                      <p:to>
                                        <p:strVal val="visible"/>
                                      </p:to>
                                    </p:set>
                                    <p:animEffect transition="in" filter="wipe(left)">
                                      <p:cBhvr>
                                        <p:cTn id="35" dur="500"/>
                                        <p:tgtEl>
                                          <p:spTgt spid="2242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4276"/>
                                        </p:tgtEl>
                                        <p:attrNameLst>
                                          <p:attrName>style.visibility</p:attrName>
                                        </p:attrNameLst>
                                      </p:cBhvr>
                                      <p:to>
                                        <p:strVal val="visible"/>
                                      </p:to>
                                    </p:set>
                                    <p:animEffect transition="in" filter="fade">
                                      <p:cBhvr>
                                        <p:cTn id="38" dur="500"/>
                                        <p:tgtEl>
                                          <p:spTgt spid="224276"/>
                                        </p:tgtEl>
                                      </p:cBhvr>
                                    </p:animEffec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548914"/>
                                        </p:tgtEl>
                                        <p:attrNameLst>
                                          <p:attrName>style.visibility</p:attrName>
                                        </p:attrNameLst>
                                      </p:cBhvr>
                                      <p:to>
                                        <p:strVal val="visible"/>
                                      </p:to>
                                    </p:set>
                                    <p:animEffect transition="in" filter="fade">
                                      <p:cBhvr>
                                        <p:cTn id="44" dur="500"/>
                                        <p:tgtEl>
                                          <p:spTgt spid="5489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4274"/>
                                        </p:tgtEl>
                                        <p:attrNameLst>
                                          <p:attrName>style.visibility</p:attrName>
                                        </p:attrNameLst>
                                      </p:cBhvr>
                                      <p:to>
                                        <p:strVal val="visible"/>
                                      </p:to>
                                    </p:set>
                                    <p:animEffect transition="in" filter="fade">
                                      <p:cBhvr>
                                        <p:cTn id="49" dur="500"/>
                                        <p:tgtEl>
                                          <p:spTgt spid="2242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4283"/>
                                        </p:tgtEl>
                                        <p:attrNameLst>
                                          <p:attrName>style.visibility</p:attrName>
                                        </p:attrNameLst>
                                      </p:cBhvr>
                                      <p:to>
                                        <p:strVal val="visible"/>
                                      </p:to>
                                    </p:set>
                                    <p:animEffect transition="in" filter="fade">
                                      <p:cBhvr>
                                        <p:cTn id="52" dur="500"/>
                                        <p:tgtEl>
                                          <p:spTgt spid="2242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4273"/>
                                        </p:tgtEl>
                                        <p:attrNameLst>
                                          <p:attrName>style.visibility</p:attrName>
                                        </p:attrNameLst>
                                      </p:cBhvr>
                                      <p:to>
                                        <p:strVal val="visible"/>
                                      </p:to>
                                    </p:set>
                                    <p:animEffect transition="in" filter="fade">
                                      <p:cBhvr>
                                        <p:cTn id="55" dur="500"/>
                                        <p:tgtEl>
                                          <p:spTgt spid="2242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4272"/>
                                        </p:tgtEl>
                                        <p:attrNameLst>
                                          <p:attrName>style.visibility</p:attrName>
                                        </p:attrNameLst>
                                      </p:cBhvr>
                                      <p:to>
                                        <p:strVal val="visible"/>
                                      </p:to>
                                    </p:set>
                                    <p:animEffect transition="in" filter="fade">
                                      <p:cBhvr>
                                        <p:cTn id="58" dur="500"/>
                                        <p:tgtEl>
                                          <p:spTgt spid="2242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4275"/>
                                        </p:tgtEl>
                                        <p:attrNameLst>
                                          <p:attrName>style.visibility</p:attrName>
                                        </p:attrNameLst>
                                      </p:cBhvr>
                                      <p:to>
                                        <p:strVal val="visible"/>
                                      </p:to>
                                    </p:set>
                                    <p:animEffect transition="in" filter="fade">
                                      <p:cBhvr>
                                        <p:cTn id="61" dur="500"/>
                                        <p:tgtEl>
                                          <p:spTgt spid="2242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4271"/>
                                        </p:tgtEl>
                                        <p:attrNameLst>
                                          <p:attrName>style.visibility</p:attrName>
                                        </p:attrNameLst>
                                      </p:cBhvr>
                                      <p:to>
                                        <p:strVal val="visible"/>
                                      </p:to>
                                    </p:set>
                                    <p:animEffect transition="in" filter="fade">
                                      <p:cBhvr>
                                        <p:cTn id="64" dur="500"/>
                                        <p:tgtEl>
                                          <p:spTgt spid="22427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4284"/>
                                        </p:tgtEl>
                                        <p:attrNameLst>
                                          <p:attrName>style.visibility</p:attrName>
                                        </p:attrNameLst>
                                      </p:cBhvr>
                                      <p:to>
                                        <p:strVal val="visible"/>
                                      </p:to>
                                    </p:set>
                                    <p:animEffect transition="in" filter="fade">
                                      <p:cBhvr>
                                        <p:cTn id="67" dur="500"/>
                                        <p:tgtEl>
                                          <p:spTgt spid="22428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4270"/>
                                        </p:tgtEl>
                                        <p:attrNameLst>
                                          <p:attrName>style.visibility</p:attrName>
                                        </p:attrNameLst>
                                      </p:cBhvr>
                                      <p:to>
                                        <p:strVal val="visible"/>
                                      </p:to>
                                    </p:set>
                                    <p:animEffect transition="in" filter="fade">
                                      <p:cBhvr>
                                        <p:cTn id="70" dur="500"/>
                                        <p:tgtEl>
                                          <p:spTgt spid="2242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3981"/>
                                        </p:tgtEl>
                                        <p:attrNameLst>
                                          <p:attrName>style.visibility</p:attrName>
                                        </p:attrNameLst>
                                      </p:cBhvr>
                                      <p:to>
                                        <p:strVal val="visible"/>
                                      </p:to>
                                    </p:set>
                                    <p:animEffect transition="in" filter="fade">
                                      <p:cBhvr>
                                        <p:cTn id="75"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p:bldP spid="224261" grpId="0"/>
      <p:bldP spid="224262" grpId="0"/>
      <p:bldP spid="224265" grpId="0"/>
      <p:bldP spid="224266" grpId="0"/>
      <p:bldP spid="224267" grpId="0" animBg="1"/>
      <p:bldP spid="224268" grpId="0" animBg="1"/>
      <p:bldP spid="224269" grpId="0" animBg="1"/>
      <p:bldP spid="224270" grpId="0" animBg="1"/>
      <p:bldP spid="224271" grpId="0" animBg="1"/>
      <p:bldP spid="224272" grpId="0" animBg="1"/>
      <p:bldP spid="224273" grpId="0"/>
      <p:bldP spid="224274" grpId="0" animBg="1"/>
      <p:bldP spid="224275" grpId="0" animBg="1"/>
      <p:bldP spid="224276" grpId="0" animBg="1"/>
      <p:bldP spid="224277" grpId="0" animBg="1"/>
      <p:bldP spid="224278" grpId="0" animBg="1"/>
      <p:bldP spid="224279" grpId="0" animBg="1"/>
      <p:bldP spid="224280" grpId="0" animBg="1"/>
      <p:bldP spid="224283" grpId="0"/>
      <p:bldP spid="2242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0" dirty="0" smtClean="0"/>
              <a:t>3. TECHNOLOGICAL SUPERIORITY</a:t>
            </a:r>
            <a:endParaRPr lang="en-US" sz="4000" spc="0" dirty="0"/>
          </a:p>
        </p:txBody>
      </p:sp>
      <p:sp>
        <p:nvSpPr>
          <p:cNvPr id="3" name="Content Placeholder 2"/>
          <p:cNvSpPr>
            <a:spLocks noGrp="1"/>
          </p:cNvSpPr>
          <p:nvPr>
            <p:ph idx="1"/>
          </p:nvPr>
        </p:nvSpPr>
        <p:spPr>
          <a:xfrm>
            <a:off x="228600" y="1219200"/>
            <a:ext cx="8839200" cy="3733800"/>
          </a:xfrm>
        </p:spPr>
        <p:txBody>
          <a:bodyPr/>
          <a:lstStyle/>
          <a:p>
            <a:r>
              <a:rPr lang="en-US" dirty="0"/>
              <a:t>A firm that maintains a consistent </a:t>
            </a:r>
            <a:r>
              <a:rPr lang="en-US" dirty="0" smtClean="0"/>
              <a:t>technological advantage </a:t>
            </a:r>
            <a:r>
              <a:rPr lang="en-US" dirty="0"/>
              <a:t>over potential competitors </a:t>
            </a:r>
            <a:r>
              <a:rPr lang="en-US" dirty="0" smtClean="0"/>
              <a:t>can establish </a:t>
            </a:r>
            <a:r>
              <a:rPr lang="en-US" dirty="0"/>
              <a:t>itself as a </a:t>
            </a:r>
            <a:r>
              <a:rPr lang="en-US" dirty="0" smtClean="0"/>
              <a:t>monopolist.</a:t>
            </a:r>
            <a:endParaRPr lang="en-US" dirty="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617335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0" dirty="0" smtClean="0"/>
              <a:t>4. NETWORK EXTERNALITY</a:t>
            </a:r>
            <a:endParaRPr lang="en-US" sz="4000" spc="0" dirty="0"/>
          </a:p>
        </p:txBody>
      </p:sp>
      <p:sp>
        <p:nvSpPr>
          <p:cNvPr id="3" name="Content Placeholder 2"/>
          <p:cNvSpPr>
            <a:spLocks noGrp="1"/>
          </p:cNvSpPr>
          <p:nvPr>
            <p:ph idx="1"/>
          </p:nvPr>
        </p:nvSpPr>
        <p:spPr>
          <a:xfrm>
            <a:off x="228600" y="990600"/>
            <a:ext cx="8839200" cy="2895600"/>
          </a:xfrm>
        </p:spPr>
        <p:txBody>
          <a:bodyPr/>
          <a:lstStyle/>
          <a:p>
            <a:r>
              <a:rPr lang="en-US" i="1" dirty="0" smtClean="0">
                <a:solidFill>
                  <a:srgbClr val="990033"/>
                </a:solidFill>
              </a:rPr>
              <a:t>Network externality: </a:t>
            </a:r>
            <a:r>
              <a:rPr lang="en-US" dirty="0" smtClean="0"/>
              <a:t>the value </a:t>
            </a:r>
            <a:r>
              <a:rPr lang="en-US" dirty="0"/>
              <a:t>of </a:t>
            </a:r>
            <a:r>
              <a:rPr lang="en-US" dirty="0" smtClean="0"/>
              <a:t>a good </a:t>
            </a:r>
            <a:r>
              <a:rPr lang="en-US" dirty="0"/>
              <a:t>or service to </a:t>
            </a:r>
            <a:r>
              <a:rPr lang="en-US" dirty="0" smtClean="0"/>
              <a:t>an individual increasing as more others use the same good or service.</a:t>
            </a:r>
            <a:endParaRPr lang="en-US" dirty="0"/>
          </a:p>
        </p:txBody>
      </p:sp>
      <p:pic>
        <p:nvPicPr>
          <p:cNvPr id="75778" name="Picture 2" descr="http://www.boston.com/business/technology/innoeco/facebook-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28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61004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0" dirty="0" smtClean="0"/>
              <a:t>5. GOVERNMENT-CREATED BARRIER</a:t>
            </a:r>
            <a:endParaRPr lang="en-US" spc="0" dirty="0"/>
          </a:p>
        </p:txBody>
      </p:sp>
      <p:sp>
        <p:nvSpPr>
          <p:cNvPr id="3" name="Content Placeholder 2"/>
          <p:cNvSpPr>
            <a:spLocks noGrp="1"/>
          </p:cNvSpPr>
          <p:nvPr>
            <p:ph idx="1"/>
          </p:nvPr>
        </p:nvSpPr>
        <p:spPr>
          <a:xfrm>
            <a:off x="0" y="838200"/>
            <a:ext cx="4876800" cy="1676400"/>
          </a:xfrm>
        </p:spPr>
        <p:txBody>
          <a:bodyPr>
            <a:noAutofit/>
          </a:bodyPr>
          <a:lstStyle/>
          <a:p>
            <a:r>
              <a:rPr lang="en-US" i="1" dirty="0" smtClean="0">
                <a:solidFill>
                  <a:srgbClr val="990033"/>
                </a:solidFill>
              </a:rPr>
              <a:t>A patent</a:t>
            </a:r>
            <a:r>
              <a:rPr lang="en-US" dirty="0" smtClean="0"/>
              <a:t> </a:t>
            </a:r>
            <a:r>
              <a:rPr lang="en-US" b="0" dirty="0"/>
              <a:t>gives an inventor </a:t>
            </a:r>
            <a:r>
              <a:rPr lang="en-US" b="0" dirty="0" smtClean="0"/>
              <a:t>a temporary </a:t>
            </a:r>
            <a:r>
              <a:rPr lang="en-US" b="0" dirty="0"/>
              <a:t>monopoly in the use </a:t>
            </a:r>
            <a:r>
              <a:rPr lang="en-US" b="0" dirty="0" smtClean="0"/>
              <a:t>or sale </a:t>
            </a:r>
            <a:r>
              <a:rPr lang="en-US" b="0" dirty="0"/>
              <a:t>of an invention</a:t>
            </a:r>
            <a:r>
              <a:rPr lang="en-US" b="0" dirty="0" smtClean="0"/>
              <a:t>.</a:t>
            </a:r>
            <a:endParaRPr lang="en-US"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7200"/>
            <a:ext cx="2895600" cy="38608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648200" y="4191000"/>
            <a:ext cx="4572000" cy="2554545"/>
          </a:xfrm>
          <a:prstGeom prst="rect">
            <a:avLst/>
          </a:prstGeom>
        </p:spPr>
        <p:txBody>
          <a:bodyPr>
            <a:spAutoFit/>
          </a:bodyPr>
          <a:lstStyle/>
          <a:p>
            <a:r>
              <a:rPr lang="en-US" sz="3200" b="0" dirty="0" smtClean="0">
                <a:latin typeface="Century Gothic"/>
                <a:cs typeface="Century Gothic"/>
              </a:rPr>
              <a:t>A </a:t>
            </a:r>
            <a:r>
              <a:rPr lang="en-US" sz="3200" b="1" i="1" dirty="0" smtClean="0">
                <a:solidFill>
                  <a:srgbClr val="990033"/>
                </a:solidFill>
                <a:latin typeface="Century Gothic"/>
                <a:cs typeface="Century Gothic"/>
              </a:rPr>
              <a:t>copyright</a:t>
            </a:r>
            <a:r>
              <a:rPr lang="en-US" sz="3200" dirty="0" smtClean="0">
                <a:latin typeface="Century Gothic"/>
                <a:cs typeface="Century Gothic"/>
              </a:rPr>
              <a:t> </a:t>
            </a:r>
            <a:r>
              <a:rPr lang="en-US" sz="3200" b="0" dirty="0" smtClean="0">
                <a:latin typeface="Century Gothic"/>
                <a:cs typeface="Century Gothic"/>
              </a:rPr>
              <a:t>gives the creator of a literary or artistic work sole rights to profit from that work.</a:t>
            </a:r>
            <a:endParaRPr lang="en-US" sz="3200" dirty="0">
              <a:latin typeface="Century Gothic"/>
              <a:cs typeface="Century Gothic"/>
            </a:endParaRPr>
          </a:p>
        </p:txBody>
      </p:sp>
      <p:pic>
        <p:nvPicPr>
          <p:cNvPr id="76802" name="Picture 2" descr="http://www.wired.com/images_blogs/threatlevel/2011/09/FBI_Anti-Piracy_Warning.jpe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290110" y="1143000"/>
            <a:ext cx="328817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769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802"/>
                                        </p:tgtEl>
                                        <p:attrNameLst>
                                          <p:attrName>style.visibility</p:attrName>
                                        </p:attrNameLst>
                                      </p:cBhvr>
                                      <p:to>
                                        <p:strVal val="visible"/>
                                      </p:to>
                                    </p:set>
                                    <p:animEffect transition="in" filter="fade">
                                      <p:cBhvr>
                                        <p:cTn id="1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a:xfrm>
            <a:off x="0" y="0"/>
            <a:ext cx="9144000" cy="1143000"/>
          </a:xfrm>
        </p:spPr>
        <p:txBody>
          <a:bodyPr>
            <a:normAutofit fontScale="90000"/>
          </a:bodyPr>
          <a:lstStyle/>
          <a:p>
            <a:r>
              <a:rPr lang="en-US" spc="0" dirty="0" smtClean="0"/>
              <a:t>HOW A MONOPOLIST MAXIMIZES PROFIT</a:t>
            </a:r>
          </a:p>
        </p:txBody>
      </p:sp>
      <p:sp>
        <p:nvSpPr>
          <p:cNvPr id="86025" name="Text Box 9"/>
          <p:cNvSpPr txBox="1">
            <a:spLocks noChangeArrowheads="1"/>
          </p:cNvSpPr>
          <p:nvPr/>
        </p:nvSpPr>
        <p:spPr bwMode="auto">
          <a:xfrm>
            <a:off x="462756" y="1219200"/>
            <a:ext cx="6928644" cy="457200"/>
          </a:xfrm>
          <a:prstGeom prst="rect">
            <a:avLst/>
          </a:prstGeom>
          <a:noFill/>
          <a:ln>
            <a:noFill/>
          </a:ln>
        </p:spPr>
        <p:txBody>
          <a:bodyPr/>
          <a:lstStyle>
            <a:lvl1pPr marL="1588" indent="-15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100000"/>
              </a:lnSpc>
              <a:spcBef>
                <a:spcPct val="20000"/>
              </a:spcBef>
            </a:pPr>
            <a:r>
              <a:rPr lang="en-US" b="1" i="1" dirty="0" smtClean="0">
                <a:solidFill>
                  <a:schemeClr val="tx1">
                    <a:lumMod val="75000"/>
                    <a:lumOff val="25000"/>
                  </a:schemeClr>
                </a:solidFill>
                <a:latin typeface="Century Gothic"/>
                <a:cs typeface="Century Gothic"/>
              </a:rPr>
              <a:t>Competitive firms cannot choose price. </a:t>
            </a:r>
          </a:p>
        </p:txBody>
      </p:sp>
      <p:sp>
        <p:nvSpPr>
          <p:cNvPr id="24" name="Text Box 9"/>
          <p:cNvSpPr txBox="1">
            <a:spLocks noChangeArrowheads="1"/>
          </p:cNvSpPr>
          <p:nvPr/>
        </p:nvSpPr>
        <p:spPr bwMode="auto">
          <a:xfrm>
            <a:off x="5376333" y="1219200"/>
            <a:ext cx="2472267" cy="473075"/>
          </a:xfrm>
          <a:prstGeom prst="rect">
            <a:avLst/>
          </a:prstGeom>
          <a:noFill/>
          <a:ln>
            <a:noFill/>
          </a:ln>
        </p:spPr>
        <p:txBody>
          <a:bodyPr/>
          <a:lstStyle>
            <a:lvl1pPr marL="1588" indent="-15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100000"/>
              </a:lnSpc>
              <a:spcBef>
                <a:spcPct val="20000"/>
              </a:spcBef>
            </a:pPr>
            <a:r>
              <a:rPr lang="en-US" b="1" i="1" dirty="0" smtClean="0">
                <a:solidFill>
                  <a:schemeClr val="tx1">
                    <a:lumMod val="75000"/>
                    <a:lumOff val="25000"/>
                  </a:schemeClr>
                </a:solidFill>
                <a:latin typeface="Century Gothic"/>
                <a:cs typeface="Century Gothic"/>
              </a:rPr>
              <a:t>Monopolists can.</a:t>
            </a:r>
            <a:endParaRPr lang="en-US" b="1" i="1" dirty="0">
              <a:solidFill>
                <a:schemeClr val="tx1">
                  <a:lumMod val="75000"/>
                  <a:lumOff val="25000"/>
                </a:schemeClr>
              </a:solidFill>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23" name="Rectangle 17"/>
          <p:cNvSpPr>
            <a:spLocks noChangeArrowheads="1"/>
          </p:cNvSpPr>
          <p:nvPr/>
        </p:nvSpPr>
        <p:spPr bwMode="auto">
          <a:xfrm>
            <a:off x="2691380" y="2971800"/>
            <a:ext cx="53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Price</a:t>
            </a:r>
            <a:endParaRPr lang="en-US" sz="1400" dirty="0">
              <a:latin typeface="Century Gothic"/>
              <a:cs typeface="Century Gothic"/>
            </a:endParaRPr>
          </a:p>
        </p:txBody>
      </p:sp>
      <p:sp>
        <p:nvSpPr>
          <p:cNvPr id="25" name="Freeform 22"/>
          <p:cNvSpPr>
            <a:spLocks/>
          </p:cNvSpPr>
          <p:nvPr/>
        </p:nvSpPr>
        <p:spPr bwMode="auto">
          <a:xfrm>
            <a:off x="3148580" y="3048000"/>
            <a:ext cx="3368675" cy="2557463"/>
          </a:xfrm>
          <a:custGeom>
            <a:avLst/>
            <a:gdLst>
              <a:gd name="T0" fmla="*/ 1644 w 1644"/>
              <a:gd name="T1" fmla="*/ 1332 h 1332"/>
              <a:gd name="T2" fmla="*/ 0 w 1644"/>
              <a:gd name="T3" fmla="*/ 1332 h 1332"/>
              <a:gd name="T4" fmla="*/ 0 w 1644"/>
              <a:gd name="T5" fmla="*/ 0 h 1332"/>
            </a:gdLst>
            <a:ahLst/>
            <a:cxnLst>
              <a:cxn ang="0">
                <a:pos x="T0" y="T1"/>
              </a:cxn>
              <a:cxn ang="0">
                <a:pos x="T2" y="T3"/>
              </a:cxn>
              <a:cxn ang="0">
                <a:pos x="T4" y="T5"/>
              </a:cxn>
            </a:cxnLst>
            <a:rect l="0" t="0" r="r" b="b"/>
            <a:pathLst>
              <a:path w="1644" h="1332">
                <a:moveTo>
                  <a:pt x="1644" y="1332"/>
                </a:moveTo>
                <a:lnTo>
                  <a:pt x="0" y="1332"/>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7" name="Rectangle 26"/>
          <p:cNvSpPr>
            <a:spLocks noChangeArrowheads="1"/>
          </p:cNvSpPr>
          <p:nvPr/>
        </p:nvSpPr>
        <p:spPr bwMode="auto">
          <a:xfrm>
            <a:off x="3529580" y="2667000"/>
            <a:ext cx="2606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b="1" dirty="0">
                <a:solidFill>
                  <a:srgbClr val="000000"/>
                </a:solidFill>
                <a:latin typeface="Century Gothic"/>
                <a:cs typeface="Century Gothic"/>
              </a:rPr>
              <a:t>Demand </a:t>
            </a:r>
            <a:r>
              <a:rPr lang="en-US" sz="1400" b="1" dirty="0" smtClean="0">
                <a:solidFill>
                  <a:srgbClr val="000000"/>
                </a:solidFill>
                <a:latin typeface="Century Gothic"/>
                <a:cs typeface="Century Gothic"/>
              </a:rPr>
              <a:t>curve of a monopolist</a:t>
            </a:r>
            <a:endParaRPr lang="en-US" sz="1400" b="1" dirty="0">
              <a:latin typeface="Century Gothic"/>
              <a:cs typeface="Century Gothic"/>
            </a:endParaRPr>
          </a:p>
        </p:txBody>
      </p:sp>
      <p:sp>
        <p:nvSpPr>
          <p:cNvPr id="28" name="Line 27"/>
          <p:cNvSpPr>
            <a:spLocks noChangeShapeType="1"/>
          </p:cNvSpPr>
          <p:nvPr/>
        </p:nvSpPr>
        <p:spPr bwMode="auto">
          <a:xfrm flipH="1" flipV="1">
            <a:off x="3597843" y="3390900"/>
            <a:ext cx="2173287" cy="203835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9" name="Rectangle 28"/>
          <p:cNvSpPr>
            <a:spLocks noChangeArrowheads="1"/>
          </p:cNvSpPr>
          <p:nvPr/>
        </p:nvSpPr>
        <p:spPr bwMode="auto">
          <a:xfrm>
            <a:off x="5815580" y="5257800"/>
            <a:ext cx="2689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D</a:t>
            </a:r>
            <a:r>
              <a:rPr lang="en-US" sz="1400" baseline="-25000" dirty="0" err="1" smtClean="0">
                <a:solidFill>
                  <a:srgbClr val="000000"/>
                </a:solidFill>
                <a:latin typeface="Century Gothic"/>
                <a:cs typeface="Century Gothic"/>
              </a:rPr>
              <a:t>M</a:t>
            </a:r>
            <a:endParaRPr lang="en-US" sz="1400" i="1" dirty="0">
              <a:latin typeface="Century Gothic"/>
              <a:cs typeface="Century Gothic"/>
            </a:endParaRPr>
          </a:p>
        </p:txBody>
      </p:sp>
      <p:sp>
        <p:nvSpPr>
          <p:cNvPr id="30" name="Rectangle 35"/>
          <p:cNvSpPr>
            <a:spLocks noChangeArrowheads="1"/>
          </p:cNvSpPr>
          <p:nvPr/>
        </p:nvSpPr>
        <p:spPr bwMode="auto">
          <a:xfrm>
            <a:off x="5890193" y="5694363"/>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Tree>
    <p:extLst>
      <p:ext uri="{BB962C8B-B14F-4D97-AF65-F5344CB8AC3E}">
        <p14:creationId xmlns:p14="http://schemas.microsoft.com/office/powerpoint/2010/main" val="404622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fade">
                                      <p:cBhvr>
                                        <p:cTn id="7" dur="500"/>
                                        <p:tgtEl>
                                          <p:spTgt spid="860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24" grpId="0"/>
      <p:bldP spid="23" grpId="0"/>
      <p:bldP spid="25" grpId="0" animBg="1"/>
      <p:bldP spid="27" grpId="0"/>
      <p:bldP spid="28" grpId="0" animBg="1"/>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0" y="0"/>
            <a:ext cx="9144000" cy="1143000"/>
          </a:xfrm>
        </p:spPr>
        <p:txBody>
          <a:bodyPr>
            <a:normAutofit fontScale="90000"/>
          </a:bodyPr>
          <a:lstStyle/>
          <a:p>
            <a:pPr algn="l"/>
            <a:r>
              <a:rPr lang="en-US" spc="0" dirty="0" smtClean="0"/>
              <a:t>HOW A MONOPOLIST MAXIMIZES PROFIT</a:t>
            </a:r>
            <a:endParaRPr lang="en-US" b="0" spc="0" dirty="0" smtClean="0"/>
          </a:p>
        </p:txBody>
      </p:sp>
      <p:sp>
        <p:nvSpPr>
          <p:cNvPr id="2" name="Content Placeholder 1"/>
          <p:cNvSpPr>
            <a:spLocks noGrp="1"/>
          </p:cNvSpPr>
          <p:nvPr>
            <p:ph idx="1"/>
          </p:nvPr>
        </p:nvSpPr>
        <p:spPr>
          <a:xfrm>
            <a:off x="457200" y="1066800"/>
            <a:ext cx="7848600" cy="5105400"/>
          </a:xfrm>
        </p:spPr>
        <p:txBody>
          <a:bodyPr>
            <a:normAutofit fontScale="92500" lnSpcReduction="20000"/>
          </a:bodyPr>
          <a:lstStyle/>
          <a:p>
            <a:pPr>
              <a:buClr>
                <a:schemeClr val="tx1"/>
              </a:buClr>
            </a:pPr>
            <a:r>
              <a:rPr lang="en-US" dirty="0" smtClean="0"/>
              <a:t>All firms face the same rule: Profit is maximized at the </a:t>
            </a:r>
            <a:r>
              <a:rPr lang="en-US" i="1" dirty="0" smtClean="0"/>
              <a:t>Q</a:t>
            </a:r>
            <a:r>
              <a:rPr lang="en-US" dirty="0" smtClean="0"/>
              <a:t> where </a:t>
            </a:r>
            <a:r>
              <a:rPr lang="en-US" i="1" dirty="0" smtClean="0"/>
              <a:t>MR</a:t>
            </a:r>
            <a:r>
              <a:rPr lang="en-US" dirty="0" smtClean="0"/>
              <a:t> = </a:t>
            </a:r>
            <a:r>
              <a:rPr lang="en-US" i="1" dirty="0" smtClean="0"/>
              <a:t>MC.</a:t>
            </a:r>
            <a:endParaRPr lang="en-US" dirty="0" smtClean="0"/>
          </a:p>
          <a:p>
            <a:pPr>
              <a:buClr>
                <a:schemeClr val="tx1"/>
              </a:buClr>
            </a:pPr>
            <a:endParaRPr lang="en-US" dirty="0" smtClean="0"/>
          </a:p>
          <a:p>
            <a:pPr>
              <a:buClr>
                <a:schemeClr val="tx1"/>
              </a:buClr>
            </a:pPr>
            <a:r>
              <a:rPr lang="en-US" dirty="0" smtClean="0"/>
              <a:t>So what does </a:t>
            </a:r>
            <a:r>
              <a:rPr lang="en-US" i="1" dirty="0" smtClean="0"/>
              <a:t>MR</a:t>
            </a:r>
            <a:r>
              <a:rPr lang="en-US" dirty="0" smtClean="0"/>
              <a:t> look like?</a:t>
            </a:r>
          </a:p>
          <a:p>
            <a:pPr>
              <a:buClr>
                <a:schemeClr val="tx1"/>
              </a:buClr>
            </a:pPr>
            <a:r>
              <a:rPr lang="en-US" i="1" dirty="0" smtClean="0"/>
              <a:t>MR</a:t>
            </a:r>
            <a:r>
              <a:rPr lang="en-US" dirty="0" smtClean="0"/>
              <a:t> = ∆</a:t>
            </a:r>
            <a:r>
              <a:rPr lang="en-US" i="1" dirty="0" smtClean="0"/>
              <a:t>TR</a:t>
            </a:r>
            <a:r>
              <a:rPr lang="en-US" dirty="0" smtClean="0"/>
              <a:t>/</a:t>
            </a:r>
            <a:r>
              <a:rPr lang="en-US" dirty="0"/>
              <a:t> </a:t>
            </a:r>
            <a:r>
              <a:rPr lang="en-US" dirty="0" smtClean="0"/>
              <a:t>∆</a:t>
            </a:r>
            <a:r>
              <a:rPr lang="en-US" i="1" dirty="0" smtClean="0"/>
              <a:t>Q</a:t>
            </a:r>
            <a:r>
              <a:rPr lang="en-US" dirty="0" smtClean="0"/>
              <a:t>.</a:t>
            </a:r>
          </a:p>
          <a:p>
            <a:pPr>
              <a:buClr>
                <a:schemeClr val="tx1"/>
              </a:buClr>
            </a:pPr>
            <a:endParaRPr lang="en-US" dirty="0"/>
          </a:p>
          <a:p>
            <a:pPr>
              <a:buClr>
                <a:schemeClr val="tx1"/>
              </a:buClr>
            </a:pPr>
            <a:r>
              <a:rPr lang="en-US" dirty="0" smtClean="0"/>
              <a:t>Demand curve: P=a-</a:t>
            </a:r>
            <a:r>
              <a:rPr lang="en-US" dirty="0" err="1" smtClean="0"/>
              <a:t>bQ</a:t>
            </a:r>
            <a:endParaRPr lang="en-US" dirty="0" smtClean="0"/>
          </a:p>
          <a:p>
            <a:pPr>
              <a:buClr>
                <a:schemeClr val="tx1"/>
              </a:buClr>
            </a:pPr>
            <a:r>
              <a:rPr lang="en-US" dirty="0" smtClean="0"/>
              <a:t>TR=P(Q)*Q=aQ-bQ</a:t>
            </a:r>
            <a:r>
              <a:rPr lang="en-US" baseline="30000" dirty="0" smtClean="0"/>
              <a:t>2</a:t>
            </a:r>
          </a:p>
          <a:p>
            <a:pPr>
              <a:buClr>
                <a:schemeClr val="tx1"/>
              </a:buClr>
            </a:pPr>
            <a:r>
              <a:rPr lang="en-US" u="sng" dirty="0" smtClean="0"/>
              <a:t>MR=a-2bQ</a:t>
            </a:r>
          </a:p>
          <a:p>
            <a:pPr>
              <a:buClr>
                <a:schemeClr val="tx1"/>
              </a:buClr>
            </a:pPr>
            <a:r>
              <a:rPr lang="en-US" b="0" dirty="0" smtClean="0"/>
              <a:t>Same vertical intercept of the demand curve but double slope!!</a:t>
            </a:r>
            <a:endParaRPr lang="en-US" b="0" dirty="0"/>
          </a:p>
          <a:p>
            <a:pPr>
              <a:buClr>
                <a:schemeClr val="tx1"/>
              </a:buClr>
            </a:pPr>
            <a:endParaRPr lang="en-US" u="sng" dirty="0" smtClean="0"/>
          </a:p>
          <a:p>
            <a:pPr>
              <a:buClr>
                <a:schemeClr val="tx1"/>
              </a:buClr>
            </a:pPr>
            <a:endParaRPr lang="en-US" dirty="0"/>
          </a:p>
          <a:p>
            <a:pPr>
              <a:buClr>
                <a:schemeClr val="tx1"/>
              </a:buClr>
            </a:pPr>
            <a:endParaRPr lang="en-US" dirty="0" smtClean="0"/>
          </a:p>
          <a:p>
            <a:endParaRPr lang="en-US" sz="3600" dirty="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19412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0" y="0"/>
            <a:ext cx="9144000" cy="1066800"/>
          </a:xfrm>
        </p:spPr>
        <p:txBody>
          <a:bodyPr>
            <a:normAutofit fontScale="90000"/>
          </a:bodyPr>
          <a:lstStyle/>
          <a:p>
            <a:pPr algn="l"/>
            <a:r>
              <a:rPr lang="en-US" spc="0" dirty="0" smtClean="0"/>
              <a:t>HOW A MONOPOLIST MAXIMIZES PROFIT</a:t>
            </a:r>
            <a:endParaRPr lang="en-US" b="0" spc="0" dirty="0" smtClean="0"/>
          </a:p>
        </p:txBody>
      </p:sp>
      <p:sp>
        <p:nvSpPr>
          <p:cNvPr id="2" name="Content Placeholder 1"/>
          <p:cNvSpPr>
            <a:spLocks noGrp="1"/>
          </p:cNvSpPr>
          <p:nvPr>
            <p:ph idx="1"/>
          </p:nvPr>
        </p:nvSpPr>
        <p:spPr>
          <a:xfrm>
            <a:off x="228600" y="1219200"/>
            <a:ext cx="8839200" cy="4953000"/>
          </a:xfrm>
        </p:spPr>
        <p:txBody>
          <a:bodyPr>
            <a:normAutofit fontScale="92500"/>
          </a:bodyPr>
          <a:lstStyle/>
          <a:p>
            <a:pPr>
              <a:spcBef>
                <a:spcPts val="0"/>
              </a:spcBef>
              <a:spcAft>
                <a:spcPts val="1800"/>
              </a:spcAft>
              <a:buClr>
                <a:schemeClr val="tx1"/>
              </a:buClr>
            </a:pPr>
            <a:r>
              <a:rPr lang="en-US" sz="3600" dirty="0" smtClean="0"/>
              <a:t>An </a:t>
            </a:r>
            <a:r>
              <a:rPr lang="en-US" sz="3600" dirty="0"/>
              <a:t>increase in production by a monopolist has two opposing effects on revenue:</a:t>
            </a:r>
          </a:p>
          <a:p>
            <a:pPr lvl="1">
              <a:spcBef>
                <a:spcPts val="0"/>
              </a:spcBef>
              <a:spcAft>
                <a:spcPts val="1800"/>
              </a:spcAft>
              <a:buClr>
                <a:schemeClr val="tx1"/>
              </a:buClr>
            </a:pPr>
            <a:r>
              <a:rPr lang="en-US" sz="3200" i="1" dirty="0"/>
              <a:t>A </a:t>
            </a:r>
            <a:r>
              <a:rPr lang="en-US" sz="3200" i="1" dirty="0">
                <a:solidFill>
                  <a:srgbClr val="990033"/>
                </a:solidFill>
              </a:rPr>
              <a:t>quantity </a:t>
            </a:r>
            <a:r>
              <a:rPr lang="en-US" sz="3200" i="1" dirty="0" smtClean="0">
                <a:solidFill>
                  <a:srgbClr val="990033"/>
                </a:solidFill>
              </a:rPr>
              <a:t>effect</a:t>
            </a:r>
            <a:r>
              <a:rPr lang="en-US" sz="3200" dirty="0" smtClean="0">
                <a:solidFill>
                  <a:srgbClr val="990033"/>
                </a:solidFill>
              </a:rPr>
              <a:t>: </a:t>
            </a:r>
            <a:r>
              <a:rPr lang="en-US" sz="3200" dirty="0"/>
              <a:t>One more unit is sold, increasing total revenue by the price at which the unit is sold.</a:t>
            </a:r>
          </a:p>
          <a:p>
            <a:pPr lvl="1">
              <a:spcBef>
                <a:spcPts val="0"/>
              </a:spcBef>
              <a:spcAft>
                <a:spcPts val="1800"/>
              </a:spcAft>
              <a:buClr>
                <a:schemeClr val="tx1"/>
              </a:buClr>
            </a:pPr>
            <a:r>
              <a:rPr lang="en-US" sz="3200" i="1" dirty="0"/>
              <a:t>A </a:t>
            </a:r>
            <a:r>
              <a:rPr lang="en-US" sz="3200" i="1" dirty="0">
                <a:solidFill>
                  <a:srgbClr val="990033"/>
                </a:solidFill>
              </a:rPr>
              <a:t>price </a:t>
            </a:r>
            <a:r>
              <a:rPr lang="en-US" sz="3200" i="1" dirty="0" smtClean="0">
                <a:solidFill>
                  <a:srgbClr val="990033"/>
                </a:solidFill>
              </a:rPr>
              <a:t>effect: </a:t>
            </a:r>
            <a:r>
              <a:rPr lang="en-US" sz="3200" dirty="0" smtClean="0"/>
              <a:t>To </a:t>
            </a:r>
            <a:r>
              <a:rPr lang="en-US" sz="3200" dirty="0"/>
              <a:t>sell the last unit, the monopolist must cut the market price on </a:t>
            </a:r>
            <a:r>
              <a:rPr lang="en-US" sz="3200" i="1" dirty="0"/>
              <a:t>all </a:t>
            </a:r>
            <a:r>
              <a:rPr lang="en-US" sz="3200" dirty="0"/>
              <a:t>units sold. This decreases total revenue.</a:t>
            </a:r>
          </a:p>
          <a:p>
            <a:pPr>
              <a:spcBef>
                <a:spcPts val="0"/>
              </a:spcBef>
              <a:spcAft>
                <a:spcPts val="1800"/>
              </a:spcAft>
            </a:pPr>
            <a:endParaRPr lang="en-US" sz="4000" dirty="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11991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400" spc="0" dirty="0" smtClean="0"/>
              <a:t>DEMAND, TOTAL REVENUE, AND MARGINAL REVENUE</a:t>
            </a:r>
            <a:endParaRPr lang="en-US" sz="3400" spc="0" dirty="0"/>
          </a:p>
        </p:txBody>
      </p:sp>
      <p:pic>
        <p:nvPicPr>
          <p:cNvPr id="8397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133600" y="1143000"/>
            <a:ext cx="4807014" cy="4416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970561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a:noAutofit/>
          </a:bodyPr>
          <a:lstStyle/>
          <a:p>
            <a:pPr algn="l">
              <a:tabLst>
                <a:tab pos="3890963" algn="l"/>
              </a:tabLst>
            </a:pPr>
            <a:r>
              <a:rPr lang="en-US" sz="3200" spc="0" dirty="0" smtClean="0"/>
              <a:t>A MONOPOLIST’S DEMAND, TOTAL REVENUE, AND MARGINAL REVENUE CURVES</a:t>
            </a:r>
          </a:p>
        </p:txBody>
      </p:sp>
      <p:sp>
        <p:nvSpPr>
          <p:cNvPr id="228356" name="Freeform 4"/>
          <p:cNvSpPr>
            <a:spLocks/>
          </p:cNvSpPr>
          <p:nvPr/>
        </p:nvSpPr>
        <p:spPr bwMode="auto">
          <a:xfrm>
            <a:off x="1955129" y="4751388"/>
            <a:ext cx="4327596" cy="1700212"/>
          </a:xfrm>
          <a:custGeom>
            <a:avLst/>
            <a:gdLst>
              <a:gd name="T0" fmla="*/ 2016 w 2016"/>
              <a:gd name="T1" fmla="*/ 1172 h 1172"/>
              <a:gd name="T2" fmla="*/ 1915 w 2016"/>
              <a:gd name="T3" fmla="*/ 949 h 1172"/>
              <a:gd name="T4" fmla="*/ 1814 w 2016"/>
              <a:gd name="T5" fmla="*/ 750 h 1172"/>
              <a:gd name="T6" fmla="*/ 1713 w 2016"/>
              <a:gd name="T7" fmla="*/ 573 h 1172"/>
              <a:gd name="T8" fmla="*/ 1613 w 2016"/>
              <a:gd name="T9" fmla="*/ 422 h 1172"/>
              <a:gd name="T10" fmla="*/ 1512 w 2016"/>
              <a:gd name="T11" fmla="*/ 294 h 1172"/>
              <a:gd name="T12" fmla="*/ 1411 w 2016"/>
              <a:gd name="T13" fmla="*/ 189 h 1172"/>
              <a:gd name="T14" fmla="*/ 1310 w 2016"/>
              <a:gd name="T15" fmla="*/ 107 h 1172"/>
              <a:gd name="T16" fmla="*/ 1210 w 2016"/>
              <a:gd name="T17" fmla="*/ 49 h 1172"/>
              <a:gd name="T18" fmla="*/ 1109 w 2016"/>
              <a:gd name="T19" fmla="*/ 13 h 1172"/>
              <a:gd name="T20" fmla="*/ 1008 w 2016"/>
              <a:gd name="T21" fmla="*/ 0 h 1172"/>
              <a:gd name="T22" fmla="*/ 907 w 2016"/>
              <a:gd name="T23" fmla="*/ 13 h 1172"/>
              <a:gd name="T24" fmla="*/ 806 w 2016"/>
              <a:gd name="T25" fmla="*/ 49 h 1172"/>
              <a:gd name="T26" fmla="*/ 706 w 2016"/>
              <a:gd name="T27" fmla="*/ 107 h 1172"/>
              <a:gd name="T28" fmla="*/ 605 w 2016"/>
              <a:gd name="T29" fmla="*/ 189 h 1172"/>
              <a:gd name="T30" fmla="*/ 504 w 2016"/>
              <a:gd name="T31" fmla="*/ 294 h 1172"/>
              <a:gd name="T32" fmla="*/ 403 w 2016"/>
              <a:gd name="T33" fmla="*/ 422 h 1172"/>
              <a:gd name="T34" fmla="*/ 303 w 2016"/>
              <a:gd name="T35" fmla="*/ 573 h 1172"/>
              <a:gd name="T36" fmla="*/ 202 w 2016"/>
              <a:gd name="T37" fmla="*/ 750 h 1172"/>
              <a:gd name="T38" fmla="*/ 101 w 2016"/>
              <a:gd name="T39" fmla="*/ 949 h 1172"/>
              <a:gd name="T40" fmla="*/ 0 w 2016"/>
              <a:gd name="T41" fmla="*/ 1172 h 1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16"/>
              <a:gd name="T64" fmla="*/ 0 h 1172"/>
              <a:gd name="T65" fmla="*/ 2016 w 2016"/>
              <a:gd name="T66" fmla="*/ 1172 h 1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16" h="1172">
                <a:moveTo>
                  <a:pt x="2016" y="1172"/>
                </a:moveTo>
                <a:lnTo>
                  <a:pt x="1915" y="949"/>
                </a:lnTo>
                <a:lnTo>
                  <a:pt x="1814" y="750"/>
                </a:lnTo>
                <a:lnTo>
                  <a:pt x="1713" y="573"/>
                </a:lnTo>
                <a:lnTo>
                  <a:pt x="1613" y="422"/>
                </a:lnTo>
                <a:lnTo>
                  <a:pt x="1512" y="294"/>
                </a:lnTo>
                <a:lnTo>
                  <a:pt x="1411" y="189"/>
                </a:lnTo>
                <a:lnTo>
                  <a:pt x="1310" y="107"/>
                </a:lnTo>
                <a:lnTo>
                  <a:pt x="1210" y="49"/>
                </a:lnTo>
                <a:lnTo>
                  <a:pt x="1109" y="13"/>
                </a:lnTo>
                <a:lnTo>
                  <a:pt x="1008" y="0"/>
                </a:lnTo>
                <a:lnTo>
                  <a:pt x="907" y="13"/>
                </a:lnTo>
                <a:lnTo>
                  <a:pt x="806" y="49"/>
                </a:lnTo>
                <a:lnTo>
                  <a:pt x="706" y="107"/>
                </a:lnTo>
                <a:lnTo>
                  <a:pt x="605" y="189"/>
                </a:lnTo>
                <a:lnTo>
                  <a:pt x="504" y="294"/>
                </a:lnTo>
                <a:lnTo>
                  <a:pt x="403" y="422"/>
                </a:lnTo>
                <a:lnTo>
                  <a:pt x="303" y="573"/>
                </a:lnTo>
                <a:lnTo>
                  <a:pt x="202" y="750"/>
                </a:lnTo>
                <a:lnTo>
                  <a:pt x="101" y="949"/>
                </a:lnTo>
                <a:lnTo>
                  <a:pt x="0" y="1172"/>
                </a:lnTo>
              </a:path>
            </a:pathLst>
          </a:custGeom>
          <a:noFill/>
          <a:ln w="26988">
            <a:solidFill>
              <a:srgbClr val="00A76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8357" name="Rectangle 5"/>
          <p:cNvSpPr>
            <a:spLocks noChangeArrowheads="1"/>
          </p:cNvSpPr>
          <p:nvPr/>
        </p:nvSpPr>
        <p:spPr bwMode="auto">
          <a:xfrm>
            <a:off x="3901836" y="2262188"/>
            <a:ext cx="217091" cy="712787"/>
          </a:xfrm>
          <a:prstGeom prst="rect">
            <a:avLst/>
          </a:prstGeom>
          <a:solidFill>
            <a:srgbClr val="D7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28494" name="Rectangle 6"/>
          <p:cNvSpPr>
            <a:spLocks noChangeArrowheads="1"/>
          </p:cNvSpPr>
          <p:nvPr/>
        </p:nvSpPr>
        <p:spPr bwMode="auto">
          <a:xfrm>
            <a:off x="1940893" y="2168525"/>
            <a:ext cx="1946707" cy="71438"/>
          </a:xfrm>
          <a:prstGeom prst="rect">
            <a:avLst/>
          </a:prstGeom>
          <a:solidFill>
            <a:srgbClr val="FFE5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28359" name="Rectangle 7"/>
          <p:cNvSpPr>
            <a:spLocks noChangeArrowheads="1"/>
          </p:cNvSpPr>
          <p:nvPr/>
        </p:nvSpPr>
        <p:spPr bwMode="auto">
          <a:xfrm>
            <a:off x="3835403" y="1905000"/>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228360" name="Rectangle 8"/>
          <p:cNvSpPr>
            <a:spLocks noChangeArrowheads="1"/>
          </p:cNvSpPr>
          <p:nvPr/>
        </p:nvSpPr>
        <p:spPr bwMode="auto">
          <a:xfrm>
            <a:off x="4771388" y="3370263"/>
            <a:ext cx="303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MR</a:t>
            </a:r>
            <a:endParaRPr lang="en-US" sz="1400" i="1" dirty="0">
              <a:latin typeface="Century Gothic"/>
              <a:cs typeface="Century Gothic"/>
            </a:endParaRPr>
          </a:p>
        </p:txBody>
      </p:sp>
      <p:sp>
        <p:nvSpPr>
          <p:cNvPr id="228361" name="Rectangle 9"/>
          <p:cNvSpPr>
            <a:spLocks noChangeArrowheads="1"/>
          </p:cNvSpPr>
          <p:nvPr/>
        </p:nvSpPr>
        <p:spPr bwMode="auto">
          <a:xfrm>
            <a:off x="6308824" y="6248400"/>
            <a:ext cx="2145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TR</a:t>
            </a:r>
            <a:endParaRPr lang="en-US" sz="1400" i="1" dirty="0">
              <a:latin typeface="Century Gothic"/>
              <a:cs typeface="Century Gothic"/>
            </a:endParaRPr>
          </a:p>
        </p:txBody>
      </p:sp>
      <p:sp>
        <p:nvSpPr>
          <p:cNvPr id="228362" name="Rectangle 10"/>
          <p:cNvSpPr>
            <a:spLocks noChangeArrowheads="1"/>
          </p:cNvSpPr>
          <p:nvPr/>
        </p:nvSpPr>
        <p:spPr bwMode="auto">
          <a:xfrm>
            <a:off x="6321873" y="2743200"/>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28363" name="Rectangle 11"/>
          <p:cNvSpPr>
            <a:spLocks noChangeArrowheads="1"/>
          </p:cNvSpPr>
          <p:nvPr/>
        </p:nvSpPr>
        <p:spPr bwMode="auto">
          <a:xfrm>
            <a:off x="2590800" y="871538"/>
            <a:ext cx="255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a:t>
            </a:r>
            <a:endParaRPr lang="en-US" sz="1400">
              <a:latin typeface="Century Gothic"/>
              <a:cs typeface="Century Gothic"/>
            </a:endParaRPr>
          </a:p>
        </p:txBody>
      </p:sp>
      <p:sp>
        <p:nvSpPr>
          <p:cNvPr id="228364" name="Rectangle 12"/>
          <p:cNvSpPr>
            <a:spLocks noChangeArrowheads="1"/>
          </p:cNvSpPr>
          <p:nvPr/>
        </p:nvSpPr>
        <p:spPr bwMode="auto">
          <a:xfrm>
            <a:off x="3868620" y="299243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228366" name="Rectangle 14"/>
          <p:cNvSpPr>
            <a:spLocks noChangeArrowheads="1"/>
          </p:cNvSpPr>
          <p:nvPr/>
        </p:nvSpPr>
        <p:spPr bwMode="auto">
          <a:xfrm>
            <a:off x="6200871" y="299561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228367" name="Line 15"/>
          <p:cNvSpPr>
            <a:spLocks noChangeShapeType="1"/>
          </p:cNvSpPr>
          <p:nvPr/>
        </p:nvSpPr>
        <p:spPr bwMode="auto">
          <a:xfrm>
            <a:off x="4118927" y="2900363"/>
            <a:ext cx="0" cy="74612"/>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68" name="Line 16"/>
          <p:cNvSpPr>
            <a:spLocks noChangeShapeType="1"/>
          </p:cNvSpPr>
          <p:nvPr/>
        </p:nvSpPr>
        <p:spPr bwMode="auto">
          <a:xfrm>
            <a:off x="3901836" y="2900363"/>
            <a:ext cx="0" cy="74612"/>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69" name="Line 17"/>
          <p:cNvSpPr>
            <a:spLocks noChangeShapeType="1"/>
          </p:cNvSpPr>
          <p:nvPr/>
        </p:nvSpPr>
        <p:spPr bwMode="auto">
          <a:xfrm>
            <a:off x="1813810" y="3473450"/>
            <a:ext cx="0" cy="7302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70" name="Line 18"/>
          <p:cNvSpPr>
            <a:spLocks noChangeShapeType="1"/>
          </p:cNvSpPr>
          <p:nvPr/>
        </p:nvSpPr>
        <p:spPr bwMode="auto">
          <a:xfrm>
            <a:off x="1955129" y="2262188"/>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71" name="Line 19"/>
          <p:cNvSpPr>
            <a:spLocks noChangeShapeType="1"/>
          </p:cNvSpPr>
          <p:nvPr/>
        </p:nvSpPr>
        <p:spPr bwMode="auto">
          <a:xfrm>
            <a:off x="1813810" y="2903538"/>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72" name="Rectangle 20"/>
          <p:cNvSpPr>
            <a:spLocks noChangeArrowheads="1"/>
          </p:cNvSpPr>
          <p:nvPr/>
        </p:nvSpPr>
        <p:spPr bwMode="auto">
          <a:xfrm>
            <a:off x="1295400" y="1490663"/>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228373" name="Line 21"/>
          <p:cNvSpPr>
            <a:spLocks noChangeShapeType="1"/>
          </p:cNvSpPr>
          <p:nvPr/>
        </p:nvSpPr>
        <p:spPr bwMode="auto">
          <a:xfrm>
            <a:off x="1813810" y="3260725"/>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74" name="Rectangle 22"/>
          <p:cNvSpPr>
            <a:spLocks noChangeArrowheads="1"/>
          </p:cNvSpPr>
          <p:nvPr/>
        </p:nvSpPr>
        <p:spPr bwMode="auto">
          <a:xfrm>
            <a:off x="1412843" y="3175093"/>
            <a:ext cx="388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–200</a:t>
            </a:r>
            <a:endParaRPr lang="en-US" sz="1400" dirty="0">
              <a:latin typeface="Century Gothic"/>
              <a:cs typeface="Century Gothic"/>
            </a:endParaRPr>
          </a:p>
        </p:txBody>
      </p:sp>
      <p:sp>
        <p:nvSpPr>
          <p:cNvPr id="228375" name="Rectangle 23"/>
          <p:cNvSpPr>
            <a:spLocks noChangeArrowheads="1"/>
          </p:cNvSpPr>
          <p:nvPr/>
        </p:nvSpPr>
        <p:spPr bwMode="auto">
          <a:xfrm>
            <a:off x="1412843" y="3456080"/>
            <a:ext cx="388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–400</a:t>
            </a:r>
            <a:endParaRPr lang="en-US" sz="1400" dirty="0">
              <a:latin typeface="Century Gothic"/>
              <a:cs typeface="Century Gothic"/>
            </a:endParaRPr>
          </a:p>
        </p:txBody>
      </p:sp>
      <p:sp>
        <p:nvSpPr>
          <p:cNvPr id="228376" name="Rectangle 24"/>
          <p:cNvSpPr>
            <a:spLocks noChangeArrowheads="1"/>
          </p:cNvSpPr>
          <p:nvPr/>
        </p:nvSpPr>
        <p:spPr bwMode="auto">
          <a:xfrm>
            <a:off x="1494697" y="2227263"/>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a:t>
            </a:r>
            <a:endParaRPr lang="en-US" sz="1400">
              <a:latin typeface="Century Gothic"/>
              <a:cs typeface="Century Gothic"/>
            </a:endParaRPr>
          </a:p>
        </p:txBody>
      </p:sp>
      <p:sp>
        <p:nvSpPr>
          <p:cNvPr id="228377" name="Line 25"/>
          <p:cNvSpPr>
            <a:spLocks noChangeShapeType="1"/>
          </p:cNvSpPr>
          <p:nvPr/>
        </p:nvSpPr>
        <p:spPr bwMode="auto">
          <a:xfrm>
            <a:off x="1955129" y="2190750"/>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78" name="Rectangle 26"/>
          <p:cNvSpPr>
            <a:spLocks noChangeArrowheads="1"/>
          </p:cNvSpPr>
          <p:nvPr/>
        </p:nvSpPr>
        <p:spPr bwMode="auto">
          <a:xfrm>
            <a:off x="1494697" y="2039655"/>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550</a:t>
            </a:r>
            <a:endParaRPr lang="en-US" sz="1400" dirty="0">
              <a:latin typeface="Century Gothic"/>
              <a:cs typeface="Century Gothic"/>
            </a:endParaRPr>
          </a:p>
        </p:txBody>
      </p:sp>
      <p:sp>
        <p:nvSpPr>
          <p:cNvPr id="228379" name="Rectangle 27"/>
          <p:cNvSpPr>
            <a:spLocks noChangeArrowheads="1"/>
          </p:cNvSpPr>
          <p:nvPr/>
        </p:nvSpPr>
        <p:spPr bwMode="auto">
          <a:xfrm>
            <a:off x="1659592" y="29384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228380" name="Line 28"/>
          <p:cNvSpPr>
            <a:spLocks noChangeShapeType="1"/>
          </p:cNvSpPr>
          <p:nvPr/>
        </p:nvSpPr>
        <p:spPr bwMode="auto">
          <a:xfrm>
            <a:off x="1813810" y="2903538"/>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81" name="Rectangle 29"/>
          <p:cNvSpPr>
            <a:spLocks noChangeArrowheads="1"/>
          </p:cNvSpPr>
          <p:nvPr/>
        </p:nvSpPr>
        <p:spPr bwMode="auto">
          <a:xfrm>
            <a:off x="1577738" y="277933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a:t>
            </a:r>
            <a:endParaRPr lang="en-US" sz="1400">
              <a:latin typeface="Century Gothic"/>
              <a:cs typeface="Century Gothic"/>
            </a:endParaRPr>
          </a:p>
        </p:txBody>
      </p:sp>
      <p:sp>
        <p:nvSpPr>
          <p:cNvPr id="228382" name="Rectangle 30"/>
          <p:cNvSpPr>
            <a:spLocks noChangeArrowheads="1"/>
          </p:cNvSpPr>
          <p:nvPr/>
        </p:nvSpPr>
        <p:spPr bwMode="auto">
          <a:xfrm>
            <a:off x="5076266" y="3587750"/>
            <a:ext cx="18945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diamonds</a:t>
            </a:r>
            <a:endParaRPr lang="en-US" sz="1400">
              <a:latin typeface="Century Gothic"/>
              <a:cs typeface="Century Gothic"/>
            </a:endParaRPr>
          </a:p>
        </p:txBody>
      </p:sp>
      <p:sp>
        <p:nvSpPr>
          <p:cNvPr id="228383" name="Line 31"/>
          <p:cNvSpPr>
            <a:spLocks noChangeShapeType="1"/>
          </p:cNvSpPr>
          <p:nvPr/>
        </p:nvSpPr>
        <p:spPr bwMode="auto">
          <a:xfrm flipV="1">
            <a:off x="1955129" y="1100138"/>
            <a:ext cx="0" cy="244633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85" name="Rectangle 33"/>
          <p:cNvSpPr>
            <a:spLocks noChangeArrowheads="1"/>
          </p:cNvSpPr>
          <p:nvPr/>
        </p:nvSpPr>
        <p:spPr bwMode="auto">
          <a:xfrm>
            <a:off x="3276600" y="3787775"/>
            <a:ext cx="255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(b)</a:t>
            </a:r>
            <a:endParaRPr lang="en-US" sz="1400" dirty="0">
              <a:latin typeface="Century Gothic"/>
              <a:cs typeface="Century Gothic"/>
            </a:endParaRPr>
          </a:p>
        </p:txBody>
      </p:sp>
      <p:sp>
        <p:nvSpPr>
          <p:cNvPr id="228386" name="Line 34"/>
          <p:cNvSpPr>
            <a:spLocks noChangeShapeType="1"/>
          </p:cNvSpPr>
          <p:nvPr/>
        </p:nvSpPr>
        <p:spPr bwMode="auto">
          <a:xfrm flipH="1">
            <a:off x="1955129" y="2974975"/>
            <a:ext cx="4598071"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87" name="Rectangle 35"/>
          <p:cNvSpPr>
            <a:spLocks noChangeArrowheads="1"/>
          </p:cNvSpPr>
          <p:nvPr/>
        </p:nvSpPr>
        <p:spPr bwMode="auto">
          <a:xfrm>
            <a:off x="1803283" y="64690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228388" name="Rectangle 36"/>
          <p:cNvSpPr>
            <a:spLocks noChangeArrowheads="1"/>
          </p:cNvSpPr>
          <p:nvPr/>
        </p:nvSpPr>
        <p:spPr bwMode="auto">
          <a:xfrm>
            <a:off x="4041818" y="64690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228389" name="Rectangle 37"/>
          <p:cNvSpPr>
            <a:spLocks noChangeArrowheads="1"/>
          </p:cNvSpPr>
          <p:nvPr/>
        </p:nvSpPr>
        <p:spPr bwMode="auto">
          <a:xfrm>
            <a:off x="6200871" y="64690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228526" name="Line 38"/>
          <p:cNvSpPr>
            <a:spLocks noChangeShapeType="1"/>
          </p:cNvSpPr>
          <p:nvPr/>
        </p:nvSpPr>
        <p:spPr bwMode="auto">
          <a:xfrm>
            <a:off x="4118927" y="6376988"/>
            <a:ext cx="0" cy="74612"/>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91" name="Line 39"/>
          <p:cNvSpPr>
            <a:spLocks noChangeShapeType="1"/>
          </p:cNvSpPr>
          <p:nvPr/>
        </p:nvSpPr>
        <p:spPr bwMode="auto">
          <a:xfrm>
            <a:off x="1813810" y="4751388"/>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92" name="Line 40"/>
          <p:cNvSpPr>
            <a:spLocks noChangeShapeType="1"/>
          </p:cNvSpPr>
          <p:nvPr/>
        </p:nvSpPr>
        <p:spPr bwMode="auto">
          <a:xfrm>
            <a:off x="1813810" y="5092700"/>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93" name="Line 41"/>
          <p:cNvSpPr>
            <a:spLocks noChangeShapeType="1"/>
          </p:cNvSpPr>
          <p:nvPr/>
        </p:nvSpPr>
        <p:spPr bwMode="auto">
          <a:xfrm>
            <a:off x="1813810" y="5430838"/>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94" name="Line 42"/>
          <p:cNvSpPr>
            <a:spLocks noChangeShapeType="1"/>
          </p:cNvSpPr>
          <p:nvPr/>
        </p:nvSpPr>
        <p:spPr bwMode="auto">
          <a:xfrm>
            <a:off x="1813810" y="5770563"/>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95" name="Line 43"/>
          <p:cNvSpPr>
            <a:spLocks noChangeShapeType="1"/>
          </p:cNvSpPr>
          <p:nvPr/>
        </p:nvSpPr>
        <p:spPr bwMode="auto">
          <a:xfrm>
            <a:off x="1813810" y="6108700"/>
            <a:ext cx="110326"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396" name="Rectangle 44"/>
          <p:cNvSpPr>
            <a:spLocks noChangeArrowheads="1"/>
          </p:cNvSpPr>
          <p:nvPr/>
        </p:nvSpPr>
        <p:spPr bwMode="auto">
          <a:xfrm>
            <a:off x="1295400" y="4686300"/>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$5,000</a:t>
            </a:r>
            <a:endParaRPr lang="en-US" sz="1400">
              <a:latin typeface="Century Gothic"/>
              <a:cs typeface="Century Gothic"/>
            </a:endParaRPr>
          </a:p>
        </p:txBody>
      </p:sp>
      <p:sp>
        <p:nvSpPr>
          <p:cNvPr id="228397" name="Rectangle 45"/>
          <p:cNvSpPr>
            <a:spLocks noChangeArrowheads="1"/>
          </p:cNvSpPr>
          <p:nvPr/>
        </p:nvSpPr>
        <p:spPr bwMode="auto">
          <a:xfrm>
            <a:off x="1378441" y="502602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4,000</a:t>
            </a:r>
            <a:endParaRPr lang="en-US" sz="1400">
              <a:latin typeface="Century Gothic"/>
              <a:cs typeface="Century Gothic"/>
            </a:endParaRPr>
          </a:p>
        </p:txBody>
      </p:sp>
      <p:sp>
        <p:nvSpPr>
          <p:cNvPr id="228398" name="Rectangle 46"/>
          <p:cNvSpPr>
            <a:spLocks noChangeArrowheads="1"/>
          </p:cNvSpPr>
          <p:nvPr/>
        </p:nvSpPr>
        <p:spPr bwMode="auto">
          <a:xfrm>
            <a:off x="1378441" y="536257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3,000</a:t>
            </a:r>
            <a:endParaRPr lang="en-US" sz="1400">
              <a:latin typeface="Century Gothic"/>
              <a:cs typeface="Century Gothic"/>
            </a:endParaRPr>
          </a:p>
        </p:txBody>
      </p:sp>
      <p:sp>
        <p:nvSpPr>
          <p:cNvPr id="228399" name="Rectangle 47"/>
          <p:cNvSpPr>
            <a:spLocks noChangeArrowheads="1"/>
          </p:cNvSpPr>
          <p:nvPr/>
        </p:nvSpPr>
        <p:spPr bwMode="auto">
          <a:xfrm>
            <a:off x="1378441" y="5702300"/>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2,000</a:t>
            </a:r>
            <a:endParaRPr lang="en-US" sz="1400">
              <a:latin typeface="Century Gothic"/>
              <a:cs typeface="Century Gothic"/>
            </a:endParaRPr>
          </a:p>
        </p:txBody>
      </p:sp>
      <p:sp>
        <p:nvSpPr>
          <p:cNvPr id="228400" name="Rectangle 48"/>
          <p:cNvSpPr>
            <a:spLocks noChangeArrowheads="1"/>
          </p:cNvSpPr>
          <p:nvPr/>
        </p:nvSpPr>
        <p:spPr bwMode="auto">
          <a:xfrm>
            <a:off x="1378441" y="604202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228402" name="Rectangle 50"/>
          <p:cNvSpPr>
            <a:spLocks noChangeArrowheads="1"/>
          </p:cNvSpPr>
          <p:nvPr/>
        </p:nvSpPr>
        <p:spPr bwMode="auto">
          <a:xfrm>
            <a:off x="914401" y="4160838"/>
            <a:ext cx="9232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Total Revenue</a:t>
            </a:r>
            <a:endParaRPr lang="en-US" sz="1400" dirty="0">
              <a:latin typeface="Century Gothic"/>
              <a:cs typeface="Century Gothic"/>
            </a:endParaRPr>
          </a:p>
        </p:txBody>
      </p:sp>
      <p:sp>
        <p:nvSpPr>
          <p:cNvPr id="228403" name="Freeform 51"/>
          <p:cNvSpPr>
            <a:spLocks/>
          </p:cNvSpPr>
          <p:nvPr/>
        </p:nvSpPr>
        <p:spPr bwMode="auto">
          <a:xfrm>
            <a:off x="1955129" y="4173538"/>
            <a:ext cx="4598071" cy="2278062"/>
          </a:xfrm>
          <a:custGeom>
            <a:avLst/>
            <a:gdLst>
              <a:gd name="T0" fmla="*/ 2142 w 2142"/>
              <a:gd name="T1" fmla="*/ 1570 h 1570"/>
              <a:gd name="T2" fmla="*/ 0 w 2142"/>
              <a:gd name="T3" fmla="*/ 1570 h 1570"/>
              <a:gd name="T4" fmla="*/ 0 w 2142"/>
              <a:gd name="T5" fmla="*/ 0 h 1570"/>
              <a:gd name="T6" fmla="*/ 0 60000 65536"/>
              <a:gd name="T7" fmla="*/ 0 60000 65536"/>
              <a:gd name="T8" fmla="*/ 0 60000 65536"/>
              <a:gd name="T9" fmla="*/ 0 w 2142"/>
              <a:gd name="T10" fmla="*/ 0 h 1570"/>
              <a:gd name="T11" fmla="*/ 2142 w 2142"/>
              <a:gd name="T12" fmla="*/ 1570 h 1570"/>
            </a:gdLst>
            <a:ahLst/>
            <a:cxnLst>
              <a:cxn ang="T6">
                <a:pos x="T0" y="T1"/>
              </a:cxn>
              <a:cxn ang="T7">
                <a:pos x="T2" y="T3"/>
              </a:cxn>
              <a:cxn ang="T8">
                <a:pos x="T4" y="T5"/>
              </a:cxn>
            </a:cxnLst>
            <a:rect l="T9" t="T10" r="T11" b="T12"/>
            <a:pathLst>
              <a:path w="2142" h="1570">
                <a:moveTo>
                  <a:pt x="2142" y="1570"/>
                </a:moveTo>
                <a:lnTo>
                  <a:pt x="0" y="1570"/>
                </a:lnTo>
                <a:lnTo>
                  <a:pt x="0"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8404" name="Line 52"/>
          <p:cNvSpPr>
            <a:spLocks noChangeShapeType="1"/>
          </p:cNvSpPr>
          <p:nvPr/>
        </p:nvSpPr>
        <p:spPr bwMode="auto">
          <a:xfrm>
            <a:off x="1955129" y="1549400"/>
            <a:ext cx="2812701" cy="1849438"/>
          </a:xfrm>
          <a:prstGeom prst="line">
            <a:avLst/>
          </a:prstGeom>
          <a:noFill/>
          <a:ln w="26988">
            <a:solidFill>
              <a:srgbClr val="4B8FC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05" name="Line 53"/>
          <p:cNvSpPr>
            <a:spLocks noChangeShapeType="1"/>
          </p:cNvSpPr>
          <p:nvPr/>
        </p:nvSpPr>
        <p:spPr bwMode="auto">
          <a:xfrm>
            <a:off x="1955129" y="1549400"/>
            <a:ext cx="4327596" cy="1425575"/>
          </a:xfrm>
          <a:prstGeom prst="line">
            <a:avLst/>
          </a:prstGeom>
          <a:noFill/>
          <a:ln w="26988">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06" name="Oval 54"/>
          <p:cNvSpPr>
            <a:spLocks noChangeArrowheads="1"/>
          </p:cNvSpPr>
          <p:nvPr/>
        </p:nvSpPr>
        <p:spPr bwMode="auto">
          <a:xfrm>
            <a:off x="1920727" y="1525588"/>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07" name="Oval 55"/>
          <p:cNvSpPr>
            <a:spLocks noChangeArrowheads="1"/>
          </p:cNvSpPr>
          <p:nvPr/>
        </p:nvSpPr>
        <p:spPr bwMode="auto">
          <a:xfrm>
            <a:off x="2028679" y="1598613"/>
            <a:ext cx="72364"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08" name="Oval 56"/>
          <p:cNvSpPr>
            <a:spLocks noChangeArrowheads="1"/>
          </p:cNvSpPr>
          <p:nvPr/>
        </p:nvSpPr>
        <p:spPr bwMode="auto">
          <a:xfrm>
            <a:off x="2245771" y="1741488"/>
            <a:ext cx="69991"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09" name="Oval 57"/>
          <p:cNvSpPr>
            <a:spLocks noChangeArrowheads="1"/>
          </p:cNvSpPr>
          <p:nvPr/>
        </p:nvSpPr>
        <p:spPr bwMode="auto">
          <a:xfrm>
            <a:off x="2460490" y="1881188"/>
            <a:ext cx="72364"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0" name="Oval 58"/>
          <p:cNvSpPr>
            <a:spLocks noChangeArrowheads="1"/>
          </p:cNvSpPr>
          <p:nvPr/>
        </p:nvSpPr>
        <p:spPr bwMode="auto">
          <a:xfrm>
            <a:off x="2676395" y="2024063"/>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1" name="Oval 59"/>
          <p:cNvSpPr>
            <a:spLocks noChangeArrowheads="1"/>
          </p:cNvSpPr>
          <p:nvPr/>
        </p:nvSpPr>
        <p:spPr bwMode="auto">
          <a:xfrm>
            <a:off x="2893487" y="2166938"/>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2" name="Oval 60"/>
          <p:cNvSpPr>
            <a:spLocks noChangeArrowheads="1"/>
          </p:cNvSpPr>
          <p:nvPr/>
        </p:nvSpPr>
        <p:spPr bwMode="auto">
          <a:xfrm>
            <a:off x="3110578" y="2309813"/>
            <a:ext cx="71178"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3" name="Oval 61"/>
          <p:cNvSpPr>
            <a:spLocks noChangeArrowheads="1"/>
          </p:cNvSpPr>
          <p:nvPr/>
        </p:nvSpPr>
        <p:spPr bwMode="auto">
          <a:xfrm>
            <a:off x="3327670" y="2454275"/>
            <a:ext cx="69991"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4" name="Oval 62"/>
          <p:cNvSpPr>
            <a:spLocks noChangeArrowheads="1"/>
          </p:cNvSpPr>
          <p:nvPr/>
        </p:nvSpPr>
        <p:spPr bwMode="auto">
          <a:xfrm>
            <a:off x="3541203" y="2593975"/>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5" name="Oval 63"/>
          <p:cNvSpPr>
            <a:spLocks noChangeArrowheads="1"/>
          </p:cNvSpPr>
          <p:nvPr/>
        </p:nvSpPr>
        <p:spPr bwMode="auto">
          <a:xfrm>
            <a:off x="3758294" y="2736850"/>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6" name="Oval 64"/>
          <p:cNvSpPr>
            <a:spLocks noChangeArrowheads="1"/>
          </p:cNvSpPr>
          <p:nvPr/>
        </p:nvSpPr>
        <p:spPr bwMode="auto">
          <a:xfrm>
            <a:off x="3975386" y="2879725"/>
            <a:ext cx="71178"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7" name="Oval 65"/>
          <p:cNvSpPr>
            <a:spLocks noChangeArrowheads="1"/>
          </p:cNvSpPr>
          <p:nvPr/>
        </p:nvSpPr>
        <p:spPr bwMode="auto">
          <a:xfrm>
            <a:off x="4192477" y="3022600"/>
            <a:ext cx="69992"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8" name="Oval 66"/>
          <p:cNvSpPr>
            <a:spLocks noChangeArrowheads="1"/>
          </p:cNvSpPr>
          <p:nvPr/>
        </p:nvSpPr>
        <p:spPr bwMode="auto">
          <a:xfrm>
            <a:off x="4082152" y="4727575"/>
            <a:ext cx="73550"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19" name="Oval 67"/>
          <p:cNvSpPr>
            <a:spLocks noChangeArrowheads="1"/>
          </p:cNvSpPr>
          <p:nvPr/>
        </p:nvSpPr>
        <p:spPr bwMode="auto">
          <a:xfrm>
            <a:off x="1920727" y="6426200"/>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0" name="Oval 68"/>
          <p:cNvSpPr>
            <a:spLocks noChangeArrowheads="1"/>
          </p:cNvSpPr>
          <p:nvPr/>
        </p:nvSpPr>
        <p:spPr bwMode="auto">
          <a:xfrm>
            <a:off x="2135445" y="6102350"/>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1" name="Oval 69"/>
          <p:cNvSpPr>
            <a:spLocks noChangeArrowheads="1"/>
          </p:cNvSpPr>
          <p:nvPr/>
        </p:nvSpPr>
        <p:spPr bwMode="auto">
          <a:xfrm>
            <a:off x="2352537" y="5815013"/>
            <a:ext cx="73550"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2" name="Oval 70"/>
          <p:cNvSpPr>
            <a:spLocks noChangeArrowheads="1"/>
          </p:cNvSpPr>
          <p:nvPr/>
        </p:nvSpPr>
        <p:spPr bwMode="auto">
          <a:xfrm>
            <a:off x="2569629" y="5559425"/>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3" name="Oval 71"/>
          <p:cNvSpPr>
            <a:spLocks noChangeArrowheads="1"/>
          </p:cNvSpPr>
          <p:nvPr/>
        </p:nvSpPr>
        <p:spPr bwMode="auto">
          <a:xfrm>
            <a:off x="2786721" y="5338763"/>
            <a:ext cx="69991"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4" name="Oval 72"/>
          <p:cNvSpPr>
            <a:spLocks noChangeArrowheads="1"/>
          </p:cNvSpPr>
          <p:nvPr/>
        </p:nvSpPr>
        <p:spPr bwMode="auto">
          <a:xfrm>
            <a:off x="3001439" y="5153025"/>
            <a:ext cx="72364"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5" name="Oval 73"/>
          <p:cNvSpPr>
            <a:spLocks noChangeArrowheads="1"/>
          </p:cNvSpPr>
          <p:nvPr/>
        </p:nvSpPr>
        <p:spPr bwMode="auto">
          <a:xfrm>
            <a:off x="3217344" y="5000625"/>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6" name="Oval 74"/>
          <p:cNvSpPr>
            <a:spLocks noChangeArrowheads="1"/>
          </p:cNvSpPr>
          <p:nvPr/>
        </p:nvSpPr>
        <p:spPr bwMode="auto">
          <a:xfrm>
            <a:off x="3434436" y="4883150"/>
            <a:ext cx="73550"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7" name="Oval 75"/>
          <p:cNvSpPr>
            <a:spLocks noChangeArrowheads="1"/>
          </p:cNvSpPr>
          <p:nvPr/>
        </p:nvSpPr>
        <p:spPr bwMode="auto">
          <a:xfrm>
            <a:off x="3651528" y="4797425"/>
            <a:ext cx="69992"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8" name="Oval 76"/>
          <p:cNvSpPr>
            <a:spLocks noChangeArrowheads="1"/>
          </p:cNvSpPr>
          <p:nvPr/>
        </p:nvSpPr>
        <p:spPr bwMode="auto">
          <a:xfrm>
            <a:off x="3866247" y="4745038"/>
            <a:ext cx="72363"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29" name="Oval 77"/>
          <p:cNvSpPr>
            <a:spLocks noChangeArrowheads="1"/>
          </p:cNvSpPr>
          <p:nvPr/>
        </p:nvSpPr>
        <p:spPr bwMode="auto">
          <a:xfrm>
            <a:off x="6245951" y="6426200"/>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0" name="Oval 78"/>
          <p:cNvSpPr>
            <a:spLocks noChangeArrowheads="1"/>
          </p:cNvSpPr>
          <p:nvPr/>
        </p:nvSpPr>
        <p:spPr bwMode="auto">
          <a:xfrm>
            <a:off x="6030045" y="6102350"/>
            <a:ext cx="72363"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1" name="Oval 79"/>
          <p:cNvSpPr>
            <a:spLocks noChangeArrowheads="1"/>
          </p:cNvSpPr>
          <p:nvPr/>
        </p:nvSpPr>
        <p:spPr bwMode="auto">
          <a:xfrm>
            <a:off x="5812953" y="5815013"/>
            <a:ext cx="72364"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2" name="Oval 80"/>
          <p:cNvSpPr>
            <a:spLocks noChangeArrowheads="1"/>
          </p:cNvSpPr>
          <p:nvPr/>
        </p:nvSpPr>
        <p:spPr bwMode="auto">
          <a:xfrm>
            <a:off x="5598235" y="5559425"/>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3" name="Oval 81"/>
          <p:cNvSpPr>
            <a:spLocks noChangeArrowheads="1"/>
          </p:cNvSpPr>
          <p:nvPr/>
        </p:nvSpPr>
        <p:spPr bwMode="auto">
          <a:xfrm>
            <a:off x="5381143" y="5338763"/>
            <a:ext cx="71178"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4" name="Oval 82"/>
          <p:cNvSpPr>
            <a:spLocks noChangeArrowheads="1"/>
          </p:cNvSpPr>
          <p:nvPr/>
        </p:nvSpPr>
        <p:spPr bwMode="auto">
          <a:xfrm>
            <a:off x="5164051" y="5153025"/>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5" name="Oval 83"/>
          <p:cNvSpPr>
            <a:spLocks noChangeArrowheads="1"/>
          </p:cNvSpPr>
          <p:nvPr/>
        </p:nvSpPr>
        <p:spPr bwMode="auto">
          <a:xfrm>
            <a:off x="4948146" y="5000625"/>
            <a:ext cx="72363"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6" name="Oval 84"/>
          <p:cNvSpPr>
            <a:spLocks noChangeArrowheads="1"/>
          </p:cNvSpPr>
          <p:nvPr/>
        </p:nvSpPr>
        <p:spPr bwMode="auto">
          <a:xfrm>
            <a:off x="4731054" y="4883150"/>
            <a:ext cx="72364"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7" name="Oval 85"/>
          <p:cNvSpPr>
            <a:spLocks noChangeArrowheads="1"/>
          </p:cNvSpPr>
          <p:nvPr/>
        </p:nvSpPr>
        <p:spPr bwMode="auto">
          <a:xfrm>
            <a:off x="4516336" y="4797425"/>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8" name="Oval 86"/>
          <p:cNvSpPr>
            <a:spLocks noChangeArrowheads="1"/>
          </p:cNvSpPr>
          <p:nvPr/>
        </p:nvSpPr>
        <p:spPr bwMode="auto">
          <a:xfrm>
            <a:off x="4299244" y="4745038"/>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39" name="Oval 87"/>
          <p:cNvSpPr>
            <a:spLocks noChangeArrowheads="1"/>
          </p:cNvSpPr>
          <p:nvPr/>
        </p:nvSpPr>
        <p:spPr bwMode="auto">
          <a:xfrm>
            <a:off x="4407197" y="3165475"/>
            <a:ext cx="72363"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0" name="Oval 88"/>
          <p:cNvSpPr>
            <a:spLocks noChangeArrowheads="1"/>
          </p:cNvSpPr>
          <p:nvPr/>
        </p:nvSpPr>
        <p:spPr bwMode="auto">
          <a:xfrm>
            <a:off x="4623102" y="3305175"/>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1" name="Oval 89"/>
          <p:cNvSpPr>
            <a:spLocks noChangeArrowheads="1"/>
          </p:cNvSpPr>
          <p:nvPr/>
        </p:nvSpPr>
        <p:spPr bwMode="auto">
          <a:xfrm>
            <a:off x="2135445" y="1598613"/>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2" name="Oval 90"/>
          <p:cNvSpPr>
            <a:spLocks noChangeArrowheads="1"/>
          </p:cNvSpPr>
          <p:nvPr/>
        </p:nvSpPr>
        <p:spPr bwMode="auto">
          <a:xfrm>
            <a:off x="2352537" y="1668463"/>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3" name="Oval 91"/>
          <p:cNvSpPr>
            <a:spLocks noChangeArrowheads="1"/>
          </p:cNvSpPr>
          <p:nvPr/>
        </p:nvSpPr>
        <p:spPr bwMode="auto">
          <a:xfrm>
            <a:off x="2569629" y="1741488"/>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4" name="Oval 92"/>
          <p:cNvSpPr>
            <a:spLocks noChangeArrowheads="1"/>
          </p:cNvSpPr>
          <p:nvPr/>
        </p:nvSpPr>
        <p:spPr bwMode="auto">
          <a:xfrm>
            <a:off x="2786721" y="1811338"/>
            <a:ext cx="69991"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5" name="Oval 93"/>
          <p:cNvSpPr>
            <a:spLocks noChangeArrowheads="1"/>
          </p:cNvSpPr>
          <p:nvPr/>
        </p:nvSpPr>
        <p:spPr bwMode="auto">
          <a:xfrm>
            <a:off x="3001439" y="1881188"/>
            <a:ext cx="72364"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6" name="Oval 94"/>
          <p:cNvSpPr>
            <a:spLocks noChangeArrowheads="1"/>
          </p:cNvSpPr>
          <p:nvPr/>
        </p:nvSpPr>
        <p:spPr bwMode="auto">
          <a:xfrm>
            <a:off x="3217344" y="1955800"/>
            <a:ext cx="73550"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7" name="Oval 95"/>
          <p:cNvSpPr>
            <a:spLocks noChangeArrowheads="1"/>
          </p:cNvSpPr>
          <p:nvPr/>
        </p:nvSpPr>
        <p:spPr bwMode="auto">
          <a:xfrm>
            <a:off x="3434436" y="2024063"/>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8" name="Oval 96"/>
          <p:cNvSpPr>
            <a:spLocks noChangeArrowheads="1"/>
          </p:cNvSpPr>
          <p:nvPr/>
        </p:nvSpPr>
        <p:spPr bwMode="auto">
          <a:xfrm>
            <a:off x="3651528" y="2097088"/>
            <a:ext cx="69992"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49" name="Oval 97"/>
          <p:cNvSpPr>
            <a:spLocks noChangeArrowheads="1"/>
          </p:cNvSpPr>
          <p:nvPr/>
        </p:nvSpPr>
        <p:spPr bwMode="auto">
          <a:xfrm>
            <a:off x="3866247" y="2166938"/>
            <a:ext cx="72363"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0" name="Rectangle 98"/>
          <p:cNvSpPr>
            <a:spLocks noChangeArrowheads="1"/>
          </p:cNvSpPr>
          <p:nvPr/>
        </p:nvSpPr>
        <p:spPr bwMode="auto">
          <a:xfrm>
            <a:off x="4211200" y="2057400"/>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228451" name="Rectangle 99"/>
          <p:cNvSpPr>
            <a:spLocks noChangeArrowheads="1"/>
          </p:cNvSpPr>
          <p:nvPr/>
        </p:nvSpPr>
        <p:spPr bwMode="auto">
          <a:xfrm>
            <a:off x="3990807" y="2701925"/>
            <a:ext cx="1459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C</a:t>
            </a:r>
            <a:endParaRPr lang="en-US" sz="1400">
              <a:latin typeface="Century Gothic"/>
              <a:cs typeface="Century Gothic"/>
            </a:endParaRPr>
          </a:p>
        </p:txBody>
      </p:sp>
      <p:sp>
        <p:nvSpPr>
          <p:cNvPr id="228452" name="Oval 100"/>
          <p:cNvSpPr>
            <a:spLocks noChangeArrowheads="1"/>
          </p:cNvSpPr>
          <p:nvPr/>
        </p:nvSpPr>
        <p:spPr bwMode="auto">
          <a:xfrm>
            <a:off x="4082152" y="2238375"/>
            <a:ext cx="73550"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3" name="Oval 101"/>
          <p:cNvSpPr>
            <a:spLocks noChangeArrowheads="1"/>
          </p:cNvSpPr>
          <p:nvPr/>
        </p:nvSpPr>
        <p:spPr bwMode="auto">
          <a:xfrm>
            <a:off x="4299244" y="2309813"/>
            <a:ext cx="73550"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4" name="Oval 102"/>
          <p:cNvSpPr>
            <a:spLocks noChangeArrowheads="1"/>
          </p:cNvSpPr>
          <p:nvPr/>
        </p:nvSpPr>
        <p:spPr bwMode="auto">
          <a:xfrm>
            <a:off x="4516336" y="2379663"/>
            <a:ext cx="71178" cy="49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5" name="Oval 103"/>
          <p:cNvSpPr>
            <a:spLocks noChangeArrowheads="1"/>
          </p:cNvSpPr>
          <p:nvPr/>
        </p:nvSpPr>
        <p:spPr bwMode="auto">
          <a:xfrm>
            <a:off x="4731054" y="2454275"/>
            <a:ext cx="72364"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6" name="Oval 104"/>
          <p:cNvSpPr>
            <a:spLocks noChangeArrowheads="1"/>
          </p:cNvSpPr>
          <p:nvPr/>
        </p:nvSpPr>
        <p:spPr bwMode="auto">
          <a:xfrm>
            <a:off x="4948146" y="2524125"/>
            <a:ext cx="72363"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7" name="Oval 105"/>
          <p:cNvSpPr>
            <a:spLocks noChangeArrowheads="1"/>
          </p:cNvSpPr>
          <p:nvPr/>
        </p:nvSpPr>
        <p:spPr bwMode="auto">
          <a:xfrm>
            <a:off x="5164051" y="2593975"/>
            <a:ext cx="73550"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8" name="Oval 106"/>
          <p:cNvSpPr>
            <a:spLocks noChangeArrowheads="1"/>
          </p:cNvSpPr>
          <p:nvPr/>
        </p:nvSpPr>
        <p:spPr bwMode="auto">
          <a:xfrm>
            <a:off x="5381143" y="2667000"/>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59" name="Oval 107"/>
          <p:cNvSpPr>
            <a:spLocks noChangeArrowheads="1"/>
          </p:cNvSpPr>
          <p:nvPr/>
        </p:nvSpPr>
        <p:spPr bwMode="auto">
          <a:xfrm>
            <a:off x="5598235" y="2736850"/>
            <a:ext cx="71178"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0" name="Oval 108"/>
          <p:cNvSpPr>
            <a:spLocks noChangeArrowheads="1"/>
          </p:cNvSpPr>
          <p:nvPr/>
        </p:nvSpPr>
        <p:spPr bwMode="auto">
          <a:xfrm>
            <a:off x="5812953" y="2809875"/>
            <a:ext cx="72364"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1" name="Oval 109"/>
          <p:cNvSpPr>
            <a:spLocks noChangeArrowheads="1"/>
          </p:cNvSpPr>
          <p:nvPr/>
        </p:nvSpPr>
        <p:spPr bwMode="auto">
          <a:xfrm>
            <a:off x="6030045" y="2879725"/>
            <a:ext cx="72363" cy="49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2" name="Oval 110"/>
          <p:cNvSpPr>
            <a:spLocks noChangeArrowheads="1"/>
          </p:cNvSpPr>
          <p:nvPr/>
        </p:nvSpPr>
        <p:spPr bwMode="auto">
          <a:xfrm>
            <a:off x="6245951" y="2949575"/>
            <a:ext cx="71178" cy="476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3" name="Line 111"/>
          <p:cNvSpPr>
            <a:spLocks noChangeShapeType="1"/>
          </p:cNvSpPr>
          <p:nvPr/>
        </p:nvSpPr>
        <p:spPr bwMode="auto">
          <a:xfrm flipV="1">
            <a:off x="2519804" y="2232025"/>
            <a:ext cx="107953" cy="144463"/>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64" name="Freeform 112"/>
          <p:cNvSpPr>
            <a:spLocks/>
          </p:cNvSpPr>
          <p:nvPr/>
        </p:nvSpPr>
        <p:spPr bwMode="auto">
          <a:xfrm>
            <a:off x="1981200" y="2374900"/>
            <a:ext cx="1219200" cy="403225"/>
          </a:xfrm>
          <a:custGeom>
            <a:avLst/>
            <a:gdLst>
              <a:gd name="T0" fmla="*/ 184 w 184"/>
              <a:gd name="T1" fmla="*/ 78 h 94"/>
              <a:gd name="T2" fmla="*/ 168 w 184"/>
              <a:gd name="T3" fmla="*/ 94 h 94"/>
              <a:gd name="T4" fmla="*/ 16 w 184"/>
              <a:gd name="T5" fmla="*/ 94 h 94"/>
              <a:gd name="T6" fmla="*/ 0 w 184"/>
              <a:gd name="T7" fmla="*/ 78 h 94"/>
              <a:gd name="T8" fmla="*/ 0 w 184"/>
              <a:gd name="T9" fmla="*/ 16 h 94"/>
              <a:gd name="T10" fmla="*/ 16 w 184"/>
              <a:gd name="T11" fmla="*/ 0 h 94"/>
              <a:gd name="T12" fmla="*/ 168 w 184"/>
              <a:gd name="T13" fmla="*/ 0 h 94"/>
              <a:gd name="T14" fmla="*/ 184 w 184"/>
              <a:gd name="T15" fmla="*/ 16 h 94"/>
              <a:gd name="T16" fmla="*/ 184 w 184"/>
              <a:gd name="T17" fmla="*/ 7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94"/>
              <a:gd name="T29" fmla="*/ 184 w 18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94">
                <a:moveTo>
                  <a:pt x="184" y="78"/>
                </a:moveTo>
                <a:cubicBezTo>
                  <a:pt x="184" y="87"/>
                  <a:pt x="177" y="94"/>
                  <a:pt x="168" y="94"/>
                </a:cubicBezTo>
                <a:cubicBezTo>
                  <a:pt x="16" y="94"/>
                  <a:pt x="16" y="94"/>
                  <a:pt x="16" y="94"/>
                </a:cubicBezTo>
                <a:cubicBezTo>
                  <a:pt x="7" y="94"/>
                  <a:pt x="0" y="87"/>
                  <a:pt x="0" y="78"/>
                </a:cubicBezTo>
                <a:cubicBezTo>
                  <a:pt x="0" y="16"/>
                  <a:pt x="0" y="16"/>
                  <a:pt x="0" y="16"/>
                </a:cubicBezTo>
                <a:cubicBezTo>
                  <a:pt x="0" y="7"/>
                  <a:pt x="7" y="0"/>
                  <a:pt x="16" y="0"/>
                </a:cubicBezTo>
                <a:cubicBezTo>
                  <a:pt x="168" y="0"/>
                  <a:pt x="168" y="0"/>
                  <a:pt x="168" y="0"/>
                </a:cubicBezTo>
                <a:cubicBezTo>
                  <a:pt x="177" y="0"/>
                  <a:pt x="184" y="7"/>
                  <a:pt x="184" y="16"/>
                </a:cubicBezTo>
                <a:lnTo>
                  <a:pt x="184" y="7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5" name="Line 113"/>
          <p:cNvSpPr>
            <a:spLocks noChangeShapeType="1"/>
          </p:cNvSpPr>
          <p:nvPr/>
        </p:nvSpPr>
        <p:spPr bwMode="auto">
          <a:xfrm flipV="1">
            <a:off x="4073848" y="2232025"/>
            <a:ext cx="540950" cy="36195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66" name="Freeform 114"/>
          <p:cNvSpPr>
            <a:spLocks/>
          </p:cNvSpPr>
          <p:nvPr/>
        </p:nvSpPr>
        <p:spPr bwMode="auto">
          <a:xfrm>
            <a:off x="4645856" y="1805518"/>
            <a:ext cx="1831143" cy="485245"/>
          </a:xfrm>
          <a:custGeom>
            <a:avLst/>
            <a:gdLst>
              <a:gd name="T0" fmla="*/ 235 w 235"/>
              <a:gd name="T1" fmla="*/ 79 h 95"/>
              <a:gd name="T2" fmla="*/ 219 w 235"/>
              <a:gd name="T3" fmla="*/ 95 h 95"/>
              <a:gd name="T4" fmla="*/ 16 w 235"/>
              <a:gd name="T5" fmla="*/ 95 h 95"/>
              <a:gd name="T6" fmla="*/ 0 w 235"/>
              <a:gd name="T7" fmla="*/ 79 h 95"/>
              <a:gd name="T8" fmla="*/ 0 w 235"/>
              <a:gd name="T9" fmla="*/ 16 h 95"/>
              <a:gd name="T10" fmla="*/ 16 w 235"/>
              <a:gd name="T11" fmla="*/ 0 h 95"/>
              <a:gd name="T12" fmla="*/ 219 w 235"/>
              <a:gd name="T13" fmla="*/ 0 h 95"/>
              <a:gd name="T14" fmla="*/ 235 w 235"/>
              <a:gd name="T15" fmla="*/ 16 h 95"/>
              <a:gd name="T16" fmla="*/ 235 w 235"/>
              <a:gd name="T17" fmla="*/ 7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95"/>
              <a:gd name="T29" fmla="*/ 235 w 235"/>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95">
                <a:moveTo>
                  <a:pt x="235" y="79"/>
                </a:moveTo>
                <a:cubicBezTo>
                  <a:pt x="235" y="87"/>
                  <a:pt x="227" y="95"/>
                  <a:pt x="219" y="95"/>
                </a:cubicBezTo>
                <a:cubicBezTo>
                  <a:pt x="16" y="95"/>
                  <a:pt x="16" y="95"/>
                  <a:pt x="16" y="95"/>
                </a:cubicBezTo>
                <a:cubicBezTo>
                  <a:pt x="7" y="95"/>
                  <a:pt x="0" y="87"/>
                  <a:pt x="0" y="79"/>
                </a:cubicBezTo>
                <a:cubicBezTo>
                  <a:pt x="0" y="16"/>
                  <a:pt x="0" y="16"/>
                  <a:pt x="0" y="16"/>
                </a:cubicBezTo>
                <a:cubicBezTo>
                  <a:pt x="0" y="7"/>
                  <a:pt x="7" y="0"/>
                  <a:pt x="16" y="0"/>
                </a:cubicBezTo>
                <a:cubicBezTo>
                  <a:pt x="219" y="0"/>
                  <a:pt x="219" y="0"/>
                  <a:pt x="219" y="0"/>
                </a:cubicBezTo>
                <a:cubicBezTo>
                  <a:pt x="227" y="0"/>
                  <a:pt x="235" y="7"/>
                  <a:pt x="235" y="16"/>
                </a:cubicBezTo>
                <a:lnTo>
                  <a:pt x="235"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7" name="Line 115"/>
          <p:cNvSpPr>
            <a:spLocks noChangeShapeType="1"/>
          </p:cNvSpPr>
          <p:nvPr/>
        </p:nvSpPr>
        <p:spPr bwMode="auto">
          <a:xfrm flipV="1">
            <a:off x="3956405" y="2930525"/>
            <a:ext cx="51010" cy="277813"/>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68" name="Freeform 116"/>
          <p:cNvSpPr>
            <a:spLocks/>
          </p:cNvSpPr>
          <p:nvPr/>
        </p:nvSpPr>
        <p:spPr bwMode="auto">
          <a:xfrm>
            <a:off x="2396430" y="3159124"/>
            <a:ext cx="1651320" cy="493714"/>
          </a:xfrm>
          <a:custGeom>
            <a:avLst/>
            <a:gdLst>
              <a:gd name="T0" fmla="*/ 349 w 349"/>
              <a:gd name="T1" fmla="*/ 43 h 59"/>
              <a:gd name="T2" fmla="*/ 333 w 349"/>
              <a:gd name="T3" fmla="*/ 59 h 59"/>
              <a:gd name="T4" fmla="*/ 16 w 349"/>
              <a:gd name="T5" fmla="*/ 59 h 59"/>
              <a:gd name="T6" fmla="*/ 0 w 349"/>
              <a:gd name="T7" fmla="*/ 43 h 59"/>
              <a:gd name="T8" fmla="*/ 0 w 349"/>
              <a:gd name="T9" fmla="*/ 16 h 59"/>
              <a:gd name="T10" fmla="*/ 16 w 349"/>
              <a:gd name="T11" fmla="*/ 0 h 59"/>
              <a:gd name="T12" fmla="*/ 333 w 349"/>
              <a:gd name="T13" fmla="*/ 0 h 59"/>
              <a:gd name="T14" fmla="*/ 349 w 349"/>
              <a:gd name="T15" fmla="*/ 16 h 59"/>
              <a:gd name="T16" fmla="*/ 349 w 349"/>
              <a:gd name="T17" fmla="*/ 43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59"/>
              <a:gd name="T29" fmla="*/ 349 w 349"/>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59">
                <a:moveTo>
                  <a:pt x="349" y="43"/>
                </a:moveTo>
                <a:cubicBezTo>
                  <a:pt x="349" y="52"/>
                  <a:pt x="341" y="59"/>
                  <a:pt x="333" y="59"/>
                </a:cubicBezTo>
                <a:cubicBezTo>
                  <a:pt x="16" y="59"/>
                  <a:pt x="16" y="59"/>
                  <a:pt x="16" y="59"/>
                </a:cubicBezTo>
                <a:cubicBezTo>
                  <a:pt x="7" y="59"/>
                  <a:pt x="0" y="52"/>
                  <a:pt x="0" y="43"/>
                </a:cubicBezTo>
                <a:cubicBezTo>
                  <a:pt x="0" y="16"/>
                  <a:pt x="0" y="16"/>
                  <a:pt x="0" y="16"/>
                </a:cubicBezTo>
                <a:cubicBezTo>
                  <a:pt x="0" y="8"/>
                  <a:pt x="7" y="0"/>
                  <a:pt x="16" y="0"/>
                </a:cubicBezTo>
                <a:cubicBezTo>
                  <a:pt x="333" y="0"/>
                  <a:pt x="333" y="0"/>
                  <a:pt x="333" y="0"/>
                </a:cubicBezTo>
                <a:cubicBezTo>
                  <a:pt x="341" y="0"/>
                  <a:pt x="349" y="8"/>
                  <a:pt x="349" y="16"/>
                </a:cubicBezTo>
                <a:lnTo>
                  <a:pt x="349" y="43"/>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69" name="Freeform 117"/>
          <p:cNvSpPr>
            <a:spLocks/>
          </p:cNvSpPr>
          <p:nvPr/>
        </p:nvSpPr>
        <p:spPr bwMode="auto">
          <a:xfrm>
            <a:off x="1981200" y="4073525"/>
            <a:ext cx="2057400" cy="485775"/>
          </a:xfrm>
          <a:custGeom>
            <a:avLst/>
            <a:gdLst>
              <a:gd name="T0" fmla="*/ 334 w 334"/>
              <a:gd name="T1" fmla="*/ 84 h 100"/>
              <a:gd name="T2" fmla="*/ 318 w 334"/>
              <a:gd name="T3" fmla="*/ 100 h 100"/>
              <a:gd name="T4" fmla="*/ 16 w 334"/>
              <a:gd name="T5" fmla="*/ 100 h 100"/>
              <a:gd name="T6" fmla="*/ 0 w 334"/>
              <a:gd name="T7" fmla="*/ 84 h 100"/>
              <a:gd name="T8" fmla="*/ 0 w 334"/>
              <a:gd name="T9" fmla="*/ 16 h 100"/>
              <a:gd name="T10" fmla="*/ 16 w 334"/>
              <a:gd name="T11" fmla="*/ 0 h 100"/>
              <a:gd name="T12" fmla="*/ 318 w 334"/>
              <a:gd name="T13" fmla="*/ 0 h 100"/>
              <a:gd name="T14" fmla="*/ 334 w 334"/>
              <a:gd name="T15" fmla="*/ 16 h 100"/>
              <a:gd name="T16" fmla="*/ 334 w 334"/>
              <a:gd name="T17" fmla="*/ 84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100"/>
              <a:gd name="T29" fmla="*/ 334 w 334"/>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100">
                <a:moveTo>
                  <a:pt x="334" y="84"/>
                </a:moveTo>
                <a:cubicBezTo>
                  <a:pt x="334" y="93"/>
                  <a:pt x="327" y="100"/>
                  <a:pt x="318" y="100"/>
                </a:cubicBezTo>
                <a:cubicBezTo>
                  <a:pt x="16" y="100"/>
                  <a:pt x="16" y="100"/>
                  <a:pt x="16" y="100"/>
                </a:cubicBezTo>
                <a:cubicBezTo>
                  <a:pt x="8" y="100"/>
                  <a:pt x="0" y="93"/>
                  <a:pt x="0" y="84"/>
                </a:cubicBezTo>
                <a:cubicBezTo>
                  <a:pt x="0" y="16"/>
                  <a:pt x="0" y="16"/>
                  <a:pt x="0" y="16"/>
                </a:cubicBezTo>
                <a:cubicBezTo>
                  <a:pt x="0" y="8"/>
                  <a:pt x="8" y="0"/>
                  <a:pt x="16" y="0"/>
                </a:cubicBezTo>
                <a:cubicBezTo>
                  <a:pt x="318" y="0"/>
                  <a:pt x="318" y="0"/>
                  <a:pt x="318" y="0"/>
                </a:cubicBezTo>
                <a:cubicBezTo>
                  <a:pt x="327" y="0"/>
                  <a:pt x="334" y="8"/>
                  <a:pt x="334" y="16"/>
                </a:cubicBezTo>
                <a:lnTo>
                  <a:pt x="334" y="84"/>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70" name="Freeform 118"/>
          <p:cNvSpPr>
            <a:spLocks/>
          </p:cNvSpPr>
          <p:nvPr/>
        </p:nvSpPr>
        <p:spPr bwMode="auto">
          <a:xfrm>
            <a:off x="4191000" y="4073525"/>
            <a:ext cx="2186628" cy="485775"/>
          </a:xfrm>
          <a:custGeom>
            <a:avLst/>
            <a:gdLst>
              <a:gd name="T0" fmla="*/ 328 w 328"/>
              <a:gd name="T1" fmla="*/ 84 h 100"/>
              <a:gd name="T2" fmla="*/ 312 w 328"/>
              <a:gd name="T3" fmla="*/ 100 h 100"/>
              <a:gd name="T4" fmla="*/ 16 w 328"/>
              <a:gd name="T5" fmla="*/ 100 h 100"/>
              <a:gd name="T6" fmla="*/ 0 w 328"/>
              <a:gd name="T7" fmla="*/ 84 h 100"/>
              <a:gd name="T8" fmla="*/ 0 w 328"/>
              <a:gd name="T9" fmla="*/ 16 h 100"/>
              <a:gd name="T10" fmla="*/ 16 w 328"/>
              <a:gd name="T11" fmla="*/ 0 h 100"/>
              <a:gd name="T12" fmla="*/ 312 w 328"/>
              <a:gd name="T13" fmla="*/ 0 h 100"/>
              <a:gd name="T14" fmla="*/ 328 w 328"/>
              <a:gd name="T15" fmla="*/ 16 h 100"/>
              <a:gd name="T16" fmla="*/ 328 w 328"/>
              <a:gd name="T17" fmla="*/ 84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100"/>
              <a:gd name="T29" fmla="*/ 328 w 328"/>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100">
                <a:moveTo>
                  <a:pt x="328" y="84"/>
                </a:moveTo>
                <a:cubicBezTo>
                  <a:pt x="328" y="93"/>
                  <a:pt x="321" y="100"/>
                  <a:pt x="312" y="100"/>
                </a:cubicBezTo>
                <a:cubicBezTo>
                  <a:pt x="16" y="100"/>
                  <a:pt x="16" y="100"/>
                  <a:pt x="16" y="100"/>
                </a:cubicBezTo>
                <a:cubicBezTo>
                  <a:pt x="7" y="100"/>
                  <a:pt x="0" y="93"/>
                  <a:pt x="0" y="84"/>
                </a:cubicBezTo>
                <a:cubicBezTo>
                  <a:pt x="0" y="16"/>
                  <a:pt x="0" y="16"/>
                  <a:pt x="0" y="16"/>
                </a:cubicBezTo>
                <a:cubicBezTo>
                  <a:pt x="0" y="8"/>
                  <a:pt x="7" y="0"/>
                  <a:pt x="16" y="0"/>
                </a:cubicBezTo>
                <a:cubicBezTo>
                  <a:pt x="312" y="0"/>
                  <a:pt x="312" y="0"/>
                  <a:pt x="312" y="0"/>
                </a:cubicBezTo>
                <a:cubicBezTo>
                  <a:pt x="321" y="0"/>
                  <a:pt x="328" y="8"/>
                  <a:pt x="328" y="16"/>
                </a:cubicBezTo>
                <a:lnTo>
                  <a:pt x="328" y="84"/>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71" name="Freeform 119"/>
          <p:cNvSpPr>
            <a:spLocks/>
          </p:cNvSpPr>
          <p:nvPr/>
        </p:nvSpPr>
        <p:spPr bwMode="auto">
          <a:xfrm>
            <a:off x="2010885" y="4595813"/>
            <a:ext cx="2059404" cy="77787"/>
          </a:xfrm>
          <a:custGeom>
            <a:avLst/>
            <a:gdLst>
              <a:gd name="T0" fmla="*/ 457 w 457"/>
              <a:gd name="T1" fmla="*/ 25 h 25"/>
              <a:gd name="T2" fmla="*/ 441 w 457"/>
              <a:gd name="T3" fmla="*/ 10 h 25"/>
              <a:gd name="T4" fmla="*/ 239 w 457"/>
              <a:gd name="T5" fmla="*/ 10 h 25"/>
              <a:gd name="T6" fmla="*/ 228 w 457"/>
              <a:gd name="T7" fmla="*/ 0 h 25"/>
              <a:gd name="T8" fmla="*/ 218 w 457"/>
              <a:gd name="T9" fmla="*/ 10 h 25"/>
              <a:gd name="T10" fmla="*/ 16 w 457"/>
              <a:gd name="T11" fmla="*/ 10 h 25"/>
              <a:gd name="T12" fmla="*/ 0 w 457"/>
              <a:gd name="T13" fmla="*/ 25 h 25"/>
              <a:gd name="T14" fmla="*/ 0 60000 65536"/>
              <a:gd name="T15" fmla="*/ 0 60000 65536"/>
              <a:gd name="T16" fmla="*/ 0 60000 65536"/>
              <a:gd name="T17" fmla="*/ 0 60000 65536"/>
              <a:gd name="T18" fmla="*/ 0 60000 65536"/>
              <a:gd name="T19" fmla="*/ 0 60000 65536"/>
              <a:gd name="T20" fmla="*/ 0 60000 65536"/>
              <a:gd name="T21" fmla="*/ 0 w 457"/>
              <a:gd name="T22" fmla="*/ 0 h 25"/>
              <a:gd name="T23" fmla="*/ 457 w 45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 h="25">
                <a:moveTo>
                  <a:pt x="457" y="25"/>
                </a:moveTo>
                <a:cubicBezTo>
                  <a:pt x="457" y="15"/>
                  <a:pt x="455" y="10"/>
                  <a:pt x="441" y="10"/>
                </a:cubicBezTo>
                <a:cubicBezTo>
                  <a:pt x="439" y="10"/>
                  <a:pt x="241" y="10"/>
                  <a:pt x="239" y="10"/>
                </a:cubicBezTo>
                <a:cubicBezTo>
                  <a:pt x="236" y="10"/>
                  <a:pt x="228" y="8"/>
                  <a:pt x="228" y="0"/>
                </a:cubicBezTo>
                <a:cubicBezTo>
                  <a:pt x="228" y="8"/>
                  <a:pt x="221" y="10"/>
                  <a:pt x="218" y="10"/>
                </a:cubicBezTo>
                <a:cubicBezTo>
                  <a:pt x="216" y="10"/>
                  <a:pt x="18" y="10"/>
                  <a:pt x="16" y="10"/>
                </a:cubicBezTo>
                <a:cubicBezTo>
                  <a:pt x="2" y="10"/>
                  <a:pt x="0" y="15"/>
                  <a:pt x="0" y="25"/>
                </a:cubicBezTo>
              </a:path>
            </a:pathLst>
          </a:custGeom>
          <a:noFill/>
          <a:ln w="20638">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8472" name="Freeform 120"/>
          <p:cNvSpPr>
            <a:spLocks/>
          </p:cNvSpPr>
          <p:nvPr/>
        </p:nvSpPr>
        <p:spPr bwMode="auto">
          <a:xfrm>
            <a:off x="4172311" y="4595813"/>
            <a:ext cx="2065336" cy="77787"/>
          </a:xfrm>
          <a:custGeom>
            <a:avLst/>
            <a:gdLst>
              <a:gd name="T0" fmla="*/ 458 w 458"/>
              <a:gd name="T1" fmla="*/ 25 h 25"/>
              <a:gd name="T2" fmla="*/ 442 w 458"/>
              <a:gd name="T3" fmla="*/ 10 h 25"/>
              <a:gd name="T4" fmla="*/ 239 w 458"/>
              <a:gd name="T5" fmla="*/ 10 h 25"/>
              <a:gd name="T6" fmla="*/ 229 w 458"/>
              <a:gd name="T7" fmla="*/ 0 h 25"/>
              <a:gd name="T8" fmla="*/ 218 w 458"/>
              <a:gd name="T9" fmla="*/ 10 h 25"/>
              <a:gd name="T10" fmla="*/ 16 w 458"/>
              <a:gd name="T11" fmla="*/ 10 h 25"/>
              <a:gd name="T12" fmla="*/ 0 w 458"/>
              <a:gd name="T13" fmla="*/ 25 h 25"/>
              <a:gd name="T14" fmla="*/ 0 60000 65536"/>
              <a:gd name="T15" fmla="*/ 0 60000 65536"/>
              <a:gd name="T16" fmla="*/ 0 60000 65536"/>
              <a:gd name="T17" fmla="*/ 0 60000 65536"/>
              <a:gd name="T18" fmla="*/ 0 60000 65536"/>
              <a:gd name="T19" fmla="*/ 0 60000 65536"/>
              <a:gd name="T20" fmla="*/ 0 60000 65536"/>
              <a:gd name="T21" fmla="*/ 0 w 458"/>
              <a:gd name="T22" fmla="*/ 0 h 25"/>
              <a:gd name="T23" fmla="*/ 458 w 45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8" h="25">
                <a:moveTo>
                  <a:pt x="458" y="25"/>
                </a:moveTo>
                <a:cubicBezTo>
                  <a:pt x="458" y="15"/>
                  <a:pt x="455" y="10"/>
                  <a:pt x="442" y="10"/>
                </a:cubicBezTo>
                <a:cubicBezTo>
                  <a:pt x="439" y="10"/>
                  <a:pt x="242" y="10"/>
                  <a:pt x="239" y="10"/>
                </a:cubicBezTo>
                <a:cubicBezTo>
                  <a:pt x="236" y="10"/>
                  <a:pt x="229" y="8"/>
                  <a:pt x="229" y="0"/>
                </a:cubicBezTo>
                <a:cubicBezTo>
                  <a:pt x="229" y="8"/>
                  <a:pt x="222" y="10"/>
                  <a:pt x="218" y="10"/>
                </a:cubicBezTo>
                <a:cubicBezTo>
                  <a:pt x="216" y="10"/>
                  <a:pt x="19" y="10"/>
                  <a:pt x="16" y="10"/>
                </a:cubicBezTo>
                <a:cubicBezTo>
                  <a:pt x="3" y="10"/>
                  <a:pt x="0" y="15"/>
                  <a:pt x="0" y="25"/>
                </a:cubicBezTo>
              </a:path>
            </a:pathLst>
          </a:custGeom>
          <a:noFill/>
          <a:ln w="20638">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8473" name="Line 121"/>
          <p:cNvSpPr>
            <a:spLocks noChangeShapeType="1"/>
          </p:cNvSpPr>
          <p:nvPr/>
        </p:nvSpPr>
        <p:spPr bwMode="auto">
          <a:xfrm>
            <a:off x="1805506" y="3546475"/>
            <a:ext cx="109139"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74" name="Line 122"/>
          <p:cNvSpPr>
            <a:spLocks noChangeShapeType="1"/>
          </p:cNvSpPr>
          <p:nvPr/>
        </p:nvSpPr>
        <p:spPr bwMode="auto">
          <a:xfrm>
            <a:off x="3946915" y="2109788"/>
            <a:ext cx="155404" cy="53975"/>
          </a:xfrm>
          <a:prstGeom prst="line">
            <a:avLst/>
          </a:prstGeom>
          <a:noFill/>
          <a:ln w="269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8475" name="Freeform 123"/>
          <p:cNvSpPr>
            <a:spLocks/>
          </p:cNvSpPr>
          <p:nvPr/>
        </p:nvSpPr>
        <p:spPr bwMode="auto">
          <a:xfrm>
            <a:off x="4065544" y="2143125"/>
            <a:ext cx="98462" cy="50800"/>
          </a:xfrm>
          <a:custGeom>
            <a:avLst/>
            <a:gdLst>
              <a:gd name="T0" fmla="*/ 7 w 22"/>
              <a:gd name="T1" fmla="*/ 7 h 17"/>
              <a:gd name="T2" fmla="*/ 6 w 22"/>
              <a:gd name="T3" fmla="*/ 0 h 17"/>
              <a:gd name="T4" fmla="*/ 7 w 22"/>
              <a:gd name="T5" fmla="*/ 0 h 17"/>
              <a:gd name="T6" fmla="*/ 14 w 22"/>
              <a:gd name="T7" fmla="*/ 9 h 17"/>
              <a:gd name="T8" fmla="*/ 22 w 22"/>
              <a:gd name="T9" fmla="*/ 17 h 17"/>
              <a:gd name="T10" fmla="*/ 11 w 22"/>
              <a:gd name="T11" fmla="*/ 13 h 17"/>
              <a:gd name="T12" fmla="*/ 0 w 22"/>
              <a:gd name="T13" fmla="*/ 12 h 17"/>
              <a:gd name="T14" fmla="*/ 0 w 22"/>
              <a:gd name="T15" fmla="*/ 11 h 17"/>
              <a:gd name="T16" fmla="*/ 7 w 22"/>
              <a:gd name="T17" fmla="*/ 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7" y="7"/>
                </a:moveTo>
                <a:cubicBezTo>
                  <a:pt x="6" y="0"/>
                  <a:pt x="6" y="0"/>
                  <a:pt x="6" y="0"/>
                </a:cubicBezTo>
                <a:cubicBezTo>
                  <a:pt x="7" y="0"/>
                  <a:pt x="7" y="0"/>
                  <a:pt x="7" y="0"/>
                </a:cubicBezTo>
                <a:cubicBezTo>
                  <a:pt x="14" y="9"/>
                  <a:pt x="14" y="9"/>
                  <a:pt x="14" y="9"/>
                </a:cubicBezTo>
                <a:cubicBezTo>
                  <a:pt x="17" y="11"/>
                  <a:pt x="20" y="14"/>
                  <a:pt x="22" y="17"/>
                </a:cubicBezTo>
                <a:cubicBezTo>
                  <a:pt x="19" y="15"/>
                  <a:pt x="15" y="14"/>
                  <a:pt x="11" y="13"/>
                </a:cubicBezTo>
                <a:cubicBezTo>
                  <a:pt x="0" y="12"/>
                  <a:pt x="0" y="12"/>
                  <a:pt x="0" y="12"/>
                </a:cubicBezTo>
                <a:cubicBezTo>
                  <a:pt x="0" y="11"/>
                  <a:pt x="0" y="11"/>
                  <a:pt x="0" y="11"/>
                </a:cubicBez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8476" name="Freeform 124"/>
          <p:cNvSpPr>
            <a:spLocks/>
          </p:cNvSpPr>
          <p:nvPr/>
        </p:nvSpPr>
        <p:spPr bwMode="auto">
          <a:xfrm>
            <a:off x="3970641" y="2103438"/>
            <a:ext cx="99649" cy="49212"/>
          </a:xfrm>
          <a:custGeom>
            <a:avLst/>
            <a:gdLst>
              <a:gd name="T0" fmla="*/ 6 w 22"/>
              <a:gd name="T1" fmla="*/ 7 h 16"/>
              <a:gd name="T2" fmla="*/ 6 w 22"/>
              <a:gd name="T3" fmla="*/ 0 h 16"/>
              <a:gd name="T4" fmla="*/ 6 w 22"/>
              <a:gd name="T5" fmla="*/ 0 h 16"/>
              <a:gd name="T6" fmla="*/ 14 w 22"/>
              <a:gd name="T7" fmla="*/ 9 h 16"/>
              <a:gd name="T8" fmla="*/ 22 w 22"/>
              <a:gd name="T9" fmla="*/ 16 h 16"/>
              <a:gd name="T10" fmla="*/ 11 w 22"/>
              <a:gd name="T11" fmla="*/ 13 h 16"/>
              <a:gd name="T12" fmla="*/ 0 w 22"/>
              <a:gd name="T13" fmla="*/ 11 h 16"/>
              <a:gd name="T14" fmla="*/ 0 w 22"/>
              <a:gd name="T15" fmla="*/ 11 h 16"/>
              <a:gd name="T16" fmla="*/ 6 w 22"/>
              <a:gd name="T17" fmla="*/ 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6"/>
              <a:gd name="T29" fmla="*/ 22 w 2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6">
                <a:moveTo>
                  <a:pt x="6" y="7"/>
                </a:moveTo>
                <a:cubicBezTo>
                  <a:pt x="6" y="0"/>
                  <a:pt x="6" y="0"/>
                  <a:pt x="6" y="0"/>
                </a:cubicBezTo>
                <a:cubicBezTo>
                  <a:pt x="6" y="0"/>
                  <a:pt x="6" y="0"/>
                  <a:pt x="6" y="0"/>
                </a:cubicBezTo>
                <a:cubicBezTo>
                  <a:pt x="14" y="9"/>
                  <a:pt x="14" y="9"/>
                  <a:pt x="14" y="9"/>
                </a:cubicBezTo>
                <a:cubicBezTo>
                  <a:pt x="17" y="11"/>
                  <a:pt x="19" y="14"/>
                  <a:pt x="22" y="16"/>
                </a:cubicBezTo>
                <a:cubicBezTo>
                  <a:pt x="19" y="15"/>
                  <a:pt x="15" y="14"/>
                  <a:pt x="11" y="13"/>
                </a:cubicBezTo>
                <a:cubicBezTo>
                  <a:pt x="0" y="11"/>
                  <a:pt x="0" y="11"/>
                  <a:pt x="0" y="11"/>
                </a:cubicBezTo>
                <a:cubicBezTo>
                  <a:pt x="0" y="11"/>
                  <a:pt x="0" y="11"/>
                  <a:pt x="0" y="11"/>
                </a:cubicBez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3901836" y="2220913"/>
            <a:ext cx="0" cy="757237"/>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1940893" y="2168525"/>
            <a:ext cx="1856549"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2006800" y="2249020"/>
            <a:ext cx="202144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2073758" y="2908300"/>
            <a:ext cx="195738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 name="Straight Connector 86"/>
          <p:cNvCxnSpPr>
            <a:cxnSpLocks noChangeShapeType="1"/>
          </p:cNvCxnSpPr>
          <p:nvPr/>
        </p:nvCxnSpPr>
        <p:spPr bwMode="auto">
          <a:xfrm>
            <a:off x="4121300" y="2290763"/>
            <a:ext cx="0" cy="687387"/>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6" name="Straight Connector 86"/>
          <p:cNvCxnSpPr>
            <a:cxnSpLocks noChangeShapeType="1"/>
          </p:cNvCxnSpPr>
          <p:nvPr/>
        </p:nvCxnSpPr>
        <p:spPr bwMode="auto">
          <a:xfrm>
            <a:off x="4104692" y="3006725"/>
            <a:ext cx="3559" cy="3432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28483" name="Rectangle 131"/>
          <p:cNvSpPr>
            <a:spLocks noChangeArrowheads="1"/>
          </p:cNvSpPr>
          <p:nvPr/>
        </p:nvSpPr>
        <p:spPr bwMode="auto">
          <a:xfrm>
            <a:off x="2908908" y="873125"/>
            <a:ext cx="27320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b="1" dirty="0">
                <a:solidFill>
                  <a:srgbClr val="000000"/>
                </a:solidFill>
                <a:latin typeface="Century Gothic"/>
                <a:cs typeface="Century Gothic"/>
              </a:rPr>
              <a:t>Demand and </a:t>
            </a:r>
            <a:r>
              <a:rPr lang="en-US" sz="1400" b="1" dirty="0" smtClean="0">
                <a:solidFill>
                  <a:srgbClr val="000000"/>
                </a:solidFill>
                <a:latin typeface="Century Gothic"/>
                <a:cs typeface="Century Gothic"/>
              </a:rPr>
              <a:t>marginal revenue</a:t>
            </a:r>
            <a:endParaRPr lang="en-US" sz="1400" b="1" dirty="0">
              <a:latin typeface="Century Gothic"/>
              <a:cs typeface="Century Gothic"/>
            </a:endParaRPr>
          </a:p>
        </p:txBody>
      </p:sp>
      <p:sp>
        <p:nvSpPr>
          <p:cNvPr id="228484" name="Rectangle 132"/>
          <p:cNvSpPr>
            <a:spLocks noChangeArrowheads="1"/>
          </p:cNvSpPr>
          <p:nvPr/>
        </p:nvSpPr>
        <p:spPr bwMode="auto">
          <a:xfrm>
            <a:off x="3535271" y="3768725"/>
            <a:ext cx="1264588" cy="215444"/>
          </a:xfrm>
          <a:prstGeom prst="rect">
            <a:avLst/>
          </a:prstGeom>
          <a:noFill/>
          <a:ln>
            <a:noFill/>
          </a:ln>
        </p:spPr>
        <p:txBody>
          <a:bodyPr lIns="0" tIns="0" rIns="0" bIns="0">
            <a:spAutoFit/>
          </a:bodyPr>
          <a:lstStyle/>
          <a:p>
            <a:pPr marL="1588" indent="-1588"/>
            <a:r>
              <a:rPr lang="en-US" sz="1400" b="1" dirty="0">
                <a:solidFill>
                  <a:srgbClr val="000000"/>
                </a:solidFill>
                <a:latin typeface="Century Gothic"/>
                <a:cs typeface="Century Gothic"/>
              </a:rPr>
              <a:t>Total Revenue</a:t>
            </a:r>
            <a:endParaRPr lang="en-US" sz="1400" b="1" dirty="0">
              <a:latin typeface="Century Gothic"/>
              <a:cs typeface="Century Gothic"/>
            </a:endParaRPr>
          </a:p>
        </p:txBody>
      </p:sp>
      <p:sp>
        <p:nvSpPr>
          <p:cNvPr id="228485" name="Rectangle 133"/>
          <p:cNvSpPr>
            <a:spLocks noChangeArrowheads="1"/>
          </p:cNvSpPr>
          <p:nvPr/>
        </p:nvSpPr>
        <p:spPr bwMode="auto">
          <a:xfrm>
            <a:off x="76200" y="1028700"/>
            <a:ext cx="18445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sz="1400" dirty="0">
                <a:solidFill>
                  <a:srgbClr val="000000"/>
                </a:solidFill>
                <a:latin typeface="Century Gothic"/>
                <a:cs typeface="Century Gothic"/>
              </a:rPr>
              <a:t>Price, cost, marginal revenue of demand</a:t>
            </a:r>
            <a:endParaRPr lang="en-US" sz="1400" dirty="0">
              <a:latin typeface="Century Gothic"/>
              <a:cs typeface="Century Gothic"/>
            </a:endParaRPr>
          </a:p>
        </p:txBody>
      </p:sp>
      <p:sp>
        <p:nvSpPr>
          <p:cNvPr id="228486" name="Rectangle 134"/>
          <p:cNvSpPr>
            <a:spLocks noChangeArrowheads="1"/>
          </p:cNvSpPr>
          <p:nvPr/>
        </p:nvSpPr>
        <p:spPr bwMode="auto">
          <a:xfrm>
            <a:off x="1981200" y="2362200"/>
            <a:ext cx="129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spcBef>
                <a:spcPct val="0"/>
              </a:spcBef>
            </a:pPr>
            <a:r>
              <a:rPr lang="en-US" sz="1400" dirty="0">
                <a:solidFill>
                  <a:srgbClr val="000000"/>
                </a:solidFill>
                <a:latin typeface="Century Gothic"/>
                <a:cs typeface="Century Gothic"/>
              </a:rPr>
              <a:t>Price effect =  </a:t>
            </a:r>
            <a:r>
              <a:rPr lang="en-US" sz="1400" b="1" dirty="0" smtClean="0">
                <a:solidFill>
                  <a:srgbClr val="000000"/>
                </a:solidFill>
                <a:latin typeface="Century Gothic"/>
                <a:cs typeface="Century Gothic"/>
              </a:rPr>
              <a:t>–$</a:t>
            </a:r>
            <a:r>
              <a:rPr lang="en-US" sz="1400" b="1" dirty="0">
                <a:solidFill>
                  <a:srgbClr val="000000"/>
                </a:solidFill>
                <a:latin typeface="Century Gothic"/>
                <a:cs typeface="Century Gothic"/>
              </a:rPr>
              <a:t>450</a:t>
            </a:r>
            <a:endParaRPr lang="en-US" sz="1400" b="1" dirty="0">
              <a:latin typeface="Century Gothic"/>
              <a:cs typeface="Century Gothic"/>
            </a:endParaRPr>
          </a:p>
        </p:txBody>
      </p:sp>
      <p:sp>
        <p:nvSpPr>
          <p:cNvPr id="228487" name="Rectangle 135"/>
          <p:cNvSpPr>
            <a:spLocks noChangeArrowheads="1"/>
          </p:cNvSpPr>
          <p:nvPr/>
        </p:nvSpPr>
        <p:spPr bwMode="auto">
          <a:xfrm>
            <a:off x="4694202" y="1863725"/>
            <a:ext cx="1782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effect =  </a:t>
            </a:r>
            <a:endParaRPr lang="en-US" sz="1400" dirty="0" smtClean="0">
              <a:solidFill>
                <a:srgbClr val="000000"/>
              </a:solidFill>
              <a:latin typeface="Century Gothic"/>
              <a:cs typeface="Century Gothic"/>
            </a:endParaRPr>
          </a:p>
          <a:p>
            <a:pPr marL="1588" indent="-1588" algn="ctr"/>
            <a:r>
              <a:rPr lang="en-US" sz="1400" dirty="0" smtClean="0">
                <a:solidFill>
                  <a:srgbClr val="000000"/>
                </a:solidFill>
                <a:latin typeface="Century Gothic"/>
                <a:cs typeface="Century Gothic"/>
              </a:rPr>
              <a:t>		</a:t>
            </a:r>
            <a:r>
              <a:rPr lang="en-US" sz="1400" b="1" dirty="0" smtClean="0">
                <a:solidFill>
                  <a:srgbClr val="000000"/>
                </a:solidFill>
                <a:latin typeface="Century Gothic"/>
                <a:cs typeface="Century Gothic"/>
              </a:rPr>
              <a:t>+</a:t>
            </a:r>
            <a:r>
              <a:rPr lang="en-US" sz="1400" b="1" dirty="0">
                <a:solidFill>
                  <a:srgbClr val="000000"/>
                </a:solidFill>
                <a:latin typeface="Century Gothic"/>
                <a:cs typeface="Century Gothic"/>
              </a:rPr>
              <a:t>$500</a:t>
            </a:r>
            <a:endParaRPr lang="en-US" sz="1400" b="1" dirty="0">
              <a:latin typeface="Century Gothic"/>
              <a:cs typeface="Century Gothic"/>
            </a:endParaRPr>
          </a:p>
        </p:txBody>
      </p:sp>
      <p:sp>
        <p:nvSpPr>
          <p:cNvPr id="228488" name="Rectangle 136"/>
          <p:cNvSpPr>
            <a:spLocks noChangeArrowheads="1"/>
          </p:cNvSpPr>
          <p:nvPr/>
        </p:nvSpPr>
        <p:spPr bwMode="auto">
          <a:xfrm>
            <a:off x="2510314" y="3200400"/>
            <a:ext cx="14804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Marginal revenue = </a:t>
            </a:r>
            <a:r>
              <a:rPr lang="en-US" sz="1400" b="1" dirty="0">
                <a:solidFill>
                  <a:srgbClr val="000000"/>
                </a:solidFill>
                <a:latin typeface="Century Gothic"/>
                <a:cs typeface="Century Gothic"/>
              </a:rPr>
              <a:t>$50</a:t>
            </a:r>
            <a:endParaRPr lang="en-US" sz="1400" b="1" dirty="0">
              <a:latin typeface="Century Gothic"/>
              <a:cs typeface="Century Gothic"/>
            </a:endParaRPr>
          </a:p>
        </p:txBody>
      </p:sp>
      <p:sp>
        <p:nvSpPr>
          <p:cNvPr id="228489" name="Rectangle 137"/>
          <p:cNvSpPr>
            <a:spLocks noChangeArrowheads="1"/>
          </p:cNvSpPr>
          <p:nvPr/>
        </p:nvSpPr>
        <p:spPr bwMode="auto">
          <a:xfrm>
            <a:off x="1981200" y="4100968"/>
            <a:ext cx="20573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Quantity effect dominates </a:t>
            </a:r>
            <a:r>
              <a:rPr lang="en-US" sz="1400" dirty="0" smtClean="0">
                <a:solidFill>
                  <a:srgbClr val="000000"/>
                </a:solidFill>
                <a:latin typeface="Century Gothic"/>
                <a:cs typeface="Century Gothic"/>
              </a:rPr>
              <a:t>price effect</a:t>
            </a:r>
            <a:r>
              <a:rPr lang="en-US" sz="1400" dirty="0">
                <a:solidFill>
                  <a:srgbClr val="000000"/>
                </a:solidFill>
                <a:latin typeface="Century Gothic"/>
                <a:cs typeface="Century Gothic"/>
              </a:rPr>
              <a:t>.</a:t>
            </a:r>
            <a:endParaRPr lang="en-US" sz="1400" dirty="0">
              <a:latin typeface="Century Gothic"/>
              <a:cs typeface="Century Gothic"/>
            </a:endParaRPr>
          </a:p>
        </p:txBody>
      </p:sp>
      <p:sp>
        <p:nvSpPr>
          <p:cNvPr id="228490" name="Rectangle 138"/>
          <p:cNvSpPr>
            <a:spLocks noChangeArrowheads="1"/>
          </p:cNvSpPr>
          <p:nvPr/>
        </p:nvSpPr>
        <p:spPr bwMode="auto">
          <a:xfrm>
            <a:off x="4267201" y="4114800"/>
            <a:ext cx="2110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Price effect dominates quantity effect.</a:t>
            </a:r>
            <a:endParaRPr lang="en-US" sz="1400" dirty="0">
              <a:latin typeface="Century Gothic"/>
              <a:cs typeface="Century Gothic"/>
            </a:endParaRPr>
          </a:p>
        </p:txBody>
      </p:sp>
      <p:sp>
        <p:nvSpPr>
          <p:cNvPr id="228365" name="Rectangle 13"/>
          <p:cNvSpPr>
            <a:spLocks noChangeArrowheads="1"/>
          </p:cNvSpPr>
          <p:nvPr/>
        </p:nvSpPr>
        <p:spPr bwMode="auto">
          <a:xfrm>
            <a:off x="4018093" y="2992438"/>
            <a:ext cx="198998" cy="215444"/>
          </a:xfrm>
          <a:prstGeom prst="rect">
            <a:avLst/>
          </a:prstGeom>
          <a:noFill/>
          <a:ln>
            <a:noFill/>
          </a:ln>
        </p:spPr>
        <p:txBody>
          <a:bodyPr wrap="none" lIns="0" tIns="0" rIns="0" bIns="0">
            <a:spAutoFit/>
          </a:bodyPr>
          <a:lstStyle/>
          <a:p>
            <a:pPr marL="1588" indent="-1588"/>
            <a:r>
              <a:rPr lang="en-US" sz="1400" dirty="0">
                <a:solidFill>
                  <a:srgbClr val="000000"/>
                </a:solidFill>
                <a:latin typeface="Century Gothic"/>
                <a:cs typeface="Century Gothic"/>
              </a:rPr>
              <a:t>10</a:t>
            </a:r>
            <a:endParaRPr lang="en-US" sz="1400" dirty="0">
              <a:latin typeface="Century Gothic"/>
              <a:cs typeface="Century Gothic"/>
            </a:endParaRPr>
          </a:p>
        </p:txBody>
      </p:sp>
      <p:sp>
        <p:nvSpPr>
          <p:cNvPr id="228401" name="Rectangle 49"/>
          <p:cNvSpPr>
            <a:spLocks noChangeArrowheads="1"/>
          </p:cNvSpPr>
          <p:nvPr/>
        </p:nvSpPr>
        <p:spPr bwMode="auto">
          <a:xfrm>
            <a:off x="5094060" y="6611938"/>
            <a:ext cx="1894599" cy="215444"/>
          </a:xfrm>
          <a:prstGeom prst="rect">
            <a:avLst/>
          </a:prstGeom>
          <a:noFill/>
          <a:ln>
            <a:noFill/>
          </a:ln>
        </p:spPr>
        <p:txBody>
          <a:bodyPr wrap="none" lIns="0" tIns="0" rIns="0" bIns="0">
            <a:spAutoFit/>
          </a:bodyPr>
          <a:lstStyle/>
          <a:p>
            <a:pPr marL="1588" indent="-1588"/>
            <a:r>
              <a:rPr lang="en-US" sz="1400" dirty="0">
                <a:solidFill>
                  <a:srgbClr val="000000"/>
                </a:solidFill>
                <a:latin typeface="Century Gothic"/>
                <a:cs typeface="Century Gothic"/>
              </a:rPr>
              <a:t>Quantity of diamonds</a:t>
            </a:r>
            <a:endParaRPr lang="en-US" sz="1400" dirty="0">
              <a:latin typeface="Century Gothic"/>
              <a:cs typeface="Century Gothic"/>
            </a:endParaRPr>
          </a:p>
        </p:txBody>
      </p:sp>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7272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eaLnBrk="1" hangingPunct="1">
              <a:defRPr/>
            </a:pPr>
            <a:r>
              <a:rPr lang="en-US" spc="0" dirty="0" smtClean="0"/>
              <a:t>PROFIT MAXIMIZATION FOR A MONOPOLY</a:t>
            </a:r>
            <a:endParaRPr lang="en-US" spc="0" dirty="0"/>
          </a:p>
        </p:txBody>
      </p:sp>
      <p:sp>
        <p:nvSpPr>
          <p:cNvPr id="73733" name="Content Placeholder 2"/>
          <p:cNvSpPr>
            <a:spLocks noGrp="1"/>
          </p:cNvSpPr>
          <p:nvPr>
            <p:ph idx="1"/>
          </p:nvPr>
        </p:nvSpPr>
        <p:spPr>
          <a:xfrm>
            <a:off x="279696" y="1447800"/>
            <a:ext cx="8839200" cy="4648200"/>
          </a:xfrm>
        </p:spPr>
        <p:txBody>
          <a:bodyPr>
            <a:normAutofit fontScale="92500"/>
          </a:bodyPr>
          <a:lstStyle/>
          <a:p>
            <a:pPr eaLnBrk="1" hangingPunct="1">
              <a:spcBef>
                <a:spcPts val="0"/>
              </a:spcBef>
              <a:spcAft>
                <a:spcPts val="1200"/>
              </a:spcAft>
            </a:pPr>
            <a:r>
              <a:rPr lang="en-US" dirty="0" smtClean="0"/>
              <a:t>Profit maximization consists of two steps:</a:t>
            </a:r>
          </a:p>
          <a:p>
            <a:pPr eaLnBrk="1" hangingPunct="1">
              <a:spcBef>
                <a:spcPts val="0"/>
              </a:spcBef>
              <a:spcAft>
                <a:spcPts val="1200"/>
              </a:spcAft>
              <a:buFont typeface="Calibri" pitchFamily="34" charset="0"/>
              <a:buAutoNum type="arabicPeriod"/>
            </a:pPr>
            <a:r>
              <a:rPr lang="en-US" dirty="0" smtClean="0"/>
              <a:t>Choosing a quantity</a:t>
            </a:r>
          </a:p>
          <a:p>
            <a:pPr marL="971550" lvl="1" indent="-514350" eaLnBrk="1" hangingPunct="1">
              <a:spcBef>
                <a:spcPts val="0"/>
              </a:spcBef>
              <a:spcAft>
                <a:spcPts val="1200"/>
              </a:spcAft>
              <a:buFont typeface="Arial" charset="0"/>
              <a:buNone/>
            </a:pPr>
            <a:r>
              <a:rPr lang="en-US" i="1" dirty="0" smtClean="0">
                <a:solidFill>
                  <a:srgbClr val="0070C0"/>
                </a:solidFill>
              </a:rPr>
              <a:t>Rule: Choose </a:t>
            </a:r>
            <a:r>
              <a:rPr lang="en-US" dirty="0" smtClean="0">
                <a:solidFill>
                  <a:srgbClr val="0070C0"/>
                </a:solidFill>
              </a:rPr>
              <a:t>Q</a:t>
            </a:r>
            <a:r>
              <a:rPr lang="en-US" i="1" dirty="0" smtClean="0">
                <a:solidFill>
                  <a:srgbClr val="0070C0"/>
                </a:solidFill>
              </a:rPr>
              <a:t> where </a:t>
            </a:r>
            <a:r>
              <a:rPr lang="en-US" dirty="0" smtClean="0">
                <a:solidFill>
                  <a:srgbClr val="0070C0"/>
                </a:solidFill>
              </a:rPr>
              <a:t>MR</a:t>
            </a:r>
            <a:r>
              <a:rPr lang="en-US" i="1" dirty="0" smtClean="0">
                <a:solidFill>
                  <a:srgbClr val="0070C0"/>
                </a:solidFill>
              </a:rPr>
              <a:t> = </a:t>
            </a:r>
            <a:r>
              <a:rPr lang="en-US" dirty="0" smtClean="0">
                <a:solidFill>
                  <a:srgbClr val="0070C0"/>
                </a:solidFill>
              </a:rPr>
              <a:t>MC.</a:t>
            </a:r>
          </a:p>
          <a:p>
            <a:pPr eaLnBrk="1" hangingPunct="1">
              <a:spcBef>
                <a:spcPts val="0"/>
              </a:spcBef>
              <a:spcAft>
                <a:spcPts val="1200"/>
              </a:spcAft>
              <a:buFont typeface="Calibri" pitchFamily="34" charset="0"/>
              <a:buAutoNum type="arabicPeriod"/>
            </a:pPr>
            <a:r>
              <a:rPr lang="en-US" dirty="0" smtClean="0"/>
              <a:t>Choosing a price</a:t>
            </a:r>
          </a:p>
          <a:p>
            <a:pPr lvl="2">
              <a:spcBef>
                <a:spcPts val="0"/>
              </a:spcBef>
              <a:spcAft>
                <a:spcPts val="1200"/>
              </a:spcAft>
              <a:buFont typeface="Arial" charset="0"/>
              <a:buNone/>
            </a:pPr>
            <a:r>
              <a:rPr lang="en-US" dirty="0" smtClean="0">
                <a:solidFill>
                  <a:schemeClr val="tx1">
                    <a:lumMod val="75000"/>
                    <a:lumOff val="25000"/>
                  </a:schemeClr>
                </a:solidFill>
              </a:rPr>
              <a:t>Choose the highest price you can get away with, which is the highest price consumers will pay for that quantity.</a:t>
            </a:r>
          </a:p>
          <a:p>
            <a:pPr lvl="1">
              <a:spcBef>
                <a:spcPts val="0"/>
              </a:spcBef>
              <a:spcAft>
                <a:spcPts val="1200"/>
              </a:spcAft>
            </a:pPr>
            <a:r>
              <a:rPr lang="en-US" i="1" dirty="0">
                <a:solidFill>
                  <a:srgbClr val="0070C0"/>
                </a:solidFill>
              </a:rPr>
              <a:t>Rule: </a:t>
            </a:r>
            <a:r>
              <a:rPr lang="en-US" i="1" dirty="0" smtClean="0">
                <a:solidFill>
                  <a:srgbClr val="0070C0"/>
                </a:solidFill>
              </a:rPr>
              <a:t>Once you’ve </a:t>
            </a:r>
            <a:r>
              <a:rPr lang="en-US" i="1" dirty="0">
                <a:solidFill>
                  <a:srgbClr val="0070C0"/>
                </a:solidFill>
              </a:rPr>
              <a:t>picked your </a:t>
            </a:r>
            <a:r>
              <a:rPr lang="en-US" i="1" dirty="0" smtClean="0">
                <a:solidFill>
                  <a:srgbClr val="0070C0"/>
                </a:solidFill>
              </a:rPr>
              <a:t>quantity, follow </a:t>
            </a:r>
            <a:r>
              <a:rPr lang="en-US" i="1" dirty="0">
                <a:solidFill>
                  <a:srgbClr val="0070C0"/>
                </a:solidFill>
              </a:rPr>
              <a:t>the graph to the </a:t>
            </a:r>
            <a:r>
              <a:rPr lang="en-US" i="1" dirty="0" smtClean="0">
                <a:solidFill>
                  <a:srgbClr val="0070C0"/>
                </a:solidFill>
              </a:rPr>
              <a:t>demand curve</a:t>
            </a:r>
            <a:r>
              <a:rPr lang="en-US" i="1" dirty="0">
                <a:solidFill>
                  <a:srgbClr val="0070C0"/>
                </a:solidFill>
              </a:rPr>
              <a:t>, which shows you how much consumers will pay.</a:t>
            </a: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9229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algn="l"/>
            <a:r>
              <a:rPr lang="en-US" spc="0" dirty="0" smtClean="0"/>
              <a:t>TYPES OF MARKET STRUCTURE</a:t>
            </a:r>
            <a:endParaRPr lang="en-US" b="0" spc="0" dirty="0" smtClean="0"/>
          </a:p>
        </p:txBody>
      </p:sp>
      <p:sp>
        <p:nvSpPr>
          <p:cNvPr id="77829" name="Text Box 5"/>
          <p:cNvSpPr txBox="1">
            <a:spLocks noChangeArrowheads="1"/>
          </p:cNvSpPr>
          <p:nvPr/>
        </p:nvSpPr>
        <p:spPr bwMode="auto">
          <a:xfrm>
            <a:off x="228600" y="912813"/>
            <a:ext cx="868362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lstStyle>
            <a:lvl1pPr marL="230188" indent="-2301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marL="0" indent="0" eaLnBrk="1" hangingPunct="1">
              <a:lnSpc>
                <a:spcPct val="100000"/>
              </a:lnSpc>
              <a:buClr>
                <a:schemeClr val="tx1"/>
              </a:buClr>
            </a:pPr>
            <a:r>
              <a:rPr lang="en-US" sz="3200" dirty="0">
                <a:latin typeface="Century Gothic"/>
                <a:cs typeface="Century Gothic"/>
              </a:rPr>
              <a:t>In order to develop </a:t>
            </a:r>
            <a:r>
              <a:rPr lang="en-US" sz="3200" dirty="0" smtClean="0">
                <a:latin typeface="Century Gothic"/>
                <a:cs typeface="Century Gothic"/>
              </a:rPr>
              <a:t>models and </a:t>
            </a:r>
            <a:r>
              <a:rPr lang="en-US" sz="3200" dirty="0">
                <a:latin typeface="Century Gothic"/>
                <a:cs typeface="Century Gothic"/>
              </a:rPr>
              <a:t>make predictions </a:t>
            </a:r>
            <a:r>
              <a:rPr lang="en-US" sz="3200" dirty="0" smtClean="0">
                <a:latin typeface="Century Gothic"/>
                <a:cs typeface="Century Gothic"/>
              </a:rPr>
              <a:t>about how </a:t>
            </a:r>
            <a:r>
              <a:rPr lang="en-US" sz="3200" dirty="0">
                <a:latin typeface="Century Gothic"/>
                <a:cs typeface="Century Gothic"/>
              </a:rPr>
              <a:t>producers will </a:t>
            </a:r>
            <a:r>
              <a:rPr lang="en-US" sz="3200" dirty="0" smtClean="0">
                <a:latin typeface="Century Gothic"/>
                <a:cs typeface="Century Gothic"/>
              </a:rPr>
              <a:t>behave, we </a:t>
            </a:r>
            <a:r>
              <a:rPr lang="en-US" sz="3200" dirty="0">
                <a:latin typeface="Century Gothic"/>
                <a:cs typeface="Century Gothic"/>
              </a:rPr>
              <a:t>have developed </a:t>
            </a:r>
            <a:r>
              <a:rPr lang="en-US" sz="3200" b="1" dirty="0">
                <a:latin typeface="Century Gothic"/>
                <a:cs typeface="Century Gothic"/>
              </a:rPr>
              <a:t>four principal models</a:t>
            </a:r>
            <a:r>
              <a:rPr lang="en-US" sz="3200" dirty="0">
                <a:latin typeface="Century Gothic"/>
                <a:cs typeface="Century Gothic"/>
              </a:rPr>
              <a:t> of market structure: </a:t>
            </a:r>
            <a:endParaRPr lang="en-US" sz="3200" dirty="0" smtClean="0">
              <a:latin typeface="Century Gothic"/>
              <a:cs typeface="Century Gothic"/>
            </a:endParaRPr>
          </a:p>
          <a:p>
            <a:pPr marL="0" indent="0" eaLnBrk="1" hangingPunct="1">
              <a:lnSpc>
                <a:spcPct val="100000"/>
              </a:lnSpc>
              <a:buClr>
                <a:schemeClr val="tx1"/>
              </a:buClr>
            </a:pPr>
            <a:endParaRPr lang="en-US" sz="3200" dirty="0">
              <a:latin typeface="Century Gothic"/>
              <a:cs typeface="Century Gothic"/>
            </a:endParaRPr>
          </a:p>
          <a:p>
            <a:pPr marL="914400" lvl="1" indent="-457200" eaLnBrk="1" hangingPunct="1">
              <a:lnSpc>
                <a:spcPct val="100000"/>
              </a:lnSpc>
              <a:buClr>
                <a:schemeClr val="accent3"/>
              </a:buClr>
              <a:buFont typeface="Wingdings" charset="2"/>
              <a:buChar char="§"/>
            </a:pPr>
            <a:r>
              <a:rPr lang="en-US" sz="3200" b="1" dirty="0">
                <a:latin typeface="Century Gothic"/>
                <a:cs typeface="Century Gothic"/>
              </a:rPr>
              <a:t>perfect competition</a:t>
            </a:r>
          </a:p>
          <a:p>
            <a:pPr marL="914400" lvl="1" indent="-457200" eaLnBrk="1" hangingPunct="1">
              <a:lnSpc>
                <a:spcPct val="100000"/>
              </a:lnSpc>
              <a:buClr>
                <a:schemeClr val="accent3"/>
              </a:buClr>
              <a:buFont typeface="Wingdings" charset="2"/>
              <a:buChar char="§"/>
            </a:pPr>
            <a:r>
              <a:rPr lang="en-US" sz="3200" b="1" dirty="0">
                <a:latin typeface="Century Gothic"/>
                <a:cs typeface="Century Gothic"/>
              </a:rPr>
              <a:t>monopoly</a:t>
            </a:r>
          </a:p>
          <a:p>
            <a:pPr marL="914400" lvl="1" indent="-457200" eaLnBrk="1" hangingPunct="1">
              <a:lnSpc>
                <a:spcPct val="100000"/>
              </a:lnSpc>
              <a:buClr>
                <a:schemeClr val="accent3"/>
              </a:buClr>
              <a:buFont typeface="Wingdings" charset="2"/>
              <a:buChar char="§"/>
            </a:pPr>
            <a:r>
              <a:rPr lang="en-US" sz="3200" b="1" dirty="0">
                <a:latin typeface="Century Gothic"/>
                <a:cs typeface="Century Gothic"/>
              </a:rPr>
              <a:t>oligopoly</a:t>
            </a:r>
          </a:p>
          <a:p>
            <a:pPr marL="914400" lvl="1" indent="-457200" eaLnBrk="1" hangingPunct="1">
              <a:lnSpc>
                <a:spcPct val="100000"/>
              </a:lnSpc>
              <a:buClr>
                <a:schemeClr val="accent3"/>
              </a:buClr>
              <a:buFont typeface="Wingdings" charset="2"/>
              <a:buChar char="§"/>
            </a:pPr>
            <a:r>
              <a:rPr lang="en-US" sz="3200" b="1" dirty="0">
                <a:latin typeface="Century Gothic"/>
                <a:cs typeface="Century Gothic"/>
              </a:rPr>
              <a:t>monopolistic competition</a:t>
            </a:r>
          </a:p>
          <a:p>
            <a:pPr eaLnBrk="1" hangingPunct="1">
              <a:buClr>
                <a:schemeClr val="tx1"/>
              </a:buClr>
              <a:buFont typeface="Wingdings" pitchFamily="2" charset="2"/>
              <a:buChar char="§"/>
            </a:pPr>
            <a:endParaRPr lang="en-US" sz="3200" b="1" dirty="0">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39262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Effect transition="in" filter="fade">
                                      <p:cBhvr>
                                        <p:cTn id="7" dur="500"/>
                                        <p:tgtEl>
                                          <p:spTgt spid="7782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829">
                                            <p:txEl>
                                              <p:pRg st="2" end="2"/>
                                            </p:txEl>
                                          </p:spTgt>
                                        </p:tgtEl>
                                        <p:attrNameLst>
                                          <p:attrName>style.visibility</p:attrName>
                                        </p:attrNameLst>
                                      </p:cBhvr>
                                      <p:to>
                                        <p:strVal val="visible"/>
                                      </p:to>
                                    </p:set>
                                    <p:animEffect transition="in" filter="fade">
                                      <p:cBhvr>
                                        <p:cTn id="11" dur="500"/>
                                        <p:tgtEl>
                                          <p:spTgt spid="7782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829">
                                            <p:txEl>
                                              <p:pRg st="3" end="3"/>
                                            </p:txEl>
                                          </p:spTgt>
                                        </p:tgtEl>
                                        <p:attrNameLst>
                                          <p:attrName>style.visibility</p:attrName>
                                        </p:attrNameLst>
                                      </p:cBhvr>
                                      <p:to>
                                        <p:strVal val="visible"/>
                                      </p:to>
                                    </p:set>
                                    <p:animEffect transition="in" filter="fade">
                                      <p:cBhvr>
                                        <p:cTn id="15" dur="500"/>
                                        <p:tgtEl>
                                          <p:spTgt spid="7782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7829">
                                            <p:txEl>
                                              <p:pRg st="4" end="4"/>
                                            </p:txEl>
                                          </p:spTgt>
                                        </p:tgtEl>
                                        <p:attrNameLst>
                                          <p:attrName>style.visibility</p:attrName>
                                        </p:attrNameLst>
                                      </p:cBhvr>
                                      <p:to>
                                        <p:strVal val="visible"/>
                                      </p:to>
                                    </p:set>
                                    <p:animEffect transition="in" filter="fade">
                                      <p:cBhvr>
                                        <p:cTn id="19" dur="500"/>
                                        <p:tgtEl>
                                          <p:spTgt spid="7782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7829">
                                            <p:txEl>
                                              <p:pRg st="5" end="5"/>
                                            </p:txEl>
                                          </p:spTgt>
                                        </p:tgtEl>
                                        <p:attrNameLst>
                                          <p:attrName>style.visibility</p:attrName>
                                        </p:attrNameLst>
                                      </p:cBhvr>
                                      <p:to>
                                        <p:strVal val="visible"/>
                                      </p:to>
                                    </p:set>
                                    <p:animEffect transition="in" filter="fade">
                                      <p:cBhvr>
                                        <p:cTn id="23" dur="500"/>
                                        <p:tgtEl>
                                          <p:spTgt spid="778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a:xfrm>
            <a:off x="0" y="0"/>
            <a:ext cx="9144000" cy="1066800"/>
          </a:xfrm>
        </p:spPr>
        <p:txBody>
          <a:bodyPr>
            <a:noAutofit/>
          </a:bodyPr>
          <a:lstStyle/>
          <a:p>
            <a:pPr algn="l"/>
            <a:r>
              <a:rPr lang="en-US" sz="4000" spc="0" dirty="0" smtClean="0"/>
              <a:t>THE MONOPOLIST’S PROFIT-MAXIMIZING OUTPUT AND PRICE</a:t>
            </a:r>
          </a:p>
        </p:txBody>
      </p:sp>
      <p:sp>
        <p:nvSpPr>
          <p:cNvPr id="91148" name="Text Box 12"/>
          <p:cNvSpPr txBox="1">
            <a:spLocks noChangeArrowheads="1"/>
          </p:cNvSpPr>
          <p:nvPr/>
        </p:nvSpPr>
        <p:spPr bwMode="auto">
          <a:xfrm>
            <a:off x="0" y="5638800"/>
            <a:ext cx="9144000" cy="914400"/>
          </a:xfrm>
          <a:prstGeom prst="rect">
            <a:avLst/>
          </a:prstGeom>
          <a:noFill/>
          <a:ln>
            <a:noFill/>
          </a:ln>
        </p:spPr>
        <p:txBody>
          <a:bodyPr/>
          <a:lstStyle>
            <a:lvl1pPr marL="1588" indent="-15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90000"/>
              </a:lnSpc>
            </a:pPr>
            <a:r>
              <a:rPr lang="en-US" b="1" i="1" dirty="0">
                <a:solidFill>
                  <a:schemeClr val="tx1">
                    <a:lumMod val="75000"/>
                    <a:lumOff val="25000"/>
                  </a:schemeClr>
                </a:solidFill>
                <a:latin typeface="Century Gothic"/>
                <a:cs typeface="Century Gothic"/>
              </a:rPr>
              <a:t>The price De Beers can charge per diamond is found by going to the point on the demand curve directly above point A, (point B here</a:t>
            </a:r>
            <a:r>
              <a:rPr lang="en-US" b="1" i="1" dirty="0" smtClean="0">
                <a:solidFill>
                  <a:schemeClr val="tx1">
                    <a:lumMod val="75000"/>
                    <a:lumOff val="25000"/>
                  </a:schemeClr>
                </a:solidFill>
                <a:latin typeface="Century Gothic"/>
                <a:cs typeface="Century Gothic"/>
              </a:rPr>
              <a:t>)—$</a:t>
            </a:r>
            <a:r>
              <a:rPr lang="en-US" b="1" i="1" dirty="0">
                <a:solidFill>
                  <a:schemeClr val="tx1">
                    <a:lumMod val="75000"/>
                    <a:lumOff val="25000"/>
                  </a:schemeClr>
                </a:solidFill>
                <a:latin typeface="Century Gothic"/>
                <a:cs typeface="Century Gothic"/>
              </a:rPr>
              <a:t>600 per diamond. It makes a profit of $400 × 8 = $3,200.</a:t>
            </a:r>
          </a:p>
        </p:txBody>
      </p:sp>
      <p:sp>
        <p:nvSpPr>
          <p:cNvPr id="232453" name="Rectangle 5"/>
          <p:cNvSpPr>
            <a:spLocks noChangeArrowheads="1"/>
          </p:cNvSpPr>
          <p:nvPr/>
        </p:nvSpPr>
        <p:spPr bwMode="auto">
          <a:xfrm>
            <a:off x="1700213" y="2941638"/>
            <a:ext cx="2193925" cy="1011237"/>
          </a:xfrm>
          <a:prstGeom prst="rect">
            <a:avLst/>
          </a:prstGeom>
          <a:solidFill>
            <a:srgbClr val="D7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32454" name="Rectangle 6"/>
          <p:cNvSpPr>
            <a:spLocks noChangeArrowheads="1"/>
          </p:cNvSpPr>
          <p:nvPr/>
        </p:nvSpPr>
        <p:spPr bwMode="auto">
          <a:xfrm>
            <a:off x="3851275" y="2601913"/>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232455" name="Rectangle 7"/>
          <p:cNvSpPr>
            <a:spLocks noChangeArrowheads="1"/>
          </p:cNvSpPr>
          <p:nvPr/>
        </p:nvSpPr>
        <p:spPr bwMode="auto">
          <a:xfrm>
            <a:off x="5895975" y="3978275"/>
            <a:ext cx="17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C</a:t>
            </a:r>
            <a:endParaRPr lang="en-US" sz="1400" i="1" dirty="0">
              <a:latin typeface="Century Gothic"/>
              <a:cs typeface="Century Gothic"/>
            </a:endParaRPr>
          </a:p>
        </p:txBody>
      </p:sp>
      <p:sp>
        <p:nvSpPr>
          <p:cNvPr id="232456" name="Rectangle 8"/>
          <p:cNvSpPr>
            <a:spLocks noChangeArrowheads="1"/>
          </p:cNvSpPr>
          <p:nvPr/>
        </p:nvSpPr>
        <p:spPr bwMode="auto">
          <a:xfrm>
            <a:off x="5159375" y="5076825"/>
            <a:ext cx="303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MR</a:t>
            </a:r>
            <a:endParaRPr lang="en-US" sz="1400" i="1" dirty="0">
              <a:latin typeface="Century Gothic"/>
              <a:cs typeface="Century Gothic"/>
            </a:endParaRPr>
          </a:p>
        </p:txBody>
      </p:sp>
      <p:sp>
        <p:nvSpPr>
          <p:cNvPr id="232457" name="Rectangle 9"/>
          <p:cNvSpPr>
            <a:spLocks noChangeArrowheads="1"/>
          </p:cNvSpPr>
          <p:nvPr/>
        </p:nvSpPr>
        <p:spPr bwMode="auto">
          <a:xfrm>
            <a:off x="2293938" y="3276600"/>
            <a:ext cx="114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Monopoly profit</a:t>
            </a:r>
            <a:endParaRPr lang="en-US" sz="1400">
              <a:latin typeface="Century Gothic"/>
              <a:cs typeface="Century Gothic"/>
            </a:endParaRPr>
          </a:p>
        </p:txBody>
      </p:sp>
      <p:sp>
        <p:nvSpPr>
          <p:cNvPr id="232458" name="Rectangle 10"/>
          <p:cNvSpPr>
            <a:spLocks noChangeArrowheads="1"/>
          </p:cNvSpPr>
          <p:nvPr/>
        </p:nvSpPr>
        <p:spPr bwMode="auto">
          <a:xfrm>
            <a:off x="7177088" y="3803650"/>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32459" name="Rectangle 11"/>
          <p:cNvSpPr>
            <a:spLocks noChangeArrowheads="1"/>
          </p:cNvSpPr>
          <p:nvPr/>
        </p:nvSpPr>
        <p:spPr bwMode="auto">
          <a:xfrm>
            <a:off x="7542213" y="3787775"/>
            <a:ext cx="108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t>
            </a:r>
            <a:endParaRPr lang="en-US" sz="1400">
              <a:latin typeface="Century Gothic"/>
              <a:cs typeface="Century Gothic"/>
            </a:endParaRPr>
          </a:p>
        </p:txBody>
      </p:sp>
      <p:sp>
        <p:nvSpPr>
          <p:cNvPr id="232460" name="Rectangle 12"/>
          <p:cNvSpPr>
            <a:spLocks noChangeArrowheads="1"/>
          </p:cNvSpPr>
          <p:nvPr/>
        </p:nvSpPr>
        <p:spPr bwMode="auto">
          <a:xfrm>
            <a:off x="7723188" y="3803650"/>
            <a:ext cx="392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ATC</a:t>
            </a:r>
            <a:endParaRPr lang="en-US" sz="1400" i="1" dirty="0">
              <a:latin typeface="Century Gothic"/>
              <a:cs typeface="Century Gothic"/>
            </a:endParaRPr>
          </a:p>
        </p:txBody>
      </p:sp>
      <p:sp>
        <p:nvSpPr>
          <p:cNvPr id="232463" name="Rectangle 15"/>
          <p:cNvSpPr>
            <a:spLocks noChangeArrowheads="1"/>
          </p:cNvSpPr>
          <p:nvPr/>
        </p:nvSpPr>
        <p:spPr bwMode="auto">
          <a:xfrm>
            <a:off x="7232650" y="4210050"/>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32464" name="Rectangle 16"/>
          <p:cNvSpPr>
            <a:spLocks noChangeArrowheads="1"/>
          </p:cNvSpPr>
          <p:nvPr/>
        </p:nvSpPr>
        <p:spPr bwMode="auto">
          <a:xfrm>
            <a:off x="1041400" y="1804988"/>
            <a:ext cx="54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$1,000</a:t>
            </a:r>
            <a:endParaRPr lang="en-US" sz="1400">
              <a:latin typeface="Century Gothic"/>
              <a:cs typeface="Century Gothic"/>
            </a:endParaRPr>
          </a:p>
        </p:txBody>
      </p:sp>
      <p:sp>
        <p:nvSpPr>
          <p:cNvPr id="232465" name="Rectangle 17"/>
          <p:cNvSpPr>
            <a:spLocks noChangeArrowheads="1"/>
          </p:cNvSpPr>
          <p:nvPr/>
        </p:nvSpPr>
        <p:spPr bwMode="auto">
          <a:xfrm>
            <a:off x="1293813" y="3832225"/>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200</a:t>
            </a:r>
            <a:endParaRPr lang="en-US" sz="1400">
              <a:latin typeface="Century Gothic"/>
              <a:cs typeface="Century Gothic"/>
            </a:endParaRPr>
          </a:p>
        </p:txBody>
      </p:sp>
      <p:sp>
        <p:nvSpPr>
          <p:cNvPr id="232466" name="Line 18"/>
          <p:cNvSpPr>
            <a:spLocks noChangeShapeType="1"/>
          </p:cNvSpPr>
          <p:nvPr/>
        </p:nvSpPr>
        <p:spPr bwMode="auto">
          <a:xfrm>
            <a:off x="1700213" y="4973638"/>
            <a:ext cx="1365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67" name="Line 19"/>
          <p:cNvSpPr>
            <a:spLocks noChangeShapeType="1"/>
          </p:cNvSpPr>
          <p:nvPr/>
        </p:nvSpPr>
        <p:spPr bwMode="auto">
          <a:xfrm>
            <a:off x="1700213" y="5475288"/>
            <a:ext cx="1365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68" name="Line 20"/>
          <p:cNvSpPr>
            <a:spLocks noChangeShapeType="1"/>
          </p:cNvSpPr>
          <p:nvPr/>
        </p:nvSpPr>
        <p:spPr bwMode="auto">
          <a:xfrm>
            <a:off x="1700213" y="2946400"/>
            <a:ext cx="125412"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69" name="Line 21"/>
          <p:cNvSpPr>
            <a:spLocks noChangeShapeType="1"/>
          </p:cNvSpPr>
          <p:nvPr/>
        </p:nvSpPr>
        <p:spPr bwMode="auto">
          <a:xfrm>
            <a:off x="1082675" y="2951163"/>
            <a:ext cx="1381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70" name="Line 22"/>
          <p:cNvSpPr>
            <a:spLocks noChangeShapeType="1"/>
          </p:cNvSpPr>
          <p:nvPr/>
        </p:nvSpPr>
        <p:spPr bwMode="auto">
          <a:xfrm>
            <a:off x="1082675" y="3965575"/>
            <a:ext cx="138113"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71" name="Rectangle 23"/>
          <p:cNvSpPr>
            <a:spLocks noChangeArrowheads="1"/>
          </p:cNvSpPr>
          <p:nvPr/>
        </p:nvSpPr>
        <p:spPr bwMode="auto">
          <a:xfrm>
            <a:off x="1293813" y="2817813"/>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600</a:t>
            </a:r>
            <a:endParaRPr lang="en-US" sz="1400">
              <a:latin typeface="Century Gothic"/>
              <a:cs typeface="Century Gothic"/>
            </a:endParaRPr>
          </a:p>
        </p:txBody>
      </p:sp>
      <p:sp>
        <p:nvSpPr>
          <p:cNvPr id="232472" name="Rectangle 24"/>
          <p:cNvSpPr>
            <a:spLocks noChangeArrowheads="1"/>
          </p:cNvSpPr>
          <p:nvPr/>
        </p:nvSpPr>
        <p:spPr bwMode="auto">
          <a:xfrm>
            <a:off x="1192213" y="4843463"/>
            <a:ext cx="388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–200</a:t>
            </a:r>
            <a:endParaRPr lang="en-US" sz="1400">
              <a:latin typeface="Century Gothic"/>
              <a:cs typeface="Century Gothic"/>
            </a:endParaRPr>
          </a:p>
        </p:txBody>
      </p:sp>
      <p:sp>
        <p:nvSpPr>
          <p:cNvPr id="232473" name="Rectangle 25"/>
          <p:cNvSpPr>
            <a:spLocks noChangeArrowheads="1"/>
          </p:cNvSpPr>
          <p:nvPr/>
        </p:nvSpPr>
        <p:spPr bwMode="auto">
          <a:xfrm>
            <a:off x="1192213" y="5354638"/>
            <a:ext cx="388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a:t>
            </a:r>
            <a:endParaRPr lang="en-US" sz="1400">
              <a:latin typeface="Century Gothic"/>
              <a:cs typeface="Century Gothic"/>
            </a:endParaRPr>
          </a:p>
        </p:txBody>
      </p:sp>
      <p:sp>
        <p:nvSpPr>
          <p:cNvPr id="232474" name="Rectangle 26"/>
          <p:cNvSpPr>
            <a:spLocks noChangeArrowheads="1"/>
          </p:cNvSpPr>
          <p:nvPr/>
        </p:nvSpPr>
        <p:spPr bwMode="auto">
          <a:xfrm>
            <a:off x="1506538" y="433863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232475" name="Rectangle 27"/>
          <p:cNvSpPr>
            <a:spLocks noChangeArrowheads="1"/>
          </p:cNvSpPr>
          <p:nvPr/>
        </p:nvSpPr>
        <p:spPr bwMode="auto">
          <a:xfrm>
            <a:off x="7239000" y="4737556"/>
            <a:ext cx="18945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diamonds</a:t>
            </a:r>
            <a:endParaRPr lang="en-US" sz="1400" dirty="0">
              <a:latin typeface="Century Gothic"/>
              <a:cs typeface="Century Gothic"/>
            </a:endParaRPr>
          </a:p>
        </p:txBody>
      </p:sp>
      <p:sp>
        <p:nvSpPr>
          <p:cNvPr id="232476" name="Line 28"/>
          <p:cNvSpPr>
            <a:spLocks noChangeShapeType="1"/>
          </p:cNvSpPr>
          <p:nvPr/>
        </p:nvSpPr>
        <p:spPr bwMode="auto">
          <a:xfrm flipH="1">
            <a:off x="1700213" y="4464050"/>
            <a:ext cx="641985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77" name="Line 29"/>
          <p:cNvSpPr>
            <a:spLocks noChangeShapeType="1"/>
          </p:cNvSpPr>
          <p:nvPr/>
        </p:nvSpPr>
        <p:spPr bwMode="auto">
          <a:xfrm flipH="1">
            <a:off x="1700213" y="3952875"/>
            <a:ext cx="5476875"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78" name="Rectangle 30"/>
          <p:cNvSpPr>
            <a:spLocks noChangeArrowheads="1"/>
          </p:cNvSpPr>
          <p:nvPr/>
        </p:nvSpPr>
        <p:spPr bwMode="auto">
          <a:xfrm>
            <a:off x="3841750" y="449738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232479" name="Rectangle 31"/>
          <p:cNvSpPr>
            <a:spLocks noChangeArrowheads="1"/>
          </p:cNvSpPr>
          <p:nvPr/>
        </p:nvSpPr>
        <p:spPr bwMode="auto">
          <a:xfrm>
            <a:off x="4329113" y="449738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232480" name="Rectangle 32"/>
          <p:cNvSpPr>
            <a:spLocks noChangeArrowheads="1"/>
          </p:cNvSpPr>
          <p:nvPr/>
        </p:nvSpPr>
        <p:spPr bwMode="auto">
          <a:xfrm>
            <a:off x="7080250" y="449738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232481" name="Line 33"/>
          <p:cNvSpPr>
            <a:spLocks noChangeShapeType="1"/>
          </p:cNvSpPr>
          <p:nvPr/>
        </p:nvSpPr>
        <p:spPr bwMode="auto">
          <a:xfrm>
            <a:off x="6086475" y="4333875"/>
            <a:ext cx="0" cy="130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82" name="Rectangle 34"/>
          <p:cNvSpPr>
            <a:spLocks noChangeArrowheads="1"/>
          </p:cNvSpPr>
          <p:nvPr/>
        </p:nvSpPr>
        <p:spPr bwMode="auto">
          <a:xfrm>
            <a:off x="5984875" y="449738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232483" name="Line 35"/>
          <p:cNvSpPr>
            <a:spLocks noChangeShapeType="1"/>
          </p:cNvSpPr>
          <p:nvPr/>
        </p:nvSpPr>
        <p:spPr bwMode="auto">
          <a:xfrm>
            <a:off x="3894138" y="4333875"/>
            <a:ext cx="0" cy="130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84" name="Rectangle 36"/>
          <p:cNvSpPr>
            <a:spLocks noChangeArrowheads="1"/>
          </p:cNvSpPr>
          <p:nvPr/>
        </p:nvSpPr>
        <p:spPr bwMode="auto">
          <a:xfrm>
            <a:off x="3708400" y="3965575"/>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232485" name="Freeform 37"/>
          <p:cNvSpPr>
            <a:spLocks/>
          </p:cNvSpPr>
          <p:nvPr/>
        </p:nvSpPr>
        <p:spPr bwMode="auto">
          <a:xfrm>
            <a:off x="3733800" y="1752600"/>
            <a:ext cx="1460500" cy="522288"/>
          </a:xfrm>
          <a:custGeom>
            <a:avLst/>
            <a:gdLst>
              <a:gd name="T0" fmla="*/ 220 w 220"/>
              <a:gd name="T1" fmla="*/ 79 h 95"/>
              <a:gd name="T2" fmla="*/ 208 w 220"/>
              <a:gd name="T3" fmla="*/ 95 h 95"/>
              <a:gd name="T4" fmla="*/ 12 w 220"/>
              <a:gd name="T5" fmla="*/ 95 h 95"/>
              <a:gd name="T6" fmla="*/ 0 w 220"/>
              <a:gd name="T7" fmla="*/ 79 h 95"/>
              <a:gd name="T8" fmla="*/ 0 w 220"/>
              <a:gd name="T9" fmla="*/ 16 h 95"/>
              <a:gd name="T10" fmla="*/ 12 w 220"/>
              <a:gd name="T11" fmla="*/ 0 h 95"/>
              <a:gd name="T12" fmla="*/ 208 w 220"/>
              <a:gd name="T13" fmla="*/ 0 h 95"/>
              <a:gd name="T14" fmla="*/ 220 w 220"/>
              <a:gd name="T15" fmla="*/ 16 h 95"/>
              <a:gd name="T16" fmla="*/ 220 w 220"/>
              <a:gd name="T17" fmla="*/ 7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95"/>
              <a:gd name="T29" fmla="*/ 220 w 22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95">
                <a:moveTo>
                  <a:pt x="220" y="79"/>
                </a:moveTo>
                <a:cubicBezTo>
                  <a:pt x="220" y="88"/>
                  <a:pt x="215" y="95"/>
                  <a:pt x="208" y="95"/>
                </a:cubicBezTo>
                <a:cubicBezTo>
                  <a:pt x="12" y="95"/>
                  <a:pt x="12" y="95"/>
                  <a:pt x="12" y="95"/>
                </a:cubicBezTo>
                <a:cubicBezTo>
                  <a:pt x="5" y="95"/>
                  <a:pt x="0" y="88"/>
                  <a:pt x="0" y="79"/>
                </a:cubicBezTo>
                <a:cubicBezTo>
                  <a:pt x="0" y="16"/>
                  <a:pt x="0" y="16"/>
                  <a:pt x="0" y="16"/>
                </a:cubicBezTo>
                <a:cubicBezTo>
                  <a:pt x="0" y="7"/>
                  <a:pt x="5" y="0"/>
                  <a:pt x="12" y="0"/>
                </a:cubicBezTo>
                <a:cubicBezTo>
                  <a:pt x="208" y="0"/>
                  <a:pt x="208" y="0"/>
                  <a:pt x="208" y="0"/>
                </a:cubicBezTo>
                <a:cubicBezTo>
                  <a:pt x="215" y="0"/>
                  <a:pt x="220" y="7"/>
                  <a:pt x="220" y="16"/>
                </a:cubicBezTo>
                <a:lnTo>
                  <a:pt x="220"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486" name="Line 38"/>
          <p:cNvSpPr>
            <a:spLocks noChangeShapeType="1"/>
          </p:cNvSpPr>
          <p:nvPr/>
        </p:nvSpPr>
        <p:spPr bwMode="auto">
          <a:xfrm>
            <a:off x="6086475" y="3282950"/>
            <a:ext cx="0" cy="6651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87" name="Freeform 39"/>
          <p:cNvSpPr>
            <a:spLocks/>
          </p:cNvSpPr>
          <p:nvPr/>
        </p:nvSpPr>
        <p:spPr bwMode="auto">
          <a:xfrm>
            <a:off x="5334000" y="3048000"/>
            <a:ext cx="2057400" cy="457200"/>
          </a:xfrm>
          <a:custGeom>
            <a:avLst/>
            <a:gdLst>
              <a:gd name="T0" fmla="*/ 315 w 315"/>
              <a:gd name="T1" fmla="*/ 117 h 133"/>
              <a:gd name="T2" fmla="*/ 299 w 315"/>
              <a:gd name="T3" fmla="*/ 133 h 133"/>
              <a:gd name="T4" fmla="*/ 16 w 315"/>
              <a:gd name="T5" fmla="*/ 133 h 133"/>
              <a:gd name="T6" fmla="*/ 0 w 315"/>
              <a:gd name="T7" fmla="*/ 117 h 133"/>
              <a:gd name="T8" fmla="*/ 0 w 315"/>
              <a:gd name="T9" fmla="*/ 16 h 133"/>
              <a:gd name="T10" fmla="*/ 16 w 315"/>
              <a:gd name="T11" fmla="*/ 0 h 133"/>
              <a:gd name="T12" fmla="*/ 299 w 315"/>
              <a:gd name="T13" fmla="*/ 0 h 133"/>
              <a:gd name="T14" fmla="*/ 315 w 315"/>
              <a:gd name="T15" fmla="*/ 16 h 133"/>
              <a:gd name="T16" fmla="*/ 315 w 315"/>
              <a:gd name="T17" fmla="*/ 11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
              <a:gd name="T28" fmla="*/ 0 h 133"/>
              <a:gd name="T29" fmla="*/ 315 w 315"/>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 h="133">
                <a:moveTo>
                  <a:pt x="315" y="117"/>
                </a:moveTo>
                <a:cubicBezTo>
                  <a:pt x="315" y="126"/>
                  <a:pt x="307" y="133"/>
                  <a:pt x="299" y="133"/>
                </a:cubicBezTo>
                <a:cubicBezTo>
                  <a:pt x="16" y="133"/>
                  <a:pt x="16" y="133"/>
                  <a:pt x="16" y="133"/>
                </a:cubicBezTo>
                <a:cubicBezTo>
                  <a:pt x="7" y="133"/>
                  <a:pt x="0" y="126"/>
                  <a:pt x="0" y="117"/>
                </a:cubicBezTo>
                <a:cubicBezTo>
                  <a:pt x="0" y="16"/>
                  <a:pt x="0" y="16"/>
                  <a:pt x="0" y="16"/>
                </a:cubicBezTo>
                <a:cubicBezTo>
                  <a:pt x="0" y="8"/>
                  <a:pt x="7" y="0"/>
                  <a:pt x="16" y="0"/>
                </a:cubicBezTo>
                <a:cubicBezTo>
                  <a:pt x="299" y="0"/>
                  <a:pt x="299" y="0"/>
                  <a:pt x="299" y="0"/>
                </a:cubicBezTo>
                <a:cubicBezTo>
                  <a:pt x="307" y="0"/>
                  <a:pt x="315" y="8"/>
                  <a:pt x="315" y="16"/>
                </a:cubicBezTo>
                <a:lnTo>
                  <a:pt x="315" y="117"/>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488" name="Freeform 40"/>
          <p:cNvSpPr>
            <a:spLocks/>
          </p:cNvSpPr>
          <p:nvPr/>
        </p:nvSpPr>
        <p:spPr bwMode="auto">
          <a:xfrm>
            <a:off x="701675" y="3781425"/>
            <a:ext cx="388938" cy="361950"/>
          </a:xfrm>
          <a:custGeom>
            <a:avLst/>
            <a:gdLst>
              <a:gd name="T0" fmla="*/ 68 w 68"/>
              <a:gd name="T1" fmla="*/ 51 h 67"/>
              <a:gd name="T2" fmla="*/ 52 w 68"/>
              <a:gd name="T3" fmla="*/ 67 h 67"/>
              <a:gd name="T4" fmla="*/ 16 w 68"/>
              <a:gd name="T5" fmla="*/ 67 h 67"/>
              <a:gd name="T6" fmla="*/ 0 w 68"/>
              <a:gd name="T7" fmla="*/ 51 h 67"/>
              <a:gd name="T8" fmla="*/ 0 w 68"/>
              <a:gd name="T9" fmla="*/ 16 h 67"/>
              <a:gd name="T10" fmla="*/ 16 w 68"/>
              <a:gd name="T11" fmla="*/ 0 h 67"/>
              <a:gd name="T12" fmla="*/ 52 w 68"/>
              <a:gd name="T13" fmla="*/ 0 h 67"/>
              <a:gd name="T14" fmla="*/ 68 w 68"/>
              <a:gd name="T15" fmla="*/ 16 h 67"/>
              <a:gd name="T16" fmla="*/ 68 w 68"/>
              <a:gd name="T17" fmla="*/ 5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7"/>
              <a:gd name="T29" fmla="*/ 68 w 6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7">
                <a:moveTo>
                  <a:pt x="68" y="51"/>
                </a:moveTo>
                <a:cubicBezTo>
                  <a:pt x="68" y="60"/>
                  <a:pt x="61" y="67"/>
                  <a:pt x="52" y="67"/>
                </a:cubicBezTo>
                <a:cubicBezTo>
                  <a:pt x="16" y="67"/>
                  <a:pt x="16" y="67"/>
                  <a:pt x="16" y="67"/>
                </a:cubicBezTo>
                <a:cubicBezTo>
                  <a:pt x="7" y="67"/>
                  <a:pt x="0" y="60"/>
                  <a:pt x="0" y="51"/>
                </a:cubicBezTo>
                <a:cubicBezTo>
                  <a:pt x="0" y="16"/>
                  <a:pt x="0" y="16"/>
                  <a:pt x="0" y="16"/>
                </a:cubicBezTo>
                <a:cubicBezTo>
                  <a:pt x="0" y="7"/>
                  <a:pt x="7" y="0"/>
                  <a:pt x="16" y="0"/>
                </a:cubicBezTo>
                <a:cubicBezTo>
                  <a:pt x="52" y="0"/>
                  <a:pt x="52" y="0"/>
                  <a:pt x="52" y="0"/>
                </a:cubicBezTo>
                <a:cubicBezTo>
                  <a:pt x="61" y="0"/>
                  <a:pt x="68" y="7"/>
                  <a:pt x="68" y="16"/>
                </a:cubicBezTo>
                <a:lnTo>
                  <a:pt x="68" y="51"/>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489" name="Rectangle 41"/>
          <p:cNvSpPr>
            <a:spLocks noChangeArrowheads="1"/>
          </p:cNvSpPr>
          <p:nvPr/>
        </p:nvSpPr>
        <p:spPr bwMode="auto">
          <a:xfrm>
            <a:off x="800100" y="3829050"/>
            <a:ext cx="22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a:solidFill>
                  <a:srgbClr val="000000"/>
                </a:solidFill>
                <a:latin typeface="Century Gothic"/>
                <a:cs typeface="Century Gothic"/>
              </a:rPr>
              <a:t>C</a:t>
            </a:r>
            <a:endParaRPr lang="en-US" sz="1400" i="1" dirty="0">
              <a:latin typeface="Century Gothic"/>
              <a:cs typeface="Century Gothic"/>
            </a:endParaRPr>
          </a:p>
        </p:txBody>
      </p:sp>
      <p:sp>
        <p:nvSpPr>
          <p:cNvPr id="232491" name="Freeform 43"/>
          <p:cNvSpPr>
            <a:spLocks/>
          </p:cNvSpPr>
          <p:nvPr/>
        </p:nvSpPr>
        <p:spPr bwMode="auto">
          <a:xfrm>
            <a:off x="701675" y="2767013"/>
            <a:ext cx="388938" cy="369887"/>
          </a:xfrm>
          <a:custGeom>
            <a:avLst/>
            <a:gdLst>
              <a:gd name="T0" fmla="*/ 68 w 68"/>
              <a:gd name="T1" fmla="*/ 52 h 68"/>
              <a:gd name="T2" fmla="*/ 52 w 68"/>
              <a:gd name="T3" fmla="*/ 68 h 68"/>
              <a:gd name="T4" fmla="*/ 16 w 68"/>
              <a:gd name="T5" fmla="*/ 68 h 68"/>
              <a:gd name="T6" fmla="*/ 0 w 68"/>
              <a:gd name="T7" fmla="*/ 52 h 68"/>
              <a:gd name="T8" fmla="*/ 0 w 68"/>
              <a:gd name="T9" fmla="*/ 16 h 68"/>
              <a:gd name="T10" fmla="*/ 16 w 68"/>
              <a:gd name="T11" fmla="*/ 0 h 68"/>
              <a:gd name="T12" fmla="*/ 52 w 68"/>
              <a:gd name="T13" fmla="*/ 0 h 68"/>
              <a:gd name="T14" fmla="*/ 68 w 68"/>
              <a:gd name="T15" fmla="*/ 16 h 68"/>
              <a:gd name="T16" fmla="*/ 68 w 68"/>
              <a:gd name="T17" fmla="*/ 52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8"/>
              <a:gd name="T29" fmla="*/ 68 w 68"/>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8">
                <a:moveTo>
                  <a:pt x="68" y="52"/>
                </a:moveTo>
                <a:cubicBezTo>
                  <a:pt x="68" y="60"/>
                  <a:pt x="61" y="68"/>
                  <a:pt x="52" y="68"/>
                </a:cubicBezTo>
                <a:cubicBezTo>
                  <a:pt x="16" y="68"/>
                  <a:pt x="16" y="68"/>
                  <a:pt x="16" y="68"/>
                </a:cubicBezTo>
                <a:cubicBezTo>
                  <a:pt x="7" y="68"/>
                  <a:pt x="0" y="60"/>
                  <a:pt x="0" y="52"/>
                </a:cubicBezTo>
                <a:cubicBezTo>
                  <a:pt x="0" y="16"/>
                  <a:pt x="0" y="16"/>
                  <a:pt x="0" y="16"/>
                </a:cubicBezTo>
                <a:cubicBezTo>
                  <a:pt x="0" y="7"/>
                  <a:pt x="7" y="0"/>
                  <a:pt x="16" y="0"/>
                </a:cubicBezTo>
                <a:cubicBezTo>
                  <a:pt x="52" y="0"/>
                  <a:pt x="52" y="0"/>
                  <a:pt x="52" y="0"/>
                </a:cubicBezTo>
                <a:cubicBezTo>
                  <a:pt x="61" y="0"/>
                  <a:pt x="68" y="7"/>
                  <a:pt x="68" y="16"/>
                </a:cubicBezTo>
                <a:lnTo>
                  <a:pt x="68" y="52"/>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492" name="Rectangle 44"/>
          <p:cNvSpPr>
            <a:spLocks noChangeArrowheads="1"/>
          </p:cNvSpPr>
          <p:nvPr/>
        </p:nvSpPr>
        <p:spPr bwMode="auto">
          <a:xfrm>
            <a:off x="785813" y="2817813"/>
            <a:ext cx="2416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32494" name="Line 46"/>
          <p:cNvSpPr>
            <a:spLocks noChangeShapeType="1"/>
          </p:cNvSpPr>
          <p:nvPr/>
        </p:nvSpPr>
        <p:spPr bwMode="auto">
          <a:xfrm>
            <a:off x="3894138" y="4740275"/>
            <a:ext cx="0" cy="1460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95" name="Line 47"/>
          <p:cNvSpPr>
            <a:spLocks noChangeShapeType="1"/>
          </p:cNvSpPr>
          <p:nvPr/>
        </p:nvSpPr>
        <p:spPr bwMode="auto">
          <a:xfrm>
            <a:off x="6096000" y="4740275"/>
            <a:ext cx="0" cy="1460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496" name="Freeform 48"/>
          <p:cNvSpPr>
            <a:spLocks/>
          </p:cNvSpPr>
          <p:nvPr/>
        </p:nvSpPr>
        <p:spPr bwMode="auto">
          <a:xfrm>
            <a:off x="3698875" y="4870450"/>
            <a:ext cx="388938" cy="361950"/>
          </a:xfrm>
          <a:custGeom>
            <a:avLst/>
            <a:gdLst>
              <a:gd name="T0" fmla="*/ 68 w 68"/>
              <a:gd name="T1" fmla="*/ 51 h 67"/>
              <a:gd name="T2" fmla="*/ 52 w 68"/>
              <a:gd name="T3" fmla="*/ 67 h 67"/>
              <a:gd name="T4" fmla="*/ 16 w 68"/>
              <a:gd name="T5" fmla="*/ 67 h 67"/>
              <a:gd name="T6" fmla="*/ 0 w 68"/>
              <a:gd name="T7" fmla="*/ 51 h 67"/>
              <a:gd name="T8" fmla="*/ 0 w 68"/>
              <a:gd name="T9" fmla="*/ 16 h 67"/>
              <a:gd name="T10" fmla="*/ 16 w 68"/>
              <a:gd name="T11" fmla="*/ 0 h 67"/>
              <a:gd name="T12" fmla="*/ 52 w 68"/>
              <a:gd name="T13" fmla="*/ 0 h 67"/>
              <a:gd name="T14" fmla="*/ 68 w 68"/>
              <a:gd name="T15" fmla="*/ 16 h 67"/>
              <a:gd name="T16" fmla="*/ 68 w 68"/>
              <a:gd name="T17" fmla="*/ 5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7"/>
              <a:gd name="T29" fmla="*/ 68 w 6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7">
                <a:moveTo>
                  <a:pt x="68" y="51"/>
                </a:moveTo>
                <a:cubicBezTo>
                  <a:pt x="68" y="60"/>
                  <a:pt x="61" y="67"/>
                  <a:pt x="52" y="67"/>
                </a:cubicBezTo>
                <a:cubicBezTo>
                  <a:pt x="16" y="67"/>
                  <a:pt x="16" y="67"/>
                  <a:pt x="16" y="67"/>
                </a:cubicBezTo>
                <a:cubicBezTo>
                  <a:pt x="8" y="67"/>
                  <a:pt x="0" y="60"/>
                  <a:pt x="0" y="51"/>
                </a:cubicBezTo>
                <a:cubicBezTo>
                  <a:pt x="0" y="16"/>
                  <a:pt x="0" y="16"/>
                  <a:pt x="0" y="16"/>
                </a:cubicBezTo>
                <a:cubicBezTo>
                  <a:pt x="0" y="7"/>
                  <a:pt x="8" y="0"/>
                  <a:pt x="16" y="0"/>
                </a:cubicBezTo>
                <a:cubicBezTo>
                  <a:pt x="52" y="0"/>
                  <a:pt x="52" y="0"/>
                  <a:pt x="52" y="0"/>
                </a:cubicBezTo>
                <a:cubicBezTo>
                  <a:pt x="61" y="0"/>
                  <a:pt x="68" y="7"/>
                  <a:pt x="68" y="16"/>
                </a:cubicBezTo>
                <a:lnTo>
                  <a:pt x="68" y="51"/>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497" name="Rectangle 49"/>
          <p:cNvSpPr>
            <a:spLocks noChangeArrowheads="1"/>
          </p:cNvSpPr>
          <p:nvPr/>
        </p:nvSpPr>
        <p:spPr bwMode="auto">
          <a:xfrm>
            <a:off x="3768725" y="4914900"/>
            <a:ext cx="2917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32499" name="Freeform 51"/>
          <p:cNvSpPr>
            <a:spLocks/>
          </p:cNvSpPr>
          <p:nvPr/>
        </p:nvSpPr>
        <p:spPr bwMode="auto">
          <a:xfrm>
            <a:off x="5903913" y="4870450"/>
            <a:ext cx="388937" cy="361950"/>
          </a:xfrm>
          <a:custGeom>
            <a:avLst/>
            <a:gdLst>
              <a:gd name="T0" fmla="*/ 68 w 68"/>
              <a:gd name="T1" fmla="*/ 51 h 67"/>
              <a:gd name="T2" fmla="*/ 52 w 68"/>
              <a:gd name="T3" fmla="*/ 67 h 67"/>
              <a:gd name="T4" fmla="*/ 16 w 68"/>
              <a:gd name="T5" fmla="*/ 67 h 67"/>
              <a:gd name="T6" fmla="*/ 0 w 68"/>
              <a:gd name="T7" fmla="*/ 51 h 67"/>
              <a:gd name="T8" fmla="*/ 0 w 68"/>
              <a:gd name="T9" fmla="*/ 16 h 67"/>
              <a:gd name="T10" fmla="*/ 16 w 68"/>
              <a:gd name="T11" fmla="*/ 0 h 67"/>
              <a:gd name="T12" fmla="*/ 52 w 68"/>
              <a:gd name="T13" fmla="*/ 0 h 67"/>
              <a:gd name="T14" fmla="*/ 68 w 68"/>
              <a:gd name="T15" fmla="*/ 16 h 67"/>
              <a:gd name="T16" fmla="*/ 68 w 68"/>
              <a:gd name="T17" fmla="*/ 5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7"/>
              <a:gd name="T29" fmla="*/ 68 w 6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7">
                <a:moveTo>
                  <a:pt x="68" y="51"/>
                </a:moveTo>
                <a:cubicBezTo>
                  <a:pt x="68" y="60"/>
                  <a:pt x="60" y="67"/>
                  <a:pt x="52" y="67"/>
                </a:cubicBezTo>
                <a:cubicBezTo>
                  <a:pt x="16" y="67"/>
                  <a:pt x="16" y="67"/>
                  <a:pt x="16" y="67"/>
                </a:cubicBezTo>
                <a:cubicBezTo>
                  <a:pt x="7" y="67"/>
                  <a:pt x="0" y="60"/>
                  <a:pt x="0" y="51"/>
                </a:cubicBezTo>
                <a:cubicBezTo>
                  <a:pt x="0" y="16"/>
                  <a:pt x="0" y="16"/>
                  <a:pt x="0" y="16"/>
                </a:cubicBezTo>
                <a:cubicBezTo>
                  <a:pt x="0" y="7"/>
                  <a:pt x="7" y="0"/>
                  <a:pt x="16" y="0"/>
                </a:cubicBezTo>
                <a:cubicBezTo>
                  <a:pt x="52" y="0"/>
                  <a:pt x="52" y="0"/>
                  <a:pt x="52" y="0"/>
                </a:cubicBezTo>
                <a:cubicBezTo>
                  <a:pt x="60" y="0"/>
                  <a:pt x="68" y="7"/>
                  <a:pt x="68" y="16"/>
                </a:cubicBezTo>
                <a:lnTo>
                  <a:pt x="68" y="51"/>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500" name="Rectangle 52"/>
          <p:cNvSpPr>
            <a:spLocks noChangeArrowheads="1"/>
          </p:cNvSpPr>
          <p:nvPr/>
        </p:nvSpPr>
        <p:spPr bwMode="auto">
          <a:xfrm>
            <a:off x="5984875" y="4914900"/>
            <a:ext cx="279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C</a:t>
            </a:r>
            <a:endParaRPr lang="en-US" sz="1400" i="1" dirty="0">
              <a:latin typeface="Century Gothic"/>
              <a:cs typeface="Century Gothic"/>
            </a:endParaRPr>
          </a:p>
        </p:txBody>
      </p:sp>
      <p:sp>
        <p:nvSpPr>
          <p:cNvPr id="232502" name="Line 54"/>
          <p:cNvSpPr>
            <a:spLocks noChangeShapeType="1"/>
          </p:cNvSpPr>
          <p:nvPr/>
        </p:nvSpPr>
        <p:spPr bwMode="auto">
          <a:xfrm>
            <a:off x="1700213" y="1928813"/>
            <a:ext cx="5448300" cy="2513012"/>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503" name="Line 55"/>
          <p:cNvSpPr>
            <a:spLocks noChangeShapeType="1"/>
          </p:cNvSpPr>
          <p:nvPr/>
        </p:nvSpPr>
        <p:spPr bwMode="auto">
          <a:xfrm>
            <a:off x="1700213" y="1928813"/>
            <a:ext cx="3427412" cy="3168650"/>
          </a:xfrm>
          <a:prstGeom prst="line">
            <a:avLst/>
          </a:prstGeom>
          <a:noFill/>
          <a:ln w="30163">
            <a:solidFill>
              <a:srgbClr val="4B8FC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504" name="Oval 56"/>
          <p:cNvSpPr>
            <a:spLocks noChangeArrowheads="1"/>
          </p:cNvSpPr>
          <p:nvPr/>
        </p:nvSpPr>
        <p:spPr bwMode="auto">
          <a:xfrm>
            <a:off x="3836988" y="2887663"/>
            <a:ext cx="112712" cy="1063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505" name="Oval 57"/>
          <p:cNvSpPr>
            <a:spLocks noChangeArrowheads="1"/>
          </p:cNvSpPr>
          <p:nvPr/>
        </p:nvSpPr>
        <p:spPr bwMode="auto">
          <a:xfrm>
            <a:off x="3836988" y="3900488"/>
            <a:ext cx="112712" cy="107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506" name="Oval 58"/>
          <p:cNvSpPr>
            <a:spLocks noChangeArrowheads="1"/>
          </p:cNvSpPr>
          <p:nvPr/>
        </p:nvSpPr>
        <p:spPr bwMode="auto">
          <a:xfrm>
            <a:off x="6029325" y="3900488"/>
            <a:ext cx="112713" cy="107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2507" name="Line 59"/>
          <p:cNvSpPr>
            <a:spLocks noChangeShapeType="1"/>
          </p:cNvSpPr>
          <p:nvPr/>
        </p:nvSpPr>
        <p:spPr bwMode="auto">
          <a:xfrm flipV="1">
            <a:off x="3898900" y="2259013"/>
            <a:ext cx="827088" cy="16859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2508" name="Line 60"/>
          <p:cNvSpPr>
            <a:spLocks noChangeShapeType="1"/>
          </p:cNvSpPr>
          <p:nvPr/>
        </p:nvSpPr>
        <p:spPr bwMode="auto">
          <a:xfrm flipV="1">
            <a:off x="1700213" y="990600"/>
            <a:ext cx="0" cy="44846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cxnSp>
        <p:nvCxnSpPr>
          <p:cNvPr id="548914" name="Straight Connector 86"/>
          <p:cNvCxnSpPr>
            <a:cxnSpLocks noChangeShapeType="1"/>
            <a:endCxn id="232507" idx="0"/>
          </p:cNvCxnSpPr>
          <p:nvPr/>
        </p:nvCxnSpPr>
        <p:spPr bwMode="auto">
          <a:xfrm rot="16200000" flipH="1">
            <a:off x="3405981" y="3452019"/>
            <a:ext cx="973138" cy="1270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1812925" y="2949575"/>
            <a:ext cx="2043113"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6096000" y="4038600"/>
            <a:ext cx="0" cy="3762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32512" name="Rectangle 64"/>
          <p:cNvSpPr>
            <a:spLocks noChangeArrowheads="1"/>
          </p:cNvSpPr>
          <p:nvPr/>
        </p:nvSpPr>
        <p:spPr bwMode="auto">
          <a:xfrm>
            <a:off x="152400" y="1166812"/>
            <a:ext cx="13922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Price, cost, marginal revenue of demand</a:t>
            </a:r>
            <a:endParaRPr lang="en-US" sz="1400" dirty="0">
              <a:latin typeface="Century Gothic"/>
              <a:cs typeface="Century Gothic"/>
            </a:endParaRPr>
          </a:p>
        </p:txBody>
      </p:sp>
      <p:sp>
        <p:nvSpPr>
          <p:cNvPr id="232513" name="Rectangle 65"/>
          <p:cNvSpPr>
            <a:spLocks noChangeArrowheads="1"/>
          </p:cNvSpPr>
          <p:nvPr/>
        </p:nvSpPr>
        <p:spPr bwMode="auto">
          <a:xfrm>
            <a:off x="3834339" y="1820336"/>
            <a:ext cx="1392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Monopolist’s optimal point</a:t>
            </a:r>
            <a:endParaRPr lang="en-US" sz="1400" dirty="0">
              <a:latin typeface="Century Gothic"/>
              <a:cs typeface="Century Gothic"/>
            </a:endParaRPr>
          </a:p>
        </p:txBody>
      </p:sp>
      <p:sp>
        <p:nvSpPr>
          <p:cNvPr id="232514" name="Rectangle 66"/>
          <p:cNvSpPr>
            <a:spLocks noChangeArrowheads="1"/>
          </p:cNvSpPr>
          <p:nvPr/>
        </p:nvSpPr>
        <p:spPr bwMode="auto">
          <a:xfrm>
            <a:off x="5354820" y="3048000"/>
            <a:ext cx="1981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Perfectly competitive industry’s optimal point</a:t>
            </a:r>
            <a:endParaRPr lang="en-US" sz="1400" dirty="0">
              <a:latin typeface="Century Gothic"/>
              <a:cs typeface="Century Gothic"/>
            </a:endParaRPr>
          </a:p>
        </p:txBody>
      </p:sp>
      <p:cxnSp>
        <p:nvCxnSpPr>
          <p:cNvPr id="67" name="Straight Connector 86"/>
          <p:cNvCxnSpPr>
            <a:cxnSpLocks noChangeShapeType="1"/>
          </p:cNvCxnSpPr>
          <p:nvPr/>
        </p:nvCxnSpPr>
        <p:spPr bwMode="auto">
          <a:xfrm rot="5400000">
            <a:off x="3659187" y="4265613"/>
            <a:ext cx="45402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67307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2502"/>
                                        </p:tgtEl>
                                        <p:attrNameLst>
                                          <p:attrName>style.visibility</p:attrName>
                                        </p:attrNameLst>
                                      </p:cBhvr>
                                      <p:to>
                                        <p:strVal val="visible"/>
                                      </p:to>
                                    </p:set>
                                    <p:animEffect transition="in" filter="wipe(left)">
                                      <p:cBhvr>
                                        <p:cTn id="7" dur="500"/>
                                        <p:tgtEl>
                                          <p:spTgt spid="2325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463"/>
                                        </p:tgtEl>
                                        <p:attrNameLst>
                                          <p:attrName>style.visibility</p:attrName>
                                        </p:attrNameLst>
                                      </p:cBhvr>
                                      <p:to>
                                        <p:strVal val="visible"/>
                                      </p:to>
                                    </p:set>
                                    <p:animEffect transition="in" filter="fade">
                                      <p:cBhvr>
                                        <p:cTn id="10" dur="500"/>
                                        <p:tgtEl>
                                          <p:spTgt spid="23246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32503"/>
                                        </p:tgtEl>
                                        <p:attrNameLst>
                                          <p:attrName>style.visibility</p:attrName>
                                        </p:attrNameLst>
                                      </p:cBhvr>
                                      <p:to>
                                        <p:strVal val="visible"/>
                                      </p:to>
                                    </p:set>
                                    <p:animEffect transition="in" filter="wipe(left)">
                                      <p:cBhvr>
                                        <p:cTn id="14" dur="500"/>
                                        <p:tgtEl>
                                          <p:spTgt spid="23250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2456"/>
                                        </p:tgtEl>
                                        <p:attrNameLst>
                                          <p:attrName>style.visibility</p:attrName>
                                        </p:attrNameLst>
                                      </p:cBhvr>
                                      <p:to>
                                        <p:strVal val="visible"/>
                                      </p:to>
                                    </p:set>
                                    <p:animEffect transition="in" filter="fade">
                                      <p:cBhvr>
                                        <p:cTn id="17" dur="500"/>
                                        <p:tgtEl>
                                          <p:spTgt spid="2324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2455"/>
                                        </p:tgtEl>
                                        <p:attrNameLst>
                                          <p:attrName>style.visibility</p:attrName>
                                        </p:attrNameLst>
                                      </p:cBhvr>
                                      <p:to>
                                        <p:strVal val="visible"/>
                                      </p:to>
                                    </p:set>
                                    <p:animEffect transition="in" filter="fade">
                                      <p:cBhvr>
                                        <p:cTn id="22" dur="500"/>
                                        <p:tgtEl>
                                          <p:spTgt spid="2324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2506"/>
                                        </p:tgtEl>
                                        <p:attrNameLst>
                                          <p:attrName>style.visibility</p:attrName>
                                        </p:attrNameLst>
                                      </p:cBhvr>
                                      <p:to>
                                        <p:strVal val="visible"/>
                                      </p:to>
                                    </p:set>
                                    <p:animEffect transition="in" filter="fade">
                                      <p:cBhvr>
                                        <p:cTn id="25" dur="500"/>
                                        <p:tgtEl>
                                          <p:spTgt spid="23250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2505"/>
                                        </p:tgtEl>
                                        <p:attrNameLst>
                                          <p:attrName>style.visibility</p:attrName>
                                        </p:attrNameLst>
                                      </p:cBhvr>
                                      <p:to>
                                        <p:strVal val="visible"/>
                                      </p:to>
                                    </p:set>
                                    <p:animEffect transition="in" filter="fade">
                                      <p:cBhvr>
                                        <p:cTn id="28" dur="500"/>
                                        <p:tgtEl>
                                          <p:spTgt spid="23250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2477"/>
                                        </p:tgtEl>
                                        <p:attrNameLst>
                                          <p:attrName>style.visibility</p:attrName>
                                        </p:attrNameLst>
                                      </p:cBhvr>
                                      <p:to>
                                        <p:strVal val="visible"/>
                                      </p:to>
                                    </p:set>
                                    <p:animEffect transition="in" filter="wipe(left)">
                                      <p:cBhvr>
                                        <p:cTn id="31" dur="500"/>
                                        <p:tgtEl>
                                          <p:spTgt spid="232477"/>
                                        </p:tgtEl>
                                      </p:cBhvr>
                                    </p:animEffect>
                                  </p:childTnLst>
                                </p:cTn>
                              </p:par>
                              <p:par>
                                <p:cTn id="32" presetID="10"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2458"/>
                                        </p:tgtEl>
                                        <p:attrNameLst>
                                          <p:attrName>style.visibility</p:attrName>
                                        </p:attrNameLst>
                                      </p:cBhvr>
                                      <p:to>
                                        <p:strVal val="visible"/>
                                      </p:to>
                                    </p:set>
                                    <p:animEffect transition="in" filter="fade">
                                      <p:cBhvr>
                                        <p:cTn id="37" dur="500"/>
                                        <p:tgtEl>
                                          <p:spTgt spid="2324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2485"/>
                                        </p:tgtEl>
                                        <p:attrNameLst>
                                          <p:attrName>style.visibility</p:attrName>
                                        </p:attrNameLst>
                                      </p:cBhvr>
                                      <p:to>
                                        <p:strVal val="visible"/>
                                      </p:to>
                                    </p:set>
                                    <p:animEffect transition="in" filter="fade">
                                      <p:cBhvr>
                                        <p:cTn id="40" dur="500"/>
                                        <p:tgtEl>
                                          <p:spTgt spid="2324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2513"/>
                                        </p:tgtEl>
                                        <p:attrNameLst>
                                          <p:attrName>style.visibility</p:attrName>
                                        </p:attrNameLst>
                                      </p:cBhvr>
                                      <p:to>
                                        <p:strVal val="visible"/>
                                      </p:to>
                                    </p:set>
                                    <p:animEffect transition="in" filter="fade">
                                      <p:cBhvr>
                                        <p:cTn id="43" dur="500"/>
                                        <p:tgtEl>
                                          <p:spTgt spid="2325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2507"/>
                                        </p:tgtEl>
                                        <p:attrNameLst>
                                          <p:attrName>style.visibility</p:attrName>
                                        </p:attrNameLst>
                                      </p:cBhvr>
                                      <p:to>
                                        <p:strVal val="visible"/>
                                      </p:to>
                                    </p:set>
                                    <p:animEffect transition="in" filter="fade">
                                      <p:cBhvr>
                                        <p:cTn id="46" dur="500"/>
                                        <p:tgtEl>
                                          <p:spTgt spid="23250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2484"/>
                                        </p:tgtEl>
                                        <p:attrNameLst>
                                          <p:attrName>style.visibility</p:attrName>
                                        </p:attrNameLst>
                                      </p:cBhvr>
                                      <p:to>
                                        <p:strVal val="visible"/>
                                      </p:to>
                                    </p:set>
                                    <p:animEffect transition="in" filter="fade">
                                      <p:cBhvr>
                                        <p:cTn id="49" dur="500"/>
                                        <p:tgtEl>
                                          <p:spTgt spid="2324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2459"/>
                                        </p:tgtEl>
                                        <p:attrNameLst>
                                          <p:attrName>style.visibility</p:attrName>
                                        </p:attrNameLst>
                                      </p:cBhvr>
                                      <p:to>
                                        <p:strVal val="visible"/>
                                      </p:to>
                                    </p:set>
                                    <p:animEffect transition="in" filter="fade">
                                      <p:cBhvr>
                                        <p:cTn id="52" dur="500"/>
                                        <p:tgtEl>
                                          <p:spTgt spid="2324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2486"/>
                                        </p:tgtEl>
                                        <p:attrNameLst>
                                          <p:attrName>style.visibility</p:attrName>
                                        </p:attrNameLst>
                                      </p:cBhvr>
                                      <p:to>
                                        <p:strVal val="visible"/>
                                      </p:to>
                                    </p:set>
                                    <p:animEffect transition="in" filter="fade">
                                      <p:cBhvr>
                                        <p:cTn id="55" dur="500"/>
                                        <p:tgtEl>
                                          <p:spTgt spid="2324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2487"/>
                                        </p:tgtEl>
                                        <p:attrNameLst>
                                          <p:attrName>style.visibility</p:attrName>
                                        </p:attrNameLst>
                                      </p:cBhvr>
                                      <p:to>
                                        <p:strVal val="visible"/>
                                      </p:to>
                                    </p:set>
                                    <p:animEffect transition="in" filter="fade">
                                      <p:cBhvr>
                                        <p:cTn id="58" dur="500"/>
                                        <p:tgtEl>
                                          <p:spTgt spid="232487"/>
                                        </p:tgtEl>
                                      </p:cBhvr>
                                    </p:animEffec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2514"/>
                                        </p:tgtEl>
                                        <p:attrNameLst>
                                          <p:attrName>style.visibility</p:attrName>
                                        </p:attrNameLst>
                                      </p:cBhvr>
                                      <p:to>
                                        <p:strVal val="visible"/>
                                      </p:to>
                                    </p:set>
                                    <p:animEffect transition="in" filter="fade">
                                      <p:cBhvr>
                                        <p:cTn id="64" dur="500"/>
                                        <p:tgtEl>
                                          <p:spTgt spid="2325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2483"/>
                                        </p:tgtEl>
                                        <p:attrNameLst>
                                          <p:attrName>style.visibility</p:attrName>
                                        </p:attrNameLst>
                                      </p:cBhvr>
                                      <p:to>
                                        <p:strVal val="visible"/>
                                      </p:to>
                                    </p:set>
                                    <p:animEffect transition="in" filter="fade">
                                      <p:cBhvr>
                                        <p:cTn id="67" dur="500"/>
                                        <p:tgtEl>
                                          <p:spTgt spid="2324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2481"/>
                                        </p:tgtEl>
                                        <p:attrNameLst>
                                          <p:attrName>style.visibility</p:attrName>
                                        </p:attrNameLst>
                                      </p:cBhvr>
                                      <p:to>
                                        <p:strVal val="visible"/>
                                      </p:to>
                                    </p:set>
                                    <p:animEffect transition="in" filter="fade">
                                      <p:cBhvr>
                                        <p:cTn id="70" dur="500"/>
                                        <p:tgtEl>
                                          <p:spTgt spid="23248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2460"/>
                                        </p:tgtEl>
                                        <p:attrNameLst>
                                          <p:attrName>style.visibility</p:attrName>
                                        </p:attrNameLst>
                                      </p:cBhvr>
                                      <p:to>
                                        <p:strVal val="visible"/>
                                      </p:to>
                                    </p:set>
                                    <p:animEffect transition="in" filter="fade">
                                      <p:cBhvr>
                                        <p:cTn id="73" dur="500"/>
                                        <p:tgtEl>
                                          <p:spTgt spid="23246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2494"/>
                                        </p:tgtEl>
                                        <p:attrNameLst>
                                          <p:attrName>style.visibility</p:attrName>
                                        </p:attrNameLst>
                                      </p:cBhvr>
                                      <p:to>
                                        <p:strVal val="visible"/>
                                      </p:to>
                                    </p:set>
                                    <p:animEffect transition="in" filter="fade">
                                      <p:cBhvr>
                                        <p:cTn id="76" dur="500"/>
                                        <p:tgtEl>
                                          <p:spTgt spid="23249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2496"/>
                                        </p:tgtEl>
                                        <p:attrNameLst>
                                          <p:attrName>style.visibility</p:attrName>
                                        </p:attrNameLst>
                                      </p:cBhvr>
                                      <p:to>
                                        <p:strVal val="visible"/>
                                      </p:to>
                                    </p:set>
                                    <p:animEffect transition="in" filter="fade">
                                      <p:cBhvr>
                                        <p:cTn id="79" dur="500"/>
                                        <p:tgtEl>
                                          <p:spTgt spid="23249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2497"/>
                                        </p:tgtEl>
                                        <p:attrNameLst>
                                          <p:attrName>style.visibility</p:attrName>
                                        </p:attrNameLst>
                                      </p:cBhvr>
                                      <p:to>
                                        <p:strVal val="visible"/>
                                      </p:to>
                                    </p:set>
                                    <p:animEffect transition="in" filter="fade">
                                      <p:cBhvr>
                                        <p:cTn id="82" dur="500"/>
                                        <p:tgtEl>
                                          <p:spTgt spid="23249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2495"/>
                                        </p:tgtEl>
                                        <p:attrNameLst>
                                          <p:attrName>style.visibility</p:attrName>
                                        </p:attrNameLst>
                                      </p:cBhvr>
                                      <p:to>
                                        <p:strVal val="visible"/>
                                      </p:to>
                                    </p:set>
                                    <p:animEffect transition="in" filter="fade">
                                      <p:cBhvr>
                                        <p:cTn id="85" dur="500"/>
                                        <p:tgtEl>
                                          <p:spTgt spid="23249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2499"/>
                                        </p:tgtEl>
                                        <p:attrNameLst>
                                          <p:attrName>style.visibility</p:attrName>
                                        </p:attrNameLst>
                                      </p:cBhvr>
                                      <p:to>
                                        <p:strVal val="visible"/>
                                      </p:to>
                                    </p:set>
                                    <p:animEffect transition="in" filter="fade">
                                      <p:cBhvr>
                                        <p:cTn id="88" dur="500"/>
                                        <p:tgtEl>
                                          <p:spTgt spid="23249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2500"/>
                                        </p:tgtEl>
                                        <p:attrNameLst>
                                          <p:attrName>style.visibility</p:attrName>
                                        </p:attrNameLst>
                                      </p:cBhvr>
                                      <p:to>
                                        <p:strVal val="visible"/>
                                      </p:to>
                                    </p:set>
                                    <p:animEffect transition="in" filter="fade">
                                      <p:cBhvr>
                                        <p:cTn id="91" dur="500"/>
                                        <p:tgtEl>
                                          <p:spTgt spid="23250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2470"/>
                                        </p:tgtEl>
                                        <p:attrNameLst>
                                          <p:attrName>style.visibility</p:attrName>
                                        </p:attrNameLst>
                                      </p:cBhvr>
                                      <p:to>
                                        <p:strVal val="visible"/>
                                      </p:to>
                                    </p:set>
                                    <p:animEffect transition="in" filter="fade">
                                      <p:cBhvr>
                                        <p:cTn id="94" dur="500"/>
                                        <p:tgtEl>
                                          <p:spTgt spid="23247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2488"/>
                                        </p:tgtEl>
                                        <p:attrNameLst>
                                          <p:attrName>style.visibility</p:attrName>
                                        </p:attrNameLst>
                                      </p:cBhvr>
                                      <p:to>
                                        <p:strVal val="visible"/>
                                      </p:to>
                                    </p:set>
                                    <p:animEffect transition="in" filter="fade">
                                      <p:cBhvr>
                                        <p:cTn id="97" dur="500"/>
                                        <p:tgtEl>
                                          <p:spTgt spid="23248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2489"/>
                                        </p:tgtEl>
                                        <p:attrNameLst>
                                          <p:attrName>style.visibility</p:attrName>
                                        </p:attrNameLst>
                                      </p:cBhvr>
                                      <p:to>
                                        <p:strVal val="visible"/>
                                      </p:to>
                                    </p:set>
                                    <p:animEffect transition="in" filter="fade">
                                      <p:cBhvr>
                                        <p:cTn id="100" dur="500"/>
                                        <p:tgtEl>
                                          <p:spTgt spid="23248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2504"/>
                                        </p:tgtEl>
                                        <p:attrNameLst>
                                          <p:attrName>style.visibility</p:attrName>
                                        </p:attrNameLst>
                                      </p:cBhvr>
                                      <p:to>
                                        <p:strVal val="visible"/>
                                      </p:to>
                                    </p:set>
                                    <p:animEffect transition="in" filter="fade">
                                      <p:cBhvr>
                                        <p:cTn id="105" dur="500"/>
                                        <p:tgtEl>
                                          <p:spTgt spid="23250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32454"/>
                                        </p:tgtEl>
                                        <p:attrNameLst>
                                          <p:attrName>style.visibility</p:attrName>
                                        </p:attrNameLst>
                                      </p:cBhvr>
                                      <p:to>
                                        <p:strVal val="visible"/>
                                      </p:to>
                                    </p:set>
                                    <p:animEffect transition="in" filter="fade">
                                      <p:cBhvr>
                                        <p:cTn id="108" dur="500"/>
                                        <p:tgtEl>
                                          <p:spTgt spid="2324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32491"/>
                                        </p:tgtEl>
                                        <p:attrNameLst>
                                          <p:attrName>style.visibility</p:attrName>
                                        </p:attrNameLst>
                                      </p:cBhvr>
                                      <p:to>
                                        <p:strVal val="visible"/>
                                      </p:to>
                                    </p:set>
                                    <p:animEffect transition="in" filter="fade">
                                      <p:cBhvr>
                                        <p:cTn id="111" dur="500"/>
                                        <p:tgtEl>
                                          <p:spTgt spid="23249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32492"/>
                                        </p:tgtEl>
                                        <p:attrNameLst>
                                          <p:attrName>style.visibility</p:attrName>
                                        </p:attrNameLst>
                                      </p:cBhvr>
                                      <p:to>
                                        <p:strVal val="visible"/>
                                      </p:to>
                                    </p:set>
                                    <p:animEffect transition="in" filter="fade">
                                      <p:cBhvr>
                                        <p:cTn id="114" dur="500"/>
                                        <p:tgtEl>
                                          <p:spTgt spid="23249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32469"/>
                                        </p:tgtEl>
                                        <p:attrNameLst>
                                          <p:attrName>style.visibility</p:attrName>
                                        </p:attrNameLst>
                                      </p:cBhvr>
                                      <p:to>
                                        <p:strVal val="visible"/>
                                      </p:to>
                                    </p:set>
                                    <p:animEffect transition="in" filter="fade">
                                      <p:cBhvr>
                                        <p:cTn id="117" dur="500"/>
                                        <p:tgtEl>
                                          <p:spTgt spid="2324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32453"/>
                                        </p:tgtEl>
                                        <p:attrNameLst>
                                          <p:attrName>style.visibility</p:attrName>
                                        </p:attrNameLst>
                                      </p:cBhvr>
                                      <p:to>
                                        <p:strVal val="visible"/>
                                      </p:to>
                                    </p:set>
                                    <p:animEffect transition="in" filter="fade">
                                      <p:cBhvr>
                                        <p:cTn id="120" dur="500"/>
                                        <p:tgtEl>
                                          <p:spTgt spid="23245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32457"/>
                                        </p:tgtEl>
                                        <p:attrNameLst>
                                          <p:attrName>style.visibility</p:attrName>
                                        </p:attrNameLst>
                                      </p:cBhvr>
                                      <p:to>
                                        <p:strVal val="visible"/>
                                      </p:to>
                                    </p:set>
                                    <p:animEffect transition="in" filter="fade">
                                      <p:cBhvr>
                                        <p:cTn id="123" dur="500"/>
                                        <p:tgtEl>
                                          <p:spTgt spid="232457"/>
                                        </p:tgtEl>
                                      </p:cBhvr>
                                    </p:animEffect>
                                  </p:childTnLst>
                                </p:cTn>
                              </p:par>
                              <p:par>
                                <p:cTn id="124" presetID="10" presetClass="entr" presetSubtype="0" fill="hold" nodeType="withEffect">
                                  <p:stCondLst>
                                    <p:cond delay="0"/>
                                  </p:stCondLst>
                                  <p:childTnLst>
                                    <p:set>
                                      <p:cBhvr>
                                        <p:cTn id="125" dur="1" fill="hold">
                                          <p:stCondLst>
                                            <p:cond delay="0"/>
                                          </p:stCondLst>
                                        </p:cTn>
                                        <p:tgtEl>
                                          <p:spTgt spid="548914"/>
                                        </p:tgtEl>
                                        <p:attrNameLst>
                                          <p:attrName>style.visibility</p:attrName>
                                        </p:attrNameLst>
                                      </p:cBhvr>
                                      <p:to>
                                        <p:strVal val="visible"/>
                                      </p:to>
                                    </p:set>
                                    <p:animEffect transition="in" filter="fade">
                                      <p:cBhvr>
                                        <p:cTn id="126" dur="500"/>
                                        <p:tgtEl>
                                          <p:spTgt spid="548914"/>
                                        </p:tgtEl>
                                      </p:cBhvr>
                                    </p:animEffect>
                                  </p:childTnLst>
                                </p:cTn>
                              </p:par>
                              <p:par>
                                <p:cTn id="127" presetID="10" presetClass="entr" presetSubtype="0" fill="hold" nodeType="with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fade">
                                      <p:cBhvr>
                                        <p:cTn id="129" dur="500"/>
                                        <p:tgtEl>
                                          <p:spTgt spid="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1148"/>
                                        </p:tgtEl>
                                        <p:attrNameLst>
                                          <p:attrName>style.visibility</p:attrName>
                                        </p:attrNameLst>
                                      </p:cBhvr>
                                      <p:to>
                                        <p:strVal val="visible"/>
                                      </p:to>
                                    </p:set>
                                    <p:animEffect transition="in" filter="fade">
                                      <p:cBhvr>
                                        <p:cTn id="134" dur="500"/>
                                        <p:tgtEl>
                                          <p:spTgt spid="91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P spid="232453" grpId="0" animBg="1"/>
      <p:bldP spid="232454" grpId="0"/>
      <p:bldP spid="232455" grpId="0"/>
      <p:bldP spid="232456" grpId="0"/>
      <p:bldP spid="232457" grpId="0"/>
      <p:bldP spid="232458" grpId="0"/>
      <p:bldP spid="232459" grpId="0"/>
      <p:bldP spid="232460" grpId="0"/>
      <p:bldP spid="232463" grpId="0"/>
      <p:bldP spid="232469" grpId="0" animBg="1"/>
      <p:bldP spid="232470" grpId="0" animBg="1"/>
      <p:bldP spid="232477" grpId="0" animBg="1"/>
      <p:bldP spid="232481" grpId="0" animBg="1"/>
      <p:bldP spid="232483" grpId="0" animBg="1"/>
      <p:bldP spid="232484" grpId="0"/>
      <p:bldP spid="232485" grpId="0" animBg="1"/>
      <p:bldP spid="232486" grpId="0" animBg="1"/>
      <p:bldP spid="232487" grpId="0" animBg="1"/>
      <p:bldP spid="232488" grpId="0" animBg="1"/>
      <p:bldP spid="232489" grpId="0"/>
      <p:bldP spid="232491" grpId="0" animBg="1"/>
      <p:bldP spid="232492" grpId="0"/>
      <p:bldP spid="232494" grpId="0" animBg="1"/>
      <p:bldP spid="232495" grpId="0" animBg="1"/>
      <p:bldP spid="232496" grpId="0" animBg="1"/>
      <p:bldP spid="232497" grpId="0"/>
      <p:bldP spid="232499" grpId="0" animBg="1"/>
      <p:bldP spid="232500" grpId="0"/>
      <p:bldP spid="232502" grpId="0" animBg="1"/>
      <p:bldP spid="232503" grpId="0" animBg="1"/>
      <p:bldP spid="232504" grpId="0" animBg="1"/>
      <p:bldP spid="232505" grpId="0" animBg="1"/>
      <p:bldP spid="232506" grpId="0" animBg="1"/>
      <p:bldP spid="232507" grpId="0" animBg="1"/>
      <p:bldP spid="232513" grpId="0"/>
      <p:bldP spid="2325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610600" cy="5410200"/>
          </a:xfrm>
        </p:spPr>
        <p:txBody>
          <a:bodyPr>
            <a:normAutofit fontScale="92500" lnSpcReduction="10000"/>
          </a:bodyPr>
          <a:lstStyle/>
          <a:p>
            <a:pPr>
              <a:spcBef>
                <a:spcPts val="0"/>
              </a:spcBef>
              <a:spcAft>
                <a:spcPts val="1800"/>
              </a:spcAft>
            </a:pPr>
            <a:r>
              <a:rPr lang="en-US" dirty="0">
                <a:solidFill>
                  <a:srgbClr val="0070C0"/>
                </a:solidFill>
              </a:rPr>
              <a:t>FINDING THE MONOPOLY PRICE</a:t>
            </a:r>
          </a:p>
          <a:p>
            <a:pPr>
              <a:spcBef>
                <a:spcPts val="0"/>
              </a:spcBef>
              <a:spcAft>
                <a:spcPts val="1800"/>
              </a:spcAft>
            </a:pPr>
            <a:r>
              <a:rPr lang="en-US" b="0" dirty="0"/>
              <a:t>In order to find the </a:t>
            </a:r>
            <a:r>
              <a:rPr lang="en-US" b="0" i="1" dirty="0" smtClean="0"/>
              <a:t>profit-maximizing </a:t>
            </a:r>
            <a:r>
              <a:rPr lang="en-US" i="1" dirty="0"/>
              <a:t>quantity</a:t>
            </a:r>
            <a:r>
              <a:rPr lang="en-US" b="0" i="1" dirty="0"/>
              <a:t> </a:t>
            </a:r>
            <a:r>
              <a:rPr lang="en-US" b="0" i="1" dirty="0" smtClean="0"/>
              <a:t>of output </a:t>
            </a:r>
            <a:r>
              <a:rPr lang="en-US" b="0" dirty="0"/>
              <a:t>for a monopolist, you look for the </a:t>
            </a:r>
            <a:r>
              <a:rPr lang="en-US" b="0" dirty="0" smtClean="0"/>
              <a:t>point where </a:t>
            </a:r>
            <a:r>
              <a:rPr lang="en-US" b="0" dirty="0"/>
              <a:t>the </a:t>
            </a:r>
            <a:r>
              <a:rPr lang="en-US" i="1" dirty="0" smtClean="0"/>
              <a:t>MR</a:t>
            </a:r>
            <a:r>
              <a:rPr lang="en-US" dirty="0" smtClean="0"/>
              <a:t> curve </a:t>
            </a:r>
            <a:r>
              <a:rPr lang="en-US" dirty="0"/>
              <a:t>crosses </a:t>
            </a:r>
            <a:r>
              <a:rPr lang="en-US" dirty="0" smtClean="0"/>
              <a:t>the </a:t>
            </a:r>
            <a:r>
              <a:rPr lang="en-US" i="1" dirty="0" smtClean="0"/>
              <a:t>MC</a:t>
            </a:r>
            <a:r>
              <a:rPr lang="en-US" dirty="0" smtClean="0"/>
              <a:t> curve</a:t>
            </a:r>
            <a:r>
              <a:rPr lang="en-US" dirty="0"/>
              <a:t>. </a:t>
            </a:r>
            <a:endParaRPr lang="en-US" dirty="0" smtClean="0"/>
          </a:p>
          <a:p>
            <a:pPr>
              <a:spcBef>
                <a:spcPts val="0"/>
              </a:spcBef>
              <a:spcAft>
                <a:spcPts val="1800"/>
              </a:spcAft>
            </a:pPr>
            <a:r>
              <a:rPr lang="en-US" dirty="0" smtClean="0">
                <a:solidFill>
                  <a:schemeClr val="accent2"/>
                </a:solidFill>
              </a:rPr>
              <a:t>But this isn’t the price the </a:t>
            </a:r>
            <a:r>
              <a:rPr lang="en-US" dirty="0">
                <a:solidFill>
                  <a:schemeClr val="accent2"/>
                </a:solidFill>
              </a:rPr>
              <a:t>monopolist </a:t>
            </a:r>
            <a:r>
              <a:rPr lang="en-US" dirty="0" smtClean="0">
                <a:solidFill>
                  <a:schemeClr val="accent2"/>
                </a:solidFill>
              </a:rPr>
              <a:t>will choose.</a:t>
            </a:r>
            <a:r>
              <a:rPr lang="en-US" b="0" dirty="0" smtClean="0">
                <a:solidFill>
                  <a:schemeClr val="accent2"/>
                </a:solidFill>
              </a:rPr>
              <a:t>  </a:t>
            </a:r>
            <a:r>
              <a:rPr lang="en-US" b="0" dirty="0" smtClean="0"/>
              <a:t>The firm will want to charge as much as it can. Why stop at </a:t>
            </a:r>
            <a:r>
              <a:rPr lang="en-US" b="0" i="1" dirty="0" smtClean="0"/>
              <a:t>MR</a:t>
            </a:r>
            <a:r>
              <a:rPr lang="en-US" b="0" dirty="0" smtClean="0"/>
              <a:t> if it can charge up to what the demand curve says people will pay? </a:t>
            </a: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34167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p:txBody>
          <a:bodyPr/>
          <a:lstStyle/>
          <a:p>
            <a:pPr algn="l"/>
            <a:r>
              <a:rPr lang="en-US" dirty="0" smtClean="0"/>
              <a:t>THE MONOPOLIST’S PROFIT</a:t>
            </a:r>
          </a:p>
        </p:txBody>
      </p:sp>
      <p:sp>
        <p:nvSpPr>
          <p:cNvPr id="234501" name="Rectangle 5"/>
          <p:cNvSpPr>
            <a:spLocks noChangeArrowheads="1"/>
          </p:cNvSpPr>
          <p:nvPr/>
        </p:nvSpPr>
        <p:spPr bwMode="auto">
          <a:xfrm>
            <a:off x="2806700" y="3998913"/>
            <a:ext cx="1971675" cy="1243012"/>
          </a:xfrm>
          <a:prstGeom prst="rect">
            <a:avLst/>
          </a:prstGeom>
          <a:solidFill>
            <a:srgbClr val="D7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34502" name="Freeform 6"/>
          <p:cNvSpPr>
            <a:spLocks/>
          </p:cNvSpPr>
          <p:nvPr/>
        </p:nvSpPr>
        <p:spPr bwMode="auto">
          <a:xfrm>
            <a:off x="3040063" y="3508375"/>
            <a:ext cx="2976562" cy="2617788"/>
          </a:xfrm>
          <a:custGeom>
            <a:avLst/>
            <a:gdLst>
              <a:gd name="T0" fmla="*/ 545 w 545"/>
              <a:gd name="T1" fmla="*/ 0 h 527"/>
              <a:gd name="T2" fmla="*/ 164 w 545"/>
              <a:gd name="T3" fmla="*/ 481 h 527"/>
              <a:gd name="T4" fmla="*/ 0 w 545"/>
              <a:gd name="T5" fmla="*/ 443 h 527"/>
              <a:gd name="T6" fmla="*/ 0 60000 65536"/>
              <a:gd name="T7" fmla="*/ 0 60000 65536"/>
              <a:gd name="T8" fmla="*/ 0 60000 65536"/>
              <a:gd name="T9" fmla="*/ 0 w 545"/>
              <a:gd name="T10" fmla="*/ 0 h 527"/>
              <a:gd name="T11" fmla="*/ 545 w 545"/>
              <a:gd name="T12" fmla="*/ 527 h 527"/>
            </a:gdLst>
            <a:ahLst/>
            <a:cxnLst>
              <a:cxn ang="T6">
                <a:pos x="T0" y="T1"/>
              </a:cxn>
              <a:cxn ang="T7">
                <a:pos x="T2" y="T3"/>
              </a:cxn>
              <a:cxn ang="T8">
                <a:pos x="T4" y="T5"/>
              </a:cxn>
            </a:cxnLst>
            <a:rect l="T9" t="T10" r="T11" b="T12"/>
            <a:pathLst>
              <a:path w="545" h="527">
                <a:moveTo>
                  <a:pt x="545" y="0"/>
                </a:moveTo>
                <a:cubicBezTo>
                  <a:pt x="164" y="481"/>
                  <a:pt x="164" y="481"/>
                  <a:pt x="164" y="481"/>
                </a:cubicBezTo>
                <a:cubicBezTo>
                  <a:pt x="121" y="527"/>
                  <a:pt x="31" y="470"/>
                  <a:pt x="0" y="443"/>
                </a:cubicBezTo>
              </a:path>
            </a:pathLst>
          </a:custGeom>
          <a:noFill/>
          <a:ln w="30163">
            <a:solidFill>
              <a:srgbClr val="F3716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34503" name="Rectangle 7"/>
          <p:cNvSpPr>
            <a:spLocks noChangeArrowheads="1"/>
          </p:cNvSpPr>
          <p:nvPr/>
        </p:nvSpPr>
        <p:spPr bwMode="auto">
          <a:xfrm>
            <a:off x="4687888" y="6269038"/>
            <a:ext cx="2917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34505" name="Rectangle 9"/>
          <p:cNvSpPr>
            <a:spLocks noChangeArrowheads="1"/>
          </p:cNvSpPr>
          <p:nvPr/>
        </p:nvSpPr>
        <p:spPr bwMode="auto">
          <a:xfrm>
            <a:off x="6677025" y="6286500"/>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34506" name="Rectangle 10"/>
          <p:cNvSpPr>
            <a:spLocks noChangeArrowheads="1"/>
          </p:cNvSpPr>
          <p:nvPr/>
        </p:nvSpPr>
        <p:spPr bwMode="auto">
          <a:xfrm>
            <a:off x="2498725" y="3867150"/>
            <a:ext cx="2416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34508" name="Rectangle 12"/>
          <p:cNvSpPr>
            <a:spLocks noChangeArrowheads="1"/>
          </p:cNvSpPr>
          <p:nvPr/>
        </p:nvSpPr>
        <p:spPr bwMode="auto">
          <a:xfrm>
            <a:off x="2270125" y="5111750"/>
            <a:ext cx="4940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ATC</a:t>
            </a:r>
            <a:r>
              <a:rPr lang="en-US" sz="1400" baseline="-25000" dirty="0" err="1" smtClean="0">
                <a:solidFill>
                  <a:srgbClr val="000000"/>
                </a:solidFill>
                <a:latin typeface="Century Gothic"/>
                <a:cs typeface="Century Gothic"/>
              </a:rPr>
              <a:t>M</a:t>
            </a:r>
            <a:endParaRPr lang="en-US" sz="1400" i="1" dirty="0">
              <a:latin typeface="Century Gothic"/>
              <a:cs typeface="Century Gothic"/>
            </a:endParaRPr>
          </a:p>
        </p:txBody>
      </p:sp>
      <p:sp>
        <p:nvSpPr>
          <p:cNvPr id="234512" name="Freeform 16"/>
          <p:cNvSpPr>
            <a:spLocks/>
          </p:cNvSpPr>
          <p:nvPr/>
        </p:nvSpPr>
        <p:spPr bwMode="auto">
          <a:xfrm>
            <a:off x="2806700" y="2557463"/>
            <a:ext cx="4584700" cy="3698875"/>
          </a:xfrm>
          <a:custGeom>
            <a:avLst/>
            <a:gdLst>
              <a:gd name="T0" fmla="*/ 1984 w 1984"/>
              <a:gd name="T1" fmla="*/ 1758 h 1758"/>
              <a:gd name="T2" fmla="*/ 0 w 1984"/>
              <a:gd name="T3" fmla="*/ 1758 h 1758"/>
              <a:gd name="T4" fmla="*/ 0 w 1984"/>
              <a:gd name="T5" fmla="*/ 0 h 1758"/>
              <a:gd name="T6" fmla="*/ 0 60000 65536"/>
              <a:gd name="T7" fmla="*/ 0 60000 65536"/>
              <a:gd name="T8" fmla="*/ 0 60000 65536"/>
              <a:gd name="T9" fmla="*/ 0 w 1984"/>
              <a:gd name="T10" fmla="*/ 0 h 1758"/>
              <a:gd name="T11" fmla="*/ 1984 w 1984"/>
              <a:gd name="T12" fmla="*/ 1758 h 1758"/>
            </a:gdLst>
            <a:ahLst/>
            <a:cxnLst>
              <a:cxn ang="T6">
                <a:pos x="T0" y="T1"/>
              </a:cxn>
              <a:cxn ang="T7">
                <a:pos x="T2" y="T3"/>
              </a:cxn>
              <a:cxn ang="T8">
                <a:pos x="T4" y="T5"/>
              </a:cxn>
            </a:cxnLst>
            <a:rect l="T9" t="T10" r="T11" b="T12"/>
            <a:pathLst>
              <a:path w="1984" h="1758">
                <a:moveTo>
                  <a:pt x="1984" y="1758"/>
                </a:moveTo>
                <a:lnTo>
                  <a:pt x="0" y="1758"/>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34513" name="Rectangle 17"/>
          <p:cNvSpPr>
            <a:spLocks noChangeArrowheads="1"/>
          </p:cNvSpPr>
          <p:nvPr/>
        </p:nvSpPr>
        <p:spPr bwMode="auto">
          <a:xfrm>
            <a:off x="4808538" y="5235575"/>
            <a:ext cx="17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C</a:t>
            </a:r>
            <a:endParaRPr lang="en-US" sz="1400" i="1" dirty="0">
              <a:latin typeface="Century Gothic"/>
              <a:cs typeface="Century Gothic"/>
            </a:endParaRPr>
          </a:p>
        </p:txBody>
      </p:sp>
      <p:sp>
        <p:nvSpPr>
          <p:cNvPr id="234514" name="Rectangle 18"/>
          <p:cNvSpPr>
            <a:spLocks noChangeArrowheads="1"/>
          </p:cNvSpPr>
          <p:nvPr/>
        </p:nvSpPr>
        <p:spPr bwMode="auto">
          <a:xfrm>
            <a:off x="6991350" y="4938713"/>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34515" name="Rectangle 19"/>
          <p:cNvSpPr>
            <a:spLocks noChangeArrowheads="1"/>
          </p:cNvSpPr>
          <p:nvPr/>
        </p:nvSpPr>
        <p:spPr bwMode="auto">
          <a:xfrm>
            <a:off x="5562600" y="5645150"/>
            <a:ext cx="303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MR</a:t>
            </a:r>
            <a:endParaRPr lang="en-US" sz="1400" i="1" dirty="0">
              <a:latin typeface="Century Gothic"/>
              <a:cs typeface="Century Gothic"/>
            </a:endParaRPr>
          </a:p>
        </p:txBody>
      </p:sp>
      <p:sp>
        <p:nvSpPr>
          <p:cNvPr id="234516" name="Rectangle 20"/>
          <p:cNvSpPr>
            <a:spLocks noChangeArrowheads="1"/>
          </p:cNvSpPr>
          <p:nvPr/>
        </p:nvSpPr>
        <p:spPr bwMode="auto">
          <a:xfrm>
            <a:off x="4551363" y="4816475"/>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234517" name="Rectangle 21"/>
          <p:cNvSpPr>
            <a:spLocks noChangeArrowheads="1"/>
          </p:cNvSpPr>
          <p:nvPr/>
        </p:nvSpPr>
        <p:spPr bwMode="auto">
          <a:xfrm>
            <a:off x="4760913" y="3717925"/>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234518" name="Rectangle 22"/>
          <p:cNvSpPr>
            <a:spLocks noChangeArrowheads="1"/>
          </p:cNvSpPr>
          <p:nvPr/>
        </p:nvSpPr>
        <p:spPr bwMode="auto">
          <a:xfrm>
            <a:off x="5907088" y="3262313"/>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34519" name="Rectangle 23"/>
          <p:cNvSpPr>
            <a:spLocks noChangeArrowheads="1"/>
          </p:cNvSpPr>
          <p:nvPr/>
        </p:nvSpPr>
        <p:spPr bwMode="auto">
          <a:xfrm>
            <a:off x="6307138" y="3482975"/>
            <a:ext cx="3680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ATC</a:t>
            </a:r>
            <a:endParaRPr lang="en-US" sz="1400" dirty="0">
              <a:latin typeface="Century Gothic"/>
              <a:cs typeface="Century Gothic"/>
            </a:endParaRPr>
          </a:p>
        </p:txBody>
      </p:sp>
      <p:sp>
        <p:nvSpPr>
          <p:cNvPr id="234522" name="Line 26"/>
          <p:cNvSpPr>
            <a:spLocks noChangeShapeType="1"/>
          </p:cNvSpPr>
          <p:nvPr/>
        </p:nvSpPr>
        <p:spPr bwMode="auto">
          <a:xfrm>
            <a:off x="2882900" y="3208338"/>
            <a:ext cx="2684463" cy="2446337"/>
          </a:xfrm>
          <a:prstGeom prst="line">
            <a:avLst/>
          </a:prstGeom>
          <a:noFill/>
          <a:ln w="30163">
            <a:solidFill>
              <a:srgbClr val="4B8FC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4523" name="Line 27"/>
          <p:cNvSpPr>
            <a:spLocks noChangeShapeType="1"/>
          </p:cNvSpPr>
          <p:nvPr/>
        </p:nvSpPr>
        <p:spPr bwMode="auto">
          <a:xfrm>
            <a:off x="2871788" y="3143250"/>
            <a:ext cx="4110037" cy="187325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4525" name="Freeform 29"/>
          <p:cNvSpPr>
            <a:spLocks/>
          </p:cNvSpPr>
          <p:nvPr/>
        </p:nvSpPr>
        <p:spPr bwMode="auto">
          <a:xfrm>
            <a:off x="3040063" y="3724275"/>
            <a:ext cx="3402012" cy="1657350"/>
          </a:xfrm>
          <a:custGeom>
            <a:avLst/>
            <a:gdLst>
              <a:gd name="T0" fmla="*/ 0 w 623"/>
              <a:gd name="T1" fmla="*/ 94 h 333"/>
              <a:gd name="T2" fmla="*/ 252 w 623"/>
              <a:gd name="T3" fmla="*/ 329 h 333"/>
              <a:gd name="T4" fmla="*/ 623 w 623"/>
              <a:gd name="T5" fmla="*/ 0 h 333"/>
              <a:gd name="T6" fmla="*/ 0 60000 65536"/>
              <a:gd name="T7" fmla="*/ 0 60000 65536"/>
              <a:gd name="T8" fmla="*/ 0 60000 65536"/>
              <a:gd name="T9" fmla="*/ 0 w 623"/>
              <a:gd name="T10" fmla="*/ 0 h 333"/>
              <a:gd name="T11" fmla="*/ 623 w 623"/>
              <a:gd name="T12" fmla="*/ 333 h 333"/>
            </a:gdLst>
            <a:ahLst/>
            <a:cxnLst>
              <a:cxn ang="T6">
                <a:pos x="T0" y="T1"/>
              </a:cxn>
              <a:cxn ang="T7">
                <a:pos x="T2" y="T3"/>
              </a:cxn>
              <a:cxn ang="T8">
                <a:pos x="T4" y="T5"/>
              </a:cxn>
            </a:cxnLst>
            <a:rect l="T9" t="T10" r="T11" b="T12"/>
            <a:pathLst>
              <a:path w="623" h="333">
                <a:moveTo>
                  <a:pt x="0" y="94"/>
                </a:moveTo>
                <a:cubicBezTo>
                  <a:pt x="35" y="189"/>
                  <a:pt x="140" y="333"/>
                  <a:pt x="252" y="329"/>
                </a:cubicBezTo>
                <a:cubicBezTo>
                  <a:pt x="364" y="325"/>
                  <a:pt x="587" y="57"/>
                  <a:pt x="623" y="0"/>
                </a:cubicBezTo>
              </a:path>
            </a:pathLst>
          </a:custGeom>
          <a:noFill/>
          <a:ln w="30163">
            <a:solidFill>
              <a:srgbClr val="8C64A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34568" name="Line 32"/>
          <p:cNvSpPr>
            <a:spLocks noChangeShapeType="1"/>
          </p:cNvSpPr>
          <p:nvPr/>
        </p:nvSpPr>
        <p:spPr bwMode="auto">
          <a:xfrm>
            <a:off x="3652838" y="4789488"/>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4569" name="Line 33"/>
          <p:cNvSpPr>
            <a:spLocks noChangeShapeType="1"/>
          </p:cNvSpPr>
          <p:nvPr/>
        </p:nvSpPr>
        <p:spPr bwMode="auto">
          <a:xfrm>
            <a:off x="3379788" y="5430838"/>
            <a:ext cx="0"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rot="5400000">
            <a:off x="4106069" y="4615656"/>
            <a:ext cx="1295400" cy="15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2806700" y="3998913"/>
            <a:ext cx="195262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2820988" y="5248275"/>
            <a:ext cx="195262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34533" name="Rectangle 37"/>
          <p:cNvSpPr>
            <a:spLocks noChangeArrowheads="1"/>
          </p:cNvSpPr>
          <p:nvPr/>
        </p:nvSpPr>
        <p:spPr bwMode="auto">
          <a:xfrm>
            <a:off x="1600200" y="2520950"/>
            <a:ext cx="1109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a:solidFill>
                  <a:srgbClr val="000000"/>
                </a:solidFill>
                <a:latin typeface="Century Gothic"/>
                <a:cs typeface="Century Gothic"/>
              </a:rPr>
              <a:t>Price, cost, marginal revenue</a:t>
            </a:r>
            <a:endParaRPr lang="en-US" sz="1400">
              <a:latin typeface="Century Gothic"/>
              <a:cs typeface="Century Gothic"/>
            </a:endParaRPr>
          </a:p>
        </p:txBody>
      </p:sp>
      <p:sp>
        <p:nvSpPr>
          <p:cNvPr id="234534" name="Rectangle 38"/>
          <p:cNvSpPr>
            <a:spLocks noChangeArrowheads="1"/>
          </p:cNvSpPr>
          <p:nvPr/>
        </p:nvSpPr>
        <p:spPr bwMode="auto">
          <a:xfrm>
            <a:off x="3470275" y="4410075"/>
            <a:ext cx="1092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Monopoly profit</a:t>
            </a:r>
            <a:endParaRPr lang="en-US" sz="1400" dirty="0">
              <a:latin typeface="Century Gothic"/>
              <a:cs typeface="Century Gothic"/>
            </a:endParaRPr>
          </a:p>
        </p:txBody>
      </p:sp>
      <p:cxnSp>
        <p:nvCxnSpPr>
          <p:cNvPr id="41" name="Straight Connector 86"/>
          <p:cNvCxnSpPr>
            <a:cxnSpLocks noChangeShapeType="1"/>
          </p:cNvCxnSpPr>
          <p:nvPr/>
        </p:nvCxnSpPr>
        <p:spPr bwMode="auto">
          <a:xfrm rot="5400000">
            <a:off x="4343401" y="5757862"/>
            <a:ext cx="838200" cy="31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34526" name="Oval 30"/>
          <p:cNvSpPr>
            <a:spLocks noChangeArrowheads="1"/>
          </p:cNvSpPr>
          <p:nvPr/>
        </p:nvSpPr>
        <p:spPr bwMode="auto">
          <a:xfrm>
            <a:off x="4697412" y="4884738"/>
            <a:ext cx="107950" cy="984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4524" name="Oval 28"/>
          <p:cNvSpPr>
            <a:spLocks noChangeArrowheads="1"/>
          </p:cNvSpPr>
          <p:nvPr/>
        </p:nvSpPr>
        <p:spPr bwMode="auto">
          <a:xfrm>
            <a:off x="4705879" y="3957638"/>
            <a:ext cx="107950"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4527" name="Oval 31"/>
          <p:cNvSpPr>
            <a:spLocks noChangeArrowheads="1"/>
          </p:cNvSpPr>
          <p:nvPr/>
        </p:nvSpPr>
        <p:spPr bwMode="auto">
          <a:xfrm>
            <a:off x="4705879" y="5191125"/>
            <a:ext cx="107950" cy="1000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 name="TextBox 4"/>
          <p:cNvSpPr txBox="1"/>
          <p:nvPr/>
        </p:nvSpPr>
        <p:spPr>
          <a:xfrm>
            <a:off x="381000" y="1066800"/>
            <a:ext cx="8458201" cy="954107"/>
          </a:xfrm>
          <a:prstGeom prst="rect">
            <a:avLst/>
          </a:prstGeom>
          <a:noFill/>
        </p:spPr>
        <p:txBody>
          <a:bodyPr wrap="square" rtlCol="0">
            <a:spAutoFit/>
          </a:bodyPr>
          <a:lstStyle/>
          <a:p>
            <a:r>
              <a:rPr lang="en-US" sz="2800" b="1" i="1" dirty="0" smtClean="0">
                <a:solidFill>
                  <a:schemeClr val="tx1">
                    <a:lumMod val="75000"/>
                    <a:lumOff val="25000"/>
                  </a:schemeClr>
                </a:solidFill>
                <a:latin typeface="Century Gothic"/>
                <a:cs typeface="Century Gothic"/>
              </a:rPr>
              <a:t>As long as the monopoly has strong barriers to entry, profit will stay.</a:t>
            </a:r>
            <a:endParaRPr lang="en-US" sz="2800" b="1" i="1" dirty="0">
              <a:solidFill>
                <a:schemeClr val="tx1">
                  <a:lumMod val="75000"/>
                  <a:lumOff val="25000"/>
                </a:schemeClr>
              </a:solidFill>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63486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4533"/>
                                        </p:tgtEl>
                                        <p:attrNameLst>
                                          <p:attrName>style.visibility</p:attrName>
                                        </p:attrNameLst>
                                      </p:cBhvr>
                                      <p:to>
                                        <p:strVal val="visible"/>
                                      </p:to>
                                    </p:set>
                                    <p:animEffect transition="in" filter="fade">
                                      <p:cBhvr>
                                        <p:cTn id="7" dur="500"/>
                                        <p:tgtEl>
                                          <p:spTgt spid="234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4512"/>
                                        </p:tgtEl>
                                        <p:attrNameLst>
                                          <p:attrName>style.visibility</p:attrName>
                                        </p:attrNameLst>
                                      </p:cBhvr>
                                      <p:to>
                                        <p:strVal val="visible"/>
                                      </p:to>
                                    </p:set>
                                    <p:animEffect transition="in" filter="fade">
                                      <p:cBhvr>
                                        <p:cTn id="10" dur="500"/>
                                        <p:tgtEl>
                                          <p:spTgt spid="2345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4505"/>
                                        </p:tgtEl>
                                        <p:attrNameLst>
                                          <p:attrName>style.visibility</p:attrName>
                                        </p:attrNameLst>
                                      </p:cBhvr>
                                      <p:to>
                                        <p:strVal val="visible"/>
                                      </p:to>
                                    </p:set>
                                    <p:animEffect transition="in" filter="fade">
                                      <p:cBhvr>
                                        <p:cTn id="13" dur="500"/>
                                        <p:tgtEl>
                                          <p:spTgt spid="23450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34523"/>
                                        </p:tgtEl>
                                        <p:attrNameLst>
                                          <p:attrName>style.visibility</p:attrName>
                                        </p:attrNameLst>
                                      </p:cBhvr>
                                      <p:to>
                                        <p:strVal val="visible"/>
                                      </p:to>
                                    </p:set>
                                    <p:animEffect transition="in" filter="wipe(left)">
                                      <p:cBhvr>
                                        <p:cTn id="17" dur="500"/>
                                        <p:tgtEl>
                                          <p:spTgt spid="2345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4514"/>
                                        </p:tgtEl>
                                        <p:attrNameLst>
                                          <p:attrName>style.visibility</p:attrName>
                                        </p:attrNameLst>
                                      </p:cBhvr>
                                      <p:to>
                                        <p:strVal val="visible"/>
                                      </p:to>
                                    </p:set>
                                    <p:animEffect transition="in" filter="fade">
                                      <p:cBhvr>
                                        <p:cTn id="20" dur="500"/>
                                        <p:tgtEl>
                                          <p:spTgt spid="23451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4522"/>
                                        </p:tgtEl>
                                        <p:attrNameLst>
                                          <p:attrName>style.visibility</p:attrName>
                                        </p:attrNameLst>
                                      </p:cBhvr>
                                      <p:to>
                                        <p:strVal val="visible"/>
                                      </p:to>
                                    </p:set>
                                    <p:animEffect transition="in" filter="wipe(left)">
                                      <p:cBhvr>
                                        <p:cTn id="24" dur="500"/>
                                        <p:tgtEl>
                                          <p:spTgt spid="2345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4515"/>
                                        </p:tgtEl>
                                        <p:attrNameLst>
                                          <p:attrName>style.visibility</p:attrName>
                                        </p:attrNameLst>
                                      </p:cBhvr>
                                      <p:to>
                                        <p:strVal val="visible"/>
                                      </p:to>
                                    </p:set>
                                    <p:animEffect transition="in" filter="fade">
                                      <p:cBhvr>
                                        <p:cTn id="27" dur="500"/>
                                        <p:tgtEl>
                                          <p:spTgt spid="234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4502"/>
                                        </p:tgtEl>
                                        <p:attrNameLst>
                                          <p:attrName>style.visibility</p:attrName>
                                        </p:attrNameLst>
                                      </p:cBhvr>
                                      <p:to>
                                        <p:strVal val="visible"/>
                                      </p:to>
                                    </p:set>
                                    <p:animEffect transition="in" filter="wipe(left)">
                                      <p:cBhvr>
                                        <p:cTn id="32" dur="500"/>
                                        <p:tgtEl>
                                          <p:spTgt spid="23450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34518"/>
                                        </p:tgtEl>
                                        <p:attrNameLst>
                                          <p:attrName>style.visibility</p:attrName>
                                        </p:attrNameLst>
                                      </p:cBhvr>
                                      <p:to>
                                        <p:strVal val="visible"/>
                                      </p:to>
                                    </p:set>
                                    <p:animEffect transition="in" filter="fade">
                                      <p:cBhvr>
                                        <p:cTn id="36" dur="500"/>
                                        <p:tgtEl>
                                          <p:spTgt spid="234518"/>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345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45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4525"/>
                                        </p:tgtEl>
                                        <p:attrNameLst>
                                          <p:attrName>style.visibility</p:attrName>
                                        </p:attrNameLst>
                                      </p:cBhvr>
                                      <p:to>
                                        <p:strVal val="visible"/>
                                      </p:to>
                                    </p:set>
                                    <p:animEffect transition="in" filter="wipe(left)">
                                      <p:cBhvr>
                                        <p:cTn id="46" dur="500"/>
                                        <p:tgtEl>
                                          <p:spTgt spid="234525"/>
                                        </p:tgtEl>
                                      </p:cBhvr>
                                    </p:animEffect>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345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3451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452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234508"/>
                                        </p:tgtEl>
                                        <p:attrNameLst>
                                          <p:attrName>style.visibility</p:attrName>
                                        </p:attrNameLst>
                                      </p:cBhvr>
                                      <p:to>
                                        <p:strVal val="visible"/>
                                      </p:to>
                                    </p:set>
                                    <p:animEffect transition="in" filter="fade">
                                      <p:cBhvr>
                                        <p:cTn id="62" dur="500"/>
                                        <p:tgtEl>
                                          <p:spTgt spid="23450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4503"/>
                                        </p:tgtEl>
                                        <p:attrNameLst>
                                          <p:attrName>style.visibility</p:attrName>
                                        </p:attrNameLst>
                                      </p:cBhvr>
                                      <p:to>
                                        <p:strVal val="visible"/>
                                      </p:to>
                                    </p:set>
                                    <p:animEffect transition="in" filter="fade">
                                      <p:cBhvr>
                                        <p:cTn id="65" dur="500"/>
                                        <p:tgtEl>
                                          <p:spTgt spid="23450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48914"/>
                                        </p:tgtEl>
                                        <p:attrNameLst>
                                          <p:attrName>style.visibility</p:attrName>
                                        </p:attrNameLst>
                                      </p:cBhvr>
                                      <p:to>
                                        <p:strVal val="visible"/>
                                      </p:to>
                                    </p:set>
                                    <p:animEffect transition="in" filter="wipe(down)">
                                      <p:cBhvr>
                                        <p:cTn id="70" dur="500"/>
                                        <p:tgtEl>
                                          <p:spTgt spid="548914"/>
                                        </p:tgtEl>
                                      </p:cBhvr>
                                    </p:animEffec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right)">
                                      <p:cBhvr>
                                        <p:cTn id="74" dur="500"/>
                                        <p:tgtEl>
                                          <p:spTgt spid="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4506"/>
                                        </p:tgtEl>
                                        <p:attrNameLst>
                                          <p:attrName>style.visibility</p:attrName>
                                        </p:attrNameLst>
                                      </p:cBhvr>
                                      <p:to>
                                        <p:strVal val="visible"/>
                                      </p:to>
                                    </p:set>
                                    <p:animEffect transition="in" filter="fade">
                                      <p:cBhvr>
                                        <p:cTn id="77" dur="500"/>
                                        <p:tgtEl>
                                          <p:spTgt spid="234506"/>
                                        </p:tgtEl>
                                      </p:cBhvr>
                                    </p:animEffect>
                                  </p:childTnLst>
                                </p:cTn>
                              </p:par>
                              <p:par>
                                <p:cTn id="78" presetID="1" presetClass="entr" presetSubtype="0" fill="hold" nodeType="withEffect">
                                  <p:stCondLst>
                                    <p:cond delay="0"/>
                                  </p:stCondLst>
                                  <p:childTnLst>
                                    <p:set>
                                      <p:cBhvr>
                                        <p:cTn id="79" dur="1" fill="hold">
                                          <p:stCondLst>
                                            <p:cond delay="0"/>
                                          </p:stCondLst>
                                        </p:cTn>
                                        <p:tgtEl>
                                          <p:spTgt spid="23451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3452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4534"/>
                                        </p:tgtEl>
                                        <p:attrNameLst>
                                          <p:attrName>style.visibility</p:attrName>
                                        </p:attrNameLst>
                                      </p:cBhvr>
                                      <p:to>
                                        <p:strVal val="visible"/>
                                      </p:to>
                                    </p:set>
                                  </p:childTnLst>
                                </p:cTn>
                              </p:par>
                            </p:childTnLst>
                          </p:cTn>
                        </p:par>
                        <p:par>
                          <p:cTn id="86" fill="hold">
                            <p:stCondLst>
                              <p:cond delay="0"/>
                            </p:stCondLst>
                            <p:childTnLst>
                              <p:par>
                                <p:cTn id="87" presetID="10" presetClass="entr" presetSubtype="0" fill="hold" grpId="0" nodeType="afterEffect">
                                  <p:stCondLst>
                                    <p:cond delay="0"/>
                                  </p:stCondLst>
                                  <p:childTnLst>
                                    <p:set>
                                      <p:cBhvr>
                                        <p:cTn id="88" dur="1" fill="hold">
                                          <p:stCondLst>
                                            <p:cond delay="0"/>
                                          </p:stCondLst>
                                        </p:cTn>
                                        <p:tgtEl>
                                          <p:spTgt spid="234501"/>
                                        </p:tgtEl>
                                        <p:attrNameLst>
                                          <p:attrName>style.visibility</p:attrName>
                                        </p:attrNameLst>
                                      </p:cBhvr>
                                      <p:to>
                                        <p:strVal val="visible"/>
                                      </p:to>
                                    </p:set>
                                    <p:animEffect transition="in" filter="fade">
                                      <p:cBhvr>
                                        <p:cTn id="89" dur="500"/>
                                        <p:tgtEl>
                                          <p:spTgt spid="234501"/>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animBg="1"/>
      <p:bldP spid="234502" grpId="0" animBg="1"/>
      <p:bldP spid="234503" grpId="0"/>
      <p:bldP spid="234505" grpId="0"/>
      <p:bldP spid="234506" grpId="0"/>
      <p:bldP spid="234508" grpId="0"/>
      <p:bldP spid="234512" grpId="0" animBg="1"/>
      <p:bldP spid="234513" grpId="0"/>
      <p:bldP spid="234514" grpId="0"/>
      <p:bldP spid="234515" grpId="0"/>
      <p:bldP spid="234516" grpId="0"/>
      <p:bldP spid="234518" grpId="0"/>
      <p:bldP spid="234519" grpId="0"/>
      <p:bldP spid="234522" grpId="0" animBg="1"/>
      <p:bldP spid="234523" grpId="0" animBg="1"/>
      <p:bldP spid="234525" grpId="0" animBg="1"/>
      <p:bldP spid="234533" grpId="0"/>
      <p:bldP spid="234534" grpId="0"/>
      <p:bldP spid="234526" grpId="0" animBg="1"/>
      <p:bldP spid="234524" grpId="0" animBg="1"/>
      <p:bldP spid="234527"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35563"/>
          </a:xfrm>
        </p:spPr>
        <p:txBody>
          <a:bodyPr>
            <a:normAutofit/>
          </a:bodyPr>
          <a:lstStyle/>
          <a:p>
            <a:pPr>
              <a:spcBef>
                <a:spcPts val="0"/>
              </a:spcBef>
              <a:spcAft>
                <a:spcPts val="1800"/>
              </a:spcAft>
            </a:pPr>
            <a:r>
              <a:rPr lang="en-US" sz="3200" dirty="0">
                <a:solidFill>
                  <a:srgbClr val="0070C0"/>
                </a:solidFill>
              </a:rPr>
              <a:t>IS THERE A MONOPOLY </a:t>
            </a:r>
            <a:r>
              <a:rPr lang="en-US" sz="3200" dirty="0" smtClean="0">
                <a:solidFill>
                  <a:srgbClr val="0070C0"/>
                </a:solidFill>
              </a:rPr>
              <a:t>SUPPLY CURVE</a:t>
            </a:r>
            <a:r>
              <a:rPr lang="en-US" sz="3200" dirty="0">
                <a:solidFill>
                  <a:srgbClr val="0070C0"/>
                </a:solidFill>
              </a:rPr>
              <a:t>?</a:t>
            </a:r>
          </a:p>
          <a:p>
            <a:pPr>
              <a:spcBef>
                <a:spcPts val="0"/>
              </a:spcBef>
              <a:spcAft>
                <a:spcPts val="1800"/>
              </a:spcAft>
            </a:pPr>
            <a:r>
              <a:rPr lang="en-US" sz="3200" b="0" dirty="0" smtClean="0"/>
              <a:t>You </a:t>
            </a:r>
            <a:r>
              <a:rPr lang="en-US" sz="3200" b="0" dirty="0"/>
              <a:t>might be tempted to </a:t>
            </a:r>
            <a:r>
              <a:rPr lang="en-US" sz="3200" b="0" dirty="0" smtClean="0"/>
              <a:t>ask about the supply </a:t>
            </a:r>
            <a:r>
              <a:rPr lang="en-US" sz="3200" b="0" dirty="0"/>
              <a:t>curve of </a:t>
            </a:r>
            <a:r>
              <a:rPr lang="en-US" sz="3200" b="0" dirty="0" smtClean="0"/>
              <a:t>a monopolist</a:t>
            </a:r>
            <a:r>
              <a:rPr lang="en-US" sz="3200" b="0" dirty="0"/>
              <a:t>. But this is a meaningless question:</a:t>
            </a:r>
          </a:p>
          <a:p>
            <a:pPr>
              <a:spcBef>
                <a:spcPts val="0"/>
              </a:spcBef>
              <a:spcAft>
                <a:spcPts val="1800"/>
              </a:spcAft>
            </a:pPr>
            <a:r>
              <a:rPr lang="en-US" sz="3200" i="1" dirty="0" smtClean="0">
                <a:solidFill>
                  <a:srgbClr val="0070C0"/>
                </a:solidFill>
              </a:rPr>
              <a:t>Monopolists don’t </a:t>
            </a:r>
            <a:r>
              <a:rPr lang="en-US" sz="3200" i="1" dirty="0">
                <a:solidFill>
                  <a:srgbClr val="0070C0"/>
                </a:solidFill>
              </a:rPr>
              <a:t>have supply </a:t>
            </a:r>
            <a:r>
              <a:rPr lang="en-US" sz="3200" i="1" dirty="0" smtClean="0">
                <a:solidFill>
                  <a:srgbClr val="0070C0"/>
                </a:solidFill>
              </a:rPr>
              <a:t>curves- </a:t>
            </a:r>
            <a:r>
              <a:rPr lang="en-US" sz="3200" i="1" dirty="0" smtClean="0"/>
              <a:t>since they control prices there is no set relationship between Price and Quantity supplied.</a:t>
            </a:r>
            <a:endParaRPr lang="en-US" sz="3200" dirty="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484322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1" name="Rectangle 7"/>
          <p:cNvSpPr>
            <a:spLocks noChangeArrowheads="1"/>
          </p:cNvSpPr>
          <p:nvPr/>
        </p:nvSpPr>
        <p:spPr bwMode="auto">
          <a:xfrm>
            <a:off x="5200650" y="3375025"/>
            <a:ext cx="1028700" cy="827088"/>
          </a:xfrm>
          <a:prstGeom prst="rect">
            <a:avLst/>
          </a:prstGeom>
          <a:solidFill>
            <a:srgbClr val="D7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36546" name="Rectangle 2"/>
          <p:cNvSpPr>
            <a:spLocks noGrp="1" noRot="1" noChangeArrowheads="1"/>
          </p:cNvSpPr>
          <p:nvPr>
            <p:ph type="title"/>
          </p:nvPr>
        </p:nvSpPr>
        <p:spPr/>
        <p:txBody>
          <a:bodyPr>
            <a:normAutofit fontScale="90000"/>
          </a:bodyPr>
          <a:lstStyle/>
          <a:p>
            <a:pPr algn="l"/>
            <a:r>
              <a:rPr lang="en-US" spc="0" dirty="0" smtClean="0"/>
              <a:t>MONOPOLY CAUSES INEFFICIENCY</a:t>
            </a:r>
          </a:p>
        </p:txBody>
      </p:sp>
      <p:sp>
        <p:nvSpPr>
          <p:cNvPr id="236549" name="Freeform 5"/>
          <p:cNvSpPr>
            <a:spLocks/>
          </p:cNvSpPr>
          <p:nvPr/>
        </p:nvSpPr>
        <p:spPr bwMode="auto">
          <a:xfrm>
            <a:off x="591086" y="2789238"/>
            <a:ext cx="2473325" cy="1412875"/>
          </a:xfrm>
          <a:custGeom>
            <a:avLst/>
            <a:gdLst>
              <a:gd name="T0" fmla="*/ 0 w 1285"/>
              <a:gd name="T1" fmla="*/ 0 h 666"/>
              <a:gd name="T2" fmla="*/ 0 w 1285"/>
              <a:gd name="T3" fmla="*/ 666 h 666"/>
              <a:gd name="T4" fmla="*/ 1285 w 1285"/>
              <a:gd name="T5" fmla="*/ 666 h 666"/>
              <a:gd name="T6" fmla="*/ 0 w 1285"/>
              <a:gd name="T7" fmla="*/ 0 h 666"/>
              <a:gd name="T8" fmla="*/ 0 60000 65536"/>
              <a:gd name="T9" fmla="*/ 0 60000 65536"/>
              <a:gd name="T10" fmla="*/ 0 60000 65536"/>
              <a:gd name="T11" fmla="*/ 0 60000 65536"/>
              <a:gd name="T12" fmla="*/ 0 w 1285"/>
              <a:gd name="T13" fmla="*/ 0 h 666"/>
              <a:gd name="T14" fmla="*/ 1285 w 1285"/>
              <a:gd name="T15" fmla="*/ 666 h 666"/>
            </a:gdLst>
            <a:ahLst/>
            <a:cxnLst>
              <a:cxn ang="T8">
                <a:pos x="T0" y="T1"/>
              </a:cxn>
              <a:cxn ang="T9">
                <a:pos x="T2" y="T3"/>
              </a:cxn>
              <a:cxn ang="T10">
                <a:pos x="T4" y="T5"/>
              </a:cxn>
              <a:cxn ang="T11">
                <a:pos x="T6" y="T7"/>
              </a:cxn>
            </a:cxnLst>
            <a:rect l="T12" t="T13" r="T14" b="T15"/>
            <a:pathLst>
              <a:path w="1285" h="666">
                <a:moveTo>
                  <a:pt x="0" y="0"/>
                </a:moveTo>
                <a:lnTo>
                  <a:pt x="0" y="666"/>
                </a:lnTo>
                <a:lnTo>
                  <a:pt x="1285" y="666"/>
                </a:lnTo>
                <a:lnTo>
                  <a:pt x="0" y="0"/>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550" name="Freeform 6"/>
          <p:cNvSpPr>
            <a:spLocks/>
          </p:cNvSpPr>
          <p:nvPr/>
        </p:nvSpPr>
        <p:spPr bwMode="auto">
          <a:xfrm>
            <a:off x="6229350" y="3375025"/>
            <a:ext cx="1444625" cy="827088"/>
          </a:xfrm>
          <a:custGeom>
            <a:avLst/>
            <a:gdLst>
              <a:gd name="T0" fmla="*/ 0 w 751"/>
              <a:gd name="T1" fmla="*/ 0 h 390"/>
              <a:gd name="T2" fmla="*/ 0 w 751"/>
              <a:gd name="T3" fmla="*/ 390 h 390"/>
              <a:gd name="T4" fmla="*/ 751 w 751"/>
              <a:gd name="T5" fmla="*/ 390 h 390"/>
              <a:gd name="T6" fmla="*/ 0 w 751"/>
              <a:gd name="T7" fmla="*/ 0 h 390"/>
              <a:gd name="T8" fmla="*/ 0 60000 65536"/>
              <a:gd name="T9" fmla="*/ 0 60000 65536"/>
              <a:gd name="T10" fmla="*/ 0 60000 65536"/>
              <a:gd name="T11" fmla="*/ 0 60000 65536"/>
              <a:gd name="T12" fmla="*/ 0 w 751"/>
              <a:gd name="T13" fmla="*/ 0 h 390"/>
              <a:gd name="T14" fmla="*/ 751 w 751"/>
              <a:gd name="T15" fmla="*/ 390 h 390"/>
            </a:gdLst>
            <a:ahLst/>
            <a:cxnLst>
              <a:cxn ang="T8">
                <a:pos x="T0" y="T1"/>
              </a:cxn>
              <a:cxn ang="T9">
                <a:pos x="T2" y="T3"/>
              </a:cxn>
              <a:cxn ang="T10">
                <a:pos x="T4" y="T5"/>
              </a:cxn>
              <a:cxn ang="T11">
                <a:pos x="T6" y="T7"/>
              </a:cxn>
            </a:cxnLst>
            <a:rect l="T12" t="T13" r="T14" b="T15"/>
            <a:pathLst>
              <a:path w="751" h="390">
                <a:moveTo>
                  <a:pt x="0" y="0"/>
                </a:moveTo>
                <a:lnTo>
                  <a:pt x="0" y="390"/>
                </a:lnTo>
                <a:lnTo>
                  <a:pt x="751" y="390"/>
                </a:lnTo>
                <a:lnTo>
                  <a:pt x="0" y="0"/>
                </a:lnTo>
                <a:close/>
              </a:path>
            </a:pathLst>
          </a:custGeom>
          <a:solidFill>
            <a:srgbClr val="FFE5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552" name="Line 8"/>
          <p:cNvSpPr>
            <a:spLocks noChangeShapeType="1"/>
          </p:cNvSpPr>
          <p:nvPr/>
        </p:nvSpPr>
        <p:spPr bwMode="auto">
          <a:xfrm>
            <a:off x="5200650" y="4202113"/>
            <a:ext cx="2847975"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53" name="Freeform 9"/>
          <p:cNvSpPr>
            <a:spLocks/>
          </p:cNvSpPr>
          <p:nvPr/>
        </p:nvSpPr>
        <p:spPr bwMode="auto">
          <a:xfrm>
            <a:off x="5200650" y="2789238"/>
            <a:ext cx="1028700" cy="585787"/>
          </a:xfrm>
          <a:custGeom>
            <a:avLst/>
            <a:gdLst>
              <a:gd name="T0" fmla="*/ 0 w 534"/>
              <a:gd name="T1" fmla="*/ 0 h 276"/>
              <a:gd name="T2" fmla="*/ 0 w 534"/>
              <a:gd name="T3" fmla="*/ 276 h 276"/>
              <a:gd name="T4" fmla="*/ 534 w 534"/>
              <a:gd name="T5" fmla="*/ 276 h 276"/>
              <a:gd name="T6" fmla="*/ 0 w 534"/>
              <a:gd name="T7" fmla="*/ 0 h 276"/>
              <a:gd name="T8" fmla="*/ 0 60000 65536"/>
              <a:gd name="T9" fmla="*/ 0 60000 65536"/>
              <a:gd name="T10" fmla="*/ 0 60000 65536"/>
              <a:gd name="T11" fmla="*/ 0 60000 65536"/>
              <a:gd name="T12" fmla="*/ 0 w 534"/>
              <a:gd name="T13" fmla="*/ 0 h 276"/>
              <a:gd name="T14" fmla="*/ 534 w 534"/>
              <a:gd name="T15" fmla="*/ 276 h 276"/>
            </a:gdLst>
            <a:ahLst/>
            <a:cxnLst>
              <a:cxn ang="T8">
                <a:pos x="T0" y="T1"/>
              </a:cxn>
              <a:cxn ang="T9">
                <a:pos x="T2" y="T3"/>
              </a:cxn>
              <a:cxn ang="T10">
                <a:pos x="T4" y="T5"/>
              </a:cxn>
              <a:cxn ang="T11">
                <a:pos x="T6" y="T7"/>
              </a:cxn>
            </a:cxnLst>
            <a:rect l="T12" t="T13" r="T14" b="T15"/>
            <a:pathLst>
              <a:path w="534" h="276">
                <a:moveTo>
                  <a:pt x="0" y="0"/>
                </a:moveTo>
                <a:lnTo>
                  <a:pt x="0" y="276"/>
                </a:lnTo>
                <a:lnTo>
                  <a:pt x="534" y="276"/>
                </a:lnTo>
                <a:lnTo>
                  <a:pt x="0" y="0"/>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554" name="Line 10"/>
          <p:cNvSpPr>
            <a:spLocks noChangeShapeType="1"/>
          </p:cNvSpPr>
          <p:nvPr/>
        </p:nvSpPr>
        <p:spPr bwMode="auto">
          <a:xfrm>
            <a:off x="591086" y="4202113"/>
            <a:ext cx="2846388"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55" name="Rectangle 11"/>
          <p:cNvSpPr>
            <a:spLocks noChangeArrowheads="1"/>
          </p:cNvSpPr>
          <p:nvPr/>
        </p:nvSpPr>
        <p:spPr bwMode="auto">
          <a:xfrm>
            <a:off x="1084799" y="1905000"/>
            <a:ext cx="255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a:t>
            </a:r>
            <a:endParaRPr lang="en-US" sz="1400">
              <a:latin typeface="Century Gothic"/>
              <a:cs typeface="Century Gothic"/>
            </a:endParaRPr>
          </a:p>
        </p:txBody>
      </p:sp>
      <p:sp>
        <p:nvSpPr>
          <p:cNvPr id="236556" name="Rectangle 12"/>
          <p:cNvSpPr>
            <a:spLocks noChangeArrowheads="1"/>
          </p:cNvSpPr>
          <p:nvPr/>
        </p:nvSpPr>
        <p:spPr bwMode="auto">
          <a:xfrm>
            <a:off x="1347271" y="1905000"/>
            <a:ext cx="3224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Total </a:t>
            </a:r>
            <a:r>
              <a:rPr lang="en-US" sz="1400" b="1" dirty="0" smtClean="0">
                <a:solidFill>
                  <a:srgbClr val="000000"/>
                </a:solidFill>
                <a:latin typeface="Century Gothic"/>
                <a:cs typeface="Century Gothic"/>
              </a:rPr>
              <a:t>surplus with perfect competition</a:t>
            </a:r>
            <a:endParaRPr lang="en-US" sz="1400" b="1" dirty="0">
              <a:latin typeface="Century Gothic"/>
              <a:cs typeface="Century Gothic"/>
            </a:endParaRPr>
          </a:p>
        </p:txBody>
      </p:sp>
      <p:sp>
        <p:nvSpPr>
          <p:cNvPr id="236558" name="Rectangle 14"/>
          <p:cNvSpPr>
            <a:spLocks noChangeArrowheads="1"/>
          </p:cNvSpPr>
          <p:nvPr/>
        </p:nvSpPr>
        <p:spPr bwMode="auto">
          <a:xfrm>
            <a:off x="5955285" y="1905000"/>
            <a:ext cx="2931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smtClean="0">
                <a:solidFill>
                  <a:srgbClr val="000000"/>
                </a:solidFill>
                <a:latin typeface="Century Gothic"/>
                <a:cs typeface="Century Gothic"/>
              </a:rPr>
              <a:t>(b)</a:t>
            </a:r>
            <a:endParaRPr lang="en-US" sz="1400" dirty="0">
              <a:latin typeface="Century Gothic"/>
              <a:cs typeface="Century Gothic"/>
            </a:endParaRPr>
          </a:p>
        </p:txBody>
      </p:sp>
      <p:sp>
        <p:nvSpPr>
          <p:cNvPr id="236560" name="Rectangle 16"/>
          <p:cNvSpPr>
            <a:spLocks noChangeArrowheads="1"/>
          </p:cNvSpPr>
          <p:nvPr/>
        </p:nvSpPr>
        <p:spPr bwMode="auto">
          <a:xfrm>
            <a:off x="6215063" y="1905000"/>
            <a:ext cx="2420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Total </a:t>
            </a:r>
            <a:r>
              <a:rPr lang="en-US" sz="1400" b="1" dirty="0" smtClean="0">
                <a:solidFill>
                  <a:srgbClr val="000000"/>
                </a:solidFill>
                <a:latin typeface="Century Gothic"/>
                <a:cs typeface="Century Gothic"/>
              </a:rPr>
              <a:t>surplus with monopoly</a:t>
            </a:r>
            <a:endParaRPr lang="en-US" sz="1400" b="1" dirty="0">
              <a:latin typeface="Century Gothic"/>
              <a:cs typeface="Century Gothic"/>
            </a:endParaRPr>
          </a:p>
        </p:txBody>
      </p:sp>
      <p:sp>
        <p:nvSpPr>
          <p:cNvPr id="236561" name="Line 17"/>
          <p:cNvSpPr>
            <a:spLocks noChangeShapeType="1"/>
          </p:cNvSpPr>
          <p:nvPr/>
        </p:nvSpPr>
        <p:spPr bwMode="auto">
          <a:xfrm>
            <a:off x="564099" y="2774950"/>
            <a:ext cx="3036887" cy="173196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62" name="Rectangle 18"/>
          <p:cNvSpPr>
            <a:spLocks noChangeArrowheads="1"/>
          </p:cNvSpPr>
          <p:nvPr/>
        </p:nvSpPr>
        <p:spPr bwMode="auto">
          <a:xfrm>
            <a:off x="3616861" y="4416425"/>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36563" name="Rectangle 19"/>
          <p:cNvSpPr>
            <a:spLocks noChangeArrowheads="1"/>
          </p:cNvSpPr>
          <p:nvPr/>
        </p:nvSpPr>
        <p:spPr bwMode="auto">
          <a:xfrm>
            <a:off x="3435886" y="4079875"/>
            <a:ext cx="47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r>
              <a:rPr lang="en-US" sz="1400" dirty="0">
                <a:solidFill>
                  <a:srgbClr val="000000"/>
                </a:solidFill>
                <a:latin typeface="Century Gothic"/>
                <a:cs typeface="Century Gothic"/>
              </a:rPr>
              <a:t> =</a:t>
            </a:r>
            <a:endParaRPr lang="en-US" sz="1400" dirty="0">
              <a:latin typeface="Century Gothic"/>
              <a:cs typeface="Century Gothic"/>
            </a:endParaRPr>
          </a:p>
        </p:txBody>
      </p:sp>
      <p:sp>
        <p:nvSpPr>
          <p:cNvPr id="236564" name="Rectangle 20"/>
          <p:cNvSpPr>
            <a:spLocks noChangeArrowheads="1"/>
          </p:cNvSpPr>
          <p:nvPr/>
        </p:nvSpPr>
        <p:spPr bwMode="auto">
          <a:xfrm>
            <a:off x="3845461" y="4079875"/>
            <a:ext cx="434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 </a:t>
            </a:r>
            <a:r>
              <a:rPr lang="en-US" sz="1400" i="1" dirty="0" err="1" smtClean="0">
                <a:solidFill>
                  <a:srgbClr val="000000"/>
                </a:solidFill>
                <a:latin typeface="Century Gothic"/>
                <a:cs typeface="Century Gothic"/>
              </a:rPr>
              <a:t>ATC</a:t>
            </a:r>
            <a:endParaRPr lang="en-US" sz="1400" i="1" dirty="0">
              <a:latin typeface="Century Gothic"/>
              <a:cs typeface="Century Gothic"/>
            </a:endParaRPr>
          </a:p>
        </p:txBody>
      </p:sp>
      <p:sp>
        <p:nvSpPr>
          <p:cNvPr id="236567" name="Rectangle 23"/>
          <p:cNvSpPr>
            <a:spLocks noChangeArrowheads="1"/>
          </p:cNvSpPr>
          <p:nvPr/>
        </p:nvSpPr>
        <p:spPr bwMode="auto">
          <a:xfrm>
            <a:off x="8054975" y="4079875"/>
            <a:ext cx="47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r>
              <a:rPr lang="en-US" sz="1400" dirty="0">
                <a:solidFill>
                  <a:srgbClr val="000000"/>
                </a:solidFill>
                <a:latin typeface="Century Gothic"/>
                <a:cs typeface="Century Gothic"/>
              </a:rPr>
              <a:t> =</a:t>
            </a:r>
            <a:endParaRPr lang="en-US" sz="1400" dirty="0">
              <a:latin typeface="Century Gothic"/>
              <a:cs typeface="Century Gothic"/>
            </a:endParaRPr>
          </a:p>
        </p:txBody>
      </p:sp>
      <p:sp>
        <p:nvSpPr>
          <p:cNvPr id="236568" name="Rectangle 24"/>
          <p:cNvSpPr>
            <a:spLocks noChangeArrowheads="1"/>
          </p:cNvSpPr>
          <p:nvPr/>
        </p:nvSpPr>
        <p:spPr bwMode="auto">
          <a:xfrm>
            <a:off x="8467725" y="4079875"/>
            <a:ext cx="434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 </a:t>
            </a:r>
            <a:r>
              <a:rPr lang="en-US" sz="1400" i="1" dirty="0" err="1" smtClean="0">
                <a:solidFill>
                  <a:srgbClr val="000000"/>
                </a:solidFill>
                <a:latin typeface="Century Gothic"/>
                <a:cs typeface="Century Gothic"/>
              </a:rPr>
              <a:t>ATC</a:t>
            </a:r>
            <a:endParaRPr lang="en-US" sz="1400" i="1" dirty="0">
              <a:latin typeface="Century Gothic"/>
              <a:cs typeface="Century Gothic"/>
            </a:endParaRPr>
          </a:p>
        </p:txBody>
      </p:sp>
      <p:sp>
        <p:nvSpPr>
          <p:cNvPr id="236571" name="Rectangle 27"/>
          <p:cNvSpPr>
            <a:spLocks noChangeArrowheads="1"/>
          </p:cNvSpPr>
          <p:nvPr/>
        </p:nvSpPr>
        <p:spPr bwMode="auto">
          <a:xfrm>
            <a:off x="3618449" y="4932363"/>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36572" name="Rectangle 28"/>
          <p:cNvSpPr>
            <a:spLocks noChangeArrowheads="1"/>
          </p:cNvSpPr>
          <p:nvPr/>
        </p:nvSpPr>
        <p:spPr bwMode="auto">
          <a:xfrm>
            <a:off x="2975511" y="4913313"/>
            <a:ext cx="279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C</a:t>
            </a:r>
            <a:endParaRPr lang="en-US" sz="1400" i="1" dirty="0">
              <a:latin typeface="Century Gothic"/>
              <a:cs typeface="Century Gothic"/>
            </a:endParaRPr>
          </a:p>
        </p:txBody>
      </p:sp>
      <p:sp>
        <p:nvSpPr>
          <p:cNvPr id="236574" name="Oval 30"/>
          <p:cNvSpPr>
            <a:spLocks noChangeArrowheads="1"/>
          </p:cNvSpPr>
          <p:nvPr/>
        </p:nvSpPr>
        <p:spPr bwMode="auto">
          <a:xfrm>
            <a:off x="3018374" y="4151313"/>
            <a:ext cx="90487" cy="1000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575" name="Rectangle 31"/>
          <p:cNvSpPr>
            <a:spLocks noChangeArrowheads="1"/>
          </p:cNvSpPr>
          <p:nvPr/>
        </p:nvSpPr>
        <p:spPr bwMode="auto">
          <a:xfrm>
            <a:off x="357724" y="4075113"/>
            <a:ext cx="22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i="1" baseline="-25000" dirty="0" smtClean="0">
                <a:solidFill>
                  <a:srgbClr val="000000"/>
                </a:solidFill>
                <a:latin typeface="Century Gothic"/>
                <a:cs typeface="Century Gothic"/>
              </a:rPr>
              <a:t>C</a:t>
            </a:r>
            <a:endParaRPr lang="en-US" sz="1400" i="1" dirty="0">
              <a:latin typeface="Century Gothic"/>
              <a:cs typeface="Century Gothic"/>
            </a:endParaRPr>
          </a:p>
        </p:txBody>
      </p:sp>
      <p:sp>
        <p:nvSpPr>
          <p:cNvPr id="236579" name="Line 35"/>
          <p:cNvSpPr>
            <a:spLocks noChangeShapeType="1"/>
          </p:cNvSpPr>
          <p:nvPr/>
        </p:nvSpPr>
        <p:spPr bwMode="auto">
          <a:xfrm>
            <a:off x="5187950" y="2778125"/>
            <a:ext cx="3024188" cy="1728788"/>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80" name="Line 36"/>
          <p:cNvSpPr>
            <a:spLocks noChangeShapeType="1"/>
          </p:cNvSpPr>
          <p:nvPr/>
        </p:nvSpPr>
        <p:spPr bwMode="auto">
          <a:xfrm>
            <a:off x="5187950" y="2768600"/>
            <a:ext cx="1395413" cy="1924050"/>
          </a:xfrm>
          <a:prstGeom prst="line">
            <a:avLst/>
          </a:prstGeom>
          <a:noFill/>
          <a:ln w="30163">
            <a:solidFill>
              <a:srgbClr val="4B8FC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81" name="Rectangle 37"/>
          <p:cNvSpPr>
            <a:spLocks noChangeArrowheads="1"/>
          </p:cNvSpPr>
          <p:nvPr/>
        </p:nvSpPr>
        <p:spPr bwMode="auto">
          <a:xfrm>
            <a:off x="6161088" y="4913313"/>
            <a:ext cx="2917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36583" name="Rectangle 39"/>
          <p:cNvSpPr>
            <a:spLocks noChangeArrowheads="1"/>
          </p:cNvSpPr>
          <p:nvPr/>
        </p:nvSpPr>
        <p:spPr bwMode="auto">
          <a:xfrm>
            <a:off x="4946650" y="3192463"/>
            <a:ext cx="2416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36590" name="Rectangle 46"/>
          <p:cNvSpPr>
            <a:spLocks noChangeArrowheads="1"/>
          </p:cNvSpPr>
          <p:nvPr/>
        </p:nvSpPr>
        <p:spPr bwMode="auto">
          <a:xfrm>
            <a:off x="8229600" y="4410075"/>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36591" name="Rectangle 47"/>
          <p:cNvSpPr>
            <a:spLocks noChangeArrowheads="1"/>
          </p:cNvSpPr>
          <p:nvPr/>
        </p:nvSpPr>
        <p:spPr bwMode="auto">
          <a:xfrm>
            <a:off x="6591300" y="4630738"/>
            <a:ext cx="303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MR</a:t>
            </a:r>
            <a:endParaRPr lang="en-US" sz="1400" i="1" dirty="0">
              <a:latin typeface="Century Gothic"/>
              <a:cs typeface="Century Gothic"/>
            </a:endParaRPr>
          </a:p>
        </p:txBody>
      </p:sp>
      <p:sp>
        <p:nvSpPr>
          <p:cNvPr id="236592" name="Rectangle 48"/>
          <p:cNvSpPr>
            <a:spLocks noChangeArrowheads="1"/>
          </p:cNvSpPr>
          <p:nvPr/>
        </p:nvSpPr>
        <p:spPr bwMode="auto">
          <a:xfrm>
            <a:off x="8235950" y="4932363"/>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36595" name="Line 51"/>
          <p:cNvSpPr>
            <a:spLocks noChangeShapeType="1"/>
          </p:cNvSpPr>
          <p:nvPr/>
        </p:nvSpPr>
        <p:spPr bwMode="auto">
          <a:xfrm flipV="1">
            <a:off x="5634038" y="2933700"/>
            <a:ext cx="350837" cy="241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96" name="Line 52"/>
          <p:cNvSpPr>
            <a:spLocks noChangeShapeType="1"/>
          </p:cNvSpPr>
          <p:nvPr/>
        </p:nvSpPr>
        <p:spPr bwMode="auto">
          <a:xfrm flipV="1">
            <a:off x="6075363" y="3319463"/>
            <a:ext cx="727075" cy="4524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97" name="Line 53"/>
          <p:cNvSpPr>
            <a:spLocks noChangeShapeType="1"/>
          </p:cNvSpPr>
          <p:nvPr/>
        </p:nvSpPr>
        <p:spPr bwMode="auto">
          <a:xfrm flipV="1">
            <a:off x="6892925" y="3702050"/>
            <a:ext cx="504825" cy="2984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598" name="Freeform 54"/>
          <p:cNvSpPr>
            <a:spLocks/>
          </p:cNvSpPr>
          <p:nvPr/>
        </p:nvSpPr>
        <p:spPr bwMode="auto">
          <a:xfrm>
            <a:off x="5754688" y="2462213"/>
            <a:ext cx="1789112" cy="471487"/>
          </a:xfrm>
          <a:custGeom>
            <a:avLst/>
            <a:gdLst>
              <a:gd name="T0" fmla="*/ 265 w 265"/>
              <a:gd name="T1" fmla="*/ 78 h 94"/>
              <a:gd name="T2" fmla="*/ 249 w 265"/>
              <a:gd name="T3" fmla="*/ 94 h 94"/>
              <a:gd name="T4" fmla="*/ 16 w 265"/>
              <a:gd name="T5" fmla="*/ 94 h 94"/>
              <a:gd name="T6" fmla="*/ 0 w 265"/>
              <a:gd name="T7" fmla="*/ 78 h 94"/>
              <a:gd name="T8" fmla="*/ 0 w 265"/>
              <a:gd name="T9" fmla="*/ 16 h 94"/>
              <a:gd name="T10" fmla="*/ 16 w 265"/>
              <a:gd name="T11" fmla="*/ 0 h 94"/>
              <a:gd name="T12" fmla="*/ 249 w 265"/>
              <a:gd name="T13" fmla="*/ 0 h 94"/>
              <a:gd name="T14" fmla="*/ 265 w 265"/>
              <a:gd name="T15" fmla="*/ 16 h 94"/>
              <a:gd name="T16" fmla="*/ 265 w 265"/>
              <a:gd name="T17" fmla="*/ 7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94"/>
              <a:gd name="T29" fmla="*/ 265 w 26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94">
                <a:moveTo>
                  <a:pt x="265" y="78"/>
                </a:moveTo>
                <a:cubicBezTo>
                  <a:pt x="265" y="87"/>
                  <a:pt x="258" y="94"/>
                  <a:pt x="249" y="94"/>
                </a:cubicBezTo>
                <a:cubicBezTo>
                  <a:pt x="16" y="94"/>
                  <a:pt x="16" y="94"/>
                  <a:pt x="16" y="94"/>
                </a:cubicBezTo>
                <a:cubicBezTo>
                  <a:pt x="7" y="94"/>
                  <a:pt x="0" y="87"/>
                  <a:pt x="0" y="78"/>
                </a:cubicBezTo>
                <a:cubicBezTo>
                  <a:pt x="0" y="16"/>
                  <a:pt x="0" y="16"/>
                  <a:pt x="0" y="16"/>
                </a:cubicBezTo>
                <a:cubicBezTo>
                  <a:pt x="0" y="7"/>
                  <a:pt x="7" y="0"/>
                  <a:pt x="16" y="0"/>
                </a:cubicBezTo>
                <a:cubicBezTo>
                  <a:pt x="249" y="0"/>
                  <a:pt x="249" y="0"/>
                  <a:pt x="249" y="0"/>
                </a:cubicBezTo>
                <a:cubicBezTo>
                  <a:pt x="258" y="0"/>
                  <a:pt x="265" y="7"/>
                  <a:pt x="265" y="16"/>
                </a:cubicBezTo>
                <a:lnTo>
                  <a:pt x="265" y="7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599" name="Line 55"/>
          <p:cNvSpPr>
            <a:spLocks noChangeShapeType="1"/>
          </p:cNvSpPr>
          <p:nvPr/>
        </p:nvSpPr>
        <p:spPr bwMode="auto">
          <a:xfrm flipV="1">
            <a:off x="1111786" y="2933700"/>
            <a:ext cx="160338" cy="4921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6600" name="Freeform 56"/>
          <p:cNvSpPr>
            <a:spLocks/>
          </p:cNvSpPr>
          <p:nvPr/>
        </p:nvSpPr>
        <p:spPr bwMode="auto">
          <a:xfrm>
            <a:off x="1045111" y="2462213"/>
            <a:ext cx="2143125" cy="471487"/>
          </a:xfrm>
          <a:custGeom>
            <a:avLst/>
            <a:gdLst>
              <a:gd name="T0" fmla="*/ 331 w 331"/>
              <a:gd name="T1" fmla="*/ 78 h 94"/>
              <a:gd name="T2" fmla="*/ 315 w 331"/>
              <a:gd name="T3" fmla="*/ 94 h 94"/>
              <a:gd name="T4" fmla="*/ 16 w 331"/>
              <a:gd name="T5" fmla="*/ 94 h 94"/>
              <a:gd name="T6" fmla="*/ 0 w 331"/>
              <a:gd name="T7" fmla="*/ 78 h 94"/>
              <a:gd name="T8" fmla="*/ 0 w 331"/>
              <a:gd name="T9" fmla="*/ 16 h 94"/>
              <a:gd name="T10" fmla="*/ 16 w 331"/>
              <a:gd name="T11" fmla="*/ 0 h 94"/>
              <a:gd name="T12" fmla="*/ 315 w 331"/>
              <a:gd name="T13" fmla="*/ 0 h 94"/>
              <a:gd name="T14" fmla="*/ 331 w 331"/>
              <a:gd name="T15" fmla="*/ 16 h 94"/>
              <a:gd name="T16" fmla="*/ 331 w 331"/>
              <a:gd name="T17" fmla="*/ 7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
              <a:gd name="T28" fmla="*/ 0 h 94"/>
              <a:gd name="T29" fmla="*/ 331 w 331"/>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 h="94">
                <a:moveTo>
                  <a:pt x="331" y="78"/>
                </a:moveTo>
                <a:cubicBezTo>
                  <a:pt x="331" y="87"/>
                  <a:pt x="324" y="94"/>
                  <a:pt x="315" y="94"/>
                </a:cubicBezTo>
                <a:cubicBezTo>
                  <a:pt x="16" y="94"/>
                  <a:pt x="16" y="94"/>
                  <a:pt x="16" y="94"/>
                </a:cubicBezTo>
                <a:cubicBezTo>
                  <a:pt x="7" y="94"/>
                  <a:pt x="0" y="87"/>
                  <a:pt x="0" y="78"/>
                </a:cubicBezTo>
                <a:cubicBezTo>
                  <a:pt x="0" y="16"/>
                  <a:pt x="0" y="16"/>
                  <a:pt x="0" y="16"/>
                </a:cubicBezTo>
                <a:cubicBezTo>
                  <a:pt x="0" y="7"/>
                  <a:pt x="7" y="0"/>
                  <a:pt x="16" y="0"/>
                </a:cubicBezTo>
                <a:cubicBezTo>
                  <a:pt x="315" y="0"/>
                  <a:pt x="315" y="0"/>
                  <a:pt x="315" y="0"/>
                </a:cubicBezTo>
                <a:cubicBezTo>
                  <a:pt x="324" y="0"/>
                  <a:pt x="331" y="7"/>
                  <a:pt x="331" y="16"/>
                </a:cubicBezTo>
                <a:lnTo>
                  <a:pt x="331" y="7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601" name="Rectangle 57"/>
          <p:cNvSpPr>
            <a:spLocks noChangeArrowheads="1"/>
          </p:cNvSpPr>
          <p:nvPr/>
        </p:nvSpPr>
        <p:spPr bwMode="auto">
          <a:xfrm>
            <a:off x="44450" y="2219325"/>
            <a:ext cx="565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Price, cost</a:t>
            </a:r>
            <a:endParaRPr lang="en-US" sz="1400" dirty="0">
              <a:latin typeface="Century Gothic"/>
              <a:cs typeface="Century Gothic"/>
            </a:endParaRPr>
          </a:p>
        </p:txBody>
      </p:sp>
      <p:sp>
        <p:nvSpPr>
          <p:cNvPr id="236602" name="Freeform 58"/>
          <p:cNvSpPr>
            <a:spLocks/>
          </p:cNvSpPr>
          <p:nvPr/>
        </p:nvSpPr>
        <p:spPr bwMode="auto">
          <a:xfrm>
            <a:off x="6781800" y="3048000"/>
            <a:ext cx="625475" cy="296863"/>
          </a:xfrm>
          <a:custGeom>
            <a:avLst/>
            <a:gdLst>
              <a:gd name="T0" fmla="*/ 111 w 111"/>
              <a:gd name="T1" fmla="*/ 42 h 58"/>
              <a:gd name="T2" fmla="*/ 95 w 111"/>
              <a:gd name="T3" fmla="*/ 58 h 58"/>
              <a:gd name="T4" fmla="*/ 16 w 111"/>
              <a:gd name="T5" fmla="*/ 58 h 58"/>
              <a:gd name="T6" fmla="*/ 0 w 111"/>
              <a:gd name="T7" fmla="*/ 42 h 58"/>
              <a:gd name="T8" fmla="*/ 0 w 111"/>
              <a:gd name="T9" fmla="*/ 16 h 58"/>
              <a:gd name="T10" fmla="*/ 16 w 111"/>
              <a:gd name="T11" fmla="*/ 0 h 58"/>
              <a:gd name="T12" fmla="*/ 95 w 111"/>
              <a:gd name="T13" fmla="*/ 0 h 58"/>
              <a:gd name="T14" fmla="*/ 111 w 111"/>
              <a:gd name="T15" fmla="*/ 16 h 58"/>
              <a:gd name="T16" fmla="*/ 111 w 111"/>
              <a:gd name="T17" fmla="*/ 4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58"/>
              <a:gd name="T29" fmla="*/ 111 w 11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58">
                <a:moveTo>
                  <a:pt x="111" y="42"/>
                </a:moveTo>
                <a:cubicBezTo>
                  <a:pt x="111" y="51"/>
                  <a:pt x="104" y="58"/>
                  <a:pt x="95" y="58"/>
                </a:cubicBezTo>
                <a:cubicBezTo>
                  <a:pt x="16" y="58"/>
                  <a:pt x="16" y="58"/>
                  <a:pt x="16" y="58"/>
                </a:cubicBezTo>
                <a:cubicBezTo>
                  <a:pt x="7" y="58"/>
                  <a:pt x="0" y="51"/>
                  <a:pt x="0" y="42"/>
                </a:cubicBezTo>
                <a:cubicBezTo>
                  <a:pt x="0" y="16"/>
                  <a:pt x="0" y="16"/>
                  <a:pt x="0" y="16"/>
                </a:cubicBezTo>
                <a:cubicBezTo>
                  <a:pt x="0" y="7"/>
                  <a:pt x="7" y="0"/>
                  <a:pt x="16" y="0"/>
                </a:cubicBezTo>
                <a:cubicBezTo>
                  <a:pt x="95" y="0"/>
                  <a:pt x="95" y="0"/>
                  <a:pt x="95" y="0"/>
                </a:cubicBezTo>
                <a:cubicBezTo>
                  <a:pt x="104" y="0"/>
                  <a:pt x="111" y="7"/>
                  <a:pt x="111" y="16"/>
                </a:cubicBezTo>
                <a:lnTo>
                  <a:pt x="111" y="42"/>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603" name="Rectangle 59"/>
          <p:cNvSpPr>
            <a:spLocks noChangeArrowheads="1"/>
          </p:cNvSpPr>
          <p:nvPr/>
        </p:nvSpPr>
        <p:spPr bwMode="auto">
          <a:xfrm>
            <a:off x="6858000" y="3124200"/>
            <a:ext cx="4302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Profit</a:t>
            </a:r>
            <a:endParaRPr lang="en-US" sz="1400" dirty="0">
              <a:latin typeface="Century Gothic"/>
              <a:cs typeface="Century Gothic"/>
            </a:endParaRPr>
          </a:p>
        </p:txBody>
      </p:sp>
      <p:sp>
        <p:nvSpPr>
          <p:cNvPr id="236604" name="Freeform 60"/>
          <p:cNvSpPr>
            <a:spLocks/>
          </p:cNvSpPr>
          <p:nvPr/>
        </p:nvSpPr>
        <p:spPr bwMode="auto">
          <a:xfrm>
            <a:off x="7383463" y="3455988"/>
            <a:ext cx="1303337" cy="474662"/>
          </a:xfrm>
          <a:custGeom>
            <a:avLst/>
            <a:gdLst>
              <a:gd name="T0" fmla="*/ 189 w 189"/>
              <a:gd name="T1" fmla="*/ 79 h 95"/>
              <a:gd name="T2" fmla="*/ 173 w 189"/>
              <a:gd name="T3" fmla="*/ 95 h 95"/>
              <a:gd name="T4" fmla="*/ 16 w 189"/>
              <a:gd name="T5" fmla="*/ 95 h 95"/>
              <a:gd name="T6" fmla="*/ 0 w 189"/>
              <a:gd name="T7" fmla="*/ 79 h 95"/>
              <a:gd name="T8" fmla="*/ 0 w 189"/>
              <a:gd name="T9" fmla="*/ 16 h 95"/>
              <a:gd name="T10" fmla="*/ 16 w 189"/>
              <a:gd name="T11" fmla="*/ 0 h 95"/>
              <a:gd name="T12" fmla="*/ 173 w 189"/>
              <a:gd name="T13" fmla="*/ 0 h 95"/>
              <a:gd name="T14" fmla="*/ 189 w 189"/>
              <a:gd name="T15" fmla="*/ 16 h 95"/>
              <a:gd name="T16" fmla="*/ 189 w 189"/>
              <a:gd name="T17" fmla="*/ 7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95"/>
              <a:gd name="T29" fmla="*/ 189 w 189"/>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95">
                <a:moveTo>
                  <a:pt x="189" y="79"/>
                </a:moveTo>
                <a:cubicBezTo>
                  <a:pt x="189" y="88"/>
                  <a:pt x="182" y="95"/>
                  <a:pt x="173" y="95"/>
                </a:cubicBezTo>
                <a:cubicBezTo>
                  <a:pt x="16" y="95"/>
                  <a:pt x="16" y="95"/>
                  <a:pt x="16" y="95"/>
                </a:cubicBezTo>
                <a:cubicBezTo>
                  <a:pt x="8" y="95"/>
                  <a:pt x="0" y="88"/>
                  <a:pt x="0" y="79"/>
                </a:cubicBezTo>
                <a:cubicBezTo>
                  <a:pt x="0" y="16"/>
                  <a:pt x="0" y="16"/>
                  <a:pt x="0" y="16"/>
                </a:cubicBezTo>
                <a:cubicBezTo>
                  <a:pt x="0" y="7"/>
                  <a:pt x="8" y="0"/>
                  <a:pt x="16" y="0"/>
                </a:cubicBezTo>
                <a:cubicBezTo>
                  <a:pt x="173" y="0"/>
                  <a:pt x="173" y="0"/>
                  <a:pt x="173" y="0"/>
                </a:cubicBezTo>
                <a:cubicBezTo>
                  <a:pt x="182" y="0"/>
                  <a:pt x="189" y="7"/>
                  <a:pt x="189" y="16"/>
                </a:cubicBezTo>
                <a:lnTo>
                  <a:pt x="189"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605" name="Rectangle 61"/>
          <p:cNvSpPr>
            <a:spLocks noChangeArrowheads="1"/>
          </p:cNvSpPr>
          <p:nvPr/>
        </p:nvSpPr>
        <p:spPr bwMode="auto">
          <a:xfrm>
            <a:off x="7462838" y="3489325"/>
            <a:ext cx="12239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Deadweight loss</a:t>
            </a:r>
            <a:endParaRPr lang="en-US" sz="1400" dirty="0">
              <a:latin typeface="Century Gothic"/>
              <a:cs typeface="Century Gothic"/>
            </a:endParaRPr>
          </a:p>
        </p:txBody>
      </p:sp>
      <p:sp>
        <p:nvSpPr>
          <p:cNvPr id="236606" name="Freeform 62"/>
          <p:cNvSpPr>
            <a:spLocks/>
          </p:cNvSpPr>
          <p:nvPr/>
        </p:nvSpPr>
        <p:spPr bwMode="auto">
          <a:xfrm>
            <a:off x="5200650" y="2252663"/>
            <a:ext cx="3633788" cy="2644775"/>
          </a:xfrm>
          <a:custGeom>
            <a:avLst/>
            <a:gdLst>
              <a:gd name="T0" fmla="*/ 1888 w 1888"/>
              <a:gd name="T1" fmla="*/ 1247 h 1247"/>
              <a:gd name="T2" fmla="*/ 0 w 1888"/>
              <a:gd name="T3" fmla="*/ 1247 h 1247"/>
              <a:gd name="T4" fmla="*/ 0 w 1888"/>
              <a:gd name="T5" fmla="*/ 0 h 1247"/>
              <a:gd name="T6" fmla="*/ 0 60000 65536"/>
              <a:gd name="T7" fmla="*/ 0 60000 65536"/>
              <a:gd name="T8" fmla="*/ 0 60000 65536"/>
              <a:gd name="T9" fmla="*/ 0 w 1888"/>
              <a:gd name="T10" fmla="*/ 0 h 1247"/>
              <a:gd name="T11" fmla="*/ 1888 w 1888"/>
              <a:gd name="T12" fmla="*/ 1247 h 1247"/>
            </a:gdLst>
            <a:ahLst/>
            <a:cxnLst>
              <a:cxn ang="T6">
                <a:pos x="T0" y="T1"/>
              </a:cxn>
              <a:cxn ang="T7">
                <a:pos x="T2" y="T3"/>
              </a:cxn>
              <a:cxn ang="T8">
                <a:pos x="T4" y="T5"/>
              </a:cxn>
            </a:cxnLst>
            <a:rect l="T9" t="T10" r="T11" b="T12"/>
            <a:pathLst>
              <a:path w="1888" h="1247">
                <a:moveTo>
                  <a:pt x="1888" y="1247"/>
                </a:moveTo>
                <a:lnTo>
                  <a:pt x="0" y="1247"/>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cxnSp>
        <p:nvCxnSpPr>
          <p:cNvPr id="2" name="Straight Connector 86"/>
          <p:cNvCxnSpPr>
            <a:cxnSpLocks noChangeShapeType="1"/>
          </p:cNvCxnSpPr>
          <p:nvPr/>
        </p:nvCxnSpPr>
        <p:spPr bwMode="auto">
          <a:xfrm>
            <a:off x="6231192" y="3425825"/>
            <a:ext cx="0" cy="145573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36607" name="Freeform 63"/>
          <p:cNvSpPr>
            <a:spLocks/>
          </p:cNvSpPr>
          <p:nvPr/>
        </p:nvSpPr>
        <p:spPr bwMode="auto">
          <a:xfrm>
            <a:off x="591086" y="2252663"/>
            <a:ext cx="3622675" cy="2644775"/>
          </a:xfrm>
          <a:custGeom>
            <a:avLst/>
            <a:gdLst>
              <a:gd name="T0" fmla="*/ 1882 w 1882"/>
              <a:gd name="T1" fmla="*/ 1247 h 1247"/>
              <a:gd name="T2" fmla="*/ 0 w 1882"/>
              <a:gd name="T3" fmla="*/ 1247 h 1247"/>
              <a:gd name="T4" fmla="*/ 0 w 1882"/>
              <a:gd name="T5" fmla="*/ 0 h 1247"/>
              <a:gd name="T6" fmla="*/ 0 60000 65536"/>
              <a:gd name="T7" fmla="*/ 0 60000 65536"/>
              <a:gd name="T8" fmla="*/ 0 60000 65536"/>
              <a:gd name="T9" fmla="*/ 0 w 1882"/>
              <a:gd name="T10" fmla="*/ 0 h 1247"/>
              <a:gd name="T11" fmla="*/ 1882 w 1882"/>
              <a:gd name="T12" fmla="*/ 1247 h 1247"/>
            </a:gdLst>
            <a:ahLst/>
            <a:cxnLst>
              <a:cxn ang="T6">
                <a:pos x="T0" y="T1"/>
              </a:cxn>
              <a:cxn ang="T7">
                <a:pos x="T2" y="T3"/>
              </a:cxn>
              <a:cxn ang="T8">
                <a:pos x="T4" y="T5"/>
              </a:cxn>
            </a:cxnLst>
            <a:rect l="T9" t="T10" r="T11" b="T12"/>
            <a:pathLst>
              <a:path w="1882" h="1247">
                <a:moveTo>
                  <a:pt x="1882" y="1247"/>
                </a:moveTo>
                <a:lnTo>
                  <a:pt x="0" y="1247"/>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3067586" y="4254500"/>
            <a:ext cx="0" cy="627063"/>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5224463" y="3387725"/>
            <a:ext cx="96837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36611" name="Rectangle 67"/>
          <p:cNvSpPr>
            <a:spLocks noChangeArrowheads="1"/>
          </p:cNvSpPr>
          <p:nvPr/>
        </p:nvSpPr>
        <p:spPr bwMode="auto">
          <a:xfrm>
            <a:off x="1101340" y="2470356"/>
            <a:ext cx="21630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Consumer surplus with perfect competition</a:t>
            </a:r>
            <a:endParaRPr lang="en-US" sz="1400" dirty="0">
              <a:latin typeface="Century Gothic"/>
              <a:cs typeface="Century Gothic"/>
            </a:endParaRPr>
          </a:p>
        </p:txBody>
      </p:sp>
      <p:sp>
        <p:nvSpPr>
          <p:cNvPr id="236612" name="Rectangle 68"/>
          <p:cNvSpPr>
            <a:spLocks noChangeArrowheads="1"/>
          </p:cNvSpPr>
          <p:nvPr/>
        </p:nvSpPr>
        <p:spPr bwMode="auto">
          <a:xfrm>
            <a:off x="5791200" y="2485104"/>
            <a:ext cx="1752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Consumer surplus with monopoly</a:t>
            </a:r>
            <a:endParaRPr lang="en-US" sz="1400" dirty="0">
              <a:latin typeface="Century Gothic"/>
              <a:cs typeface="Century Gothic"/>
            </a:endParaRPr>
          </a:p>
        </p:txBody>
      </p:sp>
      <p:sp>
        <p:nvSpPr>
          <p:cNvPr id="236613" name="Rectangle 69"/>
          <p:cNvSpPr>
            <a:spLocks noChangeArrowheads="1"/>
          </p:cNvSpPr>
          <p:nvPr/>
        </p:nvSpPr>
        <p:spPr bwMode="auto">
          <a:xfrm>
            <a:off x="4191000" y="2201863"/>
            <a:ext cx="9239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dirty="0">
                <a:solidFill>
                  <a:srgbClr val="000000"/>
                </a:solidFill>
                <a:latin typeface="Century Gothic"/>
                <a:cs typeface="Century Gothic"/>
              </a:rPr>
              <a:t>Price, cost, marginal revenue</a:t>
            </a:r>
            <a:endParaRPr lang="en-US" sz="1400" dirty="0">
              <a:latin typeface="Century Gothic"/>
              <a:cs typeface="Century Gothic"/>
            </a:endParaRPr>
          </a:p>
        </p:txBody>
      </p:sp>
      <p:sp>
        <p:nvSpPr>
          <p:cNvPr id="236593" name="Oval 49"/>
          <p:cNvSpPr>
            <a:spLocks noChangeArrowheads="1"/>
          </p:cNvSpPr>
          <p:nvPr/>
        </p:nvSpPr>
        <p:spPr bwMode="auto">
          <a:xfrm>
            <a:off x="6183313" y="4151313"/>
            <a:ext cx="92075" cy="1000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6594" name="Oval 50"/>
          <p:cNvSpPr>
            <a:spLocks noChangeArrowheads="1"/>
          </p:cNvSpPr>
          <p:nvPr/>
        </p:nvSpPr>
        <p:spPr bwMode="auto">
          <a:xfrm>
            <a:off x="6183313" y="3324225"/>
            <a:ext cx="92075"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112993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54"/>
                                        </p:tgtEl>
                                        <p:attrNameLst>
                                          <p:attrName>style.visibility</p:attrName>
                                        </p:attrNameLst>
                                      </p:cBhvr>
                                      <p:to>
                                        <p:strVal val="visible"/>
                                      </p:to>
                                    </p:set>
                                    <p:animEffect transition="in" filter="wipe(left)">
                                      <p:cBhvr>
                                        <p:cTn id="7" dur="500"/>
                                        <p:tgtEl>
                                          <p:spTgt spid="236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63"/>
                                        </p:tgtEl>
                                        <p:attrNameLst>
                                          <p:attrName>style.visibility</p:attrName>
                                        </p:attrNameLst>
                                      </p:cBhvr>
                                      <p:to>
                                        <p:strVal val="visible"/>
                                      </p:to>
                                    </p:set>
                                    <p:animEffect transition="in" filter="fade">
                                      <p:cBhvr>
                                        <p:cTn id="10" dur="500"/>
                                        <p:tgtEl>
                                          <p:spTgt spid="2365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6564"/>
                                        </p:tgtEl>
                                        <p:attrNameLst>
                                          <p:attrName>style.visibility</p:attrName>
                                        </p:attrNameLst>
                                      </p:cBhvr>
                                      <p:to>
                                        <p:strVal val="visible"/>
                                      </p:to>
                                    </p:set>
                                    <p:animEffect transition="in" filter="fade">
                                      <p:cBhvr>
                                        <p:cTn id="13" dur="500"/>
                                        <p:tgtEl>
                                          <p:spTgt spid="2365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6575"/>
                                        </p:tgtEl>
                                        <p:attrNameLst>
                                          <p:attrName>style.visibility</p:attrName>
                                        </p:attrNameLst>
                                      </p:cBhvr>
                                      <p:to>
                                        <p:strVal val="visible"/>
                                      </p:to>
                                    </p:set>
                                    <p:animEffect transition="in" filter="fade">
                                      <p:cBhvr>
                                        <p:cTn id="16" dur="500"/>
                                        <p:tgtEl>
                                          <p:spTgt spid="2365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36574"/>
                                        </p:tgtEl>
                                        <p:attrNameLst>
                                          <p:attrName>style.visibility</p:attrName>
                                        </p:attrNameLst>
                                      </p:cBhvr>
                                      <p:to>
                                        <p:strVal val="visible"/>
                                      </p:to>
                                    </p:set>
                                    <p:animEffect transition="in" filter="fade">
                                      <p:cBhvr>
                                        <p:cTn id="21" dur="500"/>
                                        <p:tgtEl>
                                          <p:spTgt spid="2365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6572"/>
                                        </p:tgtEl>
                                        <p:attrNameLst>
                                          <p:attrName>style.visibility</p:attrName>
                                        </p:attrNameLst>
                                      </p:cBhvr>
                                      <p:to>
                                        <p:strVal val="visible"/>
                                      </p:to>
                                    </p:set>
                                    <p:animEffect transition="in" filter="fade">
                                      <p:cBhvr>
                                        <p:cTn id="24" dur="500"/>
                                        <p:tgtEl>
                                          <p:spTgt spid="236572"/>
                                        </p:tgtEl>
                                      </p:cBhvr>
                                    </p:animEffect>
                                  </p:childTnLst>
                                </p:cTn>
                              </p:par>
                              <p:par>
                                <p:cTn id="25" presetID="22" presetClass="entr" presetSubtype="1" fill="hold" nodeType="withEffect">
                                  <p:stCondLst>
                                    <p:cond delay="0"/>
                                  </p:stCondLst>
                                  <p:childTnLst>
                                    <p:set>
                                      <p:cBhvr>
                                        <p:cTn id="26" dur="1" fill="hold">
                                          <p:stCondLst>
                                            <p:cond delay="0"/>
                                          </p:stCondLst>
                                        </p:cTn>
                                        <p:tgtEl>
                                          <p:spTgt spid="548914"/>
                                        </p:tgtEl>
                                        <p:attrNameLst>
                                          <p:attrName>style.visibility</p:attrName>
                                        </p:attrNameLst>
                                      </p:cBhvr>
                                      <p:to>
                                        <p:strVal val="visible"/>
                                      </p:to>
                                    </p:set>
                                    <p:animEffect transition="in" filter="wipe(up)">
                                      <p:cBhvr>
                                        <p:cTn id="27" dur="500"/>
                                        <p:tgtEl>
                                          <p:spTgt spid="5489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6549"/>
                                        </p:tgtEl>
                                        <p:attrNameLst>
                                          <p:attrName>style.visibility</p:attrName>
                                        </p:attrNameLst>
                                      </p:cBhvr>
                                      <p:to>
                                        <p:strVal val="visible"/>
                                      </p:to>
                                    </p:set>
                                    <p:animEffect transition="in" filter="fade">
                                      <p:cBhvr>
                                        <p:cTn id="32" dur="500"/>
                                        <p:tgtEl>
                                          <p:spTgt spid="236549"/>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36599"/>
                                        </p:tgtEl>
                                        <p:attrNameLst>
                                          <p:attrName>style.visibility</p:attrName>
                                        </p:attrNameLst>
                                      </p:cBhvr>
                                      <p:to>
                                        <p:strVal val="visible"/>
                                      </p:to>
                                    </p:set>
                                    <p:animEffect transition="in" filter="fade">
                                      <p:cBhvr>
                                        <p:cTn id="36" dur="500"/>
                                        <p:tgtEl>
                                          <p:spTgt spid="23659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6600"/>
                                        </p:tgtEl>
                                        <p:attrNameLst>
                                          <p:attrName>style.visibility</p:attrName>
                                        </p:attrNameLst>
                                      </p:cBhvr>
                                      <p:to>
                                        <p:strVal val="visible"/>
                                      </p:to>
                                    </p:set>
                                    <p:animEffect transition="in" filter="fade">
                                      <p:cBhvr>
                                        <p:cTn id="39" dur="500"/>
                                        <p:tgtEl>
                                          <p:spTgt spid="23660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6611"/>
                                        </p:tgtEl>
                                        <p:attrNameLst>
                                          <p:attrName>style.visibility</p:attrName>
                                        </p:attrNameLst>
                                      </p:cBhvr>
                                      <p:to>
                                        <p:strVal val="visible"/>
                                      </p:to>
                                    </p:set>
                                    <p:animEffect transition="in" filter="fade">
                                      <p:cBhvr>
                                        <p:cTn id="42" dur="500"/>
                                        <p:tgtEl>
                                          <p:spTgt spid="2366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6580"/>
                                        </p:tgtEl>
                                        <p:attrNameLst>
                                          <p:attrName>style.visibility</p:attrName>
                                        </p:attrNameLst>
                                      </p:cBhvr>
                                      <p:to>
                                        <p:strVal val="visible"/>
                                      </p:to>
                                    </p:set>
                                    <p:animEffect transition="in" filter="wipe(left)">
                                      <p:cBhvr>
                                        <p:cTn id="47" dur="500"/>
                                        <p:tgtEl>
                                          <p:spTgt spid="23658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36591"/>
                                        </p:tgtEl>
                                        <p:attrNameLst>
                                          <p:attrName>style.visibility</p:attrName>
                                        </p:attrNameLst>
                                      </p:cBhvr>
                                      <p:to>
                                        <p:strVal val="visible"/>
                                      </p:to>
                                    </p:set>
                                    <p:animEffect transition="in" filter="fade">
                                      <p:cBhvr>
                                        <p:cTn id="51" dur="500"/>
                                        <p:tgtEl>
                                          <p:spTgt spid="23659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6552"/>
                                        </p:tgtEl>
                                        <p:attrNameLst>
                                          <p:attrName>style.visibility</p:attrName>
                                        </p:attrNameLst>
                                      </p:cBhvr>
                                      <p:to>
                                        <p:strVal val="visible"/>
                                      </p:to>
                                    </p:set>
                                    <p:animEffect transition="in" filter="wipe(left)">
                                      <p:cBhvr>
                                        <p:cTn id="56" dur="500"/>
                                        <p:tgtEl>
                                          <p:spTgt spid="236552"/>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2365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65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6581"/>
                                        </p:tgtEl>
                                        <p:attrNameLst>
                                          <p:attrName>style.visibility</p:attrName>
                                        </p:attrNameLst>
                                      </p:cBhvr>
                                      <p:to>
                                        <p:strVal val="visible"/>
                                      </p:to>
                                    </p:set>
                                    <p:animEffect transition="in" filter="fade">
                                      <p:cBhvr>
                                        <p:cTn id="65" dur="500"/>
                                        <p:tgtEl>
                                          <p:spTgt spid="236581"/>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down)">
                                      <p:cBhvr>
                                        <p:cTn id="69" dur="500"/>
                                        <p:tgtEl>
                                          <p:spTgt spid="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23659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36594"/>
                                        </p:tgtEl>
                                        <p:attrNameLst>
                                          <p:attrName>style.visibility</p:attrName>
                                        </p:attrNameLst>
                                      </p:cBhvr>
                                      <p:to>
                                        <p:strVal val="visible"/>
                                      </p:to>
                                    </p:se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236583"/>
                                        </p:tgtEl>
                                        <p:attrNameLst>
                                          <p:attrName>style.visibility</p:attrName>
                                        </p:attrNameLst>
                                      </p:cBhvr>
                                      <p:to>
                                        <p:strVal val="visible"/>
                                      </p:to>
                                    </p:set>
                                    <p:animEffect transition="in" filter="fade">
                                      <p:cBhvr>
                                        <p:cTn id="77" dur="500"/>
                                        <p:tgtEl>
                                          <p:spTgt spid="236583"/>
                                        </p:tgtEl>
                                      </p:cBhvr>
                                    </p:animEffect>
                                  </p:childTnLst>
                                </p:cTn>
                              </p:par>
                            </p:childTnLst>
                          </p:cTn>
                        </p:par>
                        <p:par>
                          <p:cTn id="78" fill="hold">
                            <p:stCondLst>
                              <p:cond delay="1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6595"/>
                                        </p:tgtEl>
                                        <p:attrNameLst>
                                          <p:attrName>style.visibility</p:attrName>
                                        </p:attrNameLst>
                                      </p:cBhvr>
                                      <p:to>
                                        <p:strVal val="visible"/>
                                      </p:to>
                                    </p:set>
                                  </p:childTnLst>
                                </p:cTn>
                              </p:par>
                              <p:par>
                                <p:cTn id="86" presetID="10" presetClass="entr" presetSubtype="0" fill="hold" grpId="0" nodeType="withEffect">
                                  <p:stCondLst>
                                    <p:cond delay="0"/>
                                  </p:stCondLst>
                                  <p:childTnLst>
                                    <p:set>
                                      <p:cBhvr>
                                        <p:cTn id="87" dur="1" fill="hold">
                                          <p:stCondLst>
                                            <p:cond delay="0"/>
                                          </p:stCondLst>
                                        </p:cTn>
                                        <p:tgtEl>
                                          <p:spTgt spid="236553"/>
                                        </p:tgtEl>
                                        <p:attrNameLst>
                                          <p:attrName>style.visibility</p:attrName>
                                        </p:attrNameLst>
                                      </p:cBhvr>
                                      <p:to>
                                        <p:strVal val="visible"/>
                                      </p:to>
                                    </p:set>
                                    <p:animEffect transition="in" filter="fade">
                                      <p:cBhvr>
                                        <p:cTn id="88" dur="500"/>
                                        <p:tgtEl>
                                          <p:spTgt spid="236553"/>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2365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6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6551"/>
                                        </p:tgtEl>
                                        <p:attrNameLst>
                                          <p:attrName>style.visibility</p:attrName>
                                        </p:attrNameLst>
                                      </p:cBhvr>
                                      <p:to>
                                        <p:strVal val="visible"/>
                                      </p:to>
                                    </p:set>
                                    <p:animEffect transition="in" filter="fade">
                                      <p:cBhvr>
                                        <p:cTn id="97" dur="500"/>
                                        <p:tgtEl>
                                          <p:spTgt spid="236551"/>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23659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366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3660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36550"/>
                                        </p:tgtEl>
                                        <p:attrNameLst>
                                          <p:attrName>style.visibility</p:attrName>
                                        </p:attrNameLst>
                                      </p:cBhvr>
                                      <p:to>
                                        <p:strVal val="visible"/>
                                      </p:to>
                                    </p:set>
                                    <p:animEffect transition="in" filter="fade">
                                      <p:cBhvr>
                                        <p:cTn id="108" dur="500"/>
                                        <p:tgtEl>
                                          <p:spTgt spid="236550"/>
                                        </p:tgtEl>
                                      </p:cBhvr>
                                    </p:animEffect>
                                  </p:childTnLst>
                                </p:cTn>
                              </p:par>
                              <p:par>
                                <p:cTn id="109" presetID="1" presetClass="entr" presetSubtype="0" fill="hold" grpId="0" nodeType="withEffect">
                                  <p:stCondLst>
                                    <p:cond delay="0"/>
                                  </p:stCondLst>
                                  <p:childTnLst>
                                    <p:set>
                                      <p:cBhvr>
                                        <p:cTn id="110" dur="1" fill="hold">
                                          <p:stCondLst>
                                            <p:cond delay="0"/>
                                          </p:stCondLst>
                                        </p:cTn>
                                        <p:tgtEl>
                                          <p:spTgt spid="23659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660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3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nimBg="1"/>
      <p:bldP spid="236549" grpId="0" animBg="1"/>
      <p:bldP spid="236550" grpId="0" animBg="1"/>
      <p:bldP spid="236552" grpId="0" animBg="1"/>
      <p:bldP spid="236553" grpId="0" animBg="1"/>
      <p:bldP spid="236554" grpId="0" animBg="1"/>
      <p:bldP spid="236563" grpId="0"/>
      <p:bldP spid="236564" grpId="0"/>
      <p:bldP spid="236567" grpId="0"/>
      <p:bldP spid="236568" grpId="0"/>
      <p:bldP spid="236572" grpId="0"/>
      <p:bldP spid="236574" grpId="1" animBg="1"/>
      <p:bldP spid="236575" grpId="0"/>
      <p:bldP spid="236580" grpId="0" animBg="1"/>
      <p:bldP spid="236581" grpId="0"/>
      <p:bldP spid="236583" grpId="0"/>
      <p:bldP spid="236591" grpId="0"/>
      <p:bldP spid="236595" grpId="0" animBg="1"/>
      <p:bldP spid="236596" grpId="0" animBg="1"/>
      <p:bldP spid="236597" grpId="0" animBg="1"/>
      <p:bldP spid="236598" grpId="0" animBg="1"/>
      <p:bldP spid="236599" grpId="0" animBg="1"/>
      <p:bldP spid="236600" grpId="0" animBg="1"/>
      <p:bldP spid="236602" grpId="0" animBg="1"/>
      <p:bldP spid="236603" grpId="0"/>
      <p:bldP spid="236604" grpId="0" animBg="1"/>
      <p:bldP spid="236605" grpId="0"/>
      <p:bldP spid="236611" grpId="0"/>
      <p:bldP spid="236612" grpId="0"/>
      <p:bldP spid="236593" grpId="0" animBg="1"/>
      <p:bldP spid="2365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normAutofit/>
          </a:bodyPr>
          <a:lstStyle/>
          <a:p>
            <a:pPr algn="l"/>
            <a:r>
              <a:rPr lang="en-US" sz="4000" spc="0" dirty="0" smtClean="0"/>
              <a:t>MONOPOLY AND PUBLIC POLICY</a:t>
            </a:r>
            <a:endParaRPr lang="en-US" sz="4000" b="0" spc="0" dirty="0" smtClean="0"/>
          </a:p>
        </p:txBody>
      </p:sp>
      <p:sp>
        <p:nvSpPr>
          <p:cNvPr id="2" name="Content Placeholder 1"/>
          <p:cNvSpPr>
            <a:spLocks noGrp="1"/>
          </p:cNvSpPr>
          <p:nvPr>
            <p:ph idx="1"/>
          </p:nvPr>
        </p:nvSpPr>
        <p:spPr>
          <a:xfrm>
            <a:off x="228600" y="838200"/>
            <a:ext cx="8839200" cy="5257800"/>
          </a:xfrm>
        </p:spPr>
        <p:txBody>
          <a:bodyPr>
            <a:noAutofit/>
          </a:bodyPr>
          <a:lstStyle/>
          <a:p>
            <a:pPr>
              <a:lnSpc>
                <a:spcPct val="100000"/>
              </a:lnSpc>
              <a:spcBef>
                <a:spcPts val="0"/>
              </a:spcBef>
              <a:spcAft>
                <a:spcPts val="1800"/>
              </a:spcAft>
              <a:buClr>
                <a:schemeClr val="tx1"/>
              </a:buClr>
            </a:pPr>
            <a:r>
              <a:rPr lang="en-US" dirty="0" smtClean="0"/>
              <a:t>Monopoly profit comes at consumers’ expense: </a:t>
            </a:r>
          </a:p>
          <a:p>
            <a:pPr lvl="1">
              <a:spcBef>
                <a:spcPts val="0"/>
              </a:spcBef>
              <a:spcAft>
                <a:spcPts val="1800"/>
              </a:spcAft>
              <a:buClr>
                <a:schemeClr val="tx1"/>
              </a:buClr>
            </a:pPr>
            <a:r>
              <a:rPr lang="en-US" i="1" dirty="0" smtClean="0">
                <a:solidFill>
                  <a:schemeClr val="tx1">
                    <a:lumMod val="75000"/>
                    <a:lumOff val="25000"/>
                  </a:schemeClr>
                </a:solidFill>
              </a:rPr>
              <a:t>When a monopoly raises prices and lowers </a:t>
            </a:r>
            <a:r>
              <a:rPr lang="en-US" dirty="0" smtClean="0">
                <a:solidFill>
                  <a:schemeClr val="tx1">
                    <a:lumMod val="75000"/>
                    <a:lumOff val="25000"/>
                  </a:schemeClr>
                </a:solidFill>
              </a:rPr>
              <a:t>Q</a:t>
            </a:r>
            <a:r>
              <a:rPr lang="en-US" i="1" dirty="0" smtClean="0">
                <a:solidFill>
                  <a:schemeClr val="tx1">
                    <a:lumMod val="75000"/>
                    <a:lumOff val="25000"/>
                  </a:schemeClr>
                </a:solidFill>
              </a:rPr>
              <a:t>, </a:t>
            </a:r>
            <a:r>
              <a:rPr lang="en-US" i="1" dirty="0" smtClean="0">
                <a:solidFill>
                  <a:srgbClr val="0070C0"/>
                </a:solidFill>
              </a:rPr>
              <a:t>consumer surplus falls and deadweight loss is created. </a:t>
            </a:r>
            <a:endParaRPr lang="en-US" dirty="0"/>
          </a:p>
          <a:p>
            <a:pPr>
              <a:lnSpc>
                <a:spcPct val="100000"/>
              </a:lnSpc>
              <a:spcBef>
                <a:spcPts val="0"/>
              </a:spcBef>
              <a:spcAft>
                <a:spcPts val="1800"/>
              </a:spcAft>
              <a:buClr>
                <a:schemeClr val="tx1"/>
              </a:buClr>
            </a:pPr>
            <a:r>
              <a:rPr lang="en-US" dirty="0" smtClean="0"/>
              <a:t>To </a:t>
            </a:r>
            <a:r>
              <a:rPr lang="en-US" dirty="0"/>
              <a:t>avoid deadweight loss, government policy </a:t>
            </a:r>
            <a:r>
              <a:rPr lang="en-US" dirty="0" smtClean="0"/>
              <a:t>attempts </a:t>
            </a:r>
            <a:r>
              <a:rPr lang="en-US" dirty="0"/>
              <a:t>to prevent monopoly behavior</a:t>
            </a:r>
            <a:r>
              <a:rPr lang="en-US" dirty="0" smtClean="0"/>
              <a:t>.</a:t>
            </a:r>
            <a:endParaRPr lang="en-US" sz="2000" dirty="0"/>
          </a:p>
          <a:p>
            <a:pPr>
              <a:lnSpc>
                <a:spcPct val="100000"/>
              </a:lnSpc>
              <a:spcBef>
                <a:spcPts val="0"/>
              </a:spcBef>
              <a:spcAft>
                <a:spcPts val="1800"/>
              </a:spcAft>
              <a:buClr>
                <a:schemeClr val="tx1"/>
              </a:buClr>
            </a:pPr>
            <a:r>
              <a:rPr lang="en-US" dirty="0" smtClean="0"/>
              <a:t>The </a:t>
            </a:r>
            <a:r>
              <a:rPr lang="en-US" dirty="0"/>
              <a:t>government policies used to prevent or eliminate monopolies are known as </a:t>
            </a:r>
            <a:r>
              <a:rPr lang="en-US" i="1" dirty="0">
                <a:solidFill>
                  <a:srgbClr val="990033"/>
                </a:solidFill>
              </a:rPr>
              <a:t>antitrust policy.</a:t>
            </a:r>
          </a:p>
          <a:p>
            <a:pPr>
              <a:spcBef>
                <a:spcPts val="0"/>
              </a:spcBef>
              <a:spcAft>
                <a:spcPts val="1800"/>
              </a:spcAft>
            </a:pPr>
            <a:endParaRPr lang="en-US" dirty="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92911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normAutofit/>
          </a:bodyPr>
          <a:lstStyle/>
          <a:p>
            <a:pPr algn="l"/>
            <a:r>
              <a:rPr lang="en-US" sz="3600" spc="0" dirty="0" smtClean="0"/>
              <a:t>DEALING WITH NATURAL MONOPOLY</a:t>
            </a:r>
            <a:endParaRPr lang="en-US" sz="3600" b="0" spc="0" dirty="0" smtClean="0"/>
          </a:p>
        </p:txBody>
      </p:sp>
      <p:sp>
        <p:nvSpPr>
          <p:cNvPr id="2" name="Content Placeholder 1"/>
          <p:cNvSpPr>
            <a:spLocks noGrp="1"/>
          </p:cNvSpPr>
          <p:nvPr>
            <p:ph idx="1"/>
          </p:nvPr>
        </p:nvSpPr>
        <p:spPr>
          <a:xfrm>
            <a:off x="228600" y="838200"/>
            <a:ext cx="8839200" cy="3689749"/>
          </a:xfrm>
        </p:spPr>
        <p:txBody>
          <a:bodyPr>
            <a:normAutofit/>
          </a:bodyPr>
          <a:lstStyle/>
          <a:p>
            <a:pPr>
              <a:spcBef>
                <a:spcPct val="15000"/>
              </a:spcBef>
              <a:buClr>
                <a:schemeClr val="tx1"/>
              </a:buClr>
            </a:pPr>
            <a:r>
              <a:rPr lang="en-US" dirty="0" smtClean="0"/>
              <a:t>Natural monopolies are a different story: They bring lower costs…</a:t>
            </a:r>
          </a:p>
          <a:p>
            <a:pPr>
              <a:spcBef>
                <a:spcPct val="15000"/>
              </a:spcBef>
              <a:buClr>
                <a:schemeClr val="tx1"/>
              </a:buClr>
            </a:pPr>
            <a:r>
              <a:rPr lang="en-US" dirty="0" smtClean="0"/>
              <a:t>  </a:t>
            </a:r>
          </a:p>
          <a:p>
            <a:pPr>
              <a:spcBef>
                <a:spcPct val="15000"/>
              </a:spcBef>
              <a:buClr>
                <a:schemeClr val="tx1"/>
              </a:buClr>
            </a:pPr>
            <a:r>
              <a:rPr lang="en-US" dirty="0" smtClean="0"/>
              <a:t>…but there’s no guarantee the firm will voluntarily pass along its cost savings to consumers.</a:t>
            </a:r>
            <a:endParaRPr lang="en-US" dirty="0"/>
          </a:p>
        </p:txBody>
      </p:sp>
      <p:pic>
        <p:nvPicPr>
          <p:cNvPr id="21508" name="Picture 4" descr="http://www.economicdevelopmenthq.com/blog/wp-content/uploads/2012/03/PGE.55160050_std.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2897" y="4680348"/>
            <a:ext cx="1875503" cy="217027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ulcgis.org/images%5Clwc.gi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96000" y="4493451"/>
            <a:ext cx="2362200" cy="235717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www.nwgas.com/Northwest%20gas.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438400" y="4395526"/>
            <a:ext cx="3687096" cy="245806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51170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normAutofit fontScale="90000"/>
          </a:bodyPr>
          <a:lstStyle/>
          <a:p>
            <a:pPr algn="l"/>
            <a:r>
              <a:rPr lang="en-US" spc="0" dirty="0" smtClean="0"/>
              <a:t>DEALING WITH NATURAL MONOPOLY</a:t>
            </a:r>
            <a:endParaRPr lang="en-US" b="0" spc="0" dirty="0" smtClean="0"/>
          </a:p>
        </p:txBody>
      </p:sp>
      <p:sp>
        <p:nvSpPr>
          <p:cNvPr id="2" name="Content Placeholder 1"/>
          <p:cNvSpPr>
            <a:spLocks noGrp="1"/>
          </p:cNvSpPr>
          <p:nvPr>
            <p:ph idx="1"/>
          </p:nvPr>
        </p:nvSpPr>
        <p:spPr>
          <a:xfrm>
            <a:off x="228600" y="990600"/>
            <a:ext cx="8839200" cy="4800600"/>
          </a:xfrm>
        </p:spPr>
        <p:txBody>
          <a:bodyPr>
            <a:normAutofit/>
          </a:bodyPr>
          <a:lstStyle/>
          <a:p>
            <a:pPr>
              <a:spcBef>
                <a:spcPts val="0"/>
              </a:spcBef>
              <a:spcAft>
                <a:spcPts val="1800"/>
              </a:spcAft>
              <a:buClr>
                <a:schemeClr val="tx1"/>
              </a:buClr>
            </a:pPr>
            <a:r>
              <a:rPr lang="en-US" dirty="0" smtClean="0"/>
              <a:t>What </a:t>
            </a:r>
            <a:r>
              <a:rPr lang="en-US" dirty="0"/>
              <a:t>can public policy do about this? T</a:t>
            </a:r>
            <a:r>
              <a:rPr lang="en-US" dirty="0" smtClean="0"/>
              <a:t>wo </a:t>
            </a:r>
            <a:r>
              <a:rPr lang="en-US" dirty="0"/>
              <a:t>common </a:t>
            </a:r>
            <a:r>
              <a:rPr lang="en-US" dirty="0" smtClean="0"/>
              <a:t>answers:</a:t>
            </a:r>
            <a:endParaRPr lang="en-US" dirty="0"/>
          </a:p>
          <a:p>
            <a:pPr lvl="1">
              <a:spcBef>
                <a:spcPts val="0"/>
              </a:spcBef>
              <a:spcAft>
                <a:spcPts val="1800"/>
              </a:spcAft>
              <a:buClr>
                <a:schemeClr val="tx1"/>
              </a:buClr>
            </a:pPr>
            <a:r>
              <a:rPr lang="en-US" sz="3200" i="1" dirty="0">
                <a:solidFill>
                  <a:srgbClr val="990033"/>
                </a:solidFill>
              </a:rPr>
              <a:t>P</a:t>
            </a:r>
            <a:r>
              <a:rPr lang="en-US" sz="3200" i="1" dirty="0" smtClean="0">
                <a:solidFill>
                  <a:srgbClr val="990033"/>
                </a:solidFill>
              </a:rPr>
              <a:t>ublic (government) ownership</a:t>
            </a:r>
            <a:r>
              <a:rPr lang="en-US" sz="3200" dirty="0" smtClean="0">
                <a:solidFill>
                  <a:srgbClr val="990033"/>
                </a:solidFill>
              </a:rPr>
              <a:t>: </a:t>
            </a:r>
            <a:r>
              <a:rPr lang="en-US" sz="3200" dirty="0" smtClean="0"/>
              <a:t>But publicly </a:t>
            </a:r>
            <a:r>
              <a:rPr lang="en-US" sz="3200" dirty="0"/>
              <a:t>owned companies are often poorly run. </a:t>
            </a:r>
          </a:p>
          <a:p>
            <a:pPr lvl="1">
              <a:spcBef>
                <a:spcPts val="0"/>
              </a:spcBef>
              <a:spcAft>
                <a:spcPts val="1800"/>
              </a:spcAft>
              <a:buClr>
                <a:schemeClr val="tx1"/>
              </a:buClr>
            </a:pPr>
            <a:r>
              <a:rPr lang="en-US" sz="3200" i="1" dirty="0" smtClean="0">
                <a:solidFill>
                  <a:srgbClr val="990033"/>
                </a:solidFill>
              </a:rPr>
              <a:t>Price regulation</a:t>
            </a:r>
            <a:r>
              <a:rPr lang="en-US" sz="3200" dirty="0" smtClean="0">
                <a:solidFill>
                  <a:srgbClr val="990033"/>
                </a:solidFill>
              </a:rPr>
              <a:t>: </a:t>
            </a:r>
            <a:r>
              <a:rPr lang="en-US" sz="3200" dirty="0"/>
              <a:t>A price ceiling imposed on a monopolist does not create shortages </a:t>
            </a:r>
            <a:r>
              <a:rPr lang="en-US" sz="3200" dirty="0" smtClean="0"/>
              <a:t>if it is </a:t>
            </a:r>
            <a:r>
              <a:rPr lang="en-US" sz="3200" dirty="0"/>
              <a:t>not set too low. </a:t>
            </a:r>
          </a:p>
          <a:p>
            <a:pPr>
              <a:spcBef>
                <a:spcPts val="0"/>
              </a:spcBef>
              <a:spcAft>
                <a:spcPts val="1800"/>
              </a:spcAft>
            </a:pPr>
            <a:endParaRPr lang="en-US" sz="2800" dirty="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3980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a:xfrm>
            <a:off x="0" y="0"/>
            <a:ext cx="9144000" cy="1066800"/>
          </a:xfrm>
        </p:spPr>
        <p:txBody>
          <a:bodyPr>
            <a:noAutofit/>
          </a:bodyPr>
          <a:lstStyle/>
          <a:p>
            <a:pPr algn="l"/>
            <a:r>
              <a:rPr lang="en-US" sz="3600" spc="0" dirty="0" smtClean="0"/>
              <a:t>UNREGULATED AND REGULATED NATURAL MONOPOLY</a:t>
            </a:r>
          </a:p>
        </p:txBody>
      </p:sp>
      <p:sp>
        <p:nvSpPr>
          <p:cNvPr id="99346" name="Text Box 18"/>
          <p:cNvSpPr txBox="1">
            <a:spLocks noChangeArrowheads="1"/>
          </p:cNvSpPr>
          <p:nvPr/>
        </p:nvSpPr>
        <p:spPr bwMode="auto">
          <a:xfrm>
            <a:off x="0" y="5304270"/>
            <a:ext cx="9144000" cy="867930"/>
          </a:xfrm>
          <a:prstGeom prst="rect">
            <a:avLst/>
          </a:prstGeom>
          <a:noFill/>
          <a:ln>
            <a:noFill/>
          </a:ln>
        </p:spPr>
        <p:txBody>
          <a:bodyPr>
            <a:spAutoFit/>
          </a:bodyPr>
          <a:lstStyle>
            <a:lvl1pPr marL="1588" indent="-15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90000"/>
              </a:lnSpc>
            </a:pPr>
            <a:r>
              <a:rPr lang="en-US" sz="2800" b="1" i="1" dirty="0" smtClean="0">
                <a:solidFill>
                  <a:schemeClr val="tx1">
                    <a:lumMod val="75000"/>
                    <a:lumOff val="25000"/>
                  </a:schemeClr>
                </a:solidFill>
                <a:latin typeface="Century Gothic"/>
                <a:cs typeface="Century Gothic"/>
              </a:rPr>
              <a:t>If the monopoly’s price is regulated at </a:t>
            </a:r>
            <a:r>
              <a:rPr lang="en-US" sz="2800" b="1" dirty="0" smtClean="0">
                <a:solidFill>
                  <a:schemeClr val="tx1">
                    <a:lumMod val="75000"/>
                    <a:lumOff val="25000"/>
                  </a:schemeClr>
                </a:solidFill>
                <a:latin typeface="Century Gothic"/>
                <a:cs typeface="Century Gothic"/>
              </a:rPr>
              <a:t>PR</a:t>
            </a:r>
            <a:r>
              <a:rPr lang="en-US" sz="2800" b="1" i="1" dirty="0" smtClean="0">
                <a:solidFill>
                  <a:schemeClr val="tx1">
                    <a:lumMod val="75000"/>
                    <a:lumOff val="25000"/>
                  </a:schemeClr>
                </a:solidFill>
                <a:latin typeface="Century Gothic"/>
                <a:cs typeface="Century Gothic"/>
              </a:rPr>
              <a:t>, consumer surplus rises (and profits fall).</a:t>
            </a:r>
            <a:endParaRPr lang="en-US" sz="2800" b="1" i="1" dirty="0">
              <a:solidFill>
                <a:schemeClr val="tx1">
                  <a:lumMod val="75000"/>
                  <a:lumOff val="25000"/>
                </a:schemeClr>
              </a:solidFill>
              <a:latin typeface="Century Gothic"/>
              <a:cs typeface="Century Gothic"/>
            </a:endParaRPr>
          </a:p>
        </p:txBody>
      </p:sp>
      <p:sp>
        <p:nvSpPr>
          <p:cNvPr id="238597" name="Line 5"/>
          <p:cNvSpPr>
            <a:spLocks noChangeShapeType="1"/>
          </p:cNvSpPr>
          <p:nvPr/>
        </p:nvSpPr>
        <p:spPr bwMode="auto">
          <a:xfrm>
            <a:off x="5695950" y="3986645"/>
            <a:ext cx="3044825"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598" name="Freeform 6"/>
          <p:cNvSpPr>
            <a:spLocks/>
          </p:cNvSpPr>
          <p:nvPr/>
        </p:nvSpPr>
        <p:spPr bwMode="auto">
          <a:xfrm>
            <a:off x="5691188" y="2448358"/>
            <a:ext cx="2146300" cy="1273175"/>
          </a:xfrm>
          <a:custGeom>
            <a:avLst/>
            <a:gdLst>
              <a:gd name="T0" fmla="*/ 0 w 1067"/>
              <a:gd name="T1" fmla="*/ 0 h 553"/>
              <a:gd name="T2" fmla="*/ 0 w 1067"/>
              <a:gd name="T3" fmla="*/ 553 h 553"/>
              <a:gd name="T4" fmla="*/ 1067 w 1067"/>
              <a:gd name="T5" fmla="*/ 553 h 553"/>
              <a:gd name="T6" fmla="*/ 0 w 1067"/>
              <a:gd name="T7" fmla="*/ 0 h 553"/>
              <a:gd name="T8" fmla="*/ 0 60000 65536"/>
              <a:gd name="T9" fmla="*/ 0 60000 65536"/>
              <a:gd name="T10" fmla="*/ 0 60000 65536"/>
              <a:gd name="T11" fmla="*/ 0 60000 65536"/>
              <a:gd name="T12" fmla="*/ 0 w 1067"/>
              <a:gd name="T13" fmla="*/ 0 h 553"/>
              <a:gd name="T14" fmla="*/ 1067 w 1067"/>
              <a:gd name="T15" fmla="*/ 553 h 553"/>
            </a:gdLst>
            <a:ahLst/>
            <a:cxnLst>
              <a:cxn ang="T8">
                <a:pos x="T0" y="T1"/>
              </a:cxn>
              <a:cxn ang="T9">
                <a:pos x="T2" y="T3"/>
              </a:cxn>
              <a:cxn ang="T10">
                <a:pos x="T4" y="T5"/>
              </a:cxn>
              <a:cxn ang="T11">
                <a:pos x="T6" y="T7"/>
              </a:cxn>
            </a:cxnLst>
            <a:rect l="T12" t="T13" r="T14" b="T15"/>
            <a:pathLst>
              <a:path w="1067" h="553">
                <a:moveTo>
                  <a:pt x="0" y="0"/>
                </a:moveTo>
                <a:lnTo>
                  <a:pt x="0" y="553"/>
                </a:lnTo>
                <a:lnTo>
                  <a:pt x="1067" y="553"/>
                </a:lnTo>
                <a:lnTo>
                  <a:pt x="0" y="0"/>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599" name="Line 7"/>
          <p:cNvSpPr>
            <a:spLocks noChangeShapeType="1"/>
          </p:cNvSpPr>
          <p:nvPr/>
        </p:nvSpPr>
        <p:spPr bwMode="auto">
          <a:xfrm>
            <a:off x="1011238" y="3986645"/>
            <a:ext cx="3032125"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00" name="Rectangle 8"/>
          <p:cNvSpPr>
            <a:spLocks noChangeArrowheads="1"/>
          </p:cNvSpPr>
          <p:nvPr/>
        </p:nvSpPr>
        <p:spPr bwMode="auto">
          <a:xfrm>
            <a:off x="1011238" y="3091295"/>
            <a:ext cx="1068387" cy="276225"/>
          </a:xfrm>
          <a:prstGeom prst="rect">
            <a:avLst/>
          </a:prstGeom>
          <a:solidFill>
            <a:srgbClr val="D7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38601" name="Freeform 9"/>
          <p:cNvSpPr>
            <a:spLocks/>
          </p:cNvSpPr>
          <p:nvPr/>
        </p:nvSpPr>
        <p:spPr bwMode="auto">
          <a:xfrm>
            <a:off x="1011238" y="2459470"/>
            <a:ext cx="1068387" cy="631825"/>
          </a:xfrm>
          <a:custGeom>
            <a:avLst/>
            <a:gdLst>
              <a:gd name="T0" fmla="*/ 0 w 531"/>
              <a:gd name="T1" fmla="*/ 0 h 274"/>
              <a:gd name="T2" fmla="*/ 0 w 531"/>
              <a:gd name="T3" fmla="*/ 274 h 274"/>
              <a:gd name="T4" fmla="*/ 531 w 531"/>
              <a:gd name="T5" fmla="*/ 274 h 274"/>
              <a:gd name="T6" fmla="*/ 0 w 531"/>
              <a:gd name="T7" fmla="*/ 0 h 274"/>
              <a:gd name="T8" fmla="*/ 0 60000 65536"/>
              <a:gd name="T9" fmla="*/ 0 60000 65536"/>
              <a:gd name="T10" fmla="*/ 0 60000 65536"/>
              <a:gd name="T11" fmla="*/ 0 60000 65536"/>
              <a:gd name="T12" fmla="*/ 0 w 531"/>
              <a:gd name="T13" fmla="*/ 0 h 274"/>
              <a:gd name="T14" fmla="*/ 531 w 531"/>
              <a:gd name="T15" fmla="*/ 274 h 274"/>
            </a:gdLst>
            <a:ahLst/>
            <a:cxnLst>
              <a:cxn ang="T8">
                <a:pos x="T0" y="T1"/>
              </a:cxn>
              <a:cxn ang="T9">
                <a:pos x="T2" y="T3"/>
              </a:cxn>
              <a:cxn ang="T10">
                <a:pos x="T4" y="T5"/>
              </a:cxn>
              <a:cxn ang="T11">
                <a:pos x="T6" y="T7"/>
              </a:cxn>
            </a:cxnLst>
            <a:rect l="T12" t="T13" r="T14" b="T15"/>
            <a:pathLst>
              <a:path w="531" h="274">
                <a:moveTo>
                  <a:pt x="0" y="0"/>
                </a:moveTo>
                <a:lnTo>
                  <a:pt x="0" y="274"/>
                </a:lnTo>
                <a:lnTo>
                  <a:pt x="531" y="274"/>
                </a:lnTo>
                <a:lnTo>
                  <a:pt x="0" y="0"/>
                </a:lnTo>
                <a:close/>
              </a:path>
            </a:pathLst>
          </a:custGeom>
          <a:solidFill>
            <a:srgbClr val="C7D6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02" name="Rectangle 10"/>
          <p:cNvSpPr>
            <a:spLocks noChangeArrowheads="1"/>
          </p:cNvSpPr>
          <p:nvPr/>
        </p:nvSpPr>
        <p:spPr bwMode="auto">
          <a:xfrm>
            <a:off x="1433513" y="1265670"/>
            <a:ext cx="255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a:t>
            </a:r>
            <a:endParaRPr lang="en-US" sz="1400">
              <a:latin typeface="Century Gothic"/>
              <a:cs typeface="Century Gothic"/>
            </a:endParaRPr>
          </a:p>
        </p:txBody>
      </p:sp>
      <p:sp>
        <p:nvSpPr>
          <p:cNvPr id="238603" name="Rectangle 11"/>
          <p:cNvSpPr>
            <a:spLocks noChangeArrowheads="1"/>
          </p:cNvSpPr>
          <p:nvPr/>
        </p:nvSpPr>
        <p:spPr bwMode="auto">
          <a:xfrm>
            <a:off x="1727200" y="1265670"/>
            <a:ext cx="299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b="1" dirty="0">
                <a:solidFill>
                  <a:srgbClr val="000000"/>
                </a:solidFill>
                <a:latin typeface="Century Gothic"/>
                <a:cs typeface="Century Gothic"/>
              </a:rPr>
              <a:t>Total </a:t>
            </a:r>
            <a:r>
              <a:rPr lang="en-US" sz="1400" b="1" dirty="0" smtClean="0">
                <a:solidFill>
                  <a:srgbClr val="000000"/>
                </a:solidFill>
                <a:latin typeface="Century Gothic"/>
                <a:cs typeface="Century Gothic"/>
              </a:rPr>
              <a:t>surplus with an unregulated natural monopolist</a:t>
            </a:r>
            <a:endParaRPr lang="en-US" sz="1400" b="1" dirty="0">
              <a:latin typeface="Century Gothic"/>
              <a:cs typeface="Century Gothic"/>
            </a:endParaRPr>
          </a:p>
        </p:txBody>
      </p:sp>
      <p:sp>
        <p:nvSpPr>
          <p:cNvPr id="238604" name="Rectangle 12"/>
          <p:cNvSpPr>
            <a:spLocks noChangeArrowheads="1"/>
          </p:cNvSpPr>
          <p:nvPr/>
        </p:nvSpPr>
        <p:spPr bwMode="auto">
          <a:xfrm>
            <a:off x="6251575" y="1265670"/>
            <a:ext cx="66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t>
            </a:r>
            <a:endParaRPr lang="en-US" sz="1400">
              <a:latin typeface="Century Gothic"/>
              <a:cs typeface="Century Gothic"/>
            </a:endParaRPr>
          </a:p>
        </p:txBody>
      </p:sp>
      <p:sp>
        <p:nvSpPr>
          <p:cNvPr id="238605" name="Rectangle 13"/>
          <p:cNvSpPr>
            <a:spLocks noChangeArrowheads="1"/>
          </p:cNvSpPr>
          <p:nvPr/>
        </p:nvSpPr>
        <p:spPr bwMode="auto">
          <a:xfrm>
            <a:off x="6297613" y="1265670"/>
            <a:ext cx="122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b</a:t>
            </a:r>
            <a:endParaRPr lang="en-US" sz="1400">
              <a:latin typeface="Century Gothic"/>
              <a:cs typeface="Century Gothic"/>
            </a:endParaRPr>
          </a:p>
        </p:txBody>
      </p:sp>
      <p:sp>
        <p:nvSpPr>
          <p:cNvPr id="238606" name="Rectangle 14"/>
          <p:cNvSpPr>
            <a:spLocks noChangeArrowheads="1"/>
          </p:cNvSpPr>
          <p:nvPr/>
        </p:nvSpPr>
        <p:spPr bwMode="auto">
          <a:xfrm>
            <a:off x="6388100" y="1265670"/>
            <a:ext cx="66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t>
            </a:r>
            <a:endParaRPr lang="en-US" sz="1400">
              <a:latin typeface="Century Gothic"/>
              <a:cs typeface="Century Gothic"/>
            </a:endParaRPr>
          </a:p>
        </p:txBody>
      </p:sp>
      <p:sp>
        <p:nvSpPr>
          <p:cNvPr id="238607" name="Rectangle 15"/>
          <p:cNvSpPr>
            <a:spLocks noChangeArrowheads="1"/>
          </p:cNvSpPr>
          <p:nvPr/>
        </p:nvSpPr>
        <p:spPr bwMode="auto">
          <a:xfrm>
            <a:off x="6545262" y="1265670"/>
            <a:ext cx="2598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b="1" dirty="0">
                <a:solidFill>
                  <a:srgbClr val="000000"/>
                </a:solidFill>
                <a:latin typeface="Century Gothic"/>
                <a:cs typeface="Century Gothic"/>
              </a:rPr>
              <a:t>Total </a:t>
            </a:r>
            <a:r>
              <a:rPr lang="en-US" sz="1400" b="1" dirty="0" smtClean="0">
                <a:solidFill>
                  <a:srgbClr val="000000"/>
                </a:solidFill>
                <a:latin typeface="Century Gothic"/>
                <a:cs typeface="Century Gothic"/>
              </a:rPr>
              <a:t>surplus with a regulated natural monopolist</a:t>
            </a:r>
            <a:endParaRPr lang="en-US" sz="1400" b="1" dirty="0">
              <a:latin typeface="Century Gothic"/>
              <a:cs typeface="Century Gothic"/>
            </a:endParaRPr>
          </a:p>
        </p:txBody>
      </p:sp>
      <p:sp>
        <p:nvSpPr>
          <p:cNvPr id="238608" name="Line 16"/>
          <p:cNvSpPr>
            <a:spLocks noChangeShapeType="1"/>
          </p:cNvSpPr>
          <p:nvPr/>
        </p:nvSpPr>
        <p:spPr bwMode="auto">
          <a:xfrm>
            <a:off x="1011238" y="2453120"/>
            <a:ext cx="1462087" cy="2097088"/>
          </a:xfrm>
          <a:prstGeom prst="line">
            <a:avLst/>
          </a:prstGeom>
          <a:noFill/>
          <a:ln w="30163">
            <a:solidFill>
              <a:srgbClr val="4B8FC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09" name="Freeform 17"/>
          <p:cNvSpPr>
            <a:spLocks/>
          </p:cNvSpPr>
          <p:nvPr/>
        </p:nvSpPr>
        <p:spPr bwMode="auto">
          <a:xfrm>
            <a:off x="1162050" y="2024495"/>
            <a:ext cx="2814638" cy="1751013"/>
          </a:xfrm>
          <a:custGeom>
            <a:avLst/>
            <a:gdLst>
              <a:gd name="T0" fmla="*/ 0 w 592"/>
              <a:gd name="T1" fmla="*/ 0 h 322"/>
              <a:gd name="T2" fmla="*/ 193 w 592"/>
              <a:gd name="T3" fmla="*/ 247 h 322"/>
              <a:gd name="T4" fmla="*/ 592 w 592"/>
              <a:gd name="T5" fmla="*/ 314 h 322"/>
              <a:gd name="T6" fmla="*/ 0 60000 65536"/>
              <a:gd name="T7" fmla="*/ 0 60000 65536"/>
              <a:gd name="T8" fmla="*/ 0 60000 65536"/>
              <a:gd name="T9" fmla="*/ 0 w 592"/>
              <a:gd name="T10" fmla="*/ 0 h 322"/>
              <a:gd name="T11" fmla="*/ 592 w 592"/>
              <a:gd name="T12" fmla="*/ 322 h 322"/>
            </a:gdLst>
            <a:ahLst/>
            <a:cxnLst>
              <a:cxn ang="T6">
                <a:pos x="T0" y="T1"/>
              </a:cxn>
              <a:cxn ang="T7">
                <a:pos x="T2" y="T3"/>
              </a:cxn>
              <a:cxn ang="T8">
                <a:pos x="T4" y="T5"/>
              </a:cxn>
            </a:cxnLst>
            <a:rect l="T9" t="T10" r="T11" b="T12"/>
            <a:pathLst>
              <a:path w="592" h="322">
                <a:moveTo>
                  <a:pt x="0" y="0"/>
                </a:moveTo>
                <a:cubicBezTo>
                  <a:pt x="7" y="108"/>
                  <a:pt x="85" y="190"/>
                  <a:pt x="193" y="247"/>
                </a:cubicBezTo>
                <a:cubicBezTo>
                  <a:pt x="310" y="308"/>
                  <a:pt x="461" y="322"/>
                  <a:pt x="592" y="314"/>
                </a:cubicBezTo>
              </a:path>
            </a:pathLst>
          </a:custGeom>
          <a:noFill/>
          <a:ln w="30163">
            <a:solidFill>
              <a:srgbClr val="8C64A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38610" name="Line 18"/>
          <p:cNvSpPr>
            <a:spLocks noChangeShapeType="1"/>
          </p:cNvSpPr>
          <p:nvPr/>
        </p:nvSpPr>
        <p:spPr bwMode="auto">
          <a:xfrm>
            <a:off x="1011238" y="2459470"/>
            <a:ext cx="3146425" cy="185896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11" name="Rectangle 19"/>
          <p:cNvSpPr>
            <a:spLocks noChangeArrowheads="1"/>
          </p:cNvSpPr>
          <p:nvPr/>
        </p:nvSpPr>
        <p:spPr bwMode="auto">
          <a:xfrm>
            <a:off x="2012950" y="4756583"/>
            <a:ext cx="2757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M</a:t>
            </a:r>
            <a:endParaRPr lang="en-US" sz="1400" baseline="-25000" dirty="0">
              <a:latin typeface="Century Gothic"/>
              <a:cs typeface="Century Gothic"/>
            </a:endParaRPr>
          </a:p>
        </p:txBody>
      </p:sp>
      <p:sp>
        <p:nvSpPr>
          <p:cNvPr id="238613" name="Rectangle 21"/>
          <p:cNvSpPr>
            <a:spLocks noChangeArrowheads="1"/>
          </p:cNvSpPr>
          <p:nvPr/>
        </p:nvSpPr>
        <p:spPr bwMode="auto">
          <a:xfrm>
            <a:off x="2774950" y="4756583"/>
            <a:ext cx="2384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R</a:t>
            </a:r>
            <a:endParaRPr lang="en-US" sz="1400" baseline="-25000" dirty="0">
              <a:latin typeface="Century Gothic"/>
              <a:cs typeface="Century Gothic"/>
            </a:endParaRPr>
          </a:p>
        </p:txBody>
      </p:sp>
      <p:sp>
        <p:nvSpPr>
          <p:cNvPr id="238615" name="Rectangle 23"/>
          <p:cNvSpPr>
            <a:spLocks noChangeArrowheads="1"/>
          </p:cNvSpPr>
          <p:nvPr/>
        </p:nvSpPr>
        <p:spPr bwMode="auto">
          <a:xfrm>
            <a:off x="762000" y="2955226"/>
            <a:ext cx="2256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M</a:t>
            </a:r>
            <a:endParaRPr lang="en-US" sz="1400" baseline="-25000" dirty="0">
              <a:latin typeface="Century Gothic"/>
              <a:cs typeface="Century Gothic"/>
            </a:endParaRPr>
          </a:p>
        </p:txBody>
      </p:sp>
      <p:sp>
        <p:nvSpPr>
          <p:cNvPr id="238617" name="Rectangle 25"/>
          <p:cNvSpPr>
            <a:spLocks noChangeArrowheads="1"/>
          </p:cNvSpPr>
          <p:nvPr/>
        </p:nvSpPr>
        <p:spPr bwMode="auto">
          <a:xfrm>
            <a:off x="4173538" y="419460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38618" name="Rectangle 26"/>
          <p:cNvSpPr>
            <a:spLocks noChangeArrowheads="1"/>
          </p:cNvSpPr>
          <p:nvPr/>
        </p:nvSpPr>
        <p:spPr bwMode="auto">
          <a:xfrm>
            <a:off x="4059238" y="3861233"/>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38619" name="Rectangle 27"/>
          <p:cNvSpPr>
            <a:spLocks noChangeArrowheads="1"/>
          </p:cNvSpPr>
          <p:nvPr/>
        </p:nvSpPr>
        <p:spPr bwMode="auto">
          <a:xfrm>
            <a:off x="2500313" y="4453370"/>
            <a:ext cx="303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MR</a:t>
            </a:r>
            <a:endParaRPr lang="en-US" sz="1400" i="1" dirty="0">
              <a:latin typeface="Century Gothic"/>
              <a:cs typeface="Century Gothic"/>
            </a:endParaRPr>
          </a:p>
        </p:txBody>
      </p:sp>
      <p:sp>
        <p:nvSpPr>
          <p:cNvPr id="238620" name="Rectangle 28"/>
          <p:cNvSpPr>
            <a:spLocks noChangeArrowheads="1"/>
          </p:cNvSpPr>
          <p:nvPr/>
        </p:nvSpPr>
        <p:spPr bwMode="auto">
          <a:xfrm>
            <a:off x="4010025" y="3553258"/>
            <a:ext cx="392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ATC</a:t>
            </a:r>
            <a:endParaRPr lang="en-US" sz="1400" i="1" dirty="0">
              <a:latin typeface="Century Gothic"/>
              <a:cs typeface="Century Gothic"/>
            </a:endParaRPr>
          </a:p>
        </p:txBody>
      </p:sp>
      <p:sp>
        <p:nvSpPr>
          <p:cNvPr id="238623" name="Rectangle 31"/>
          <p:cNvSpPr>
            <a:spLocks noChangeArrowheads="1"/>
          </p:cNvSpPr>
          <p:nvPr/>
        </p:nvSpPr>
        <p:spPr bwMode="auto">
          <a:xfrm>
            <a:off x="3821113" y="4781983"/>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38631" name="Line 39"/>
          <p:cNvSpPr>
            <a:spLocks noChangeShapeType="1"/>
          </p:cNvSpPr>
          <p:nvPr/>
        </p:nvSpPr>
        <p:spPr bwMode="auto">
          <a:xfrm flipV="1">
            <a:off x="1709738" y="2535670"/>
            <a:ext cx="0" cy="4286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32" name="Line 40"/>
          <p:cNvSpPr>
            <a:spLocks noChangeShapeType="1"/>
          </p:cNvSpPr>
          <p:nvPr/>
        </p:nvSpPr>
        <p:spPr bwMode="auto">
          <a:xfrm flipV="1">
            <a:off x="2009775" y="2888095"/>
            <a:ext cx="635000" cy="32702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33" name="Freeform 41"/>
          <p:cNvSpPr>
            <a:spLocks/>
          </p:cNvSpPr>
          <p:nvPr/>
        </p:nvSpPr>
        <p:spPr bwMode="auto">
          <a:xfrm>
            <a:off x="2514600" y="2713470"/>
            <a:ext cx="517525" cy="331788"/>
          </a:xfrm>
          <a:custGeom>
            <a:avLst/>
            <a:gdLst>
              <a:gd name="T0" fmla="*/ 109 w 109"/>
              <a:gd name="T1" fmla="*/ 51 h 61"/>
              <a:gd name="T2" fmla="*/ 98 w 109"/>
              <a:gd name="T3" fmla="*/ 61 h 61"/>
              <a:gd name="T4" fmla="*/ 10 w 109"/>
              <a:gd name="T5" fmla="*/ 61 h 61"/>
              <a:gd name="T6" fmla="*/ 0 w 109"/>
              <a:gd name="T7" fmla="*/ 51 h 61"/>
              <a:gd name="T8" fmla="*/ 0 w 109"/>
              <a:gd name="T9" fmla="*/ 10 h 61"/>
              <a:gd name="T10" fmla="*/ 10 w 109"/>
              <a:gd name="T11" fmla="*/ 0 h 61"/>
              <a:gd name="T12" fmla="*/ 98 w 109"/>
              <a:gd name="T13" fmla="*/ 0 h 61"/>
              <a:gd name="T14" fmla="*/ 109 w 109"/>
              <a:gd name="T15" fmla="*/ 10 h 61"/>
              <a:gd name="T16" fmla="*/ 109 w 109"/>
              <a:gd name="T17" fmla="*/ 51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61"/>
              <a:gd name="T29" fmla="*/ 109 w 10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61">
                <a:moveTo>
                  <a:pt x="109" y="51"/>
                </a:moveTo>
                <a:cubicBezTo>
                  <a:pt x="109" y="57"/>
                  <a:pt x="104" y="61"/>
                  <a:pt x="98" y="61"/>
                </a:cubicBezTo>
                <a:cubicBezTo>
                  <a:pt x="10" y="61"/>
                  <a:pt x="10" y="61"/>
                  <a:pt x="10" y="61"/>
                </a:cubicBezTo>
                <a:cubicBezTo>
                  <a:pt x="4" y="61"/>
                  <a:pt x="0" y="57"/>
                  <a:pt x="0" y="51"/>
                </a:cubicBezTo>
                <a:cubicBezTo>
                  <a:pt x="0" y="10"/>
                  <a:pt x="0" y="10"/>
                  <a:pt x="0" y="10"/>
                </a:cubicBezTo>
                <a:cubicBezTo>
                  <a:pt x="0" y="5"/>
                  <a:pt x="4" y="0"/>
                  <a:pt x="10" y="0"/>
                </a:cubicBezTo>
                <a:cubicBezTo>
                  <a:pt x="98" y="0"/>
                  <a:pt x="98" y="0"/>
                  <a:pt x="98" y="0"/>
                </a:cubicBezTo>
                <a:cubicBezTo>
                  <a:pt x="104" y="0"/>
                  <a:pt x="109" y="5"/>
                  <a:pt x="109" y="10"/>
                </a:cubicBezTo>
                <a:lnTo>
                  <a:pt x="109" y="51"/>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34" name="Freeform 42"/>
          <p:cNvSpPr>
            <a:spLocks/>
          </p:cNvSpPr>
          <p:nvPr/>
        </p:nvSpPr>
        <p:spPr bwMode="auto">
          <a:xfrm>
            <a:off x="1354137" y="2024495"/>
            <a:ext cx="1008063" cy="493328"/>
          </a:xfrm>
          <a:custGeom>
            <a:avLst/>
            <a:gdLst>
              <a:gd name="T0" fmla="*/ 162 w 162"/>
              <a:gd name="T1" fmla="*/ 79 h 95"/>
              <a:gd name="T2" fmla="*/ 146 w 162"/>
              <a:gd name="T3" fmla="*/ 95 h 95"/>
              <a:gd name="T4" fmla="*/ 16 w 162"/>
              <a:gd name="T5" fmla="*/ 95 h 95"/>
              <a:gd name="T6" fmla="*/ 0 w 162"/>
              <a:gd name="T7" fmla="*/ 79 h 95"/>
              <a:gd name="T8" fmla="*/ 0 w 162"/>
              <a:gd name="T9" fmla="*/ 16 h 95"/>
              <a:gd name="T10" fmla="*/ 16 w 162"/>
              <a:gd name="T11" fmla="*/ 0 h 95"/>
              <a:gd name="T12" fmla="*/ 146 w 162"/>
              <a:gd name="T13" fmla="*/ 0 h 95"/>
              <a:gd name="T14" fmla="*/ 162 w 162"/>
              <a:gd name="T15" fmla="*/ 16 h 95"/>
              <a:gd name="T16" fmla="*/ 162 w 162"/>
              <a:gd name="T17" fmla="*/ 7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95"/>
              <a:gd name="T29" fmla="*/ 162 w 162"/>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95">
                <a:moveTo>
                  <a:pt x="162" y="79"/>
                </a:moveTo>
                <a:cubicBezTo>
                  <a:pt x="162" y="87"/>
                  <a:pt x="155" y="95"/>
                  <a:pt x="146" y="95"/>
                </a:cubicBezTo>
                <a:cubicBezTo>
                  <a:pt x="16" y="95"/>
                  <a:pt x="16" y="95"/>
                  <a:pt x="16" y="95"/>
                </a:cubicBezTo>
                <a:cubicBezTo>
                  <a:pt x="7" y="95"/>
                  <a:pt x="0" y="87"/>
                  <a:pt x="0" y="79"/>
                </a:cubicBezTo>
                <a:cubicBezTo>
                  <a:pt x="0" y="16"/>
                  <a:pt x="0" y="16"/>
                  <a:pt x="0" y="16"/>
                </a:cubicBezTo>
                <a:cubicBezTo>
                  <a:pt x="0" y="7"/>
                  <a:pt x="7" y="0"/>
                  <a:pt x="16" y="0"/>
                </a:cubicBezTo>
                <a:cubicBezTo>
                  <a:pt x="146" y="0"/>
                  <a:pt x="146" y="0"/>
                  <a:pt x="146" y="0"/>
                </a:cubicBezTo>
                <a:cubicBezTo>
                  <a:pt x="155" y="0"/>
                  <a:pt x="162" y="7"/>
                  <a:pt x="162" y="16"/>
                </a:cubicBezTo>
                <a:lnTo>
                  <a:pt x="162"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35" name="Rectangle 43"/>
          <p:cNvSpPr>
            <a:spLocks noChangeArrowheads="1"/>
          </p:cNvSpPr>
          <p:nvPr/>
        </p:nvSpPr>
        <p:spPr bwMode="auto">
          <a:xfrm>
            <a:off x="1431924" y="2058361"/>
            <a:ext cx="10826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Consumer surplus</a:t>
            </a:r>
            <a:endParaRPr lang="en-US" sz="1400" dirty="0">
              <a:latin typeface="Century Gothic"/>
              <a:cs typeface="Century Gothic"/>
            </a:endParaRPr>
          </a:p>
        </p:txBody>
      </p:sp>
      <p:sp>
        <p:nvSpPr>
          <p:cNvPr id="238636" name="Line 44"/>
          <p:cNvSpPr>
            <a:spLocks noChangeShapeType="1"/>
          </p:cNvSpPr>
          <p:nvPr/>
        </p:nvSpPr>
        <p:spPr bwMode="auto">
          <a:xfrm>
            <a:off x="5710238" y="2459470"/>
            <a:ext cx="1444625" cy="2066925"/>
          </a:xfrm>
          <a:prstGeom prst="line">
            <a:avLst/>
          </a:prstGeom>
          <a:noFill/>
          <a:ln w="30163">
            <a:solidFill>
              <a:srgbClr val="4B8FC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37" name="Freeform 45"/>
          <p:cNvSpPr>
            <a:spLocks/>
          </p:cNvSpPr>
          <p:nvPr/>
        </p:nvSpPr>
        <p:spPr bwMode="auto">
          <a:xfrm>
            <a:off x="5843588" y="2024495"/>
            <a:ext cx="2817812" cy="1751013"/>
          </a:xfrm>
          <a:custGeom>
            <a:avLst/>
            <a:gdLst>
              <a:gd name="T0" fmla="*/ 0 w 593"/>
              <a:gd name="T1" fmla="*/ 0 h 322"/>
              <a:gd name="T2" fmla="*/ 194 w 593"/>
              <a:gd name="T3" fmla="*/ 247 h 322"/>
              <a:gd name="T4" fmla="*/ 593 w 593"/>
              <a:gd name="T5" fmla="*/ 314 h 322"/>
              <a:gd name="T6" fmla="*/ 0 60000 65536"/>
              <a:gd name="T7" fmla="*/ 0 60000 65536"/>
              <a:gd name="T8" fmla="*/ 0 60000 65536"/>
              <a:gd name="T9" fmla="*/ 0 w 593"/>
              <a:gd name="T10" fmla="*/ 0 h 322"/>
              <a:gd name="T11" fmla="*/ 593 w 593"/>
              <a:gd name="T12" fmla="*/ 322 h 322"/>
            </a:gdLst>
            <a:ahLst/>
            <a:cxnLst>
              <a:cxn ang="T6">
                <a:pos x="T0" y="T1"/>
              </a:cxn>
              <a:cxn ang="T7">
                <a:pos x="T2" y="T3"/>
              </a:cxn>
              <a:cxn ang="T8">
                <a:pos x="T4" y="T5"/>
              </a:cxn>
            </a:cxnLst>
            <a:rect l="T9" t="T10" r="T11" b="T12"/>
            <a:pathLst>
              <a:path w="593" h="322">
                <a:moveTo>
                  <a:pt x="0" y="0"/>
                </a:moveTo>
                <a:cubicBezTo>
                  <a:pt x="7" y="108"/>
                  <a:pt x="86" y="190"/>
                  <a:pt x="194" y="247"/>
                </a:cubicBezTo>
                <a:cubicBezTo>
                  <a:pt x="310" y="308"/>
                  <a:pt x="461" y="322"/>
                  <a:pt x="593" y="314"/>
                </a:cubicBezTo>
              </a:path>
            </a:pathLst>
          </a:custGeom>
          <a:noFill/>
          <a:ln w="30163">
            <a:solidFill>
              <a:srgbClr val="8C64A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38638" name="Line 46"/>
          <p:cNvSpPr>
            <a:spLocks noChangeShapeType="1"/>
          </p:cNvSpPr>
          <p:nvPr/>
        </p:nvSpPr>
        <p:spPr bwMode="auto">
          <a:xfrm>
            <a:off x="5710238" y="2459470"/>
            <a:ext cx="3144837" cy="1858963"/>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41" name="Rectangle 49"/>
          <p:cNvSpPr>
            <a:spLocks noChangeArrowheads="1"/>
          </p:cNvSpPr>
          <p:nvPr/>
        </p:nvSpPr>
        <p:spPr bwMode="auto">
          <a:xfrm>
            <a:off x="7746999" y="4762400"/>
            <a:ext cx="426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R</a:t>
            </a:r>
            <a:r>
              <a:rPr lang="en-US" sz="1400" dirty="0" smtClean="0">
                <a:solidFill>
                  <a:srgbClr val="000000"/>
                </a:solidFill>
                <a:latin typeface="Century Gothic"/>
                <a:cs typeface="Century Gothic"/>
              </a:rPr>
              <a:t>*</a:t>
            </a:r>
            <a:endParaRPr lang="en-US" sz="1400" baseline="-25000" dirty="0" smtClean="0">
              <a:latin typeface="Century Gothic"/>
              <a:cs typeface="Century Gothic"/>
            </a:endParaRPr>
          </a:p>
          <a:p>
            <a:pPr marL="1588" indent="-1588"/>
            <a:endParaRPr lang="en-US" sz="1400" dirty="0">
              <a:latin typeface="Century Gothic"/>
              <a:cs typeface="Century Gothic"/>
            </a:endParaRPr>
          </a:p>
        </p:txBody>
      </p:sp>
      <p:sp>
        <p:nvSpPr>
          <p:cNvPr id="238646" name="Rectangle 54"/>
          <p:cNvSpPr>
            <a:spLocks noChangeArrowheads="1"/>
          </p:cNvSpPr>
          <p:nvPr/>
        </p:nvSpPr>
        <p:spPr bwMode="auto">
          <a:xfrm>
            <a:off x="8872538" y="419460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38647" name="Rectangle 55"/>
          <p:cNvSpPr>
            <a:spLocks noChangeArrowheads="1"/>
          </p:cNvSpPr>
          <p:nvPr/>
        </p:nvSpPr>
        <p:spPr bwMode="auto">
          <a:xfrm>
            <a:off x="8756650" y="3861233"/>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38648" name="Rectangle 56"/>
          <p:cNvSpPr>
            <a:spLocks noChangeArrowheads="1"/>
          </p:cNvSpPr>
          <p:nvPr/>
        </p:nvSpPr>
        <p:spPr bwMode="auto">
          <a:xfrm>
            <a:off x="7170738" y="4453370"/>
            <a:ext cx="303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MR</a:t>
            </a:r>
            <a:endParaRPr lang="en-US" sz="1400" i="1" dirty="0">
              <a:latin typeface="Century Gothic"/>
              <a:cs typeface="Century Gothic"/>
            </a:endParaRPr>
          </a:p>
        </p:txBody>
      </p:sp>
      <p:sp>
        <p:nvSpPr>
          <p:cNvPr id="238649" name="Rectangle 57"/>
          <p:cNvSpPr>
            <a:spLocks noChangeArrowheads="1"/>
          </p:cNvSpPr>
          <p:nvPr/>
        </p:nvSpPr>
        <p:spPr bwMode="auto">
          <a:xfrm>
            <a:off x="8699500" y="3551670"/>
            <a:ext cx="392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ATC</a:t>
            </a:r>
            <a:endParaRPr lang="en-US" sz="1400" i="1" dirty="0">
              <a:latin typeface="Century Gothic"/>
              <a:cs typeface="Century Gothic"/>
            </a:endParaRPr>
          </a:p>
        </p:txBody>
      </p:sp>
      <p:sp>
        <p:nvSpPr>
          <p:cNvPr id="238652" name="Rectangle 60"/>
          <p:cNvSpPr>
            <a:spLocks noChangeArrowheads="1"/>
          </p:cNvSpPr>
          <p:nvPr/>
        </p:nvSpPr>
        <p:spPr bwMode="auto">
          <a:xfrm>
            <a:off x="8229600" y="4847070"/>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38659" name="Rectangle 67"/>
          <p:cNvSpPr>
            <a:spLocks noChangeArrowheads="1"/>
          </p:cNvSpPr>
          <p:nvPr/>
        </p:nvSpPr>
        <p:spPr bwMode="auto">
          <a:xfrm>
            <a:off x="5410200" y="3573597"/>
            <a:ext cx="264578"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R</a:t>
            </a:r>
            <a:r>
              <a:rPr lang="en-US" sz="1400" dirty="0" smtClean="0">
                <a:solidFill>
                  <a:srgbClr val="000000"/>
                </a:solidFill>
                <a:latin typeface="Century Gothic"/>
                <a:cs typeface="Century Gothic"/>
              </a:rPr>
              <a:t>*</a:t>
            </a:r>
            <a:endParaRPr lang="en-US" sz="1400" dirty="0" smtClean="0">
              <a:latin typeface="Century Gothic"/>
              <a:cs typeface="Century Gothic"/>
            </a:endParaRPr>
          </a:p>
          <a:p>
            <a:pPr marL="1588" indent="-1588"/>
            <a:endParaRPr lang="en-US" sz="1400" baseline="-25000" dirty="0">
              <a:latin typeface="Century Gothic"/>
              <a:cs typeface="Century Gothic"/>
            </a:endParaRPr>
          </a:p>
        </p:txBody>
      </p:sp>
      <p:sp>
        <p:nvSpPr>
          <p:cNvPr id="238661" name="Line 69"/>
          <p:cNvSpPr>
            <a:spLocks noChangeShapeType="1"/>
          </p:cNvSpPr>
          <p:nvPr/>
        </p:nvSpPr>
        <p:spPr bwMode="auto">
          <a:xfrm flipV="1">
            <a:off x="6427788" y="2535670"/>
            <a:ext cx="133350" cy="4445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38662" name="Freeform 70"/>
          <p:cNvSpPr>
            <a:spLocks/>
          </p:cNvSpPr>
          <p:nvPr/>
        </p:nvSpPr>
        <p:spPr bwMode="auto">
          <a:xfrm>
            <a:off x="6318250" y="2024495"/>
            <a:ext cx="1073150" cy="536575"/>
          </a:xfrm>
          <a:custGeom>
            <a:avLst/>
            <a:gdLst>
              <a:gd name="T0" fmla="*/ 163 w 163"/>
              <a:gd name="T1" fmla="*/ 79 h 95"/>
              <a:gd name="T2" fmla="*/ 147 w 163"/>
              <a:gd name="T3" fmla="*/ 95 h 95"/>
              <a:gd name="T4" fmla="*/ 16 w 163"/>
              <a:gd name="T5" fmla="*/ 95 h 95"/>
              <a:gd name="T6" fmla="*/ 0 w 163"/>
              <a:gd name="T7" fmla="*/ 79 h 95"/>
              <a:gd name="T8" fmla="*/ 0 w 163"/>
              <a:gd name="T9" fmla="*/ 16 h 95"/>
              <a:gd name="T10" fmla="*/ 16 w 163"/>
              <a:gd name="T11" fmla="*/ 0 h 95"/>
              <a:gd name="T12" fmla="*/ 147 w 163"/>
              <a:gd name="T13" fmla="*/ 0 h 95"/>
              <a:gd name="T14" fmla="*/ 163 w 163"/>
              <a:gd name="T15" fmla="*/ 16 h 95"/>
              <a:gd name="T16" fmla="*/ 163 w 163"/>
              <a:gd name="T17" fmla="*/ 7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95"/>
              <a:gd name="T29" fmla="*/ 163 w 163"/>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95">
                <a:moveTo>
                  <a:pt x="163" y="79"/>
                </a:moveTo>
                <a:cubicBezTo>
                  <a:pt x="163" y="87"/>
                  <a:pt x="155" y="95"/>
                  <a:pt x="147" y="95"/>
                </a:cubicBezTo>
                <a:cubicBezTo>
                  <a:pt x="16" y="95"/>
                  <a:pt x="16" y="95"/>
                  <a:pt x="16" y="95"/>
                </a:cubicBezTo>
                <a:cubicBezTo>
                  <a:pt x="8" y="95"/>
                  <a:pt x="0" y="87"/>
                  <a:pt x="0" y="79"/>
                </a:cubicBezTo>
                <a:cubicBezTo>
                  <a:pt x="0" y="16"/>
                  <a:pt x="0" y="16"/>
                  <a:pt x="0" y="16"/>
                </a:cubicBezTo>
                <a:cubicBezTo>
                  <a:pt x="0" y="7"/>
                  <a:pt x="8" y="0"/>
                  <a:pt x="16" y="0"/>
                </a:cubicBezTo>
                <a:cubicBezTo>
                  <a:pt x="147" y="0"/>
                  <a:pt x="147" y="0"/>
                  <a:pt x="147" y="0"/>
                </a:cubicBezTo>
                <a:cubicBezTo>
                  <a:pt x="155" y="0"/>
                  <a:pt x="163" y="7"/>
                  <a:pt x="163" y="16"/>
                </a:cubicBezTo>
                <a:lnTo>
                  <a:pt x="163"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63" name="Freeform 71"/>
          <p:cNvSpPr>
            <a:spLocks/>
          </p:cNvSpPr>
          <p:nvPr/>
        </p:nvSpPr>
        <p:spPr bwMode="auto">
          <a:xfrm>
            <a:off x="5691188" y="1876858"/>
            <a:ext cx="3402012" cy="2873375"/>
          </a:xfrm>
          <a:custGeom>
            <a:avLst/>
            <a:gdLst>
              <a:gd name="T0" fmla="*/ 1691 w 1691"/>
              <a:gd name="T1" fmla="*/ 1247 h 1247"/>
              <a:gd name="T2" fmla="*/ 0 w 1691"/>
              <a:gd name="T3" fmla="*/ 1247 h 1247"/>
              <a:gd name="T4" fmla="*/ 0 w 1691"/>
              <a:gd name="T5" fmla="*/ 0 h 1247"/>
              <a:gd name="T6" fmla="*/ 0 60000 65536"/>
              <a:gd name="T7" fmla="*/ 0 60000 65536"/>
              <a:gd name="T8" fmla="*/ 0 60000 65536"/>
              <a:gd name="T9" fmla="*/ 0 w 1691"/>
              <a:gd name="T10" fmla="*/ 0 h 1247"/>
              <a:gd name="T11" fmla="*/ 1691 w 1691"/>
              <a:gd name="T12" fmla="*/ 1247 h 1247"/>
            </a:gdLst>
            <a:ahLst/>
            <a:cxnLst>
              <a:cxn ang="T6">
                <a:pos x="T0" y="T1"/>
              </a:cxn>
              <a:cxn ang="T7">
                <a:pos x="T2" y="T3"/>
              </a:cxn>
              <a:cxn ang="T8">
                <a:pos x="T4" y="T5"/>
              </a:cxn>
            </a:cxnLst>
            <a:rect l="T9" t="T10" r="T11" b="T12"/>
            <a:pathLst>
              <a:path w="1691" h="1247">
                <a:moveTo>
                  <a:pt x="1691" y="1247"/>
                </a:moveTo>
                <a:lnTo>
                  <a:pt x="0" y="1247"/>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38664" name="Freeform 72"/>
          <p:cNvSpPr>
            <a:spLocks/>
          </p:cNvSpPr>
          <p:nvPr/>
        </p:nvSpPr>
        <p:spPr bwMode="auto">
          <a:xfrm>
            <a:off x="1011238" y="1876858"/>
            <a:ext cx="3443287" cy="2873375"/>
          </a:xfrm>
          <a:custGeom>
            <a:avLst/>
            <a:gdLst>
              <a:gd name="T0" fmla="*/ 1712 w 1712"/>
              <a:gd name="T1" fmla="*/ 1247 h 1247"/>
              <a:gd name="T2" fmla="*/ 0 w 1712"/>
              <a:gd name="T3" fmla="*/ 1247 h 1247"/>
              <a:gd name="T4" fmla="*/ 0 w 1712"/>
              <a:gd name="T5" fmla="*/ 0 h 1247"/>
              <a:gd name="T6" fmla="*/ 0 60000 65536"/>
              <a:gd name="T7" fmla="*/ 0 60000 65536"/>
              <a:gd name="T8" fmla="*/ 0 60000 65536"/>
              <a:gd name="T9" fmla="*/ 0 w 1712"/>
              <a:gd name="T10" fmla="*/ 0 h 1247"/>
              <a:gd name="T11" fmla="*/ 1712 w 1712"/>
              <a:gd name="T12" fmla="*/ 1247 h 1247"/>
            </a:gdLst>
            <a:ahLst/>
            <a:cxnLst>
              <a:cxn ang="T6">
                <a:pos x="T0" y="T1"/>
              </a:cxn>
              <a:cxn ang="T7">
                <a:pos x="T2" y="T3"/>
              </a:cxn>
              <a:cxn ang="T8">
                <a:pos x="T4" y="T5"/>
              </a:cxn>
            </a:cxnLst>
            <a:rect l="T9" t="T10" r="T11" b="T12"/>
            <a:pathLst>
              <a:path w="1712" h="1247">
                <a:moveTo>
                  <a:pt x="1712" y="1247"/>
                </a:moveTo>
                <a:lnTo>
                  <a:pt x="0" y="1247"/>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2082801" y="3099230"/>
            <a:ext cx="0" cy="164592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1033463" y="3369108"/>
            <a:ext cx="1011237"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030288" y="3081770"/>
            <a:ext cx="1011237"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7" name="Straight Connector 86"/>
          <p:cNvCxnSpPr>
            <a:cxnSpLocks noChangeShapeType="1"/>
          </p:cNvCxnSpPr>
          <p:nvPr/>
        </p:nvCxnSpPr>
        <p:spPr bwMode="auto">
          <a:xfrm>
            <a:off x="5694363" y="3713595"/>
            <a:ext cx="2125662"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9" name="Straight Connector 86"/>
          <p:cNvCxnSpPr>
            <a:cxnSpLocks noChangeShapeType="1"/>
          </p:cNvCxnSpPr>
          <p:nvPr/>
        </p:nvCxnSpPr>
        <p:spPr bwMode="auto">
          <a:xfrm>
            <a:off x="7834313" y="3775508"/>
            <a:ext cx="0" cy="93345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38681" name="Rectangle 89"/>
          <p:cNvSpPr>
            <a:spLocks noChangeArrowheads="1"/>
          </p:cNvSpPr>
          <p:nvPr/>
        </p:nvSpPr>
        <p:spPr bwMode="auto">
          <a:xfrm>
            <a:off x="4633913" y="1848283"/>
            <a:ext cx="96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a:solidFill>
                  <a:srgbClr val="000000"/>
                </a:solidFill>
                <a:latin typeface="Century Gothic"/>
                <a:cs typeface="Century Gothic"/>
              </a:rPr>
              <a:t>Price, cost, marginal revenue</a:t>
            </a:r>
            <a:endParaRPr lang="en-US" sz="1400">
              <a:latin typeface="Century Gothic"/>
              <a:cs typeface="Century Gothic"/>
            </a:endParaRPr>
          </a:p>
        </p:txBody>
      </p:sp>
      <p:sp>
        <p:nvSpPr>
          <p:cNvPr id="238682" name="Rectangle 90"/>
          <p:cNvSpPr>
            <a:spLocks noChangeArrowheads="1"/>
          </p:cNvSpPr>
          <p:nvPr/>
        </p:nvSpPr>
        <p:spPr bwMode="auto">
          <a:xfrm>
            <a:off x="0" y="1848283"/>
            <a:ext cx="96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a:solidFill>
                  <a:srgbClr val="000000"/>
                </a:solidFill>
                <a:latin typeface="Century Gothic"/>
                <a:cs typeface="Century Gothic"/>
              </a:rPr>
              <a:t>Price, cost, marginal revenue</a:t>
            </a:r>
            <a:endParaRPr lang="en-US" sz="1400">
              <a:latin typeface="Century Gothic"/>
              <a:cs typeface="Century Gothic"/>
            </a:endParaRPr>
          </a:p>
        </p:txBody>
      </p:sp>
      <p:sp>
        <p:nvSpPr>
          <p:cNvPr id="238683" name="Rectangle 91"/>
          <p:cNvSpPr>
            <a:spLocks noChangeArrowheads="1"/>
          </p:cNvSpPr>
          <p:nvPr/>
        </p:nvSpPr>
        <p:spPr bwMode="auto">
          <a:xfrm>
            <a:off x="2569369" y="2785364"/>
            <a:ext cx="4302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Profit</a:t>
            </a:r>
            <a:endParaRPr lang="en-US" sz="1400" dirty="0">
              <a:latin typeface="Century Gothic"/>
              <a:cs typeface="Century Gothic"/>
            </a:endParaRPr>
          </a:p>
        </p:txBody>
      </p:sp>
      <p:sp>
        <p:nvSpPr>
          <p:cNvPr id="238684" name="Rectangle 92"/>
          <p:cNvSpPr>
            <a:spLocks noChangeArrowheads="1"/>
          </p:cNvSpPr>
          <p:nvPr/>
        </p:nvSpPr>
        <p:spPr bwMode="auto">
          <a:xfrm>
            <a:off x="6400800" y="2086936"/>
            <a:ext cx="914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Consumer surplus</a:t>
            </a:r>
            <a:endParaRPr lang="en-US" sz="1400" dirty="0">
              <a:latin typeface="Century Gothic"/>
              <a:cs typeface="Century Gothic"/>
            </a:endParaRPr>
          </a:p>
        </p:txBody>
      </p:sp>
      <p:sp>
        <p:nvSpPr>
          <p:cNvPr id="238666" name="Oval 74"/>
          <p:cNvSpPr>
            <a:spLocks noChangeArrowheads="1"/>
          </p:cNvSpPr>
          <p:nvPr/>
        </p:nvSpPr>
        <p:spPr bwMode="auto">
          <a:xfrm>
            <a:off x="2033588" y="3311958"/>
            <a:ext cx="93662" cy="1111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65" name="Oval 73"/>
          <p:cNvSpPr>
            <a:spLocks noChangeArrowheads="1"/>
          </p:cNvSpPr>
          <p:nvPr/>
        </p:nvSpPr>
        <p:spPr bwMode="auto">
          <a:xfrm>
            <a:off x="2033588" y="3934258"/>
            <a:ext cx="93662" cy="107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70" name="Oval 78"/>
          <p:cNvSpPr>
            <a:spLocks noChangeArrowheads="1"/>
          </p:cNvSpPr>
          <p:nvPr/>
        </p:nvSpPr>
        <p:spPr bwMode="auto">
          <a:xfrm>
            <a:off x="7785100" y="3662795"/>
            <a:ext cx="96838" cy="107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38668" name="Oval 76"/>
          <p:cNvSpPr>
            <a:spLocks noChangeArrowheads="1"/>
          </p:cNvSpPr>
          <p:nvPr/>
        </p:nvSpPr>
        <p:spPr bwMode="auto">
          <a:xfrm>
            <a:off x="2033588" y="3035733"/>
            <a:ext cx="93662" cy="107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65616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8599"/>
                                        </p:tgtEl>
                                        <p:attrNameLst>
                                          <p:attrName>style.visibility</p:attrName>
                                        </p:attrNameLst>
                                      </p:cBhvr>
                                      <p:to>
                                        <p:strVal val="visible"/>
                                      </p:to>
                                    </p:set>
                                    <p:animEffect transition="in" filter="wipe(left)">
                                      <p:cBhvr>
                                        <p:cTn id="7" dur="500"/>
                                        <p:tgtEl>
                                          <p:spTgt spid="23859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86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8620"/>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238609"/>
                                        </p:tgtEl>
                                        <p:attrNameLst>
                                          <p:attrName>style.visibility</p:attrName>
                                        </p:attrNameLst>
                                      </p:cBhvr>
                                      <p:to>
                                        <p:strVal val="visible"/>
                                      </p:to>
                                    </p:set>
                                    <p:animEffect transition="in" filter="wipe(left)">
                                      <p:cBhvr>
                                        <p:cTn id="14" dur="500"/>
                                        <p:tgtEl>
                                          <p:spTgt spid="23860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86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48914"/>
                                        </p:tgtEl>
                                        <p:attrNameLst>
                                          <p:attrName>style.visibility</p:attrName>
                                        </p:attrNameLst>
                                      </p:cBhvr>
                                      <p:to>
                                        <p:strVal val="visible"/>
                                      </p:to>
                                    </p:set>
                                    <p:animEffect transition="in" filter="wipe(down)">
                                      <p:cBhvr>
                                        <p:cTn id="23" dur="500"/>
                                        <p:tgtEl>
                                          <p:spTgt spid="548914"/>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38668"/>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8615"/>
                                        </p:tgtEl>
                                        <p:attrNameLst>
                                          <p:attrName>style.visibility</p:attrName>
                                        </p:attrNameLst>
                                      </p:cBhvr>
                                      <p:to>
                                        <p:strVal val="visible"/>
                                      </p:to>
                                    </p:set>
                                    <p:animEffect transition="in" filter="fade">
                                      <p:cBhvr>
                                        <p:cTn id="33" dur="500"/>
                                        <p:tgtEl>
                                          <p:spTgt spid="238615"/>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38666"/>
                                        </p:tgtEl>
                                        <p:attrNameLst>
                                          <p:attrName>style.visibility</p:attrName>
                                        </p:attrNameLst>
                                      </p:cBhvr>
                                      <p:to>
                                        <p:strVal val="visible"/>
                                      </p:to>
                                    </p:se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863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8635"/>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238601"/>
                                        </p:tgtEl>
                                        <p:attrNameLst>
                                          <p:attrName>style.visibility</p:attrName>
                                        </p:attrNameLst>
                                      </p:cBhvr>
                                      <p:to>
                                        <p:strVal val="visible"/>
                                      </p:to>
                                    </p:set>
                                    <p:animEffect transition="in" filter="fade">
                                      <p:cBhvr>
                                        <p:cTn id="49" dur="500"/>
                                        <p:tgtEl>
                                          <p:spTgt spid="238601"/>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386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86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868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38632"/>
                                        </p:tgtEl>
                                        <p:attrNameLst>
                                          <p:attrName>style.visibility</p:attrName>
                                        </p:attrNameLst>
                                      </p:cBhvr>
                                      <p:to>
                                        <p:strVal val="visible"/>
                                      </p:to>
                                    </p:set>
                                  </p:childTnLst>
                                </p:cTn>
                              </p:par>
                            </p:childTnLst>
                          </p:cTn>
                        </p:par>
                        <p:par>
                          <p:cTn id="60" fill="hold" nodeType="withGroup">
                            <p:stCondLst>
                              <p:cond delay="0"/>
                            </p:stCondLst>
                            <p:childTnLst>
                              <p:par>
                                <p:cTn id="61" presetID="10" presetClass="entr" presetSubtype="0" fill="hold" grpId="0" nodeType="afterEffect">
                                  <p:stCondLst>
                                    <p:cond delay="0"/>
                                  </p:stCondLst>
                                  <p:childTnLst>
                                    <p:set>
                                      <p:cBhvr>
                                        <p:cTn id="62" dur="1" fill="hold">
                                          <p:stCondLst>
                                            <p:cond delay="0"/>
                                          </p:stCondLst>
                                        </p:cTn>
                                        <p:tgtEl>
                                          <p:spTgt spid="238600"/>
                                        </p:tgtEl>
                                        <p:attrNameLst>
                                          <p:attrName>style.visibility</p:attrName>
                                        </p:attrNameLst>
                                      </p:cBhvr>
                                      <p:to>
                                        <p:strVal val="visible"/>
                                      </p:to>
                                    </p:set>
                                    <p:animEffect transition="in" filter="fade">
                                      <p:cBhvr>
                                        <p:cTn id="63" dur="500"/>
                                        <p:tgtEl>
                                          <p:spTgt spid="23860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865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3860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860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3866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3868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3860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3860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3863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38646"/>
                                        </p:tgtEl>
                                        <p:attrNameLst>
                                          <p:attrName>style.visibility</p:attrName>
                                        </p:attrNameLst>
                                      </p:cBhvr>
                                      <p:to>
                                        <p:strVal val="visible"/>
                                      </p:to>
                                    </p:set>
                                  </p:childTnLst>
                                </p:cTn>
                              </p:par>
                              <p:par>
                                <p:cTn id="84" presetID="22" presetClass="entr" presetSubtype="8" fill="hold" grpId="0" nodeType="withEffect">
                                  <p:stCondLst>
                                    <p:cond delay="0"/>
                                  </p:stCondLst>
                                  <p:childTnLst>
                                    <p:set>
                                      <p:cBhvr>
                                        <p:cTn id="85" dur="1" fill="hold">
                                          <p:stCondLst>
                                            <p:cond delay="0"/>
                                          </p:stCondLst>
                                        </p:cTn>
                                        <p:tgtEl>
                                          <p:spTgt spid="238636"/>
                                        </p:tgtEl>
                                        <p:attrNameLst>
                                          <p:attrName>style.visibility</p:attrName>
                                        </p:attrNameLst>
                                      </p:cBhvr>
                                      <p:to>
                                        <p:strVal val="visible"/>
                                      </p:to>
                                    </p:set>
                                    <p:animEffect transition="in" filter="wipe(left)">
                                      <p:cBhvr>
                                        <p:cTn id="86" dur="500"/>
                                        <p:tgtEl>
                                          <p:spTgt spid="238636"/>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2386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864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8649"/>
                                        </p:tgtEl>
                                        <p:attrNameLst>
                                          <p:attrName>style.visibility</p:attrName>
                                        </p:attrNameLst>
                                      </p:cBhvr>
                                      <p:to>
                                        <p:strVal val="visible"/>
                                      </p:to>
                                    </p:set>
                                  </p:childTnLst>
                                </p:cTn>
                              </p:par>
                              <p:par>
                                <p:cTn id="93" presetID="22" presetClass="entr" presetSubtype="8" fill="hold" grpId="0" nodeType="withEffect">
                                  <p:stCondLst>
                                    <p:cond delay="0"/>
                                  </p:stCondLst>
                                  <p:childTnLst>
                                    <p:set>
                                      <p:cBhvr>
                                        <p:cTn id="94" dur="1" fill="hold">
                                          <p:stCondLst>
                                            <p:cond delay="0"/>
                                          </p:stCondLst>
                                        </p:cTn>
                                        <p:tgtEl>
                                          <p:spTgt spid="238597"/>
                                        </p:tgtEl>
                                        <p:attrNameLst>
                                          <p:attrName>style.visibility</p:attrName>
                                        </p:attrNameLst>
                                      </p:cBhvr>
                                      <p:to>
                                        <p:strVal val="visible"/>
                                      </p:to>
                                    </p:set>
                                    <p:animEffect transition="in" filter="wipe(left)">
                                      <p:cBhvr>
                                        <p:cTn id="95" dur="500"/>
                                        <p:tgtEl>
                                          <p:spTgt spid="23859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38637"/>
                                        </p:tgtEl>
                                        <p:attrNameLst>
                                          <p:attrName>style.visibility</p:attrName>
                                        </p:attrNameLst>
                                      </p:cBhvr>
                                      <p:to>
                                        <p:strVal val="visible"/>
                                      </p:to>
                                    </p:set>
                                    <p:animEffect transition="in" filter="wipe(left)">
                                      <p:cBhvr>
                                        <p:cTn id="98" dur="500"/>
                                        <p:tgtEl>
                                          <p:spTgt spid="23863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9346"/>
                                        </p:tgtEl>
                                        <p:attrNameLst>
                                          <p:attrName>style.visibility</p:attrName>
                                        </p:attrNameLst>
                                      </p:cBhvr>
                                      <p:to>
                                        <p:strVal val="visible"/>
                                      </p:to>
                                    </p:set>
                                    <p:animEffect transition="in" filter="fade">
                                      <p:cBhvr>
                                        <p:cTn id="103" dur="500"/>
                                        <p:tgtEl>
                                          <p:spTgt spid="99346"/>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238659"/>
                                        </p:tgtEl>
                                        <p:attrNameLst>
                                          <p:attrName>style.visibility</p:attrName>
                                        </p:attrNameLst>
                                      </p:cBhvr>
                                      <p:to>
                                        <p:strVal val="visible"/>
                                      </p:to>
                                    </p:set>
                                    <p:animEffect transition="in" filter="fade">
                                      <p:cBhvr>
                                        <p:cTn id="107" dur="500"/>
                                        <p:tgtEl>
                                          <p:spTgt spid="238659"/>
                                        </p:tgtEl>
                                      </p:cBhvr>
                                    </p:animEffect>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wipe(left)">
                                      <p:cBhvr>
                                        <p:cTn id="111" dur="500"/>
                                        <p:tgtEl>
                                          <p:spTgt spid="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38670"/>
                                        </p:tgtEl>
                                        <p:attrNameLst>
                                          <p:attrName>style.visibility</p:attrName>
                                        </p:attrNameLst>
                                      </p:cBhvr>
                                      <p:to>
                                        <p:strVal val="visible"/>
                                      </p:to>
                                    </p:set>
                                    <p:animEffect transition="in" filter="fade">
                                      <p:cBhvr>
                                        <p:cTn id="114" dur="500"/>
                                        <p:tgtEl>
                                          <p:spTgt spid="238670"/>
                                        </p:tgtEl>
                                      </p:cBhvr>
                                    </p:animEffect>
                                  </p:childTnLst>
                                </p:cTn>
                              </p:par>
                            </p:childTnLst>
                          </p:cTn>
                        </p:par>
                        <p:par>
                          <p:cTn id="115" fill="hold">
                            <p:stCondLst>
                              <p:cond delay="1500"/>
                            </p:stCondLst>
                            <p:childTnLst>
                              <p:par>
                                <p:cTn id="116" presetID="22" presetClass="entr" presetSubtype="1" fill="hold" nodeType="after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wipe(up)">
                                      <p:cBhvr>
                                        <p:cTn id="118" dur="500"/>
                                        <p:tgtEl>
                                          <p:spTgt spid="9"/>
                                        </p:tgtEl>
                                      </p:cBhvr>
                                    </p:animEffect>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238641"/>
                                        </p:tgtEl>
                                        <p:attrNameLst>
                                          <p:attrName>style.visibility</p:attrName>
                                        </p:attrNameLst>
                                      </p:cBhvr>
                                      <p:to>
                                        <p:strVal val="visible"/>
                                      </p:to>
                                    </p:set>
                                    <p:animEffect transition="in" filter="fade">
                                      <p:cBhvr>
                                        <p:cTn id="122" dur="500"/>
                                        <p:tgtEl>
                                          <p:spTgt spid="23864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38598"/>
                                        </p:tgtEl>
                                        <p:attrNameLst>
                                          <p:attrName>style.visibility</p:attrName>
                                        </p:attrNameLst>
                                      </p:cBhvr>
                                      <p:to>
                                        <p:strVal val="visible"/>
                                      </p:to>
                                    </p:set>
                                    <p:animEffect transition="in" filter="fade">
                                      <p:cBhvr>
                                        <p:cTn id="127" dur="500"/>
                                        <p:tgtEl>
                                          <p:spTgt spid="238598"/>
                                        </p:tgtEl>
                                      </p:cBhvr>
                                    </p:animEffect>
                                  </p:childTnLst>
                                </p:cTn>
                              </p:par>
                              <p:par>
                                <p:cTn id="128" presetID="1" presetClass="entr" presetSubtype="0" fill="hold" grpId="0" nodeType="withEffect">
                                  <p:stCondLst>
                                    <p:cond delay="0"/>
                                  </p:stCondLst>
                                  <p:childTnLst>
                                    <p:set>
                                      <p:cBhvr>
                                        <p:cTn id="129" dur="1" fill="hold">
                                          <p:stCondLst>
                                            <p:cond delay="0"/>
                                          </p:stCondLst>
                                        </p:cTn>
                                        <p:tgtEl>
                                          <p:spTgt spid="23866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38661"/>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p:bldP spid="238597" grpId="0" animBg="1"/>
      <p:bldP spid="238598" grpId="0" animBg="1"/>
      <p:bldP spid="238599" grpId="0" animBg="1"/>
      <p:bldP spid="238600" grpId="0" animBg="1"/>
      <p:bldP spid="238601" grpId="0" animBg="1"/>
      <p:bldP spid="238604" grpId="0"/>
      <p:bldP spid="238605" grpId="0"/>
      <p:bldP spid="238606" grpId="0"/>
      <p:bldP spid="238607" grpId="0"/>
      <p:bldP spid="238609" grpId="0" animBg="1"/>
      <p:bldP spid="238615" grpId="0"/>
      <p:bldP spid="238618" grpId="0"/>
      <p:bldP spid="238620" grpId="0"/>
      <p:bldP spid="238631" grpId="0" animBg="1"/>
      <p:bldP spid="238632" grpId="0" animBg="1"/>
      <p:bldP spid="238633" grpId="0" animBg="1"/>
      <p:bldP spid="238634" grpId="0" animBg="1"/>
      <p:bldP spid="238635" grpId="0"/>
      <p:bldP spid="238636" grpId="0" animBg="1"/>
      <p:bldP spid="238637" grpId="0" animBg="1"/>
      <p:bldP spid="238638" grpId="0" animBg="1"/>
      <p:bldP spid="238641" grpId="0"/>
      <p:bldP spid="238646" grpId="0"/>
      <p:bldP spid="238647" grpId="0"/>
      <p:bldP spid="238648" grpId="0"/>
      <p:bldP spid="238649" grpId="0"/>
      <p:bldP spid="238652" grpId="0"/>
      <p:bldP spid="238659" grpId="0"/>
      <p:bldP spid="238661" grpId="0" animBg="1"/>
      <p:bldP spid="238662" grpId="0" animBg="1"/>
      <p:bldP spid="238663" grpId="0" animBg="1"/>
      <p:bldP spid="238681" grpId="0"/>
      <p:bldP spid="238683" grpId="0"/>
      <p:bldP spid="238684" grpId="0"/>
      <p:bldP spid="238666" grpId="0" animBg="1"/>
      <p:bldP spid="238665" grpId="0" animBg="1"/>
      <p:bldP spid="238670" grpId="0" animBg="1"/>
      <p:bldP spid="23866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t>PRICE DISCRIMINATION</a:t>
            </a:r>
            <a:endParaRPr lang="en-US" spc="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269" y="870929"/>
            <a:ext cx="4487463" cy="5987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362026"/>
            <a:ext cx="2514600" cy="523220"/>
          </a:xfrm>
          <a:prstGeom prst="rect">
            <a:avLst/>
          </a:prstGeom>
          <a:noFill/>
        </p:spPr>
        <p:txBody>
          <a:bodyPr wrap="square" rtlCol="0">
            <a:spAutoFit/>
          </a:bodyPr>
          <a:lstStyle/>
          <a:p>
            <a:r>
              <a:rPr lang="en-US" sz="2800" b="1" dirty="0">
                <a:solidFill>
                  <a:schemeClr val="accent6">
                    <a:lumMod val="75000"/>
                  </a:schemeClr>
                </a:solidFill>
                <a:latin typeface="Century Gothic"/>
                <a:cs typeface="Century Gothic"/>
              </a:rPr>
              <a:t>¿</a:t>
            </a:r>
            <a:r>
              <a:rPr lang="en-US" sz="2800" b="1" i="1" dirty="0" err="1">
                <a:solidFill>
                  <a:schemeClr val="accent6">
                    <a:lumMod val="75000"/>
                  </a:schemeClr>
                </a:solidFill>
                <a:latin typeface="Century Gothic"/>
                <a:cs typeface="Century Gothic"/>
              </a:rPr>
              <a:t>Qué</a:t>
            </a:r>
            <a:r>
              <a:rPr lang="en-US" sz="2800" b="1" i="1" dirty="0">
                <a:solidFill>
                  <a:schemeClr val="accent6">
                    <a:lumMod val="75000"/>
                  </a:schemeClr>
                </a:solidFill>
                <a:latin typeface="Century Gothic"/>
                <a:cs typeface="Century Gothic"/>
              </a:rPr>
              <a:t> </a:t>
            </a:r>
            <a:r>
              <a:rPr lang="en-US" sz="2800" b="1" i="1" dirty="0" err="1" smtClean="0">
                <a:solidFill>
                  <a:schemeClr val="accent6">
                    <a:lumMod val="75000"/>
                  </a:schemeClr>
                </a:solidFill>
                <a:latin typeface="Century Gothic"/>
                <a:cs typeface="Century Gothic"/>
              </a:rPr>
              <a:t>pasa</a:t>
            </a:r>
            <a:r>
              <a:rPr lang="en-US" sz="2800" b="1" dirty="0" smtClean="0">
                <a:solidFill>
                  <a:schemeClr val="accent6">
                    <a:lumMod val="75000"/>
                  </a:schemeClr>
                </a:solidFill>
                <a:latin typeface="Century Gothic"/>
                <a:cs typeface="Century Gothic"/>
              </a:rPr>
              <a:t>?</a:t>
            </a:r>
            <a:endParaRPr lang="en-US" sz="2800" b="1" dirty="0">
              <a:solidFill>
                <a:schemeClr val="accent6">
                  <a:lumMod val="75000"/>
                </a:schemeClr>
              </a:solidFill>
              <a:latin typeface="Century Gothic"/>
              <a:cs typeface="Century Gothic"/>
            </a:endParaRPr>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904856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p:txBody>
          <a:bodyPr/>
          <a:lstStyle/>
          <a:p>
            <a:pPr algn="l"/>
            <a:r>
              <a:rPr lang="en-US" spc="0" dirty="0" smtClean="0"/>
              <a:t>TYPES OF MARKET STRUCTURE</a:t>
            </a:r>
          </a:p>
        </p:txBody>
      </p:sp>
      <p:sp>
        <p:nvSpPr>
          <p:cNvPr id="220165" name="Rectangle 5"/>
          <p:cNvSpPr>
            <a:spLocks noChangeArrowheads="1"/>
          </p:cNvSpPr>
          <p:nvPr/>
        </p:nvSpPr>
        <p:spPr bwMode="auto">
          <a:xfrm>
            <a:off x="2886075" y="3287713"/>
            <a:ext cx="3819525" cy="1098550"/>
          </a:xfrm>
          <a:prstGeom prst="rect">
            <a:avLst/>
          </a:prstGeom>
          <a:solidFill>
            <a:srgbClr val="FFCD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6" name="Rectangle 6"/>
          <p:cNvSpPr>
            <a:spLocks noChangeArrowheads="1"/>
          </p:cNvSpPr>
          <p:nvPr/>
        </p:nvSpPr>
        <p:spPr bwMode="auto">
          <a:xfrm>
            <a:off x="4795838" y="2187575"/>
            <a:ext cx="1909762" cy="1100138"/>
          </a:xfrm>
          <a:prstGeom prst="rect">
            <a:avLst/>
          </a:prstGeom>
          <a:solidFill>
            <a:srgbClr val="CFE5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7" name="Rectangle 7"/>
          <p:cNvSpPr>
            <a:spLocks noChangeArrowheads="1"/>
          </p:cNvSpPr>
          <p:nvPr/>
        </p:nvSpPr>
        <p:spPr bwMode="auto">
          <a:xfrm>
            <a:off x="2886075" y="2187575"/>
            <a:ext cx="1909763" cy="1100138"/>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8" name="Rectangle 8"/>
          <p:cNvSpPr>
            <a:spLocks noChangeArrowheads="1"/>
          </p:cNvSpPr>
          <p:nvPr/>
        </p:nvSpPr>
        <p:spPr bwMode="auto">
          <a:xfrm>
            <a:off x="4795838" y="4386263"/>
            <a:ext cx="1909762" cy="1100137"/>
          </a:xfrm>
          <a:prstGeom prst="rect">
            <a:avLst/>
          </a:prstGeom>
          <a:solidFill>
            <a:srgbClr val="B1DF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9" name="Rectangle 9"/>
          <p:cNvSpPr>
            <a:spLocks noChangeArrowheads="1"/>
          </p:cNvSpPr>
          <p:nvPr/>
        </p:nvSpPr>
        <p:spPr bwMode="auto">
          <a:xfrm>
            <a:off x="2886075" y="4386263"/>
            <a:ext cx="1909763" cy="1100137"/>
          </a:xfrm>
          <a:prstGeom prst="rect">
            <a:avLst/>
          </a:prstGeom>
          <a:solidFill>
            <a:srgbClr val="F697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70" name="Rectangle 10"/>
          <p:cNvSpPr>
            <a:spLocks noChangeArrowheads="1"/>
          </p:cNvSpPr>
          <p:nvPr/>
        </p:nvSpPr>
        <p:spPr bwMode="auto">
          <a:xfrm>
            <a:off x="3226742" y="1295400"/>
            <a:ext cx="3174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dirty="0">
                <a:solidFill>
                  <a:srgbClr val="000000"/>
                </a:solidFill>
                <a:latin typeface="Century Gothic"/>
                <a:cs typeface="Century Gothic"/>
              </a:rPr>
              <a:t>Are </a:t>
            </a:r>
            <a:r>
              <a:rPr lang="en-US" b="1" dirty="0" smtClean="0">
                <a:solidFill>
                  <a:srgbClr val="000000"/>
                </a:solidFill>
                <a:latin typeface="Century Gothic"/>
                <a:cs typeface="Century Gothic"/>
              </a:rPr>
              <a:t>products differentiated?</a:t>
            </a:r>
            <a:endParaRPr lang="en-US" b="1" dirty="0">
              <a:latin typeface="Century Gothic"/>
              <a:cs typeface="Century Gothic"/>
            </a:endParaRPr>
          </a:p>
        </p:txBody>
      </p:sp>
      <p:sp>
        <p:nvSpPr>
          <p:cNvPr id="220171" name="Rectangle 11"/>
          <p:cNvSpPr>
            <a:spLocks noChangeArrowheads="1"/>
          </p:cNvSpPr>
          <p:nvPr/>
        </p:nvSpPr>
        <p:spPr bwMode="auto">
          <a:xfrm>
            <a:off x="228600" y="3500438"/>
            <a:ext cx="1624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b="1" dirty="0">
                <a:solidFill>
                  <a:srgbClr val="000000"/>
                </a:solidFill>
                <a:latin typeface="Century Gothic"/>
                <a:cs typeface="Century Gothic"/>
              </a:rPr>
              <a:t>How </a:t>
            </a:r>
            <a:r>
              <a:rPr lang="en-US" b="1" dirty="0" smtClean="0">
                <a:solidFill>
                  <a:srgbClr val="000000"/>
                </a:solidFill>
                <a:latin typeface="Century Gothic"/>
                <a:cs typeface="Century Gothic"/>
              </a:rPr>
              <a:t>many producers are there?</a:t>
            </a:r>
            <a:endParaRPr lang="en-US" b="1" dirty="0">
              <a:latin typeface="Century Gothic"/>
              <a:cs typeface="Century Gothic"/>
            </a:endParaRPr>
          </a:p>
        </p:txBody>
      </p:sp>
      <p:sp>
        <p:nvSpPr>
          <p:cNvPr id="220172" name="Rectangle 12"/>
          <p:cNvSpPr>
            <a:spLocks noChangeArrowheads="1"/>
          </p:cNvSpPr>
          <p:nvPr/>
        </p:nvSpPr>
        <p:spPr bwMode="auto">
          <a:xfrm>
            <a:off x="4373563" y="3713163"/>
            <a:ext cx="1094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Oligopoly</a:t>
            </a:r>
            <a:endParaRPr lang="en-US" b="1">
              <a:latin typeface="Century Gothic"/>
              <a:cs typeface="Century Gothic"/>
            </a:endParaRPr>
          </a:p>
        </p:txBody>
      </p:sp>
      <p:sp>
        <p:nvSpPr>
          <p:cNvPr id="220173" name="Rectangle 13"/>
          <p:cNvSpPr>
            <a:spLocks noChangeArrowheads="1"/>
          </p:cNvSpPr>
          <p:nvPr/>
        </p:nvSpPr>
        <p:spPr bwMode="auto">
          <a:xfrm>
            <a:off x="3048001" y="4627602"/>
            <a:ext cx="1523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b="1" dirty="0">
                <a:solidFill>
                  <a:srgbClr val="000000"/>
                </a:solidFill>
                <a:latin typeface="Century Gothic"/>
                <a:cs typeface="Century Gothic"/>
              </a:rPr>
              <a:t>Perfect competition</a:t>
            </a:r>
            <a:endParaRPr lang="en-US" b="1" dirty="0">
              <a:latin typeface="Century Gothic"/>
              <a:cs typeface="Century Gothic"/>
            </a:endParaRPr>
          </a:p>
        </p:txBody>
      </p:sp>
      <p:sp>
        <p:nvSpPr>
          <p:cNvPr id="220174" name="Rectangle 14"/>
          <p:cNvSpPr>
            <a:spLocks noChangeArrowheads="1"/>
          </p:cNvSpPr>
          <p:nvPr/>
        </p:nvSpPr>
        <p:spPr bwMode="auto">
          <a:xfrm>
            <a:off x="3719513" y="1814513"/>
            <a:ext cx="321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No</a:t>
            </a:r>
            <a:endParaRPr lang="en-US" b="1">
              <a:latin typeface="Century Gothic"/>
              <a:cs typeface="Century Gothic"/>
            </a:endParaRPr>
          </a:p>
        </p:txBody>
      </p:sp>
      <p:sp>
        <p:nvSpPr>
          <p:cNvPr id="220175" name="Rectangle 15"/>
          <p:cNvSpPr>
            <a:spLocks noChangeArrowheads="1"/>
          </p:cNvSpPr>
          <p:nvPr/>
        </p:nvSpPr>
        <p:spPr bwMode="auto">
          <a:xfrm>
            <a:off x="2101999" y="2593975"/>
            <a:ext cx="4914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One</a:t>
            </a:r>
            <a:endParaRPr lang="en-US" b="1">
              <a:latin typeface="Century Gothic"/>
              <a:cs typeface="Century Gothic"/>
            </a:endParaRPr>
          </a:p>
        </p:txBody>
      </p:sp>
      <p:sp>
        <p:nvSpPr>
          <p:cNvPr id="220176" name="Rectangle 16"/>
          <p:cNvSpPr>
            <a:spLocks noChangeArrowheads="1"/>
          </p:cNvSpPr>
          <p:nvPr/>
        </p:nvSpPr>
        <p:spPr bwMode="auto">
          <a:xfrm>
            <a:off x="2101999" y="3784600"/>
            <a:ext cx="45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Few</a:t>
            </a:r>
            <a:endParaRPr lang="en-US" b="1">
              <a:latin typeface="Century Gothic"/>
              <a:cs typeface="Century Gothic"/>
            </a:endParaRPr>
          </a:p>
        </p:txBody>
      </p:sp>
      <p:sp>
        <p:nvSpPr>
          <p:cNvPr id="220177" name="Rectangle 17"/>
          <p:cNvSpPr>
            <a:spLocks noChangeArrowheads="1"/>
          </p:cNvSpPr>
          <p:nvPr/>
        </p:nvSpPr>
        <p:spPr bwMode="auto">
          <a:xfrm>
            <a:off x="2101999" y="4803775"/>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Many</a:t>
            </a:r>
            <a:endParaRPr lang="en-US" b="1">
              <a:latin typeface="Century Gothic"/>
              <a:cs typeface="Century Gothic"/>
            </a:endParaRPr>
          </a:p>
        </p:txBody>
      </p:sp>
      <p:sp>
        <p:nvSpPr>
          <p:cNvPr id="220178" name="Rectangle 18"/>
          <p:cNvSpPr>
            <a:spLocks noChangeArrowheads="1"/>
          </p:cNvSpPr>
          <p:nvPr/>
        </p:nvSpPr>
        <p:spPr bwMode="auto">
          <a:xfrm>
            <a:off x="5635625" y="1789113"/>
            <a:ext cx="39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Yes</a:t>
            </a:r>
            <a:endParaRPr lang="en-US" b="1">
              <a:latin typeface="Century Gothic"/>
              <a:cs typeface="Century Gothic"/>
            </a:endParaRPr>
          </a:p>
        </p:txBody>
      </p:sp>
      <p:sp>
        <p:nvSpPr>
          <p:cNvPr id="220179" name="Freeform 19"/>
          <p:cNvSpPr>
            <a:spLocks/>
          </p:cNvSpPr>
          <p:nvPr/>
        </p:nvSpPr>
        <p:spPr bwMode="auto">
          <a:xfrm>
            <a:off x="1913087" y="2446338"/>
            <a:ext cx="144462" cy="2824162"/>
          </a:xfrm>
          <a:custGeom>
            <a:avLst/>
            <a:gdLst>
              <a:gd name="T0" fmla="*/ 25 w 25"/>
              <a:gd name="T1" fmla="*/ 0 h 493"/>
              <a:gd name="T2" fmla="*/ 10 w 25"/>
              <a:gd name="T3" fmla="*/ 11 h 493"/>
              <a:gd name="T4" fmla="*/ 10 w 25"/>
              <a:gd name="T5" fmla="*/ 239 h 493"/>
              <a:gd name="T6" fmla="*/ 0 w 25"/>
              <a:gd name="T7" fmla="*/ 246 h 493"/>
              <a:gd name="T8" fmla="*/ 10 w 25"/>
              <a:gd name="T9" fmla="*/ 254 h 493"/>
              <a:gd name="T10" fmla="*/ 10 w 25"/>
              <a:gd name="T11" fmla="*/ 482 h 493"/>
              <a:gd name="T12" fmla="*/ 25 w 25"/>
              <a:gd name="T13" fmla="*/ 493 h 493"/>
            </a:gdLst>
            <a:ahLst/>
            <a:cxnLst>
              <a:cxn ang="0">
                <a:pos x="T0" y="T1"/>
              </a:cxn>
              <a:cxn ang="0">
                <a:pos x="T2" y="T3"/>
              </a:cxn>
              <a:cxn ang="0">
                <a:pos x="T4" y="T5"/>
              </a:cxn>
              <a:cxn ang="0">
                <a:pos x="T6" y="T7"/>
              </a:cxn>
              <a:cxn ang="0">
                <a:pos x="T8" y="T9"/>
              </a:cxn>
              <a:cxn ang="0">
                <a:pos x="T10" y="T11"/>
              </a:cxn>
              <a:cxn ang="0">
                <a:pos x="T12" y="T13"/>
              </a:cxn>
            </a:cxnLst>
            <a:rect l="0" t="0" r="r" b="b"/>
            <a:pathLst>
              <a:path w="25" h="493">
                <a:moveTo>
                  <a:pt x="25" y="0"/>
                </a:moveTo>
                <a:cubicBezTo>
                  <a:pt x="15" y="0"/>
                  <a:pt x="10" y="1"/>
                  <a:pt x="10" y="11"/>
                </a:cubicBezTo>
                <a:cubicBezTo>
                  <a:pt x="10" y="12"/>
                  <a:pt x="10" y="237"/>
                  <a:pt x="10" y="239"/>
                </a:cubicBezTo>
                <a:cubicBezTo>
                  <a:pt x="10" y="241"/>
                  <a:pt x="8" y="246"/>
                  <a:pt x="0" y="246"/>
                </a:cubicBezTo>
                <a:cubicBezTo>
                  <a:pt x="8" y="246"/>
                  <a:pt x="10" y="251"/>
                  <a:pt x="10" y="254"/>
                </a:cubicBezTo>
                <a:cubicBezTo>
                  <a:pt x="10" y="255"/>
                  <a:pt x="10" y="480"/>
                  <a:pt x="10" y="482"/>
                </a:cubicBezTo>
                <a:cubicBezTo>
                  <a:pt x="10" y="491"/>
                  <a:pt x="15" y="493"/>
                  <a:pt x="25" y="493"/>
                </a:cubicBezTo>
              </a:path>
            </a:pathLst>
          </a:custGeom>
          <a:noFill/>
          <a:ln w="23813"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Century Gothic"/>
              <a:cs typeface="Century Gothic"/>
            </a:endParaRPr>
          </a:p>
        </p:txBody>
      </p:sp>
      <p:sp>
        <p:nvSpPr>
          <p:cNvPr id="220180" name="Freeform 20"/>
          <p:cNvSpPr>
            <a:spLocks/>
          </p:cNvSpPr>
          <p:nvPr/>
        </p:nvSpPr>
        <p:spPr bwMode="auto">
          <a:xfrm>
            <a:off x="3148013" y="1684338"/>
            <a:ext cx="3352800" cy="144462"/>
          </a:xfrm>
          <a:custGeom>
            <a:avLst/>
            <a:gdLst>
              <a:gd name="T0" fmla="*/ 576 w 576"/>
              <a:gd name="T1" fmla="*/ 25 h 25"/>
              <a:gd name="T2" fmla="*/ 563 w 576"/>
              <a:gd name="T3" fmla="*/ 10 h 25"/>
              <a:gd name="T4" fmla="*/ 296 w 576"/>
              <a:gd name="T5" fmla="*/ 10 h 25"/>
              <a:gd name="T6" fmla="*/ 288 w 576"/>
              <a:gd name="T7" fmla="*/ 0 h 25"/>
              <a:gd name="T8" fmla="*/ 279 w 576"/>
              <a:gd name="T9" fmla="*/ 10 h 25"/>
              <a:gd name="T10" fmla="*/ 13 w 576"/>
              <a:gd name="T11" fmla="*/ 10 h 25"/>
              <a:gd name="T12" fmla="*/ 0 w 576"/>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76" h="25">
                <a:moveTo>
                  <a:pt x="576" y="25"/>
                </a:moveTo>
                <a:cubicBezTo>
                  <a:pt x="576" y="15"/>
                  <a:pt x="573" y="10"/>
                  <a:pt x="563" y="10"/>
                </a:cubicBezTo>
                <a:cubicBezTo>
                  <a:pt x="561" y="10"/>
                  <a:pt x="298" y="10"/>
                  <a:pt x="296" y="10"/>
                </a:cubicBezTo>
                <a:cubicBezTo>
                  <a:pt x="294" y="10"/>
                  <a:pt x="288" y="8"/>
                  <a:pt x="288" y="0"/>
                </a:cubicBezTo>
                <a:cubicBezTo>
                  <a:pt x="288" y="8"/>
                  <a:pt x="282" y="10"/>
                  <a:pt x="279" y="10"/>
                </a:cubicBezTo>
                <a:cubicBezTo>
                  <a:pt x="278" y="10"/>
                  <a:pt x="15" y="10"/>
                  <a:pt x="13" y="10"/>
                </a:cubicBezTo>
                <a:cubicBezTo>
                  <a:pt x="2" y="10"/>
                  <a:pt x="0" y="15"/>
                  <a:pt x="0" y="25"/>
                </a:cubicBezTo>
              </a:path>
            </a:pathLst>
          </a:custGeom>
          <a:noFill/>
          <a:ln w="23813"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Century Gothic"/>
              <a:cs typeface="Century Gothic"/>
            </a:endParaRPr>
          </a:p>
        </p:txBody>
      </p:sp>
      <p:sp>
        <p:nvSpPr>
          <p:cNvPr id="220181" name="Rectangle 21"/>
          <p:cNvSpPr>
            <a:spLocks noChangeArrowheads="1"/>
          </p:cNvSpPr>
          <p:nvPr/>
        </p:nvSpPr>
        <p:spPr bwMode="auto">
          <a:xfrm>
            <a:off x="2886075" y="2187575"/>
            <a:ext cx="3819525" cy="32988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Century Gothic"/>
              <a:cs typeface="Century Gothic"/>
            </a:endParaRPr>
          </a:p>
        </p:txBody>
      </p:sp>
      <p:sp>
        <p:nvSpPr>
          <p:cNvPr id="220182" name="Line 22"/>
          <p:cNvSpPr>
            <a:spLocks noChangeShapeType="1"/>
          </p:cNvSpPr>
          <p:nvPr/>
        </p:nvSpPr>
        <p:spPr bwMode="auto">
          <a:xfrm>
            <a:off x="2886075" y="3287713"/>
            <a:ext cx="38195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3" name="Line 23"/>
          <p:cNvSpPr>
            <a:spLocks noChangeShapeType="1"/>
          </p:cNvSpPr>
          <p:nvPr/>
        </p:nvSpPr>
        <p:spPr bwMode="auto">
          <a:xfrm>
            <a:off x="2886075" y="4386263"/>
            <a:ext cx="38195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4" name="Line 24"/>
          <p:cNvSpPr>
            <a:spLocks noChangeShapeType="1"/>
          </p:cNvSpPr>
          <p:nvPr/>
        </p:nvSpPr>
        <p:spPr bwMode="auto">
          <a:xfrm flipV="1">
            <a:off x="4795838" y="2187575"/>
            <a:ext cx="0" cy="11001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5" name="Line 25"/>
          <p:cNvSpPr>
            <a:spLocks noChangeShapeType="1"/>
          </p:cNvSpPr>
          <p:nvPr/>
        </p:nvSpPr>
        <p:spPr bwMode="auto">
          <a:xfrm flipV="1">
            <a:off x="4795838" y="4386263"/>
            <a:ext cx="0" cy="11001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6" name="Rectangle 26"/>
          <p:cNvSpPr>
            <a:spLocks noChangeArrowheads="1"/>
          </p:cNvSpPr>
          <p:nvPr/>
        </p:nvSpPr>
        <p:spPr bwMode="auto">
          <a:xfrm>
            <a:off x="4953000" y="4627602"/>
            <a:ext cx="1508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b="1" dirty="0">
                <a:solidFill>
                  <a:srgbClr val="000000"/>
                </a:solidFill>
                <a:latin typeface="Century Gothic"/>
                <a:cs typeface="Century Gothic"/>
              </a:rPr>
              <a:t>Monopolistic competition</a:t>
            </a:r>
            <a:endParaRPr lang="en-US" b="1" dirty="0">
              <a:latin typeface="Century Gothic"/>
              <a:cs typeface="Century Gothic"/>
            </a:endParaRPr>
          </a:p>
        </p:txBody>
      </p:sp>
      <p:sp>
        <p:nvSpPr>
          <p:cNvPr id="220187" name="Rectangle 27"/>
          <p:cNvSpPr>
            <a:spLocks noChangeArrowheads="1"/>
          </p:cNvSpPr>
          <p:nvPr/>
        </p:nvSpPr>
        <p:spPr bwMode="auto">
          <a:xfrm>
            <a:off x="4953000" y="2438400"/>
            <a:ext cx="1495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b="1" dirty="0">
                <a:solidFill>
                  <a:srgbClr val="000000"/>
                </a:solidFill>
                <a:latin typeface="Century Gothic"/>
                <a:cs typeface="Century Gothic"/>
              </a:rPr>
              <a:t>Not applicable</a:t>
            </a:r>
            <a:endParaRPr lang="en-US" b="1" dirty="0">
              <a:latin typeface="Century Gothic"/>
              <a:cs typeface="Century Gothic"/>
            </a:endParaRPr>
          </a:p>
        </p:txBody>
      </p:sp>
      <p:sp>
        <p:nvSpPr>
          <p:cNvPr id="220188" name="Rectangle 28"/>
          <p:cNvSpPr>
            <a:spLocks noChangeArrowheads="1"/>
          </p:cNvSpPr>
          <p:nvPr/>
        </p:nvSpPr>
        <p:spPr bwMode="auto">
          <a:xfrm>
            <a:off x="2970213" y="2660650"/>
            <a:ext cx="1493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b="1" dirty="0">
                <a:solidFill>
                  <a:srgbClr val="000000"/>
                </a:solidFill>
                <a:latin typeface="Century Gothic"/>
                <a:cs typeface="Century Gothic"/>
              </a:rPr>
              <a:t>Monopoly</a:t>
            </a:r>
            <a:endParaRPr lang="en-US" b="1" dirty="0">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55800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0188"/>
                                        </p:tgtEl>
                                        <p:attrNameLst>
                                          <p:attrName>style.visibility</p:attrName>
                                        </p:attrNameLst>
                                      </p:cBhvr>
                                      <p:to>
                                        <p:strVal val="visible"/>
                                      </p:to>
                                    </p:set>
                                    <p:animEffect transition="in" filter="dissolve">
                                      <p:cBhvr>
                                        <p:cTn id="7" dur="500"/>
                                        <p:tgtEl>
                                          <p:spTgt spid="22018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0187"/>
                                        </p:tgtEl>
                                        <p:attrNameLst>
                                          <p:attrName>style.visibility</p:attrName>
                                        </p:attrNameLst>
                                      </p:cBhvr>
                                      <p:to>
                                        <p:strVal val="visible"/>
                                      </p:to>
                                    </p:set>
                                    <p:animEffect transition="in" filter="dissolve">
                                      <p:cBhvr>
                                        <p:cTn id="11" dur="500"/>
                                        <p:tgtEl>
                                          <p:spTgt spid="22018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0172"/>
                                        </p:tgtEl>
                                        <p:attrNameLst>
                                          <p:attrName>style.visibility</p:attrName>
                                        </p:attrNameLst>
                                      </p:cBhvr>
                                      <p:to>
                                        <p:strVal val="visible"/>
                                      </p:to>
                                    </p:set>
                                    <p:animEffect transition="in" filter="dissolve">
                                      <p:cBhvr>
                                        <p:cTn id="15" dur="500"/>
                                        <p:tgtEl>
                                          <p:spTgt spid="22017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20173"/>
                                        </p:tgtEl>
                                        <p:attrNameLst>
                                          <p:attrName>style.visibility</p:attrName>
                                        </p:attrNameLst>
                                      </p:cBhvr>
                                      <p:to>
                                        <p:strVal val="visible"/>
                                      </p:to>
                                    </p:set>
                                    <p:animEffect transition="in" filter="dissolve">
                                      <p:cBhvr>
                                        <p:cTn id="19" dur="500"/>
                                        <p:tgtEl>
                                          <p:spTgt spid="22017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0186"/>
                                        </p:tgtEl>
                                        <p:attrNameLst>
                                          <p:attrName>style.visibility</p:attrName>
                                        </p:attrNameLst>
                                      </p:cBhvr>
                                      <p:to>
                                        <p:strVal val="visible"/>
                                      </p:to>
                                    </p:set>
                                    <p:animEffect transition="in" filter="dissolve">
                                      <p:cBhvr>
                                        <p:cTn id="23" dur="500"/>
                                        <p:tgtEl>
                                          <p:spTgt spid="22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2" grpId="0"/>
      <p:bldP spid="220173" grpId="0"/>
      <p:bldP spid="220186" grpId="0"/>
      <p:bldP spid="220187" grpId="0"/>
      <p:bldP spid="2201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t>PRICE DISCRIMINATION</a:t>
            </a:r>
            <a:endParaRPr lang="en-US" spc="0" dirty="0"/>
          </a:p>
        </p:txBody>
      </p:sp>
      <p:sp>
        <p:nvSpPr>
          <p:cNvPr id="3" name="Content Placeholder 2"/>
          <p:cNvSpPr>
            <a:spLocks noGrp="1"/>
          </p:cNvSpPr>
          <p:nvPr>
            <p:ph idx="1"/>
          </p:nvPr>
        </p:nvSpPr>
        <p:spPr/>
        <p:txBody>
          <a:bodyPr/>
          <a:lstStyle/>
          <a:p>
            <a:r>
              <a:rPr lang="en-US" b="0" dirty="0" smtClean="0"/>
              <a:t>So far we’ve been assuming our firms is a </a:t>
            </a:r>
            <a:r>
              <a:rPr lang="en-US" i="1" dirty="0" smtClean="0">
                <a:solidFill>
                  <a:srgbClr val="990033"/>
                </a:solidFill>
              </a:rPr>
              <a:t>single-price monopolist:</a:t>
            </a:r>
            <a:r>
              <a:rPr lang="en-US" dirty="0" smtClean="0"/>
              <a:t> </a:t>
            </a:r>
            <a:r>
              <a:rPr lang="en-US" b="0" dirty="0" smtClean="0"/>
              <a:t>It</a:t>
            </a:r>
            <a:r>
              <a:rPr lang="en-US" dirty="0" smtClean="0"/>
              <a:t> </a:t>
            </a:r>
            <a:r>
              <a:rPr lang="en-US" b="0" dirty="0" smtClean="0"/>
              <a:t>offers its </a:t>
            </a:r>
            <a:r>
              <a:rPr lang="en-US" b="0" dirty="0"/>
              <a:t>product to all consumers at </a:t>
            </a:r>
            <a:r>
              <a:rPr lang="en-US" b="0" dirty="0" smtClean="0"/>
              <a:t>the same </a:t>
            </a:r>
            <a:r>
              <a:rPr lang="en-US" b="0" dirty="0"/>
              <a:t>price</a:t>
            </a:r>
            <a:r>
              <a:rPr lang="en-US" b="0" dirty="0" smtClean="0"/>
              <a:t>.</a:t>
            </a:r>
          </a:p>
          <a:p>
            <a:endParaRPr lang="en-US" b="0" dirty="0"/>
          </a:p>
          <a:p>
            <a:r>
              <a:rPr lang="en-US" b="0" dirty="0" smtClean="0"/>
              <a:t>Some firms practice </a:t>
            </a:r>
            <a:r>
              <a:rPr lang="en-US" i="1" dirty="0" smtClean="0">
                <a:solidFill>
                  <a:srgbClr val="990033"/>
                </a:solidFill>
              </a:rPr>
              <a:t>price discrimination: </a:t>
            </a:r>
            <a:r>
              <a:rPr lang="en-US" b="0" dirty="0" smtClean="0"/>
              <a:t>They charge </a:t>
            </a:r>
            <a:r>
              <a:rPr lang="en-US" b="0" dirty="0"/>
              <a:t>different prices to </a:t>
            </a:r>
            <a:r>
              <a:rPr lang="en-US" b="0" dirty="0" smtClean="0"/>
              <a:t>different consumers </a:t>
            </a:r>
            <a:r>
              <a:rPr lang="en-US" b="0" dirty="0"/>
              <a:t>for the same good.</a:t>
            </a:r>
            <a:endParaRPr lang="en-US" dirty="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630162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eaLnBrk="1" hangingPunct="1">
              <a:defRPr/>
            </a:pPr>
            <a:r>
              <a:rPr lang="en-US" sz="3600" spc="0" dirty="0" smtClean="0"/>
              <a:t>PRICE DISCRIMINATION AND PROFIT MAXIMIZATION</a:t>
            </a:r>
            <a:endParaRPr lang="en-US" sz="3600" spc="0" dirty="0"/>
          </a:p>
        </p:txBody>
      </p:sp>
      <p:sp>
        <p:nvSpPr>
          <p:cNvPr id="3" name="Content Placeholder 2"/>
          <p:cNvSpPr>
            <a:spLocks noGrp="1"/>
          </p:cNvSpPr>
          <p:nvPr>
            <p:ph idx="1"/>
          </p:nvPr>
        </p:nvSpPr>
        <p:spPr>
          <a:xfrm>
            <a:off x="152400" y="1143000"/>
            <a:ext cx="8839200" cy="5029200"/>
          </a:xfrm>
        </p:spPr>
        <p:txBody>
          <a:bodyPr>
            <a:normAutofit fontScale="92500" lnSpcReduction="10000"/>
          </a:bodyPr>
          <a:lstStyle/>
          <a:p>
            <a:pPr eaLnBrk="1" hangingPunct="1">
              <a:spcBef>
                <a:spcPts val="0"/>
              </a:spcBef>
              <a:spcAft>
                <a:spcPts val="1800"/>
              </a:spcAft>
              <a:defRPr/>
            </a:pPr>
            <a:r>
              <a:rPr lang="en-US" dirty="0" smtClean="0"/>
              <a:t>Recall the profit-maximizing rule for firms with monopoly power:</a:t>
            </a:r>
          </a:p>
          <a:p>
            <a:pPr marL="914400" lvl="1" indent="-457200" eaLnBrk="1" hangingPunct="1">
              <a:spcBef>
                <a:spcPts val="0"/>
              </a:spcBef>
              <a:spcAft>
                <a:spcPts val="1800"/>
              </a:spcAft>
              <a:buClr>
                <a:schemeClr val="accent3"/>
              </a:buClr>
              <a:buFont typeface="Wingdings" charset="2"/>
              <a:buChar char="§"/>
              <a:defRPr/>
            </a:pPr>
            <a:r>
              <a:rPr lang="en-US" i="1" dirty="0" smtClean="0">
                <a:solidFill>
                  <a:srgbClr val="0070C0"/>
                </a:solidFill>
              </a:rPr>
              <a:t>Produce the </a:t>
            </a:r>
            <a:r>
              <a:rPr lang="en-US" dirty="0" smtClean="0">
                <a:solidFill>
                  <a:srgbClr val="0070C0"/>
                </a:solidFill>
              </a:rPr>
              <a:t>Q</a:t>
            </a:r>
            <a:r>
              <a:rPr lang="en-US" i="1" dirty="0" smtClean="0">
                <a:solidFill>
                  <a:srgbClr val="0070C0"/>
                </a:solidFill>
              </a:rPr>
              <a:t> at which</a:t>
            </a:r>
            <a:r>
              <a:rPr lang="en-US" i="1" dirty="0" smtClean="0">
                <a:solidFill>
                  <a:schemeClr val="accent1"/>
                </a:solidFill>
              </a:rPr>
              <a:t> </a:t>
            </a:r>
            <a:r>
              <a:rPr lang="en-US" dirty="0" err="1">
                <a:solidFill>
                  <a:srgbClr val="0070C0"/>
                </a:solidFill>
              </a:rPr>
              <a:t>MR</a:t>
            </a:r>
            <a:r>
              <a:rPr lang="en-US" i="1" dirty="0" smtClean="0">
                <a:solidFill>
                  <a:schemeClr val="accent1"/>
                </a:solidFill>
              </a:rPr>
              <a:t> </a:t>
            </a:r>
            <a:r>
              <a:rPr lang="en-US" i="1" dirty="0" smtClean="0">
                <a:solidFill>
                  <a:srgbClr val="0070C0"/>
                </a:solidFill>
              </a:rPr>
              <a:t>= </a:t>
            </a:r>
            <a:r>
              <a:rPr lang="en-US" dirty="0" smtClean="0">
                <a:solidFill>
                  <a:srgbClr val="0070C0"/>
                </a:solidFill>
              </a:rPr>
              <a:t>MC.</a:t>
            </a:r>
          </a:p>
          <a:p>
            <a:pPr marL="914400" lvl="1" indent="-457200" eaLnBrk="1" hangingPunct="1">
              <a:spcBef>
                <a:spcPts val="0"/>
              </a:spcBef>
              <a:spcAft>
                <a:spcPts val="1800"/>
              </a:spcAft>
              <a:buClr>
                <a:schemeClr val="accent3"/>
              </a:buClr>
              <a:buFont typeface="Wingdings" charset="2"/>
              <a:buChar char="§"/>
              <a:defRPr/>
            </a:pPr>
            <a:r>
              <a:rPr lang="en-US" i="1" dirty="0" smtClean="0">
                <a:solidFill>
                  <a:srgbClr val="0070C0"/>
                </a:solidFill>
              </a:rPr>
              <a:t>Based on that </a:t>
            </a:r>
            <a:r>
              <a:rPr lang="en-US" dirty="0" smtClean="0">
                <a:solidFill>
                  <a:srgbClr val="0070C0"/>
                </a:solidFill>
              </a:rPr>
              <a:t>Q</a:t>
            </a:r>
            <a:r>
              <a:rPr lang="en-US" i="1" dirty="0" smtClean="0">
                <a:solidFill>
                  <a:srgbClr val="0070C0"/>
                </a:solidFill>
              </a:rPr>
              <a:t>, charge as much as the market will bear (found by the position of the demand curve).</a:t>
            </a:r>
          </a:p>
          <a:p>
            <a:pPr marL="57150" eaLnBrk="1" hangingPunct="1">
              <a:spcBef>
                <a:spcPts val="0"/>
              </a:spcBef>
              <a:spcAft>
                <a:spcPts val="1800"/>
              </a:spcAft>
              <a:defRPr/>
            </a:pPr>
            <a:r>
              <a:rPr lang="en-US" i="1" dirty="0" smtClean="0">
                <a:solidFill>
                  <a:srgbClr val="990033"/>
                </a:solidFill>
              </a:rPr>
              <a:t>But what if you sell to more than one market, each with its own demand curve?</a:t>
            </a:r>
          </a:p>
          <a:p>
            <a:pPr lvl="1" eaLnBrk="1" hangingPunct="1">
              <a:spcBef>
                <a:spcPts val="0"/>
              </a:spcBef>
              <a:spcAft>
                <a:spcPts val="1800"/>
              </a:spcAft>
              <a:defRPr/>
            </a:pPr>
            <a:r>
              <a:rPr lang="en-US" dirty="0" smtClean="0"/>
              <a:t>E.g., senior citizens and young people, business travelers and leisure travelers.</a:t>
            </a: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33114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spc="0" dirty="0" smtClean="0"/>
              <a:t>PRICE DISCRIMINATION</a:t>
            </a:r>
            <a:endParaRPr lang="en-US" sz="4000" spc="0"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629" y="838200"/>
            <a:ext cx="8533979" cy="6487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14756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pc="0" dirty="0" smtClean="0"/>
              <a:t>PRICE DISCRIMINATION</a:t>
            </a:r>
            <a:endParaRPr lang="en-US" spc="0" dirty="0"/>
          </a:p>
        </p:txBody>
      </p:sp>
      <p:pic>
        <p:nvPicPr>
          <p:cNvPr id="6" name="Content Placeholder 5" descr="Cowen_fig_12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741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4724400" y="4419600"/>
            <a:ext cx="2667000" cy="1905000"/>
            <a:chOff x="4724400" y="4419600"/>
            <a:chExt cx="2667000" cy="1905000"/>
          </a:xfrm>
        </p:grpSpPr>
        <p:sp>
          <p:nvSpPr>
            <p:cNvPr id="8" name="Cloud 7"/>
            <p:cNvSpPr/>
            <p:nvPr/>
          </p:nvSpPr>
          <p:spPr>
            <a:xfrm>
              <a:off x="4724400" y="4419600"/>
              <a:ext cx="2667000" cy="1905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876800" y="4572000"/>
              <a:ext cx="228600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a:cs typeface="Century Gothic"/>
                </a:rPr>
                <a:t>Students Get </a:t>
              </a:r>
            </a:p>
            <a:p>
              <a:pPr algn="ctr" fontAlgn="auto">
                <a:spcBef>
                  <a:spcPts val="0"/>
                </a:spcBef>
                <a:spcAft>
                  <a:spcPts val="0"/>
                </a:spcAft>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a:cs typeface="Century Gothic"/>
                </a:rPr>
                <a:t>10% Off!</a:t>
              </a:r>
            </a:p>
          </p:txBody>
        </p:sp>
      </p:grpSp>
      <p:grpSp>
        <p:nvGrpSpPr>
          <p:cNvPr id="4" name="Group 14"/>
          <p:cNvGrpSpPr>
            <a:grpSpLocks/>
          </p:cNvGrpSpPr>
          <p:nvPr/>
        </p:nvGrpSpPr>
        <p:grpSpPr bwMode="auto">
          <a:xfrm>
            <a:off x="76200" y="3733800"/>
            <a:ext cx="3810000" cy="3048000"/>
            <a:chOff x="76200" y="3733800"/>
            <a:chExt cx="3810000" cy="3048000"/>
          </a:xfrm>
        </p:grpSpPr>
        <p:sp>
          <p:nvSpPr>
            <p:cNvPr id="11" name="Explosion 1 10"/>
            <p:cNvSpPr/>
            <p:nvPr/>
          </p:nvSpPr>
          <p:spPr>
            <a:xfrm>
              <a:off x="76200" y="3733800"/>
              <a:ext cx="3810000" cy="3048000"/>
            </a:xfrm>
            <a:prstGeom prst="irregularSeal1">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81000" y="4731603"/>
              <a:ext cx="3200400" cy="830997"/>
            </a:xfrm>
            <a:prstGeom prst="rect">
              <a:avLst/>
            </a:prstGeom>
            <a:noFill/>
          </p:spPr>
          <p:txBody>
            <a:bodyPr>
              <a:spAutoFit/>
            </a:bodyPr>
            <a:lstStyle/>
            <a:p>
              <a:pPr algn="ctr" fontAlgn="auto">
                <a:spcBef>
                  <a:spcPts val="0"/>
                </a:spcBef>
                <a:spcAft>
                  <a:spcPts val="0"/>
                </a:spcAft>
                <a:defRPr/>
              </a:pPr>
              <a:r>
                <a:rPr lang="en-U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cs typeface="Century Gothic"/>
                </a:rPr>
                <a:t>55+ </a:t>
              </a:r>
            </a:p>
            <a:p>
              <a:pPr algn="ctr" fontAlgn="auto">
                <a:spcBef>
                  <a:spcPts val="0"/>
                </a:spcBef>
                <a:spcAft>
                  <a:spcPts val="0"/>
                </a:spcAft>
                <a:defRPr/>
              </a:pPr>
              <a:r>
                <a:rPr lang="en-U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cs typeface="Century Gothic"/>
                </a:rPr>
                <a:t>Discount</a:t>
              </a:r>
            </a:p>
          </p:txBody>
        </p:sp>
      </p:grpSp>
      <p:pic>
        <p:nvPicPr>
          <p:cNvPr id="14" name="Picture 13" descr="file0009747224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2060575"/>
            <a:ext cx="35591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saloonnyc.com/images/Ladies%20night-no%20cover-website.JPG">
            <a:hlinkClick r:id="rId5"/>
          </p:cNvPr>
          <p:cNvPicPr>
            <a:picLocks noChangeAspect="1" noChangeArrowheads="1"/>
          </p:cNvPicPr>
          <p:nvPr/>
        </p:nvPicPr>
        <p:blipFill>
          <a:blip r:embed="rId6" cstate="screen">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096000" y="1514061"/>
            <a:ext cx="2667000" cy="2295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075666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fltVal val="0"/>
                                          </p:val>
                                        </p:tav>
                                        <p:tav tm="100000">
                                          <p:val>
                                            <p:strVal val="#ppt_h"/>
                                          </p:val>
                                        </p:tav>
                                      </p:tavLst>
                                    </p:anim>
                                    <p:animEffect transition="in" filter="fade">
                                      <p:cBhvr>
                                        <p:cTn id="30" dur="500"/>
                                        <p:tgtEl>
                                          <p:spTgt spid="51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14"/>
                                        </p:tgtEl>
                                      </p:cBhvr>
                                    </p:animEffect>
                                    <p:set>
                                      <p:cBhvr>
                                        <p:cTn id="38" dur="1" fill="hold">
                                          <p:stCondLst>
                                            <p:cond delay="1999"/>
                                          </p:stCondLst>
                                        </p:cTn>
                                        <p:tgtEl>
                                          <p:spTgt spid="1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5122"/>
                                        </p:tgtEl>
                                      </p:cBhvr>
                                    </p:animEffect>
                                    <p:set>
                                      <p:cBhvr>
                                        <p:cTn id="41" dur="1" fill="hold">
                                          <p:stCondLst>
                                            <p:cond delay="1999"/>
                                          </p:stCondLst>
                                        </p:cTn>
                                        <p:tgtEl>
                                          <p:spTgt spid="512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3"/>
                                        </p:tgtEl>
                                      </p:cBhvr>
                                    </p:animEffect>
                                    <p:set>
                                      <p:cBhvr>
                                        <p:cTn id="44" dur="1" fill="hold">
                                          <p:stCondLst>
                                            <p:cond delay="1999"/>
                                          </p:stCondLst>
                                        </p:cTn>
                                        <p:tgtEl>
                                          <p:spTgt spid="3"/>
                                        </p:tgtEl>
                                        <p:attrNameLst>
                                          <p:attrName>style.visibility</p:attrName>
                                        </p:attrNameLst>
                                      </p:cBhvr>
                                      <p:to>
                                        <p:strVal val="hidden"/>
                                      </p:to>
                                    </p:set>
                                  </p:childTnLst>
                                </p:cTn>
                              </p:par>
                              <p:par>
                                <p:cTn id="45" presetID="53"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a:normAutofit fontScale="90000"/>
          </a:bodyPr>
          <a:lstStyle/>
          <a:p>
            <a:pPr algn="l"/>
            <a:r>
              <a:rPr lang="en-US" spc="0" dirty="0" smtClean="0"/>
              <a:t>TWO TYPES OF AIRLINE CUSTOMERS</a:t>
            </a:r>
          </a:p>
        </p:txBody>
      </p:sp>
      <p:sp>
        <p:nvSpPr>
          <p:cNvPr id="240645" name="Rectangle 5"/>
          <p:cNvSpPr>
            <a:spLocks noChangeArrowheads="1"/>
          </p:cNvSpPr>
          <p:nvPr/>
        </p:nvSpPr>
        <p:spPr bwMode="auto">
          <a:xfrm>
            <a:off x="4294188" y="4748213"/>
            <a:ext cx="2536825" cy="160337"/>
          </a:xfrm>
          <a:prstGeom prst="rect">
            <a:avLst/>
          </a:prstGeom>
          <a:solidFill>
            <a:srgbClr val="CFE5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40646" name="Rectangle 6"/>
          <p:cNvSpPr>
            <a:spLocks noChangeArrowheads="1"/>
          </p:cNvSpPr>
          <p:nvPr/>
        </p:nvSpPr>
        <p:spPr bwMode="auto">
          <a:xfrm>
            <a:off x="1754188" y="2111375"/>
            <a:ext cx="2540000" cy="2797175"/>
          </a:xfrm>
          <a:prstGeom prst="rect">
            <a:avLst/>
          </a:prstGeom>
          <a:solidFill>
            <a:srgbClr val="D7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240647" name="Rectangle 7"/>
          <p:cNvSpPr>
            <a:spLocks noChangeArrowheads="1"/>
          </p:cNvSpPr>
          <p:nvPr/>
        </p:nvSpPr>
        <p:spPr bwMode="auto">
          <a:xfrm>
            <a:off x="6226175" y="6072188"/>
            <a:ext cx="1575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tickets</a:t>
            </a:r>
            <a:endParaRPr lang="en-US" sz="1400">
              <a:latin typeface="Century Gothic"/>
              <a:cs typeface="Century Gothic"/>
            </a:endParaRPr>
          </a:p>
        </p:txBody>
      </p:sp>
      <p:sp>
        <p:nvSpPr>
          <p:cNvPr id="240648" name="Rectangle 8"/>
          <p:cNvSpPr>
            <a:spLocks noChangeArrowheads="1"/>
          </p:cNvSpPr>
          <p:nvPr/>
        </p:nvSpPr>
        <p:spPr bwMode="auto">
          <a:xfrm>
            <a:off x="457200" y="1066800"/>
            <a:ext cx="1136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cost of ticket</a:t>
            </a:r>
            <a:endParaRPr lang="en-US" sz="1400">
              <a:latin typeface="Century Gothic"/>
              <a:cs typeface="Century Gothic"/>
            </a:endParaRPr>
          </a:p>
        </p:txBody>
      </p:sp>
      <p:sp>
        <p:nvSpPr>
          <p:cNvPr id="240649" name="Rectangle 9"/>
          <p:cNvSpPr>
            <a:spLocks noChangeArrowheads="1"/>
          </p:cNvSpPr>
          <p:nvPr/>
        </p:nvSpPr>
        <p:spPr bwMode="auto">
          <a:xfrm>
            <a:off x="6958013" y="5438775"/>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40650" name="Rectangle 10"/>
          <p:cNvSpPr>
            <a:spLocks noChangeArrowheads="1"/>
          </p:cNvSpPr>
          <p:nvPr/>
        </p:nvSpPr>
        <p:spPr bwMode="auto">
          <a:xfrm>
            <a:off x="7448550" y="4767263"/>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40651" name="Line 11"/>
          <p:cNvSpPr>
            <a:spLocks noChangeShapeType="1"/>
          </p:cNvSpPr>
          <p:nvPr/>
        </p:nvSpPr>
        <p:spPr bwMode="auto">
          <a:xfrm flipV="1">
            <a:off x="4294188" y="5588000"/>
            <a:ext cx="0" cy="1476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0652" name="Rectangle 12"/>
          <p:cNvSpPr>
            <a:spLocks noChangeArrowheads="1"/>
          </p:cNvSpPr>
          <p:nvPr/>
        </p:nvSpPr>
        <p:spPr bwMode="auto">
          <a:xfrm>
            <a:off x="3994150" y="577532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2,000</a:t>
            </a:r>
            <a:endParaRPr lang="en-US" sz="1400">
              <a:latin typeface="Century Gothic"/>
              <a:cs typeface="Century Gothic"/>
            </a:endParaRPr>
          </a:p>
        </p:txBody>
      </p:sp>
      <p:sp>
        <p:nvSpPr>
          <p:cNvPr id="240653" name="Rectangle 13"/>
          <p:cNvSpPr>
            <a:spLocks noChangeArrowheads="1"/>
          </p:cNvSpPr>
          <p:nvPr/>
        </p:nvSpPr>
        <p:spPr bwMode="auto">
          <a:xfrm>
            <a:off x="6535738" y="5775325"/>
            <a:ext cx="4477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4,000</a:t>
            </a:r>
            <a:endParaRPr lang="en-US" sz="1400">
              <a:latin typeface="Century Gothic"/>
              <a:cs typeface="Century Gothic"/>
            </a:endParaRPr>
          </a:p>
        </p:txBody>
      </p:sp>
      <p:sp>
        <p:nvSpPr>
          <p:cNvPr id="240654" name="Line 14"/>
          <p:cNvSpPr>
            <a:spLocks noChangeShapeType="1"/>
          </p:cNvSpPr>
          <p:nvPr/>
        </p:nvSpPr>
        <p:spPr bwMode="auto">
          <a:xfrm>
            <a:off x="1754188" y="4748213"/>
            <a:ext cx="1746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0655" name="Rectangle 15"/>
          <p:cNvSpPr>
            <a:spLocks noChangeArrowheads="1"/>
          </p:cNvSpPr>
          <p:nvPr/>
        </p:nvSpPr>
        <p:spPr bwMode="auto">
          <a:xfrm>
            <a:off x="1095375" y="1971675"/>
            <a:ext cx="397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$550</a:t>
            </a:r>
            <a:endParaRPr lang="en-US" sz="1400">
              <a:latin typeface="Century Gothic"/>
              <a:cs typeface="Century Gothic"/>
            </a:endParaRPr>
          </a:p>
        </p:txBody>
      </p:sp>
      <p:sp>
        <p:nvSpPr>
          <p:cNvPr id="240656" name="Rectangle 16"/>
          <p:cNvSpPr>
            <a:spLocks noChangeArrowheads="1"/>
          </p:cNvSpPr>
          <p:nvPr/>
        </p:nvSpPr>
        <p:spPr bwMode="auto">
          <a:xfrm>
            <a:off x="1231900" y="4591050"/>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150</a:t>
            </a:r>
            <a:endParaRPr lang="en-US" sz="1400">
              <a:latin typeface="Century Gothic"/>
              <a:cs typeface="Century Gothic"/>
            </a:endParaRPr>
          </a:p>
        </p:txBody>
      </p:sp>
      <p:sp>
        <p:nvSpPr>
          <p:cNvPr id="240657" name="Rectangle 17"/>
          <p:cNvSpPr>
            <a:spLocks noChangeArrowheads="1"/>
          </p:cNvSpPr>
          <p:nvPr/>
        </p:nvSpPr>
        <p:spPr bwMode="auto">
          <a:xfrm>
            <a:off x="1412081" y="5790052"/>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0</a:t>
            </a:r>
            <a:endParaRPr lang="en-US" sz="1400" dirty="0">
              <a:latin typeface="Century Gothic"/>
              <a:cs typeface="Century Gothic"/>
            </a:endParaRPr>
          </a:p>
        </p:txBody>
      </p:sp>
      <p:sp>
        <p:nvSpPr>
          <p:cNvPr id="240658" name="Rectangle 18"/>
          <p:cNvSpPr>
            <a:spLocks noChangeArrowheads="1"/>
          </p:cNvSpPr>
          <p:nvPr/>
        </p:nvSpPr>
        <p:spPr bwMode="auto">
          <a:xfrm>
            <a:off x="2951163" y="3382963"/>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a:solidFill>
                  <a:srgbClr val="000000"/>
                </a:solidFill>
                <a:latin typeface="Century Gothic"/>
                <a:cs typeface="Century Gothic"/>
              </a:rPr>
              <a:t>B</a:t>
            </a:r>
            <a:endParaRPr lang="en-US" sz="1400" i="1">
              <a:latin typeface="Century Gothic"/>
              <a:cs typeface="Century Gothic"/>
            </a:endParaRPr>
          </a:p>
        </p:txBody>
      </p:sp>
      <p:sp>
        <p:nvSpPr>
          <p:cNvPr id="240659" name="Rectangle 19"/>
          <p:cNvSpPr>
            <a:spLocks noChangeArrowheads="1"/>
          </p:cNvSpPr>
          <p:nvPr/>
        </p:nvSpPr>
        <p:spPr bwMode="auto">
          <a:xfrm>
            <a:off x="5497513" y="5087938"/>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240660" name="Rectangle 20"/>
          <p:cNvSpPr>
            <a:spLocks noChangeArrowheads="1"/>
          </p:cNvSpPr>
          <p:nvPr/>
        </p:nvSpPr>
        <p:spPr bwMode="auto">
          <a:xfrm>
            <a:off x="1231900" y="4794250"/>
            <a:ext cx="2984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125</a:t>
            </a:r>
            <a:endParaRPr lang="en-US" sz="1400">
              <a:latin typeface="Century Gothic"/>
              <a:cs typeface="Century Gothic"/>
            </a:endParaRPr>
          </a:p>
        </p:txBody>
      </p:sp>
      <p:sp>
        <p:nvSpPr>
          <p:cNvPr id="240661" name="Freeform 21"/>
          <p:cNvSpPr>
            <a:spLocks/>
          </p:cNvSpPr>
          <p:nvPr/>
        </p:nvSpPr>
        <p:spPr bwMode="auto">
          <a:xfrm>
            <a:off x="1754188" y="2111375"/>
            <a:ext cx="5076825" cy="3624263"/>
          </a:xfrm>
          <a:custGeom>
            <a:avLst/>
            <a:gdLst>
              <a:gd name="T0" fmla="*/ 0 w 1645"/>
              <a:gd name="T1" fmla="*/ 0 h 1377"/>
              <a:gd name="T2" fmla="*/ 823 w 1645"/>
              <a:gd name="T3" fmla="*/ 0 h 1377"/>
              <a:gd name="T4" fmla="*/ 823 w 1645"/>
              <a:gd name="T5" fmla="*/ 1002 h 1377"/>
              <a:gd name="T6" fmla="*/ 1645 w 1645"/>
              <a:gd name="T7" fmla="*/ 1002 h 1377"/>
              <a:gd name="T8" fmla="*/ 1645 w 1645"/>
              <a:gd name="T9" fmla="*/ 1377 h 1377"/>
            </a:gdLst>
            <a:ahLst/>
            <a:cxnLst>
              <a:cxn ang="0">
                <a:pos x="T0" y="T1"/>
              </a:cxn>
              <a:cxn ang="0">
                <a:pos x="T2" y="T3"/>
              </a:cxn>
              <a:cxn ang="0">
                <a:pos x="T4" y="T5"/>
              </a:cxn>
              <a:cxn ang="0">
                <a:pos x="T6" y="T7"/>
              </a:cxn>
              <a:cxn ang="0">
                <a:pos x="T8" y="T9"/>
              </a:cxn>
            </a:cxnLst>
            <a:rect l="0" t="0" r="r" b="b"/>
            <a:pathLst>
              <a:path w="1645" h="1377">
                <a:moveTo>
                  <a:pt x="0" y="0"/>
                </a:moveTo>
                <a:lnTo>
                  <a:pt x="823" y="0"/>
                </a:lnTo>
                <a:lnTo>
                  <a:pt x="823" y="1002"/>
                </a:lnTo>
                <a:lnTo>
                  <a:pt x="1645" y="1002"/>
                </a:lnTo>
                <a:lnTo>
                  <a:pt x="1645" y="1377"/>
                </a:lnTo>
              </a:path>
            </a:pathLst>
          </a:custGeom>
          <a:noFill/>
          <a:ln w="30163" cap="flat">
            <a:solidFill>
              <a:srgbClr val="3C5D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0662" name="Line 22"/>
          <p:cNvSpPr>
            <a:spLocks noChangeShapeType="1"/>
          </p:cNvSpPr>
          <p:nvPr/>
        </p:nvSpPr>
        <p:spPr bwMode="auto">
          <a:xfrm>
            <a:off x="1754188" y="4908550"/>
            <a:ext cx="5616575" cy="0"/>
          </a:xfrm>
          <a:prstGeom prst="line">
            <a:avLst/>
          </a:prstGeom>
          <a:noFill/>
          <a:ln w="2381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0663" name="Line 23"/>
          <p:cNvSpPr>
            <a:spLocks noChangeShapeType="1"/>
          </p:cNvSpPr>
          <p:nvPr/>
        </p:nvSpPr>
        <p:spPr bwMode="auto">
          <a:xfrm flipV="1">
            <a:off x="5562600" y="4830763"/>
            <a:ext cx="0" cy="2651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0664" name="Line 24"/>
          <p:cNvSpPr>
            <a:spLocks noChangeShapeType="1"/>
          </p:cNvSpPr>
          <p:nvPr/>
        </p:nvSpPr>
        <p:spPr bwMode="auto">
          <a:xfrm flipV="1">
            <a:off x="3032125" y="1752600"/>
            <a:ext cx="625475" cy="12350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0665" name="Line 25"/>
          <p:cNvSpPr>
            <a:spLocks noChangeShapeType="1"/>
          </p:cNvSpPr>
          <p:nvPr/>
        </p:nvSpPr>
        <p:spPr bwMode="auto">
          <a:xfrm flipV="1">
            <a:off x="5751513" y="3679825"/>
            <a:ext cx="431800" cy="11604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0666" name="Freeform 26"/>
          <p:cNvSpPr>
            <a:spLocks/>
          </p:cNvSpPr>
          <p:nvPr/>
        </p:nvSpPr>
        <p:spPr bwMode="auto">
          <a:xfrm>
            <a:off x="2747963" y="1316038"/>
            <a:ext cx="1747837" cy="588962"/>
          </a:xfrm>
          <a:custGeom>
            <a:avLst/>
            <a:gdLst>
              <a:gd name="T0" fmla="*/ 301 w 301"/>
              <a:gd name="T1" fmla="*/ 78 h 94"/>
              <a:gd name="T2" fmla="*/ 289 w 301"/>
              <a:gd name="T3" fmla="*/ 94 h 94"/>
              <a:gd name="T4" fmla="*/ 13 w 301"/>
              <a:gd name="T5" fmla="*/ 94 h 94"/>
              <a:gd name="T6" fmla="*/ 0 w 301"/>
              <a:gd name="T7" fmla="*/ 78 h 94"/>
              <a:gd name="T8" fmla="*/ 0 w 301"/>
              <a:gd name="T9" fmla="*/ 16 h 94"/>
              <a:gd name="T10" fmla="*/ 13 w 301"/>
              <a:gd name="T11" fmla="*/ 0 h 94"/>
              <a:gd name="T12" fmla="*/ 289 w 301"/>
              <a:gd name="T13" fmla="*/ 0 h 94"/>
              <a:gd name="T14" fmla="*/ 301 w 301"/>
              <a:gd name="T15" fmla="*/ 16 h 94"/>
              <a:gd name="T16" fmla="*/ 301 w 301"/>
              <a:gd name="T17" fmla="*/ 7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94">
                <a:moveTo>
                  <a:pt x="301" y="78"/>
                </a:moveTo>
                <a:cubicBezTo>
                  <a:pt x="301" y="87"/>
                  <a:pt x="295" y="94"/>
                  <a:pt x="289" y="94"/>
                </a:cubicBezTo>
                <a:cubicBezTo>
                  <a:pt x="13" y="94"/>
                  <a:pt x="13" y="94"/>
                  <a:pt x="13" y="94"/>
                </a:cubicBezTo>
                <a:cubicBezTo>
                  <a:pt x="6" y="94"/>
                  <a:pt x="0" y="87"/>
                  <a:pt x="0" y="78"/>
                </a:cubicBezTo>
                <a:cubicBezTo>
                  <a:pt x="0" y="16"/>
                  <a:pt x="0" y="16"/>
                  <a:pt x="0" y="16"/>
                </a:cubicBezTo>
                <a:cubicBezTo>
                  <a:pt x="0" y="7"/>
                  <a:pt x="6" y="0"/>
                  <a:pt x="13" y="0"/>
                </a:cubicBezTo>
                <a:cubicBezTo>
                  <a:pt x="289" y="0"/>
                  <a:pt x="289" y="0"/>
                  <a:pt x="289" y="0"/>
                </a:cubicBezTo>
                <a:cubicBezTo>
                  <a:pt x="295" y="0"/>
                  <a:pt x="301" y="7"/>
                  <a:pt x="301" y="16"/>
                </a:cubicBezTo>
                <a:lnTo>
                  <a:pt x="301" y="7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0667" name="Rectangle 27"/>
          <p:cNvSpPr>
            <a:spLocks noChangeArrowheads="1"/>
          </p:cNvSpPr>
          <p:nvPr/>
        </p:nvSpPr>
        <p:spPr bwMode="auto">
          <a:xfrm>
            <a:off x="2844798" y="1346199"/>
            <a:ext cx="22082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Profit from sales to business  travelers</a:t>
            </a:r>
            <a:endParaRPr lang="en-US" sz="1400" dirty="0">
              <a:latin typeface="Century Gothic"/>
              <a:cs typeface="Century Gothic"/>
            </a:endParaRPr>
          </a:p>
        </p:txBody>
      </p:sp>
      <p:sp>
        <p:nvSpPr>
          <p:cNvPr id="240668" name="Freeform 28"/>
          <p:cNvSpPr>
            <a:spLocks/>
          </p:cNvSpPr>
          <p:nvPr/>
        </p:nvSpPr>
        <p:spPr bwMode="auto">
          <a:xfrm>
            <a:off x="4953000" y="3276600"/>
            <a:ext cx="2312988" cy="646906"/>
          </a:xfrm>
          <a:custGeom>
            <a:avLst/>
            <a:gdLst>
              <a:gd name="T0" fmla="*/ 292 w 292"/>
              <a:gd name="T1" fmla="*/ 79 h 95"/>
              <a:gd name="T2" fmla="*/ 279 w 292"/>
              <a:gd name="T3" fmla="*/ 95 h 95"/>
              <a:gd name="T4" fmla="*/ 12 w 292"/>
              <a:gd name="T5" fmla="*/ 95 h 95"/>
              <a:gd name="T6" fmla="*/ 0 w 292"/>
              <a:gd name="T7" fmla="*/ 79 h 95"/>
              <a:gd name="T8" fmla="*/ 0 w 292"/>
              <a:gd name="T9" fmla="*/ 16 h 95"/>
              <a:gd name="T10" fmla="*/ 12 w 292"/>
              <a:gd name="T11" fmla="*/ 0 h 95"/>
              <a:gd name="T12" fmla="*/ 279 w 292"/>
              <a:gd name="T13" fmla="*/ 0 h 95"/>
              <a:gd name="T14" fmla="*/ 292 w 292"/>
              <a:gd name="T15" fmla="*/ 16 h 95"/>
              <a:gd name="T16" fmla="*/ 292 w 292"/>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95">
                <a:moveTo>
                  <a:pt x="292" y="79"/>
                </a:moveTo>
                <a:cubicBezTo>
                  <a:pt x="292" y="88"/>
                  <a:pt x="286" y="95"/>
                  <a:pt x="279" y="95"/>
                </a:cubicBezTo>
                <a:cubicBezTo>
                  <a:pt x="12" y="95"/>
                  <a:pt x="12" y="95"/>
                  <a:pt x="12" y="95"/>
                </a:cubicBezTo>
                <a:cubicBezTo>
                  <a:pt x="5" y="95"/>
                  <a:pt x="0" y="88"/>
                  <a:pt x="0" y="79"/>
                </a:cubicBezTo>
                <a:cubicBezTo>
                  <a:pt x="0" y="16"/>
                  <a:pt x="0" y="16"/>
                  <a:pt x="0" y="16"/>
                </a:cubicBezTo>
                <a:cubicBezTo>
                  <a:pt x="0" y="7"/>
                  <a:pt x="5" y="0"/>
                  <a:pt x="12" y="0"/>
                </a:cubicBezTo>
                <a:cubicBezTo>
                  <a:pt x="279" y="0"/>
                  <a:pt x="279" y="0"/>
                  <a:pt x="279" y="0"/>
                </a:cubicBezTo>
                <a:cubicBezTo>
                  <a:pt x="286" y="0"/>
                  <a:pt x="292" y="7"/>
                  <a:pt x="292" y="16"/>
                </a:cubicBezTo>
                <a:lnTo>
                  <a:pt x="292"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0669" name="Freeform 29"/>
          <p:cNvSpPr>
            <a:spLocks/>
          </p:cNvSpPr>
          <p:nvPr/>
        </p:nvSpPr>
        <p:spPr bwMode="auto">
          <a:xfrm>
            <a:off x="1754188" y="1111250"/>
            <a:ext cx="6475412" cy="4624388"/>
          </a:xfrm>
          <a:custGeom>
            <a:avLst/>
            <a:gdLst>
              <a:gd name="T0" fmla="*/ 2098 w 2098"/>
              <a:gd name="T1" fmla="*/ 1757 h 1757"/>
              <a:gd name="T2" fmla="*/ 0 w 2098"/>
              <a:gd name="T3" fmla="*/ 1757 h 1757"/>
              <a:gd name="T4" fmla="*/ 0 w 2098"/>
              <a:gd name="T5" fmla="*/ 0 h 1757"/>
            </a:gdLst>
            <a:ahLst/>
            <a:cxnLst>
              <a:cxn ang="0">
                <a:pos x="T0" y="T1"/>
              </a:cxn>
              <a:cxn ang="0">
                <a:pos x="T2" y="T3"/>
              </a:cxn>
              <a:cxn ang="0">
                <a:pos x="T4" y="T5"/>
              </a:cxn>
            </a:cxnLst>
            <a:rect l="0" t="0" r="r" b="b"/>
            <a:pathLst>
              <a:path w="2098" h="1757">
                <a:moveTo>
                  <a:pt x="2098" y="1757"/>
                </a:moveTo>
                <a:lnTo>
                  <a:pt x="0" y="1757"/>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4278313" y="4791075"/>
            <a:ext cx="0" cy="93980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1947863" y="4756150"/>
            <a:ext cx="2392362"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40672" name="Rectangle 32"/>
          <p:cNvSpPr>
            <a:spLocks noChangeArrowheads="1"/>
          </p:cNvSpPr>
          <p:nvPr/>
        </p:nvSpPr>
        <p:spPr bwMode="auto">
          <a:xfrm>
            <a:off x="5029200" y="3352800"/>
            <a:ext cx="2206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Profit from sales to student travelers</a:t>
            </a:r>
            <a:endParaRPr lang="en-US" sz="1400" dirty="0">
              <a:latin typeface="Century Gothic"/>
              <a:cs typeface="Century Gothic"/>
            </a:endParaRPr>
          </a:p>
        </p:txBody>
      </p:sp>
      <p:sp>
        <p:nvSpPr>
          <p:cNvPr id="4" name="TextBox 3"/>
          <p:cNvSpPr txBox="1"/>
          <p:nvPr/>
        </p:nvSpPr>
        <p:spPr>
          <a:xfrm>
            <a:off x="5497513" y="1111250"/>
            <a:ext cx="3494087" cy="1569660"/>
          </a:xfrm>
          <a:prstGeom prst="rect">
            <a:avLst/>
          </a:prstGeom>
          <a:noFill/>
        </p:spPr>
        <p:txBody>
          <a:bodyPr wrap="square" rtlCol="0">
            <a:spAutoFit/>
          </a:bodyPr>
          <a:lstStyle/>
          <a:p>
            <a:r>
              <a:rPr lang="en-US" sz="2400" b="1" i="1" dirty="0" smtClean="0">
                <a:solidFill>
                  <a:schemeClr val="tx1">
                    <a:lumMod val="75000"/>
                    <a:lumOff val="25000"/>
                  </a:schemeClr>
                </a:solidFill>
                <a:latin typeface="Century Gothic"/>
                <a:cs typeface="Century Gothic"/>
              </a:rPr>
              <a:t>If your consumers have low price elasticity, charge them more!</a:t>
            </a:r>
            <a:endParaRPr lang="en-US" sz="2400" b="1" i="1" dirty="0">
              <a:solidFill>
                <a:schemeClr val="tx1">
                  <a:lumMod val="75000"/>
                  <a:lumOff val="25000"/>
                </a:schemeClr>
              </a:solidFill>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2534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646"/>
                                        </p:tgtEl>
                                        <p:attrNameLst>
                                          <p:attrName>style.visibility</p:attrName>
                                        </p:attrNameLst>
                                      </p:cBhvr>
                                      <p:to>
                                        <p:strVal val="visible"/>
                                      </p:to>
                                    </p:set>
                                    <p:animEffect transition="in" filter="fade">
                                      <p:cBhvr>
                                        <p:cTn id="7" dur="500"/>
                                        <p:tgtEl>
                                          <p:spTgt spid="24064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0658"/>
                                        </p:tgtEl>
                                        <p:attrNameLst>
                                          <p:attrName>style.visibility</p:attrName>
                                        </p:attrNameLst>
                                      </p:cBhvr>
                                      <p:to>
                                        <p:strVal val="visible"/>
                                      </p:to>
                                    </p:set>
                                    <p:animEffect transition="in" filter="fade">
                                      <p:cBhvr>
                                        <p:cTn id="11" dur="500"/>
                                        <p:tgtEl>
                                          <p:spTgt spid="24065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0664"/>
                                        </p:tgtEl>
                                        <p:attrNameLst>
                                          <p:attrName>style.visibility</p:attrName>
                                        </p:attrNameLst>
                                      </p:cBhvr>
                                      <p:to>
                                        <p:strVal val="visible"/>
                                      </p:to>
                                    </p:set>
                                    <p:animEffect transition="in" filter="fade">
                                      <p:cBhvr>
                                        <p:cTn id="15" dur="500"/>
                                        <p:tgtEl>
                                          <p:spTgt spid="2406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0667"/>
                                        </p:tgtEl>
                                        <p:attrNameLst>
                                          <p:attrName>style.visibility</p:attrName>
                                        </p:attrNameLst>
                                      </p:cBhvr>
                                      <p:to>
                                        <p:strVal val="visible"/>
                                      </p:to>
                                    </p:set>
                                    <p:animEffect transition="in" filter="fade">
                                      <p:cBhvr>
                                        <p:cTn id="18" dur="500"/>
                                        <p:tgtEl>
                                          <p:spTgt spid="2406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0666"/>
                                        </p:tgtEl>
                                        <p:attrNameLst>
                                          <p:attrName>style.visibility</p:attrName>
                                        </p:attrNameLst>
                                      </p:cBhvr>
                                      <p:to>
                                        <p:strVal val="visible"/>
                                      </p:to>
                                    </p:set>
                                    <p:animEffect transition="in" filter="fade">
                                      <p:cBhvr>
                                        <p:cTn id="21" dur="500"/>
                                        <p:tgtEl>
                                          <p:spTgt spid="2406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0645"/>
                                        </p:tgtEl>
                                        <p:attrNameLst>
                                          <p:attrName>style.visibility</p:attrName>
                                        </p:attrNameLst>
                                      </p:cBhvr>
                                      <p:to>
                                        <p:strVal val="visible"/>
                                      </p:to>
                                    </p:set>
                                    <p:animEffect transition="in" filter="fade">
                                      <p:cBhvr>
                                        <p:cTn id="26" dur="500"/>
                                        <p:tgtEl>
                                          <p:spTgt spid="240645"/>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240672">
                                            <p:txEl>
                                              <p:pRg st="0" end="0"/>
                                            </p:txEl>
                                          </p:spTgt>
                                        </p:tgtEl>
                                        <p:attrNameLst>
                                          <p:attrName>style.visibility</p:attrName>
                                        </p:attrNameLst>
                                      </p:cBhvr>
                                      <p:to>
                                        <p:strVal val="visible"/>
                                      </p:to>
                                    </p:set>
                                    <p:animEffect transition="in" filter="fade">
                                      <p:cBhvr>
                                        <p:cTn id="30" dur="500"/>
                                        <p:tgtEl>
                                          <p:spTgt spid="240672">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0668"/>
                                        </p:tgtEl>
                                        <p:attrNameLst>
                                          <p:attrName>style.visibility</p:attrName>
                                        </p:attrNameLst>
                                      </p:cBhvr>
                                      <p:to>
                                        <p:strVal val="visible"/>
                                      </p:to>
                                    </p:set>
                                    <p:animEffect transition="in" filter="fade">
                                      <p:cBhvr>
                                        <p:cTn id="33" dur="500"/>
                                        <p:tgtEl>
                                          <p:spTgt spid="2406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0665"/>
                                        </p:tgtEl>
                                        <p:attrNameLst>
                                          <p:attrName>style.visibility</p:attrName>
                                        </p:attrNameLst>
                                      </p:cBhvr>
                                      <p:to>
                                        <p:strVal val="visible"/>
                                      </p:to>
                                    </p:set>
                                    <p:animEffect transition="in" filter="fade">
                                      <p:cBhvr>
                                        <p:cTn id="36" dur="500"/>
                                        <p:tgtEl>
                                          <p:spTgt spid="24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p:bldP spid="240646" grpId="0" animBg="1"/>
      <p:bldP spid="240658" grpId="0"/>
      <p:bldP spid="240664" grpId="0" animBg="1"/>
      <p:bldP spid="240665" grpId="0" animBg="1"/>
      <p:bldP spid="240666" grpId="0" animBg="1"/>
      <p:bldP spid="240667" grpId="0"/>
      <p:bldP spid="24066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a:xfrm>
            <a:off x="0" y="0"/>
            <a:ext cx="9144000" cy="990600"/>
          </a:xfrm>
        </p:spPr>
        <p:txBody>
          <a:bodyPr>
            <a:noAutofit/>
          </a:bodyPr>
          <a:lstStyle/>
          <a:p>
            <a:pPr algn="l"/>
            <a:r>
              <a:rPr lang="en-US" sz="3600" spc="0" dirty="0" smtClean="0"/>
              <a:t>PRICE DISCRIMINATION INCREASES SALES AND  PROFITS</a:t>
            </a:r>
          </a:p>
        </p:txBody>
      </p:sp>
      <p:sp>
        <p:nvSpPr>
          <p:cNvPr id="242692" name="Freeform 4"/>
          <p:cNvSpPr>
            <a:spLocks/>
          </p:cNvSpPr>
          <p:nvPr/>
        </p:nvSpPr>
        <p:spPr bwMode="auto">
          <a:xfrm>
            <a:off x="5257800" y="2438400"/>
            <a:ext cx="2081213" cy="1512888"/>
          </a:xfrm>
          <a:custGeom>
            <a:avLst/>
            <a:gdLst>
              <a:gd name="T0" fmla="*/ 206 w 1078"/>
              <a:gd name="T1" fmla="*/ 0 h 656"/>
              <a:gd name="T2" fmla="*/ 0 w 1078"/>
              <a:gd name="T3" fmla="*/ 0 h 656"/>
              <a:gd name="T4" fmla="*/ 0 w 1078"/>
              <a:gd name="T5" fmla="*/ 656 h 656"/>
              <a:gd name="T6" fmla="*/ 1078 w 1078"/>
              <a:gd name="T7" fmla="*/ 656 h 656"/>
              <a:gd name="T8" fmla="*/ 1078 w 1078"/>
              <a:gd name="T9" fmla="*/ 477 h 656"/>
              <a:gd name="T10" fmla="*/ 716 w 1078"/>
              <a:gd name="T11" fmla="*/ 477 h 656"/>
              <a:gd name="T12" fmla="*/ 716 w 1078"/>
              <a:gd name="T13" fmla="*/ 279 h 656"/>
              <a:gd name="T14" fmla="*/ 206 w 1078"/>
              <a:gd name="T15" fmla="*/ 279 h 656"/>
              <a:gd name="T16" fmla="*/ 206 w 1078"/>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8"/>
              <a:gd name="T28" fmla="*/ 0 h 656"/>
              <a:gd name="T29" fmla="*/ 1078 w 1078"/>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8" h="656">
                <a:moveTo>
                  <a:pt x="206" y="0"/>
                </a:moveTo>
                <a:lnTo>
                  <a:pt x="0" y="0"/>
                </a:lnTo>
                <a:lnTo>
                  <a:pt x="0" y="656"/>
                </a:lnTo>
                <a:lnTo>
                  <a:pt x="1078" y="656"/>
                </a:lnTo>
                <a:lnTo>
                  <a:pt x="1078" y="477"/>
                </a:lnTo>
                <a:lnTo>
                  <a:pt x="716" y="477"/>
                </a:lnTo>
                <a:lnTo>
                  <a:pt x="716" y="279"/>
                </a:lnTo>
                <a:lnTo>
                  <a:pt x="206" y="279"/>
                </a:lnTo>
                <a:lnTo>
                  <a:pt x="206" y="0"/>
                </a:lnTo>
                <a:close/>
              </a:path>
            </a:pathLst>
          </a:custGeom>
          <a:solidFill>
            <a:srgbClr val="D7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693" name="Freeform 5"/>
          <p:cNvSpPr>
            <a:spLocks/>
          </p:cNvSpPr>
          <p:nvPr/>
        </p:nvSpPr>
        <p:spPr bwMode="auto">
          <a:xfrm>
            <a:off x="735013" y="2768600"/>
            <a:ext cx="1851025" cy="1182688"/>
          </a:xfrm>
          <a:custGeom>
            <a:avLst/>
            <a:gdLst>
              <a:gd name="T0" fmla="*/ 0 w 959"/>
              <a:gd name="T1" fmla="*/ 0 h 507"/>
              <a:gd name="T2" fmla="*/ 0 w 959"/>
              <a:gd name="T3" fmla="*/ 507 h 507"/>
              <a:gd name="T4" fmla="*/ 959 w 959"/>
              <a:gd name="T5" fmla="*/ 507 h 507"/>
              <a:gd name="T6" fmla="*/ 959 w 959"/>
              <a:gd name="T7" fmla="*/ 262 h 507"/>
              <a:gd name="T8" fmla="*/ 480 w 959"/>
              <a:gd name="T9" fmla="*/ 262 h 507"/>
              <a:gd name="T10" fmla="*/ 480 w 959"/>
              <a:gd name="T11" fmla="*/ 0 h 507"/>
              <a:gd name="T12" fmla="*/ 0 w 959"/>
              <a:gd name="T13" fmla="*/ 0 h 507"/>
              <a:gd name="T14" fmla="*/ 0 60000 65536"/>
              <a:gd name="T15" fmla="*/ 0 60000 65536"/>
              <a:gd name="T16" fmla="*/ 0 60000 65536"/>
              <a:gd name="T17" fmla="*/ 0 60000 65536"/>
              <a:gd name="T18" fmla="*/ 0 60000 65536"/>
              <a:gd name="T19" fmla="*/ 0 60000 65536"/>
              <a:gd name="T20" fmla="*/ 0 60000 65536"/>
              <a:gd name="T21" fmla="*/ 0 w 959"/>
              <a:gd name="T22" fmla="*/ 0 h 507"/>
              <a:gd name="T23" fmla="*/ 959 w 959"/>
              <a:gd name="T24" fmla="*/ 507 h 5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9" h="507">
                <a:moveTo>
                  <a:pt x="0" y="0"/>
                </a:moveTo>
                <a:lnTo>
                  <a:pt x="0" y="507"/>
                </a:lnTo>
                <a:lnTo>
                  <a:pt x="959" y="507"/>
                </a:lnTo>
                <a:lnTo>
                  <a:pt x="959" y="262"/>
                </a:lnTo>
                <a:lnTo>
                  <a:pt x="480" y="262"/>
                </a:lnTo>
                <a:lnTo>
                  <a:pt x="480" y="0"/>
                </a:lnTo>
                <a:lnTo>
                  <a:pt x="0" y="0"/>
                </a:lnTo>
                <a:close/>
              </a:path>
            </a:pathLst>
          </a:custGeom>
          <a:solidFill>
            <a:srgbClr val="D7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694" name="Rectangle 6"/>
          <p:cNvSpPr>
            <a:spLocks noChangeArrowheads="1"/>
          </p:cNvSpPr>
          <p:nvPr/>
        </p:nvSpPr>
        <p:spPr bwMode="auto">
          <a:xfrm>
            <a:off x="3505200" y="4930775"/>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a:t>
            </a:r>
            <a:endParaRPr lang="en-US" sz="1400" dirty="0">
              <a:latin typeface="Century Gothic"/>
              <a:cs typeface="Century Gothic"/>
            </a:endParaRPr>
          </a:p>
        </p:txBody>
      </p:sp>
      <p:sp>
        <p:nvSpPr>
          <p:cNvPr id="242695" name="Rectangle 7"/>
          <p:cNvSpPr>
            <a:spLocks noChangeArrowheads="1"/>
          </p:cNvSpPr>
          <p:nvPr/>
        </p:nvSpPr>
        <p:spPr bwMode="auto">
          <a:xfrm>
            <a:off x="249238" y="1636713"/>
            <a:ext cx="546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Price, cost</a:t>
            </a:r>
            <a:endParaRPr lang="en-US" sz="1400">
              <a:latin typeface="Century Gothic"/>
              <a:cs typeface="Century Gothic"/>
            </a:endParaRPr>
          </a:p>
        </p:txBody>
      </p:sp>
      <p:sp>
        <p:nvSpPr>
          <p:cNvPr id="242697" name="Rectangle 9"/>
          <p:cNvSpPr>
            <a:spLocks noChangeArrowheads="1"/>
          </p:cNvSpPr>
          <p:nvPr/>
        </p:nvSpPr>
        <p:spPr bwMode="auto">
          <a:xfrm>
            <a:off x="304800" y="1295400"/>
            <a:ext cx="28533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(a)</a:t>
            </a:r>
            <a:r>
              <a:rPr lang="en-US" sz="1400" b="1" dirty="0">
                <a:solidFill>
                  <a:srgbClr val="000000"/>
                </a:solidFill>
                <a:latin typeface="Century Gothic"/>
                <a:cs typeface="Century Gothic"/>
              </a:rPr>
              <a:t> </a:t>
            </a:r>
            <a:r>
              <a:rPr lang="en-US" sz="1400" b="1" dirty="0" smtClean="0">
                <a:solidFill>
                  <a:srgbClr val="000000"/>
                </a:solidFill>
                <a:latin typeface="Century Gothic"/>
                <a:cs typeface="Century Gothic"/>
              </a:rPr>
              <a:t>Discrimination with two prices</a:t>
            </a:r>
            <a:endParaRPr lang="en-US" sz="1400" b="1" dirty="0">
              <a:latin typeface="Century Gothic"/>
              <a:cs typeface="Century Gothic"/>
            </a:endParaRPr>
          </a:p>
        </p:txBody>
      </p:sp>
      <p:sp>
        <p:nvSpPr>
          <p:cNvPr id="242768" name="Rectangle 13"/>
          <p:cNvSpPr>
            <a:spLocks noChangeArrowheads="1"/>
          </p:cNvSpPr>
          <p:nvPr/>
        </p:nvSpPr>
        <p:spPr bwMode="auto">
          <a:xfrm>
            <a:off x="4800600" y="1295400"/>
            <a:ext cx="2983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(b)</a:t>
            </a:r>
            <a:r>
              <a:rPr lang="en-US" sz="1400" b="1" dirty="0">
                <a:solidFill>
                  <a:srgbClr val="000000"/>
                </a:solidFill>
                <a:latin typeface="Century Gothic"/>
                <a:cs typeface="Century Gothic"/>
              </a:rPr>
              <a:t> </a:t>
            </a:r>
            <a:r>
              <a:rPr lang="en-US" sz="1400" b="1" dirty="0" smtClean="0">
                <a:solidFill>
                  <a:srgbClr val="000000"/>
                </a:solidFill>
                <a:latin typeface="Century Gothic"/>
                <a:cs typeface="Century Gothic"/>
              </a:rPr>
              <a:t>Discrimination with three prices</a:t>
            </a:r>
            <a:endParaRPr lang="en-US" sz="1400" b="1" dirty="0">
              <a:latin typeface="Century Gothic"/>
              <a:cs typeface="Century Gothic"/>
            </a:endParaRPr>
          </a:p>
        </p:txBody>
      </p:sp>
      <p:sp>
        <p:nvSpPr>
          <p:cNvPr id="242702" name="Rectangle 14"/>
          <p:cNvSpPr>
            <a:spLocks noChangeArrowheads="1"/>
          </p:cNvSpPr>
          <p:nvPr/>
        </p:nvSpPr>
        <p:spPr bwMode="auto">
          <a:xfrm>
            <a:off x="282575" y="2616200"/>
            <a:ext cx="382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P</a:t>
            </a:r>
            <a:r>
              <a:rPr lang="en-US" sz="1400" baseline="-25000" dirty="0" err="1" smtClean="0">
                <a:solidFill>
                  <a:srgbClr val="000000"/>
                </a:solidFill>
                <a:latin typeface="Century Gothic"/>
                <a:cs typeface="Century Gothic"/>
              </a:rPr>
              <a:t>high</a:t>
            </a:r>
            <a:endParaRPr lang="en-US" sz="1400" i="1" dirty="0">
              <a:latin typeface="Century Gothic"/>
              <a:cs typeface="Century Gothic"/>
            </a:endParaRPr>
          </a:p>
        </p:txBody>
      </p:sp>
      <p:sp>
        <p:nvSpPr>
          <p:cNvPr id="242704" name="Line 16"/>
          <p:cNvSpPr>
            <a:spLocks noChangeShapeType="1"/>
          </p:cNvSpPr>
          <p:nvPr/>
        </p:nvSpPr>
        <p:spPr bwMode="auto">
          <a:xfrm>
            <a:off x="735013" y="3951288"/>
            <a:ext cx="3384550"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05" name="Rectangle 17"/>
          <p:cNvSpPr>
            <a:spLocks noChangeArrowheads="1"/>
          </p:cNvSpPr>
          <p:nvPr/>
        </p:nvSpPr>
        <p:spPr bwMode="auto">
          <a:xfrm>
            <a:off x="4135438" y="3821113"/>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42706" name="Rectangle 18"/>
          <p:cNvSpPr>
            <a:spLocks noChangeArrowheads="1"/>
          </p:cNvSpPr>
          <p:nvPr/>
        </p:nvSpPr>
        <p:spPr bwMode="auto">
          <a:xfrm>
            <a:off x="4029075" y="424338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42707" name="Rectangle 19"/>
          <p:cNvSpPr>
            <a:spLocks noChangeArrowheads="1"/>
          </p:cNvSpPr>
          <p:nvPr/>
        </p:nvSpPr>
        <p:spPr bwMode="auto">
          <a:xfrm>
            <a:off x="413174" y="3224213"/>
            <a:ext cx="3300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low</a:t>
            </a:r>
            <a:endParaRPr lang="en-US" sz="1400" baseline="-25000" dirty="0">
              <a:latin typeface="Century Gothic"/>
              <a:cs typeface="Century Gothic"/>
            </a:endParaRPr>
          </a:p>
        </p:txBody>
      </p:sp>
      <p:sp>
        <p:nvSpPr>
          <p:cNvPr id="242709" name="Freeform 21"/>
          <p:cNvSpPr>
            <a:spLocks/>
          </p:cNvSpPr>
          <p:nvPr/>
        </p:nvSpPr>
        <p:spPr bwMode="auto">
          <a:xfrm>
            <a:off x="554038" y="5099050"/>
            <a:ext cx="1198562" cy="1162050"/>
          </a:xfrm>
          <a:custGeom>
            <a:avLst/>
            <a:gdLst>
              <a:gd name="T0" fmla="*/ 185 w 185"/>
              <a:gd name="T1" fmla="*/ 195 h 211"/>
              <a:gd name="T2" fmla="*/ 169 w 185"/>
              <a:gd name="T3" fmla="*/ 211 h 211"/>
              <a:gd name="T4" fmla="*/ 16 w 185"/>
              <a:gd name="T5" fmla="*/ 211 h 211"/>
              <a:gd name="T6" fmla="*/ 0 w 185"/>
              <a:gd name="T7" fmla="*/ 195 h 211"/>
              <a:gd name="T8" fmla="*/ 0 w 185"/>
              <a:gd name="T9" fmla="*/ 16 h 211"/>
              <a:gd name="T10" fmla="*/ 16 w 185"/>
              <a:gd name="T11" fmla="*/ 0 h 211"/>
              <a:gd name="T12" fmla="*/ 169 w 185"/>
              <a:gd name="T13" fmla="*/ 0 h 211"/>
              <a:gd name="T14" fmla="*/ 185 w 185"/>
              <a:gd name="T15" fmla="*/ 16 h 211"/>
              <a:gd name="T16" fmla="*/ 185 w 185"/>
              <a:gd name="T17" fmla="*/ 19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211"/>
              <a:gd name="T29" fmla="*/ 185 w 185"/>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211">
                <a:moveTo>
                  <a:pt x="185" y="195"/>
                </a:moveTo>
                <a:cubicBezTo>
                  <a:pt x="185" y="204"/>
                  <a:pt x="178" y="211"/>
                  <a:pt x="169" y="211"/>
                </a:cubicBezTo>
                <a:cubicBezTo>
                  <a:pt x="16" y="211"/>
                  <a:pt x="16" y="211"/>
                  <a:pt x="16" y="211"/>
                </a:cubicBezTo>
                <a:cubicBezTo>
                  <a:pt x="7" y="211"/>
                  <a:pt x="0" y="204"/>
                  <a:pt x="0" y="195"/>
                </a:cubicBezTo>
                <a:cubicBezTo>
                  <a:pt x="0" y="16"/>
                  <a:pt x="0" y="16"/>
                  <a:pt x="0" y="16"/>
                </a:cubicBezTo>
                <a:cubicBezTo>
                  <a:pt x="0" y="7"/>
                  <a:pt x="7" y="0"/>
                  <a:pt x="16" y="0"/>
                </a:cubicBezTo>
                <a:cubicBezTo>
                  <a:pt x="169" y="0"/>
                  <a:pt x="169" y="0"/>
                  <a:pt x="169" y="0"/>
                </a:cubicBezTo>
                <a:cubicBezTo>
                  <a:pt x="178" y="0"/>
                  <a:pt x="185" y="7"/>
                  <a:pt x="185" y="16"/>
                </a:cubicBezTo>
                <a:lnTo>
                  <a:pt x="185" y="195"/>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710" name="Freeform 22"/>
          <p:cNvSpPr>
            <a:spLocks/>
          </p:cNvSpPr>
          <p:nvPr/>
        </p:nvSpPr>
        <p:spPr bwMode="auto">
          <a:xfrm>
            <a:off x="4343400" y="5099050"/>
            <a:ext cx="1160463" cy="1219200"/>
          </a:xfrm>
          <a:custGeom>
            <a:avLst/>
            <a:gdLst>
              <a:gd name="T0" fmla="*/ 186 w 186"/>
              <a:gd name="T1" fmla="*/ 195 h 211"/>
              <a:gd name="T2" fmla="*/ 170 w 186"/>
              <a:gd name="T3" fmla="*/ 211 h 211"/>
              <a:gd name="T4" fmla="*/ 16 w 186"/>
              <a:gd name="T5" fmla="*/ 211 h 211"/>
              <a:gd name="T6" fmla="*/ 0 w 186"/>
              <a:gd name="T7" fmla="*/ 195 h 211"/>
              <a:gd name="T8" fmla="*/ 0 w 186"/>
              <a:gd name="T9" fmla="*/ 16 h 211"/>
              <a:gd name="T10" fmla="*/ 16 w 186"/>
              <a:gd name="T11" fmla="*/ 0 h 211"/>
              <a:gd name="T12" fmla="*/ 170 w 186"/>
              <a:gd name="T13" fmla="*/ 0 h 211"/>
              <a:gd name="T14" fmla="*/ 186 w 186"/>
              <a:gd name="T15" fmla="*/ 16 h 211"/>
              <a:gd name="T16" fmla="*/ 186 w 186"/>
              <a:gd name="T17" fmla="*/ 19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11"/>
              <a:gd name="T29" fmla="*/ 186 w 18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11">
                <a:moveTo>
                  <a:pt x="186" y="195"/>
                </a:moveTo>
                <a:cubicBezTo>
                  <a:pt x="186" y="204"/>
                  <a:pt x="178" y="211"/>
                  <a:pt x="170" y="211"/>
                </a:cubicBezTo>
                <a:cubicBezTo>
                  <a:pt x="16" y="211"/>
                  <a:pt x="16" y="211"/>
                  <a:pt x="16" y="211"/>
                </a:cubicBezTo>
                <a:cubicBezTo>
                  <a:pt x="7" y="211"/>
                  <a:pt x="0" y="204"/>
                  <a:pt x="0" y="195"/>
                </a:cubicBezTo>
                <a:cubicBezTo>
                  <a:pt x="0" y="16"/>
                  <a:pt x="0" y="16"/>
                  <a:pt x="0" y="16"/>
                </a:cubicBezTo>
                <a:cubicBezTo>
                  <a:pt x="0" y="7"/>
                  <a:pt x="7" y="0"/>
                  <a:pt x="16" y="0"/>
                </a:cubicBezTo>
                <a:cubicBezTo>
                  <a:pt x="170" y="0"/>
                  <a:pt x="170" y="0"/>
                  <a:pt x="170" y="0"/>
                </a:cubicBezTo>
                <a:cubicBezTo>
                  <a:pt x="178" y="0"/>
                  <a:pt x="186" y="7"/>
                  <a:pt x="186" y="16"/>
                </a:cubicBezTo>
                <a:lnTo>
                  <a:pt x="186" y="195"/>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711" name="Rectangle 23"/>
          <p:cNvSpPr>
            <a:spLocks noChangeArrowheads="1"/>
          </p:cNvSpPr>
          <p:nvPr/>
        </p:nvSpPr>
        <p:spPr bwMode="auto">
          <a:xfrm>
            <a:off x="4419600" y="5177366"/>
            <a:ext cx="10667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Sales to consumers with a high willingness to pay</a:t>
            </a:r>
            <a:endParaRPr lang="en-US" sz="1400" dirty="0">
              <a:latin typeface="Century Gothic"/>
              <a:cs typeface="Century Gothic"/>
            </a:endParaRPr>
          </a:p>
        </p:txBody>
      </p:sp>
      <p:sp>
        <p:nvSpPr>
          <p:cNvPr id="242712" name="Freeform 24"/>
          <p:cNvSpPr>
            <a:spLocks/>
          </p:cNvSpPr>
          <p:nvPr/>
        </p:nvSpPr>
        <p:spPr bwMode="auto">
          <a:xfrm>
            <a:off x="1847850" y="5099050"/>
            <a:ext cx="1047750" cy="1162050"/>
          </a:xfrm>
          <a:custGeom>
            <a:avLst/>
            <a:gdLst>
              <a:gd name="T0" fmla="*/ 179 w 179"/>
              <a:gd name="T1" fmla="*/ 195 h 211"/>
              <a:gd name="T2" fmla="*/ 163 w 179"/>
              <a:gd name="T3" fmla="*/ 211 h 211"/>
              <a:gd name="T4" fmla="*/ 16 w 179"/>
              <a:gd name="T5" fmla="*/ 211 h 211"/>
              <a:gd name="T6" fmla="*/ 0 w 179"/>
              <a:gd name="T7" fmla="*/ 195 h 211"/>
              <a:gd name="T8" fmla="*/ 0 w 179"/>
              <a:gd name="T9" fmla="*/ 16 h 211"/>
              <a:gd name="T10" fmla="*/ 16 w 179"/>
              <a:gd name="T11" fmla="*/ 0 h 211"/>
              <a:gd name="T12" fmla="*/ 163 w 179"/>
              <a:gd name="T13" fmla="*/ 0 h 211"/>
              <a:gd name="T14" fmla="*/ 179 w 179"/>
              <a:gd name="T15" fmla="*/ 16 h 211"/>
              <a:gd name="T16" fmla="*/ 179 w 179"/>
              <a:gd name="T17" fmla="*/ 19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11"/>
              <a:gd name="T29" fmla="*/ 179 w 179"/>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11">
                <a:moveTo>
                  <a:pt x="179" y="195"/>
                </a:moveTo>
                <a:cubicBezTo>
                  <a:pt x="179" y="204"/>
                  <a:pt x="171" y="211"/>
                  <a:pt x="163" y="211"/>
                </a:cubicBezTo>
                <a:cubicBezTo>
                  <a:pt x="16" y="211"/>
                  <a:pt x="16" y="211"/>
                  <a:pt x="16" y="211"/>
                </a:cubicBezTo>
                <a:cubicBezTo>
                  <a:pt x="7" y="211"/>
                  <a:pt x="0" y="204"/>
                  <a:pt x="0" y="195"/>
                </a:cubicBezTo>
                <a:cubicBezTo>
                  <a:pt x="0" y="16"/>
                  <a:pt x="0" y="16"/>
                  <a:pt x="0" y="16"/>
                </a:cubicBezTo>
                <a:cubicBezTo>
                  <a:pt x="0" y="7"/>
                  <a:pt x="7" y="0"/>
                  <a:pt x="16" y="0"/>
                </a:cubicBezTo>
                <a:cubicBezTo>
                  <a:pt x="163" y="0"/>
                  <a:pt x="163" y="0"/>
                  <a:pt x="163" y="0"/>
                </a:cubicBezTo>
                <a:cubicBezTo>
                  <a:pt x="171" y="0"/>
                  <a:pt x="179" y="7"/>
                  <a:pt x="179" y="16"/>
                </a:cubicBezTo>
                <a:lnTo>
                  <a:pt x="179" y="195"/>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713" name="Freeform 25"/>
          <p:cNvSpPr>
            <a:spLocks/>
          </p:cNvSpPr>
          <p:nvPr/>
        </p:nvSpPr>
        <p:spPr bwMode="auto">
          <a:xfrm>
            <a:off x="735013" y="4894263"/>
            <a:ext cx="927100" cy="139700"/>
          </a:xfrm>
          <a:custGeom>
            <a:avLst/>
            <a:gdLst>
              <a:gd name="T0" fmla="*/ 203 w 203"/>
              <a:gd name="T1" fmla="*/ 0 h 25"/>
              <a:gd name="T2" fmla="*/ 187 w 203"/>
              <a:gd name="T3" fmla="*/ 15 h 25"/>
              <a:gd name="T4" fmla="*/ 113 w 203"/>
              <a:gd name="T5" fmla="*/ 15 h 25"/>
              <a:gd name="T6" fmla="*/ 102 w 203"/>
              <a:gd name="T7" fmla="*/ 25 h 25"/>
              <a:gd name="T8" fmla="*/ 92 w 203"/>
              <a:gd name="T9" fmla="*/ 15 h 25"/>
              <a:gd name="T10" fmla="*/ 16 w 203"/>
              <a:gd name="T11" fmla="*/ 15 h 25"/>
              <a:gd name="T12" fmla="*/ 0 w 203"/>
              <a:gd name="T13" fmla="*/ 0 h 25"/>
              <a:gd name="T14" fmla="*/ 0 60000 65536"/>
              <a:gd name="T15" fmla="*/ 0 60000 65536"/>
              <a:gd name="T16" fmla="*/ 0 60000 65536"/>
              <a:gd name="T17" fmla="*/ 0 60000 65536"/>
              <a:gd name="T18" fmla="*/ 0 60000 65536"/>
              <a:gd name="T19" fmla="*/ 0 60000 65536"/>
              <a:gd name="T20" fmla="*/ 0 60000 65536"/>
              <a:gd name="T21" fmla="*/ 0 w 203"/>
              <a:gd name="T22" fmla="*/ 0 h 25"/>
              <a:gd name="T23" fmla="*/ 203 w 20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25">
                <a:moveTo>
                  <a:pt x="203" y="0"/>
                </a:moveTo>
                <a:cubicBezTo>
                  <a:pt x="203" y="10"/>
                  <a:pt x="200" y="15"/>
                  <a:pt x="187" y="15"/>
                </a:cubicBezTo>
                <a:cubicBezTo>
                  <a:pt x="184" y="15"/>
                  <a:pt x="115" y="15"/>
                  <a:pt x="113" y="15"/>
                </a:cubicBezTo>
                <a:cubicBezTo>
                  <a:pt x="110" y="15"/>
                  <a:pt x="102" y="18"/>
                  <a:pt x="102" y="25"/>
                </a:cubicBezTo>
                <a:cubicBezTo>
                  <a:pt x="102" y="18"/>
                  <a:pt x="95" y="15"/>
                  <a:pt x="92" y="15"/>
                </a:cubicBezTo>
                <a:cubicBezTo>
                  <a:pt x="90" y="15"/>
                  <a:pt x="19" y="15"/>
                  <a:pt x="16" y="15"/>
                </a:cubicBezTo>
                <a:cubicBezTo>
                  <a:pt x="3" y="15"/>
                  <a:pt x="0" y="10"/>
                  <a:pt x="0" y="0"/>
                </a:cubicBezTo>
              </a:path>
            </a:pathLst>
          </a:custGeom>
          <a:noFill/>
          <a:ln w="22225">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14" name="Freeform 26"/>
          <p:cNvSpPr>
            <a:spLocks/>
          </p:cNvSpPr>
          <p:nvPr/>
        </p:nvSpPr>
        <p:spPr bwMode="auto">
          <a:xfrm>
            <a:off x="1662113" y="4894263"/>
            <a:ext cx="923925" cy="139700"/>
          </a:xfrm>
          <a:custGeom>
            <a:avLst/>
            <a:gdLst>
              <a:gd name="T0" fmla="*/ 203 w 203"/>
              <a:gd name="T1" fmla="*/ 0 h 25"/>
              <a:gd name="T2" fmla="*/ 187 w 203"/>
              <a:gd name="T3" fmla="*/ 15 h 25"/>
              <a:gd name="T4" fmla="*/ 113 w 203"/>
              <a:gd name="T5" fmla="*/ 15 h 25"/>
              <a:gd name="T6" fmla="*/ 102 w 203"/>
              <a:gd name="T7" fmla="*/ 25 h 25"/>
              <a:gd name="T8" fmla="*/ 92 w 203"/>
              <a:gd name="T9" fmla="*/ 15 h 25"/>
              <a:gd name="T10" fmla="*/ 16 w 203"/>
              <a:gd name="T11" fmla="*/ 15 h 25"/>
              <a:gd name="T12" fmla="*/ 0 w 203"/>
              <a:gd name="T13" fmla="*/ 0 h 25"/>
              <a:gd name="T14" fmla="*/ 0 60000 65536"/>
              <a:gd name="T15" fmla="*/ 0 60000 65536"/>
              <a:gd name="T16" fmla="*/ 0 60000 65536"/>
              <a:gd name="T17" fmla="*/ 0 60000 65536"/>
              <a:gd name="T18" fmla="*/ 0 60000 65536"/>
              <a:gd name="T19" fmla="*/ 0 60000 65536"/>
              <a:gd name="T20" fmla="*/ 0 60000 65536"/>
              <a:gd name="T21" fmla="*/ 0 w 203"/>
              <a:gd name="T22" fmla="*/ 0 h 25"/>
              <a:gd name="T23" fmla="*/ 203 w 20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25">
                <a:moveTo>
                  <a:pt x="203" y="0"/>
                </a:moveTo>
                <a:cubicBezTo>
                  <a:pt x="203" y="10"/>
                  <a:pt x="200" y="15"/>
                  <a:pt x="187" y="15"/>
                </a:cubicBezTo>
                <a:cubicBezTo>
                  <a:pt x="184" y="15"/>
                  <a:pt x="115" y="15"/>
                  <a:pt x="113" y="15"/>
                </a:cubicBezTo>
                <a:cubicBezTo>
                  <a:pt x="109" y="15"/>
                  <a:pt x="102" y="18"/>
                  <a:pt x="102" y="25"/>
                </a:cubicBezTo>
                <a:cubicBezTo>
                  <a:pt x="102" y="18"/>
                  <a:pt x="95" y="15"/>
                  <a:pt x="92" y="15"/>
                </a:cubicBezTo>
                <a:cubicBezTo>
                  <a:pt x="90" y="15"/>
                  <a:pt x="19" y="15"/>
                  <a:pt x="16" y="15"/>
                </a:cubicBezTo>
                <a:cubicBezTo>
                  <a:pt x="3" y="15"/>
                  <a:pt x="0" y="10"/>
                  <a:pt x="0" y="0"/>
                </a:cubicBezTo>
              </a:path>
            </a:pathLst>
          </a:custGeom>
          <a:noFill/>
          <a:ln w="22225">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15" name="Rectangle 27"/>
          <p:cNvSpPr>
            <a:spLocks noChangeArrowheads="1"/>
          </p:cNvSpPr>
          <p:nvPr/>
        </p:nvSpPr>
        <p:spPr bwMode="auto">
          <a:xfrm>
            <a:off x="8347075" y="4930775"/>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42716" name="Rectangle 28"/>
          <p:cNvSpPr>
            <a:spLocks noChangeArrowheads="1"/>
          </p:cNvSpPr>
          <p:nvPr/>
        </p:nvSpPr>
        <p:spPr bwMode="auto">
          <a:xfrm>
            <a:off x="4779963" y="2317750"/>
            <a:ext cx="382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a:solidFill>
                  <a:srgbClr val="000000"/>
                </a:solidFill>
                <a:latin typeface="Century Gothic"/>
                <a:cs typeface="Century Gothic"/>
              </a:rPr>
              <a:t>P</a:t>
            </a:r>
            <a:r>
              <a:rPr lang="en-US" sz="1400" baseline="-25000" dirty="0" err="1">
                <a:solidFill>
                  <a:srgbClr val="000000"/>
                </a:solidFill>
                <a:latin typeface="Century Gothic"/>
                <a:cs typeface="Century Gothic"/>
              </a:rPr>
              <a:t>high</a:t>
            </a:r>
            <a:endParaRPr lang="en-US" sz="1400" i="1" dirty="0">
              <a:latin typeface="Century Gothic"/>
              <a:cs typeface="Century Gothic"/>
            </a:endParaRPr>
          </a:p>
          <a:p>
            <a:pPr marL="1588" indent="-1588"/>
            <a:endParaRPr lang="en-US" sz="1400" dirty="0">
              <a:latin typeface="Century Gothic"/>
              <a:cs typeface="Century Gothic"/>
            </a:endParaRPr>
          </a:p>
        </p:txBody>
      </p:sp>
      <p:sp>
        <p:nvSpPr>
          <p:cNvPr id="242718" name="Line 30"/>
          <p:cNvSpPr>
            <a:spLocks noChangeShapeType="1"/>
          </p:cNvSpPr>
          <p:nvPr/>
        </p:nvSpPr>
        <p:spPr bwMode="auto">
          <a:xfrm>
            <a:off x="5257800" y="3951288"/>
            <a:ext cx="3384550" cy="0"/>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19" name="Rectangle 31"/>
          <p:cNvSpPr>
            <a:spLocks noChangeArrowheads="1"/>
          </p:cNvSpPr>
          <p:nvPr/>
        </p:nvSpPr>
        <p:spPr bwMode="auto">
          <a:xfrm>
            <a:off x="8655050" y="3821113"/>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42720" name="Rectangle 32"/>
          <p:cNvSpPr>
            <a:spLocks noChangeArrowheads="1"/>
          </p:cNvSpPr>
          <p:nvPr/>
        </p:nvSpPr>
        <p:spPr bwMode="auto">
          <a:xfrm>
            <a:off x="8548688" y="4243388"/>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42721" name="Rectangle 33"/>
          <p:cNvSpPr>
            <a:spLocks noChangeArrowheads="1"/>
          </p:cNvSpPr>
          <p:nvPr/>
        </p:nvSpPr>
        <p:spPr bwMode="auto">
          <a:xfrm>
            <a:off x="4854575" y="3376613"/>
            <a:ext cx="3300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P</a:t>
            </a:r>
            <a:r>
              <a:rPr lang="en-US" sz="1400" baseline="-25000" dirty="0">
                <a:solidFill>
                  <a:srgbClr val="000000"/>
                </a:solidFill>
                <a:latin typeface="Century Gothic"/>
                <a:cs typeface="Century Gothic"/>
              </a:rPr>
              <a:t>low</a:t>
            </a:r>
            <a:endParaRPr lang="en-US" sz="1400" baseline="-25000" dirty="0">
              <a:latin typeface="Century Gothic"/>
              <a:cs typeface="Century Gothic"/>
            </a:endParaRPr>
          </a:p>
          <a:p>
            <a:pPr marL="1588" indent="-1588"/>
            <a:endParaRPr lang="en-US" sz="1400" dirty="0">
              <a:latin typeface="Century Gothic"/>
              <a:cs typeface="Century Gothic"/>
            </a:endParaRPr>
          </a:p>
        </p:txBody>
      </p:sp>
      <p:sp>
        <p:nvSpPr>
          <p:cNvPr id="242723" name="Freeform 35"/>
          <p:cNvSpPr>
            <a:spLocks/>
          </p:cNvSpPr>
          <p:nvPr/>
        </p:nvSpPr>
        <p:spPr bwMode="auto">
          <a:xfrm>
            <a:off x="5583238" y="5099050"/>
            <a:ext cx="1122362" cy="1377950"/>
          </a:xfrm>
          <a:custGeom>
            <a:avLst/>
            <a:gdLst>
              <a:gd name="T0" fmla="*/ 177 w 177"/>
              <a:gd name="T1" fmla="*/ 233 h 249"/>
              <a:gd name="T2" fmla="*/ 161 w 177"/>
              <a:gd name="T3" fmla="*/ 249 h 249"/>
              <a:gd name="T4" fmla="*/ 16 w 177"/>
              <a:gd name="T5" fmla="*/ 249 h 249"/>
              <a:gd name="T6" fmla="*/ 0 w 177"/>
              <a:gd name="T7" fmla="*/ 233 h 249"/>
              <a:gd name="T8" fmla="*/ 0 w 177"/>
              <a:gd name="T9" fmla="*/ 16 h 249"/>
              <a:gd name="T10" fmla="*/ 16 w 177"/>
              <a:gd name="T11" fmla="*/ 0 h 249"/>
              <a:gd name="T12" fmla="*/ 161 w 177"/>
              <a:gd name="T13" fmla="*/ 0 h 249"/>
              <a:gd name="T14" fmla="*/ 177 w 177"/>
              <a:gd name="T15" fmla="*/ 16 h 249"/>
              <a:gd name="T16" fmla="*/ 177 w 177"/>
              <a:gd name="T17" fmla="*/ 233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249"/>
              <a:gd name="T29" fmla="*/ 177 w 177"/>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249">
                <a:moveTo>
                  <a:pt x="177" y="233"/>
                </a:moveTo>
                <a:cubicBezTo>
                  <a:pt x="177" y="242"/>
                  <a:pt x="170" y="249"/>
                  <a:pt x="161" y="249"/>
                </a:cubicBezTo>
                <a:cubicBezTo>
                  <a:pt x="16" y="249"/>
                  <a:pt x="16" y="249"/>
                  <a:pt x="16" y="249"/>
                </a:cubicBezTo>
                <a:cubicBezTo>
                  <a:pt x="7" y="249"/>
                  <a:pt x="0" y="242"/>
                  <a:pt x="0" y="233"/>
                </a:cubicBezTo>
                <a:cubicBezTo>
                  <a:pt x="0" y="16"/>
                  <a:pt x="0" y="16"/>
                  <a:pt x="0" y="16"/>
                </a:cubicBezTo>
                <a:cubicBezTo>
                  <a:pt x="0" y="7"/>
                  <a:pt x="7" y="0"/>
                  <a:pt x="16" y="0"/>
                </a:cubicBezTo>
                <a:cubicBezTo>
                  <a:pt x="161" y="0"/>
                  <a:pt x="161" y="0"/>
                  <a:pt x="161" y="0"/>
                </a:cubicBezTo>
                <a:cubicBezTo>
                  <a:pt x="170" y="0"/>
                  <a:pt x="177" y="7"/>
                  <a:pt x="177" y="16"/>
                </a:cubicBezTo>
                <a:lnTo>
                  <a:pt x="177" y="233"/>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724" name="Rectangle 36"/>
          <p:cNvSpPr>
            <a:spLocks noChangeArrowheads="1"/>
          </p:cNvSpPr>
          <p:nvPr/>
        </p:nvSpPr>
        <p:spPr bwMode="auto">
          <a:xfrm>
            <a:off x="5659438" y="5160432"/>
            <a:ext cx="9699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Sales to consumers with a medium willingness to pay</a:t>
            </a:r>
            <a:endParaRPr lang="en-US" sz="1400" dirty="0">
              <a:latin typeface="Century Gothic"/>
              <a:cs typeface="Century Gothic"/>
            </a:endParaRPr>
          </a:p>
        </p:txBody>
      </p:sp>
      <p:sp>
        <p:nvSpPr>
          <p:cNvPr id="242725" name="Freeform 37"/>
          <p:cNvSpPr>
            <a:spLocks/>
          </p:cNvSpPr>
          <p:nvPr/>
        </p:nvSpPr>
        <p:spPr bwMode="auto">
          <a:xfrm>
            <a:off x="6792913" y="5099050"/>
            <a:ext cx="1055687" cy="1225550"/>
          </a:xfrm>
          <a:custGeom>
            <a:avLst/>
            <a:gdLst>
              <a:gd name="T0" fmla="*/ 178 w 178"/>
              <a:gd name="T1" fmla="*/ 195 h 211"/>
              <a:gd name="T2" fmla="*/ 162 w 178"/>
              <a:gd name="T3" fmla="*/ 211 h 211"/>
              <a:gd name="T4" fmla="*/ 16 w 178"/>
              <a:gd name="T5" fmla="*/ 211 h 211"/>
              <a:gd name="T6" fmla="*/ 0 w 178"/>
              <a:gd name="T7" fmla="*/ 195 h 211"/>
              <a:gd name="T8" fmla="*/ 0 w 178"/>
              <a:gd name="T9" fmla="*/ 16 h 211"/>
              <a:gd name="T10" fmla="*/ 16 w 178"/>
              <a:gd name="T11" fmla="*/ 0 h 211"/>
              <a:gd name="T12" fmla="*/ 162 w 178"/>
              <a:gd name="T13" fmla="*/ 0 h 211"/>
              <a:gd name="T14" fmla="*/ 178 w 178"/>
              <a:gd name="T15" fmla="*/ 16 h 211"/>
              <a:gd name="T16" fmla="*/ 178 w 178"/>
              <a:gd name="T17" fmla="*/ 195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11"/>
              <a:gd name="T29" fmla="*/ 178 w 178"/>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11">
                <a:moveTo>
                  <a:pt x="178" y="195"/>
                </a:moveTo>
                <a:cubicBezTo>
                  <a:pt x="178" y="204"/>
                  <a:pt x="171" y="211"/>
                  <a:pt x="162" y="211"/>
                </a:cubicBezTo>
                <a:cubicBezTo>
                  <a:pt x="16" y="211"/>
                  <a:pt x="16" y="211"/>
                  <a:pt x="16" y="211"/>
                </a:cubicBezTo>
                <a:cubicBezTo>
                  <a:pt x="7" y="211"/>
                  <a:pt x="0" y="204"/>
                  <a:pt x="0" y="195"/>
                </a:cubicBezTo>
                <a:cubicBezTo>
                  <a:pt x="0" y="16"/>
                  <a:pt x="0" y="16"/>
                  <a:pt x="0" y="16"/>
                </a:cubicBezTo>
                <a:cubicBezTo>
                  <a:pt x="0" y="7"/>
                  <a:pt x="7" y="0"/>
                  <a:pt x="16" y="0"/>
                </a:cubicBezTo>
                <a:cubicBezTo>
                  <a:pt x="162" y="0"/>
                  <a:pt x="162" y="0"/>
                  <a:pt x="162" y="0"/>
                </a:cubicBezTo>
                <a:cubicBezTo>
                  <a:pt x="171" y="0"/>
                  <a:pt x="178" y="7"/>
                  <a:pt x="178" y="16"/>
                </a:cubicBezTo>
                <a:lnTo>
                  <a:pt x="178" y="195"/>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726" name="Rectangle 38"/>
          <p:cNvSpPr>
            <a:spLocks noChangeArrowheads="1"/>
          </p:cNvSpPr>
          <p:nvPr/>
        </p:nvSpPr>
        <p:spPr bwMode="auto">
          <a:xfrm>
            <a:off x="6878638" y="5177366"/>
            <a:ext cx="1046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Sales to consumers with a low willingness to pay</a:t>
            </a:r>
            <a:endParaRPr lang="en-US" sz="1400" dirty="0">
              <a:latin typeface="Century Gothic"/>
              <a:cs typeface="Century Gothic"/>
            </a:endParaRPr>
          </a:p>
        </p:txBody>
      </p:sp>
      <p:sp>
        <p:nvSpPr>
          <p:cNvPr id="242727" name="Freeform 39"/>
          <p:cNvSpPr>
            <a:spLocks/>
          </p:cNvSpPr>
          <p:nvPr/>
        </p:nvSpPr>
        <p:spPr bwMode="auto">
          <a:xfrm>
            <a:off x="5656263" y="4894263"/>
            <a:ext cx="984250" cy="139700"/>
          </a:xfrm>
          <a:custGeom>
            <a:avLst/>
            <a:gdLst>
              <a:gd name="T0" fmla="*/ 216 w 216"/>
              <a:gd name="T1" fmla="*/ 0 h 25"/>
              <a:gd name="T2" fmla="*/ 200 w 216"/>
              <a:gd name="T3" fmla="*/ 15 h 25"/>
              <a:gd name="T4" fmla="*/ 118 w 216"/>
              <a:gd name="T5" fmla="*/ 15 h 25"/>
              <a:gd name="T6" fmla="*/ 108 w 216"/>
              <a:gd name="T7" fmla="*/ 25 h 25"/>
              <a:gd name="T8" fmla="*/ 97 w 216"/>
              <a:gd name="T9" fmla="*/ 15 h 25"/>
              <a:gd name="T10" fmla="*/ 16 w 216"/>
              <a:gd name="T11" fmla="*/ 15 h 25"/>
              <a:gd name="T12" fmla="*/ 0 w 216"/>
              <a:gd name="T13" fmla="*/ 0 h 25"/>
              <a:gd name="T14" fmla="*/ 0 60000 65536"/>
              <a:gd name="T15" fmla="*/ 0 60000 65536"/>
              <a:gd name="T16" fmla="*/ 0 60000 65536"/>
              <a:gd name="T17" fmla="*/ 0 60000 65536"/>
              <a:gd name="T18" fmla="*/ 0 60000 65536"/>
              <a:gd name="T19" fmla="*/ 0 60000 65536"/>
              <a:gd name="T20" fmla="*/ 0 60000 65536"/>
              <a:gd name="T21" fmla="*/ 0 w 216"/>
              <a:gd name="T22" fmla="*/ 0 h 25"/>
              <a:gd name="T23" fmla="*/ 216 w 21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25">
                <a:moveTo>
                  <a:pt x="216" y="0"/>
                </a:moveTo>
                <a:cubicBezTo>
                  <a:pt x="216" y="10"/>
                  <a:pt x="213" y="15"/>
                  <a:pt x="200" y="15"/>
                </a:cubicBezTo>
                <a:cubicBezTo>
                  <a:pt x="197" y="15"/>
                  <a:pt x="120" y="15"/>
                  <a:pt x="118" y="15"/>
                </a:cubicBezTo>
                <a:cubicBezTo>
                  <a:pt x="115" y="15"/>
                  <a:pt x="108" y="18"/>
                  <a:pt x="108" y="25"/>
                </a:cubicBezTo>
                <a:cubicBezTo>
                  <a:pt x="108" y="18"/>
                  <a:pt x="101" y="15"/>
                  <a:pt x="97" y="15"/>
                </a:cubicBezTo>
                <a:cubicBezTo>
                  <a:pt x="95" y="15"/>
                  <a:pt x="18" y="15"/>
                  <a:pt x="16" y="15"/>
                </a:cubicBezTo>
                <a:cubicBezTo>
                  <a:pt x="2" y="15"/>
                  <a:pt x="0" y="10"/>
                  <a:pt x="0" y="0"/>
                </a:cubicBezTo>
              </a:path>
            </a:pathLst>
          </a:custGeom>
          <a:noFill/>
          <a:ln w="22225">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28" name="Freeform 40"/>
          <p:cNvSpPr>
            <a:spLocks/>
          </p:cNvSpPr>
          <p:nvPr/>
        </p:nvSpPr>
        <p:spPr bwMode="auto">
          <a:xfrm>
            <a:off x="6640513" y="4894263"/>
            <a:ext cx="698500" cy="139700"/>
          </a:xfrm>
          <a:custGeom>
            <a:avLst/>
            <a:gdLst>
              <a:gd name="T0" fmla="*/ 153 w 153"/>
              <a:gd name="T1" fmla="*/ 0 h 25"/>
              <a:gd name="T2" fmla="*/ 137 w 153"/>
              <a:gd name="T3" fmla="*/ 15 h 25"/>
              <a:gd name="T4" fmla="*/ 87 w 153"/>
              <a:gd name="T5" fmla="*/ 15 h 25"/>
              <a:gd name="T6" fmla="*/ 76 w 153"/>
              <a:gd name="T7" fmla="*/ 25 h 25"/>
              <a:gd name="T8" fmla="*/ 66 w 153"/>
              <a:gd name="T9" fmla="*/ 15 h 25"/>
              <a:gd name="T10" fmla="*/ 16 w 153"/>
              <a:gd name="T11" fmla="*/ 15 h 25"/>
              <a:gd name="T12" fmla="*/ 0 w 153"/>
              <a:gd name="T13" fmla="*/ 0 h 25"/>
              <a:gd name="T14" fmla="*/ 0 60000 65536"/>
              <a:gd name="T15" fmla="*/ 0 60000 65536"/>
              <a:gd name="T16" fmla="*/ 0 60000 65536"/>
              <a:gd name="T17" fmla="*/ 0 60000 65536"/>
              <a:gd name="T18" fmla="*/ 0 60000 65536"/>
              <a:gd name="T19" fmla="*/ 0 60000 65536"/>
              <a:gd name="T20" fmla="*/ 0 60000 65536"/>
              <a:gd name="T21" fmla="*/ 0 w 153"/>
              <a:gd name="T22" fmla="*/ 0 h 25"/>
              <a:gd name="T23" fmla="*/ 153 w 15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5">
                <a:moveTo>
                  <a:pt x="153" y="0"/>
                </a:moveTo>
                <a:cubicBezTo>
                  <a:pt x="153" y="10"/>
                  <a:pt x="150" y="15"/>
                  <a:pt x="137" y="15"/>
                </a:cubicBezTo>
                <a:cubicBezTo>
                  <a:pt x="134" y="15"/>
                  <a:pt x="89" y="15"/>
                  <a:pt x="87" y="15"/>
                </a:cubicBezTo>
                <a:cubicBezTo>
                  <a:pt x="83" y="15"/>
                  <a:pt x="76" y="18"/>
                  <a:pt x="76" y="25"/>
                </a:cubicBezTo>
                <a:cubicBezTo>
                  <a:pt x="76" y="18"/>
                  <a:pt x="69" y="15"/>
                  <a:pt x="66" y="15"/>
                </a:cubicBezTo>
                <a:cubicBezTo>
                  <a:pt x="63" y="15"/>
                  <a:pt x="18" y="15"/>
                  <a:pt x="16" y="15"/>
                </a:cubicBezTo>
                <a:cubicBezTo>
                  <a:pt x="2" y="15"/>
                  <a:pt x="0" y="10"/>
                  <a:pt x="0" y="0"/>
                </a:cubicBezTo>
              </a:path>
            </a:pathLst>
          </a:custGeom>
          <a:noFill/>
          <a:ln w="22225">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29" name="Freeform 41"/>
          <p:cNvSpPr>
            <a:spLocks/>
          </p:cNvSpPr>
          <p:nvPr/>
        </p:nvSpPr>
        <p:spPr bwMode="auto">
          <a:xfrm>
            <a:off x="5257800" y="4894263"/>
            <a:ext cx="398463" cy="139700"/>
          </a:xfrm>
          <a:custGeom>
            <a:avLst/>
            <a:gdLst>
              <a:gd name="T0" fmla="*/ 87 w 87"/>
              <a:gd name="T1" fmla="*/ 0 h 25"/>
              <a:gd name="T2" fmla="*/ 71 w 87"/>
              <a:gd name="T3" fmla="*/ 15 h 25"/>
              <a:gd name="T4" fmla="*/ 54 w 87"/>
              <a:gd name="T5" fmla="*/ 15 h 25"/>
              <a:gd name="T6" fmla="*/ 43 w 87"/>
              <a:gd name="T7" fmla="*/ 25 h 25"/>
              <a:gd name="T8" fmla="*/ 33 w 87"/>
              <a:gd name="T9" fmla="*/ 15 h 25"/>
              <a:gd name="T10" fmla="*/ 16 w 87"/>
              <a:gd name="T11" fmla="*/ 15 h 25"/>
              <a:gd name="T12" fmla="*/ 0 w 87"/>
              <a:gd name="T13" fmla="*/ 0 h 25"/>
              <a:gd name="T14" fmla="*/ 0 60000 65536"/>
              <a:gd name="T15" fmla="*/ 0 60000 65536"/>
              <a:gd name="T16" fmla="*/ 0 60000 65536"/>
              <a:gd name="T17" fmla="*/ 0 60000 65536"/>
              <a:gd name="T18" fmla="*/ 0 60000 65536"/>
              <a:gd name="T19" fmla="*/ 0 60000 65536"/>
              <a:gd name="T20" fmla="*/ 0 60000 65536"/>
              <a:gd name="T21" fmla="*/ 0 w 87"/>
              <a:gd name="T22" fmla="*/ 0 h 25"/>
              <a:gd name="T23" fmla="*/ 87 w 8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25">
                <a:moveTo>
                  <a:pt x="87" y="0"/>
                </a:moveTo>
                <a:cubicBezTo>
                  <a:pt x="87" y="10"/>
                  <a:pt x="84" y="15"/>
                  <a:pt x="71" y="15"/>
                </a:cubicBezTo>
                <a:cubicBezTo>
                  <a:pt x="68" y="15"/>
                  <a:pt x="56" y="15"/>
                  <a:pt x="54" y="15"/>
                </a:cubicBezTo>
                <a:cubicBezTo>
                  <a:pt x="50" y="15"/>
                  <a:pt x="43" y="18"/>
                  <a:pt x="43" y="25"/>
                </a:cubicBezTo>
                <a:cubicBezTo>
                  <a:pt x="43" y="18"/>
                  <a:pt x="36" y="15"/>
                  <a:pt x="33" y="15"/>
                </a:cubicBezTo>
                <a:cubicBezTo>
                  <a:pt x="30" y="15"/>
                  <a:pt x="18" y="15"/>
                  <a:pt x="16" y="15"/>
                </a:cubicBezTo>
                <a:cubicBezTo>
                  <a:pt x="2" y="15"/>
                  <a:pt x="0" y="10"/>
                  <a:pt x="0" y="0"/>
                </a:cubicBezTo>
              </a:path>
            </a:pathLst>
          </a:custGeom>
          <a:noFill/>
          <a:ln w="22225">
            <a:solidFill>
              <a:srgbClr val="6D6F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30" name="Rectangle 42"/>
          <p:cNvSpPr>
            <a:spLocks noChangeArrowheads="1"/>
          </p:cNvSpPr>
          <p:nvPr/>
        </p:nvSpPr>
        <p:spPr bwMode="auto">
          <a:xfrm>
            <a:off x="4551363" y="2922588"/>
            <a:ext cx="6126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err="1" smtClean="0">
                <a:solidFill>
                  <a:srgbClr val="000000"/>
                </a:solidFill>
                <a:latin typeface="Century Gothic"/>
                <a:cs typeface="Century Gothic"/>
              </a:rPr>
              <a:t>P</a:t>
            </a:r>
            <a:r>
              <a:rPr lang="en-US" sz="1400" baseline="-25000" dirty="0" err="1" smtClean="0">
                <a:solidFill>
                  <a:srgbClr val="000000"/>
                </a:solidFill>
                <a:latin typeface="Century Gothic"/>
                <a:cs typeface="Century Gothic"/>
              </a:rPr>
              <a:t>medium</a:t>
            </a:r>
            <a:endParaRPr lang="en-US" sz="1400" i="1" dirty="0">
              <a:latin typeface="Century Gothic"/>
              <a:cs typeface="Century Gothic"/>
            </a:endParaRPr>
          </a:p>
        </p:txBody>
      </p:sp>
      <p:sp>
        <p:nvSpPr>
          <p:cNvPr id="242732" name="Line 44"/>
          <p:cNvSpPr>
            <a:spLocks noChangeShapeType="1"/>
          </p:cNvSpPr>
          <p:nvPr/>
        </p:nvSpPr>
        <p:spPr bwMode="auto">
          <a:xfrm>
            <a:off x="735013" y="2154238"/>
            <a:ext cx="3263900" cy="2160587"/>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33" name="Freeform 45"/>
          <p:cNvSpPr>
            <a:spLocks/>
          </p:cNvSpPr>
          <p:nvPr/>
        </p:nvSpPr>
        <p:spPr bwMode="auto">
          <a:xfrm>
            <a:off x="735013" y="1676400"/>
            <a:ext cx="3689350" cy="3175000"/>
          </a:xfrm>
          <a:custGeom>
            <a:avLst/>
            <a:gdLst>
              <a:gd name="T0" fmla="*/ 1911 w 1911"/>
              <a:gd name="T1" fmla="*/ 1361 h 1361"/>
              <a:gd name="T2" fmla="*/ 0 w 1911"/>
              <a:gd name="T3" fmla="*/ 1361 h 1361"/>
              <a:gd name="T4" fmla="*/ 0 w 1911"/>
              <a:gd name="T5" fmla="*/ 0 h 1361"/>
              <a:gd name="T6" fmla="*/ 0 60000 65536"/>
              <a:gd name="T7" fmla="*/ 0 60000 65536"/>
              <a:gd name="T8" fmla="*/ 0 60000 65536"/>
              <a:gd name="T9" fmla="*/ 0 w 1911"/>
              <a:gd name="T10" fmla="*/ 0 h 1361"/>
              <a:gd name="T11" fmla="*/ 1911 w 1911"/>
              <a:gd name="T12" fmla="*/ 1361 h 1361"/>
            </a:gdLst>
            <a:ahLst/>
            <a:cxnLst>
              <a:cxn ang="T6">
                <a:pos x="T0" y="T1"/>
              </a:cxn>
              <a:cxn ang="T7">
                <a:pos x="T2" y="T3"/>
              </a:cxn>
              <a:cxn ang="T8">
                <a:pos x="T4" y="T5"/>
              </a:cxn>
            </a:cxnLst>
            <a:rect l="T9" t="T10" r="T11" b="T12"/>
            <a:pathLst>
              <a:path w="1911" h="1361">
                <a:moveTo>
                  <a:pt x="1911" y="1361"/>
                </a:moveTo>
                <a:lnTo>
                  <a:pt x="0" y="1361"/>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34" name="Line 46"/>
          <p:cNvSpPr>
            <a:spLocks noChangeShapeType="1"/>
          </p:cNvSpPr>
          <p:nvPr/>
        </p:nvSpPr>
        <p:spPr bwMode="auto">
          <a:xfrm flipV="1">
            <a:off x="1292225" y="2486025"/>
            <a:ext cx="930275" cy="7112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35" name="Line 47"/>
          <p:cNvSpPr>
            <a:spLocks noChangeShapeType="1"/>
          </p:cNvSpPr>
          <p:nvPr/>
        </p:nvSpPr>
        <p:spPr bwMode="auto">
          <a:xfrm flipV="1">
            <a:off x="2141538" y="2655888"/>
            <a:ext cx="271462" cy="10112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36" name="Freeform 48"/>
          <p:cNvSpPr>
            <a:spLocks/>
          </p:cNvSpPr>
          <p:nvPr/>
        </p:nvSpPr>
        <p:spPr bwMode="auto">
          <a:xfrm>
            <a:off x="2133601" y="2051050"/>
            <a:ext cx="1087438" cy="463550"/>
          </a:xfrm>
          <a:custGeom>
            <a:avLst/>
            <a:gdLst>
              <a:gd name="T0" fmla="*/ 175 w 175"/>
              <a:gd name="T1" fmla="*/ 79 h 95"/>
              <a:gd name="T2" fmla="*/ 159 w 175"/>
              <a:gd name="T3" fmla="*/ 95 h 95"/>
              <a:gd name="T4" fmla="*/ 16 w 175"/>
              <a:gd name="T5" fmla="*/ 95 h 95"/>
              <a:gd name="T6" fmla="*/ 0 w 175"/>
              <a:gd name="T7" fmla="*/ 79 h 95"/>
              <a:gd name="T8" fmla="*/ 0 w 175"/>
              <a:gd name="T9" fmla="*/ 16 h 95"/>
              <a:gd name="T10" fmla="*/ 16 w 175"/>
              <a:gd name="T11" fmla="*/ 0 h 95"/>
              <a:gd name="T12" fmla="*/ 159 w 175"/>
              <a:gd name="T13" fmla="*/ 0 h 95"/>
              <a:gd name="T14" fmla="*/ 175 w 175"/>
              <a:gd name="T15" fmla="*/ 16 h 95"/>
              <a:gd name="T16" fmla="*/ 175 w 175"/>
              <a:gd name="T17" fmla="*/ 7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95"/>
              <a:gd name="T29" fmla="*/ 175 w 175"/>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95">
                <a:moveTo>
                  <a:pt x="175" y="79"/>
                </a:moveTo>
                <a:cubicBezTo>
                  <a:pt x="175" y="88"/>
                  <a:pt x="167" y="95"/>
                  <a:pt x="159" y="95"/>
                </a:cubicBezTo>
                <a:cubicBezTo>
                  <a:pt x="16" y="95"/>
                  <a:pt x="16" y="95"/>
                  <a:pt x="16" y="95"/>
                </a:cubicBezTo>
                <a:cubicBezTo>
                  <a:pt x="7" y="95"/>
                  <a:pt x="0" y="88"/>
                  <a:pt x="0" y="79"/>
                </a:cubicBezTo>
                <a:cubicBezTo>
                  <a:pt x="0" y="16"/>
                  <a:pt x="0" y="16"/>
                  <a:pt x="0" y="16"/>
                </a:cubicBezTo>
                <a:cubicBezTo>
                  <a:pt x="0" y="7"/>
                  <a:pt x="7" y="0"/>
                  <a:pt x="16" y="0"/>
                </a:cubicBezTo>
                <a:cubicBezTo>
                  <a:pt x="159" y="0"/>
                  <a:pt x="159" y="0"/>
                  <a:pt x="159" y="0"/>
                </a:cubicBezTo>
                <a:cubicBezTo>
                  <a:pt x="167" y="0"/>
                  <a:pt x="175" y="7"/>
                  <a:pt x="175" y="16"/>
                </a:cubicBezTo>
                <a:lnTo>
                  <a:pt x="175"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2737" name="Rectangle 49"/>
          <p:cNvSpPr>
            <a:spLocks noChangeArrowheads="1"/>
          </p:cNvSpPr>
          <p:nvPr/>
        </p:nvSpPr>
        <p:spPr bwMode="auto">
          <a:xfrm>
            <a:off x="2209800" y="2057400"/>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Profit with two prices</a:t>
            </a:r>
            <a:endParaRPr lang="en-US" sz="1400" dirty="0">
              <a:latin typeface="Century Gothic"/>
              <a:cs typeface="Century Gothic"/>
            </a:endParaRPr>
          </a:p>
        </p:txBody>
      </p:sp>
      <p:sp>
        <p:nvSpPr>
          <p:cNvPr id="242739" name="Freeform 51"/>
          <p:cNvSpPr>
            <a:spLocks/>
          </p:cNvSpPr>
          <p:nvPr/>
        </p:nvSpPr>
        <p:spPr bwMode="auto">
          <a:xfrm>
            <a:off x="5257800" y="1676400"/>
            <a:ext cx="3689350" cy="3175000"/>
          </a:xfrm>
          <a:custGeom>
            <a:avLst/>
            <a:gdLst>
              <a:gd name="T0" fmla="*/ 1911 w 1911"/>
              <a:gd name="T1" fmla="*/ 1361 h 1361"/>
              <a:gd name="T2" fmla="*/ 0 w 1911"/>
              <a:gd name="T3" fmla="*/ 1361 h 1361"/>
              <a:gd name="T4" fmla="*/ 0 w 1911"/>
              <a:gd name="T5" fmla="*/ 0 h 1361"/>
              <a:gd name="T6" fmla="*/ 0 60000 65536"/>
              <a:gd name="T7" fmla="*/ 0 60000 65536"/>
              <a:gd name="T8" fmla="*/ 0 60000 65536"/>
              <a:gd name="T9" fmla="*/ 0 w 1911"/>
              <a:gd name="T10" fmla="*/ 0 h 1361"/>
              <a:gd name="T11" fmla="*/ 1911 w 1911"/>
              <a:gd name="T12" fmla="*/ 1361 h 1361"/>
            </a:gdLst>
            <a:ahLst/>
            <a:cxnLst>
              <a:cxn ang="T6">
                <a:pos x="T0" y="T1"/>
              </a:cxn>
              <a:cxn ang="T7">
                <a:pos x="T2" y="T3"/>
              </a:cxn>
              <a:cxn ang="T8">
                <a:pos x="T4" y="T5"/>
              </a:cxn>
            </a:cxnLst>
            <a:rect l="T9" t="T10" r="T11" b="T12"/>
            <a:pathLst>
              <a:path w="1911" h="1361">
                <a:moveTo>
                  <a:pt x="1911" y="1361"/>
                </a:moveTo>
                <a:lnTo>
                  <a:pt x="0" y="1361"/>
                </a:lnTo>
                <a:lnTo>
                  <a:pt x="0" y="0"/>
                </a:lnTo>
              </a:path>
            </a:pathLst>
          </a:cu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2740" name="Line 52"/>
          <p:cNvSpPr>
            <a:spLocks noChangeShapeType="1"/>
          </p:cNvSpPr>
          <p:nvPr/>
        </p:nvSpPr>
        <p:spPr bwMode="auto">
          <a:xfrm flipV="1">
            <a:off x="6148388" y="2590800"/>
            <a:ext cx="819150" cy="7493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41" name="Line 53"/>
          <p:cNvSpPr>
            <a:spLocks noChangeShapeType="1"/>
          </p:cNvSpPr>
          <p:nvPr/>
        </p:nvSpPr>
        <p:spPr bwMode="auto">
          <a:xfrm flipV="1">
            <a:off x="6988175" y="2684463"/>
            <a:ext cx="200025" cy="10747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42" name="Line 54"/>
          <p:cNvSpPr>
            <a:spLocks noChangeShapeType="1"/>
          </p:cNvSpPr>
          <p:nvPr/>
        </p:nvSpPr>
        <p:spPr bwMode="auto">
          <a:xfrm flipV="1">
            <a:off x="5454650" y="2360613"/>
            <a:ext cx="1512888" cy="384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2743" name="Freeform 55"/>
          <p:cNvSpPr>
            <a:spLocks/>
          </p:cNvSpPr>
          <p:nvPr/>
        </p:nvSpPr>
        <p:spPr bwMode="auto">
          <a:xfrm>
            <a:off x="6858000" y="2133600"/>
            <a:ext cx="1143000" cy="533400"/>
          </a:xfrm>
          <a:custGeom>
            <a:avLst/>
            <a:gdLst>
              <a:gd name="T0" fmla="*/ 190 w 190"/>
              <a:gd name="T1" fmla="*/ 78 h 94"/>
              <a:gd name="T2" fmla="*/ 174 w 190"/>
              <a:gd name="T3" fmla="*/ 94 h 94"/>
              <a:gd name="T4" fmla="*/ 16 w 190"/>
              <a:gd name="T5" fmla="*/ 94 h 94"/>
              <a:gd name="T6" fmla="*/ 0 w 190"/>
              <a:gd name="T7" fmla="*/ 78 h 94"/>
              <a:gd name="T8" fmla="*/ 0 w 190"/>
              <a:gd name="T9" fmla="*/ 16 h 94"/>
              <a:gd name="T10" fmla="*/ 16 w 190"/>
              <a:gd name="T11" fmla="*/ 0 h 94"/>
              <a:gd name="T12" fmla="*/ 174 w 190"/>
              <a:gd name="T13" fmla="*/ 0 h 94"/>
              <a:gd name="T14" fmla="*/ 190 w 190"/>
              <a:gd name="T15" fmla="*/ 16 h 94"/>
              <a:gd name="T16" fmla="*/ 190 w 190"/>
              <a:gd name="T17" fmla="*/ 7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94"/>
              <a:gd name="T29" fmla="*/ 190 w 190"/>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94">
                <a:moveTo>
                  <a:pt x="190" y="78"/>
                </a:moveTo>
                <a:cubicBezTo>
                  <a:pt x="190" y="87"/>
                  <a:pt x="183" y="94"/>
                  <a:pt x="174" y="94"/>
                </a:cubicBezTo>
                <a:cubicBezTo>
                  <a:pt x="16" y="94"/>
                  <a:pt x="16" y="94"/>
                  <a:pt x="16" y="94"/>
                </a:cubicBezTo>
                <a:cubicBezTo>
                  <a:pt x="7" y="94"/>
                  <a:pt x="0" y="87"/>
                  <a:pt x="0" y="78"/>
                </a:cubicBezTo>
                <a:cubicBezTo>
                  <a:pt x="0" y="16"/>
                  <a:pt x="0" y="16"/>
                  <a:pt x="0" y="16"/>
                </a:cubicBezTo>
                <a:cubicBezTo>
                  <a:pt x="0" y="7"/>
                  <a:pt x="7" y="0"/>
                  <a:pt x="16" y="0"/>
                </a:cubicBezTo>
                <a:cubicBezTo>
                  <a:pt x="174" y="0"/>
                  <a:pt x="174" y="0"/>
                  <a:pt x="174" y="0"/>
                </a:cubicBezTo>
                <a:cubicBezTo>
                  <a:pt x="183" y="0"/>
                  <a:pt x="190" y="7"/>
                  <a:pt x="190" y="16"/>
                </a:cubicBezTo>
                <a:lnTo>
                  <a:pt x="190" y="7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cxnSp>
        <p:nvCxnSpPr>
          <p:cNvPr id="548914" name="Straight Connector 86"/>
          <p:cNvCxnSpPr>
            <a:cxnSpLocks noChangeShapeType="1"/>
          </p:cNvCxnSpPr>
          <p:nvPr/>
        </p:nvCxnSpPr>
        <p:spPr bwMode="auto">
          <a:xfrm>
            <a:off x="2582863" y="3416300"/>
            <a:ext cx="0" cy="1423988"/>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742950" y="2774950"/>
            <a:ext cx="88582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1643063" y="2808288"/>
            <a:ext cx="0" cy="1989137"/>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755650" y="3384550"/>
            <a:ext cx="180022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5" name="Straight Connector 86"/>
          <p:cNvCxnSpPr>
            <a:cxnSpLocks noChangeShapeType="1"/>
          </p:cNvCxnSpPr>
          <p:nvPr/>
        </p:nvCxnSpPr>
        <p:spPr bwMode="auto">
          <a:xfrm>
            <a:off x="6645275" y="3097213"/>
            <a:ext cx="0" cy="1743075"/>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6" name="Straight Connector 86"/>
          <p:cNvCxnSpPr>
            <a:cxnSpLocks noChangeShapeType="1"/>
          </p:cNvCxnSpPr>
          <p:nvPr/>
        </p:nvCxnSpPr>
        <p:spPr bwMode="auto">
          <a:xfrm>
            <a:off x="5241925" y="2439988"/>
            <a:ext cx="40957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7" name="Straight Connector 86"/>
          <p:cNvCxnSpPr>
            <a:cxnSpLocks noChangeShapeType="1"/>
          </p:cNvCxnSpPr>
          <p:nvPr/>
        </p:nvCxnSpPr>
        <p:spPr bwMode="auto">
          <a:xfrm>
            <a:off x="5665788" y="2428343"/>
            <a:ext cx="0" cy="237744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8" name="Straight Connector 86"/>
          <p:cNvCxnSpPr>
            <a:cxnSpLocks noChangeShapeType="1"/>
          </p:cNvCxnSpPr>
          <p:nvPr/>
        </p:nvCxnSpPr>
        <p:spPr bwMode="auto">
          <a:xfrm>
            <a:off x="5275792" y="3080809"/>
            <a:ext cx="13716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9" name="Straight Connector 86"/>
          <p:cNvCxnSpPr>
            <a:cxnSpLocks noChangeShapeType="1"/>
          </p:cNvCxnSpPr>
          <p:nvPr/>
        </p:nvCxnSpPr>
        <p:spPr bwMode="auto">
          <a:xfrm>
            <a:off x="7332663" y="3558645"/>
            <a:ext cx="0" cy="128016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10" name="Straight Connector 86"/>
          <p:cNvCxnSpPr>
            <a:cxnSpLocks noChangeShapeType="1"/>
          </p:cNvCxnSpPr>
          <p:nvPr/>
        </p:nvCxnSpPr>
        <p:spPr bwMode="auto">
          <a:xfrm>
            <a:off x="5241925" y="3544888"/>
            <a:ext cx="2090738"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42754" name="Rectangle 66"/>
          <p:cNvSpPr>
            <a:spLocks noChangeArrowheads="1"/>
          </p:cNvSpPr>
          <p:nvPr/>
        </p:nvSpPr>
        <p:spPr bwMode="auto">
          <a:xfrm>
            <a:off x="6934200" y="2209800"/>
            <a:ext cx="11223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Profit with three prices</a:t>
            </a:r>
            <a:endParaRPr lang="en-US" sz="1400" dirty="0">
              <a:latin typeface="Century Gothic"/>
              <a:cs typeface="Century Gothic"/>
            </a:endParaRPr>
          </a:p>
        </p:txBody>
      </p:sp>
      <p:sp>
        <p:nvSpPr>
          <p:cNvPr id="242755" name="Rectangle 67"/>
          <p:cNvSpPr>
            <a:spLocks noChangeArrowheads="1"/>
          </p:cNvSpPr>
          <p:nvPr/>
        </p:nvSpPr>
        <p:spPr bwMode="auto">
          <a:xfrm>
            <a:off x="1901825" y="5175778"/>
            <a:ext cx="9175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Sales to consumers with a low willingness to pay</a:t>
            </a:r>
            <a:endParaRPr lang="en-US" sz="1400" dirty="0">
              <a:latin typeface="Century Gothic"/>
              <a:cs typeface="Century Gothic"/>
            </a:endParaRPr>
          </a:p>
        </p:txBody>
      </p:sp>
      <p:sp>
        <p:nvSpPr>
          <p:cNvPr id="242756" name="Rectangle 68"/>
          <p:cNvSpPr>
            <a:spLocks noChangeArrowheads="1"/>
          </p:cNvSpPr>
          <p:nvPr/>
        </p:nvSpPr>
        <p:spPr bwMode="auto">
          <a:xfrm>
            <a:off x="630238" y="5175778"/>
            <a:ext cx="1046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Sales to consumers with a high willingness to pay</a:t>
            </a:r>
            <a:endParaRPr lang="en-US" sz="1400" dirty="0">
              <a:latin typeface="Century Gothic"/>
              <a:cs typeface="Century Gothic"/>
            </a:endParaRPr>
          </a:p>
        </p:txBody>
      </p:sp>
      <p:sp>
        <p:nvSpPr>
          <p:cNvPr id="242757" name="Rectangle 69"/>
          <p:cNvSpPr>
            <a:spLocks noChangeArrowheads="1"/>
          </p:cNvSpPr>
          <p:nvPr/>
        </p:nvSpPr>
        <p:spPr bwMode="auto">
          <a:xfrm>
            <a:off x="4724400" y="1592263"/>
            <a:ext cx="546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Price, cost</a:t>
            </a:r>
            <a:endParaRPr lang="en-US" sz="1400" dirty="0">
              <a:latin typeface="Century Gothic"/>
              <a:cs typeface="Century Gothic"/>
            </a:endParaRPr>
          </a:p>
        </p:txBody>
      </p:sp>
      <p:sp>
        <p:nvSpPr>
          <p:cNvPr id="242738" name="Line 50"/>
          <p:cNvSpPr>
            <a:spLocks noChangeShapeType="1"/>
          </p:cNvSpPr>
          <p:nvPr/>
        </p:nvSpPr>
        <p:spPr bwMode="auto">
          <a:xfrm>
            <a:off x="5257800" y="2154238"/>
            <a:ext cx="3260725" cy="2160587"/>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11" name="Footer Placeholder 10"/>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67981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2697"/>
                                        </p:tgtEl>
                                        <p:attrNameLst>
                                          <p:attrName>style.visibility</p:attrName>
                                        </p:attrNameLst>
                                      </p:cBhvr>
                                      <p:to>
                                        <p:strVal val="visible"/>
                                      </p:to>
                                    </p:set>
                                    <p:animEffect transition="in" filter="fade">
                                      <p:cBhvr>
                                        <p:cTn id="7" dur="500"/>
                                        <p:tgtEl>
                                          <p:spTgt spid="2426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4"/>
                                        </p:tgtEl>
                                        <p:attrNameLst>
                                          <p:attrName>style.visibility</p:attrName>
                                        </p:attrNameLst>
                                      </p:cBhvr>
                                      <p:to>
                                        <p:strVal val="visible"/>
                                      </p:to>
                                    </p:set>
                                    <p:animEffect transition="in" filter="fade">
                                      <p:cBhvr>
                                        <p:cTn id="10" dur="500"/>
                                        <p:tgtEl>
                                          <p:spTgt spid="2426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695"/>
                                        </p:tgtEl>
                                        <p:attrNameLst>
                                          <p:attrName>style.visibility</p:attrName>
                                        </p:attrNameLst>
                                      </p:cBhvr>
                                      <p:to>
                                        <p:strVal val="visible"/>
                                      </p:to>
                                    </p:set>
                                    <p:animEffect transition="in" filter="fade">
                                      <p:cBhvr>
                                        <p:cTn id="13" dur="500"/>
                                        <p:tgtEl>
                                          <p:spTgt spid="2426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702"/>
                                        </p:tgtEl>
                                        <p:attrNameLst>
                                          <p:attrName>style.visibility</p:attrName>
                                        </p:attrNameLst>
                                      </p:cBhvr>
                                      <p:to>
                                        <p:strVal val="visible"/>
                                      </p:to>
                                    </p:set>
                                    <p:animEffect transition="in" filter="fade">
                                      <p:cBhvr>
                                        <p:cTn id="16" dur="500"/>
                                        <p:tgtEl>
                                          <p:spTgt spid="2427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704"/>
                                        </p:tgtEl>
                                        <p:attrNameLst>
                                          <p:attrName>style.visibility</p:attrName>
                                        </p:attrNameLst>
                                      </p:cBhvr>
                                      <p:to>
                                        <p:strVal val="visible"/>
                                      </p:to>
                                    </p:set>
                                    <p:animEffect transition="in" filter="fade">
                                      <p:cBhvr>
                                        <p:cTn id="19" dur="500"/>
                                        <p:tgtEl>
                                          <p:spTgt spid="24270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705"/>
                                        </p:tgtEl>
                                        <p:attrNameLst>
                                          <p:attrName>style.visibility</p:attrName>
                                        </p:attrNameLst>
                                      </p:cBhvr>
                                      <p:to>
                                        <p:strVal val="visible"/>
                                      </p:to>
                                    </p:set>
                                    <p:animEffect transition="in" filter="fade">
                                      <p:cBhvr>
                                        <p:cTn id="22" dur="500"/>
                                        <p:tgtEl>
                                          <p:spTgt spid="24270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706"/>
                                        </p:tgtEl>
                                        <p:attrNameLst>
                                          <p:attrName>style.visibility</p:attrName>
                                        </p:attrNameLst>
                                      </p:cBhvr>
                                      <p:to>
                                        <p:strVal val="visible"/>
                                      </p:to>
                                    </p:set>
                                    <p:animEffect transition="in" filter="fade">
                                      <p:cBhvr>
                                        <p:cTn id="25" dur="500"/>
                                        <p:tgtEl>
                                          <p:spTgt spid="24270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2707"/>
                                        </p:tgtEl>
                                        <p:attrNameLst>
                                          <p:attrName>style.visibility</p:attrName>
                                        </p:attrNameLst>
                                      </p:cBhvr>
                                      <p:to>
                                        <p:strVal val="visible"/>
                                      </p:to>
                                    </p:set>
                                    <p:animEffect transition="in" filter="fade">
                                      <p:cBhvr>
                                        <p:cTn id="28" dur="500"/>
                                        <p:tgtEl>
                                          <p:spTgt spid="2427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2732"/>
                                        </p:tgtEl>
                                        <p:attrNameLst>
                                          <p:attrName>style.visibility</p:attrName>
                                        </p:attrNameLst>
                                      </p:cBhvr>
                                      <p:to>
                                        <p:strVal val="visible"/>
                                      </p:to>
                                    </p:set>
                                    <p:animEffect transition="in" filter="fade">
                                      <p:cBhvr>
                                        <p:cTn id="31" dur="500"/>
                                        <p:tgtEl>
                                          <p:spTgt spid="242732"/>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548914"/>
                                        </p:tgtEl>
                                        <p:attrNameLst>
                                          <p:attrName>style.visibility</p:attrName>
                                        </p:attrNameLst>
                                      </p:cBhvr>
                                      <p:to>
                                        <p:strVal val="visible"/>
                                      </p:to>
                                    </p:set>
                                    <p:animEffect transition="in" filter="fade">
                                      <p:cBhvr>
                                        <p:cTn id="37" dur="500"/>
                                        <p:tgtEl>
                                          <p:spTgt spid="548914"/>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2733"/>
                                        </p:tgtEl>
                                        <p:attrNameLst>
                                          <p:attrName>style.visibility</p:attrName>
                                        </p:attrNameLst>
                                      </p:cBhvr>
                                      <p:to>
                                        <p:strVal val="visible"/>
                                      </p:to>
                                    </p:set>
                                    <p:animEffect transition="in" filter="fade">
                                      <p:cBhvr>
                                        <p:cTn id="46" dur="500"/>
                                        <p:tgtEl>
                                          <p:spTgt spid="24273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2735"/>
                                        </p:tgtEl>
                                        <p:attrNameLst>
                                          <p:attrName>style.visibility</p:attrName>
                                        </p:attrNameLst>
                                      </p:cBhvr>
                                      <p:to>
                                        <p:strVal val="visible"/>
                                      </p:to>
                                    </p:set>
                                    <p:animEffect transition="in" filter="fade">
                                      <p:cBhvr>
                                        <p:cTn id="51" dur="500"/>
                                        <p:tgtEl>
                                          <p:spTgt spid="2427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2736"/>
                                        </p:tgtEl>
                                        <p:attrNameLst>
                                          <p:attrName>style.visibility</p:attrName>
                                        </p:attrNameLst>
                                      </p:cBhvr>
                                      <p:to>
                                        <p:strVal val="visible"/>
                                      </p:to>
                                    </p:set>
                                    <p:animEffect transition="in" filter="fade">
                                      <p:cBhvr>
                                        <p:cTn id="54" dur="500"/>
                                        <p:tgtEl>
                                          <p:spTgt spid="2427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2693"/>
                                        </p:tgtEl>
                                        <p:attrNameLst>
                                          <p:attrName>style.visibility</p:attrName>
                                        </p:attrNameLst>
                                      </p:cBhvr>
                                      <p:to>
                                        <p:strVal val="visible"/>
                                      </p:to>
                                    </p:set>
                                    <p:animEffect transition="in" filter="fade">
                                      <p:cBhvr>
                                        <p:cTn id="57" dur="500"/>
                                        <p:tgtEl>
                                          <p:spTgt spid="2426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2734"/>
                                        </p:tgtEl>
                                        <p:attrNameLst>
                                          <p:attrName>style.visibility</p:attrName>
                                        </p:attrNameLst>
                                      </p:cBhvr>
                                      <p:to>
                                        <p:strVal val="visible"/>
                                      </p:to>
                                    </p:set>
                                    <p:animEffect transition="in" filter="fade">
                                      <p:cBhvr>
                                        <p:cTn id="60" dur="500"/>
                                        <p:tgtEl>
                                          <p:spTgt spid="2427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2737"/>
                                        </p:tgtEl>
                                        <p:attrNameLst>
                                          <p:attrName>style.visibility</p:attrName>
                                        </p:attrNameLst>
                                      </p:cBhvr>
                                      <p:to>
                                        <p:strVal val="visible"/>
                                      </p:to>
                                    </p:set>
                                    <p:animEffect transition="in" filter="fade">
                                      <p:cBhvr>
                                        <p:cTn id="63" dur="500"/>
                                        <p:tgtEl>
                                          <p:spTgt spid="2427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2712"/>
                                        </p:tgtEl>
                                        <p:attrNameLst>
                                          <p:attrName>style.visibility</p:attrName>
                                        </p:attrNameLst>
                                      </p:cBhvr>
                                      <p:to>
                                        <p:strVal val="visible"/>
                                      </p:to>
                                    </p:set>
                                    <p:animEffect transition="in" filter="fade">
                                      <p:cBhvr>
                                        <p:cTn id="66" dur="500"/>
                                        <p:tgtEl>
                                          <p:spTgt spid="2427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2713"/>
                                        </p:tgtEl>
                                        <p:attrNameLst>
                                          <p:attrName>style.visibility</p:attrName>
                                        </p:attrNameLst>
                                      </p:cBhvr>
                                      <p:to>
                                        <p:strVal val="visible"/>
                                      </p:to>
                                    </p:set>
                                    <p:animEffect transition="in" filter="fade">
                                      <p:cBhvr>
                                        <p:cTn id="69" dur="500"/>
                                        <p:tgtEl>
                                          <p:spTgt spid="2427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2709"/>
                                        </p:tgtEl>
                                        <p:attrNameLst>
                                          <p:attrName>style.visibility</p:attrName>
                                        </p:attrNameLst>
                                      </p:cBhvr>
                                      <p:to>
                                        <p:strVal val="visible"/>
                                      </p:to>
                                    </p:set>
                                    <p:animEffect transition="in" filter="fade">
                                      <p:cBhvr>
                                        <p:cTn id="72" dur="500"/>
                                        <p:tgtEl>
                                          <p:spTgt spid="24270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2714"/>
                                        </p:tgtEl>
                                        <p:attrNameLst>
                                          <p:attrName>style.visibility</p:attrName>
                                        </p:attrNameLst>
                                      </p:cBhvr>
                                      <p:to>
                                        <p:strVal val="visible"/>
                                      </p:to>
                                    </p:set>
                                    <p:animEffect transition="in" filter="fade">
                                      <p:cBhvr>
                                        <p:cTn id="75" dur="500"/>
                                        <p:tgtEl>
                                          <p:spTgt spid="242714"/>
                                        </p:tgtEl>
                                      </p:cBhvr>
                                    </p:animEffect>
                                  </p:childTnLst>
                                </p:cTn>
                              </p:par>
                            </p:childTnLst>
                          </p:cTn>
                        </p:par>
                        <p:par>
                          <p:cTn id="76" fill="hold" nodeType="afterGroup">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42755"/>
                                        </p:tgtEl>
                                        <p:attrNameLst>
                                          <p:attrName>style.visibility</p:attrName>
                                        </p:attrNameLst>
                                      </p:cBhvr>
                                      <p:to>
                                        <p:strVal val="visible"/>
                                      </p:to>
                                    </p:set>
                                    <p:animEffect transition="in" filter="fade">
                                      <p:cBhvr>
                                        <p:cTn id="79" dur="500"/>
                                        <p:tgtEl>
                                          <p:spTgt spid="2427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2756"/>
                                        </p:tgtEl>
                                        <p:attrNameLst>
                                          <p:attrName>style.visibility</p:attrName>
                                        </p:attrNameLst>
                                      </p:cBhvr>
                                      <p:to>
                                        <p:strVal val="visible"/>
                                      </p:to>
                                    </p:set>
                                    <p:animEffect transition="in" filter="fade">
                                      <p:cBhvr>
                                        <p:cTn id="82" dur="500"/>
                                        <p:tgtEl>
                                          <p:spTgt spid="2427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2715"/>
                                        </p:tgtEl>
                                        <p:attrNameLst>
                                          <p:attrName>style.visibility</p:attrName>
                                        </p:attrNameLst>
                                      </p:cBhvr>
                                      <p:to>
                                        <p:strVal val="visible"/>
                                      </p:to>
                                    </p:set>
                                    <p:animEffect transition="in" filter="fade">
                                      <p:cBhvr>
                                        <p:cTn id="85" dur="500"/>
                                        <p:tgtEl>
                                          <p:spTgt spid="24271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42716"/>
                                        </p:tgtEl>
                                        <p:attrNameLst>
                                          <p:attrName>style.visibility</p:attrName>
                                        </p:attrNameLst>
                                      </p:cBhvr>
                                      <p:to>
                                        <p:strVal val="visible"/>
                                      </p:to>
                                    </p:set>
                                    <p:animEffect transition="in" filter="fade">
                                      <p:cBhvr>
                                        <p:cTn id="88" dur="500"/>
                                        <p:tgtEl>
                                          <p:spTgt spid="2427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2718"/>
                                        </p:tgtEl>
                                        <p:attrNameLst>
                                          <p:attrName>style.visibility</p:attrName>
                                        </p:attrNameLst>
                                      </p:cBhvr>
                                      <p:to>
                                        <p:strVal val="visible"/>
                                      </p:to>
                                    </p:set>
                                    <p:animEffect transition="in" filter="fade">
                                      <p:cBhvr>
                                        <p:cTn id="91" dur="500"/>
                                        <p:tgtEl>
                                          <p:spTgt spid="2427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42719"/>
                                        </p:tgtEl>
                                        <p:attrNameLst>
                                          <p:attrName>style.visibility</p:attrName>
                                        </p:attrNameLst>
                                      </p:cBhvr>
                                      <p:to>
                                        <p:strVal val="visible"/>
                                      </p:to>
                                    </p:set>
                                    <p:animEffect transition="in" filter="fade">
                                      <p:cBhvr>
                                        <p:cTn id="94" dur="500"/>
                                        <p:tgtEl>
                                          <p:spTgt spid="2427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2720"/>
                                        </p:tgtEl>
                                        <p:attrNameLst>
                                          <p:attrName>style.visibility</p:attrName>
                                        </p:attrNameLst>
                                      </p:cBhvr>
                                      <p:to>
                                        <p:strVal val="visible"/>
                                      </p:to>
                                    </p:set>
                                    <p:animEffect transition="in" filter="fade">
                                      <p:cBhvr>
                                        <p:cTn id="97" dur="500"/>
                                        <p:tgtEl>
                                          <p:spTgt spid="2427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42721"/>
                                        </p:tgtEl>
                                        <p:attrNameLst>
                                          <p:attrName>style.visibility</p:attrName>
                                        </p:attrNameLst>
                                      </p:cBhvr>
                                      <p:to>
                                        <p:strVal val="visible"/>
                                      </p:to>
                                    </p:set>
                                    <p:animEffect transition="in" filter="fade">
                                      <p:cBhvr>
                                        <p:cTn id="100" dur="500"/>
                                        <p:tgtEl>
                                          <p:spTgt spid="24272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2730"/>
                                        </p:tgtEl>
                                        <p:attrNameLst>
                                          <p:attrName>style.visibility</p:attrName>
                                        </p:attrNameLst>
                                      </p:cBhvr>
                                      <p:to>
                                        <p:strVal val="visible"/>
                                      </p:to>
                                    </p:set>
                                    <p:animEffect transition="in" filter="fade">
                                      <p:cBhvr>
                                        <p:cTn id="103" dur="500"/>
                                        <p:tgtEl>
                                          <p:spTgt spid="2427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2757"/>
                                        </p:tgtEl>
                                        <p:attrNameLst>
                                          <p:attrName>style.visibility</p:attrName>
                                        </p:attrNameLst>
                                      </p:cBhvr>
                                      <p:to>
                                        <p:strVal val="visible"/>
                                      </p:to>
                                    </p:set>
                                    <p:animEffect transition="in" filter="fade">
                                      <p:cBhvr>
                                        <p:cTn id="106" dur="500"/>
                                        <p:tgtEl>
                                          <p:spTgt spid="242757"/>
                                        </p:tgtEl>
                                      </p:cBhvr>
                                    </p:animEffect>
                                  </p:childTnLst>
                                </p:cTn>
                              </p:par>
                              <p:par>
                                <p:cTn id="107" presetID="10" presetClass="entr" presetSubtype="0" fill="hold" nodeType="with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par>
                                <p:cTn id="110" presetID="10" presetClass="entr" presetSubtype="0" fill="hold" nodeType="with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500"/>
                                        <p:tgtEl>
                                          <p:spTgt spid="6"/>
                                        </p:tgtEl>
                                      </p:cBhvr>
                                    </p:animEffect>
                                  </p:childTnLst>
                                </p:cTn>
                              </p:par>
                              <p:par>
                                <p:cTn id="113" presetID="10" presetClass="entr" presetSubtype="0" fill="hold" nodeType="with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fade">
                                      <p:cBhvr>
                                        <p:cTn id="115" dur="500"/>
                                        <p:tgtEl>
                                          <p:spTgt spid="8"/>
                                        </p:tgtEl>
                                      </p:cBhvr>
                                    </p:animEffect>
                                  </p:childTnLst>
                                </p:cTn>
                              </p:par>
                              <p:par>
                                <p:cTn id="116" presetID="10" presetClass="entr" presetSubtype="0" fill="hold" nodeType="with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par>
                                <p:cTn id="119" presetID="10" presetClass="entr" presetSubtype="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500"/>
                                        <p:tgtEl>
                                          <p:spTgt spid="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fade">
                                      <p:cBhvr>
                                        <p:cTn id="124" dur="500"/>
                                        <p:tgtEl>
                                          <p:spTgt spid="1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42738"/>
                                        </p:tgtEl>
                                        <p:attrNameLst>
                                          <p:attrName>style.visibility</p:attrName>
                                        </p:attrNameLst>
                                      </p:cBhvr>
                                      <p:to>
                                        <p:strVal val="visible"/>
                                      </p:to>
                                    </p:set>
                                    <p:animEffect transition="in" filter="fade">
                                      <p:cBhvr>
                                        <p:cTn id="127" dur="500"/>
                                        <p:tgtEl>
                                          <p:spTgt spid="24273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42739"/>
                                        </p:tgtEl>
                                        <p:attrNameLst>
                                          <p:attrName>style.visibility</p:attrName>
                                        </p:attrNameLst>
                                      </p:cBhvr>
                                      <p:to>
                                        <p:strVal val="visible"/>
                                      </p:to>
                                    </p:set>
                                    <p:animEffect transition="in" filter="fade">
                                      <p:cBhvr>
                                        <p:cTn id="130" dur="500"/>
                                        <p:tgtEl>
                                          <p:spTgt spid="242739"/>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42741"/>
                                        </p:tgtEl>
                                        <p:attrNameLst>
                                          <p:attrName>style.visibility</p:attrName>
                                        </p:attrNameLst>
                                      </p:cBhvr>
                                      <p:to>
                                        <p:strVal val="visible"/>
                                      </p:to>
                                    </p:set>
                                    <p:animEffect transition="in" filter="fade">
                                      <p:cBhvr>
                                        <p:cTn id="135" dur="500"/>
                                        <p:tgtEl>
                                          <p:spTgt spid="24274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42742"/>
                                        </p:tgtEl>
                                        <p:attrNameLst>
                                          <p:attrName>style.visibility</p:attrName>
                                        </p:attrNameLst>
                                      </p:cBhvr>
                                      <p:to>
                                        <p:strVal val="visible"/>
                                      </p:to>
                                    </p:set>
                                    <p:animEffect transition="in" filter="fade">
                                      <p:cBhvr>
                                        <p:cTn id="138" dur="500"/>
                                        <p:tgtEl>
                                          <p:spTgt spid="2427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2740"/>
                                        </p:tgtEl>
                                        <p:attrNameLst>
                                          <p:attrName>style.visibility</p:attrName>
                                        </p:attrNameLst>
                                      </p:cBhvr>
                                      <p:to>
                                        <p:strVal val="visible"/>
                                      </p:to>
                                    </p:set>
                                    <p:animEffect transition="in" filter="fade">
                                      <p:cBhvr>
                                        <p:cTn id="141" dur="500"/>
                                        <p:tgtEl>
                                          <p:spTgt spid="24274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42692"/>
                                        </p:tgtEl>
                                        <p:attrNameLst>
                                          <p:attrName>style.visibility</p:attrName>
                                        </p:attrNameLst>
                                      </p:cBhvr>
                                      <p:to>
                                        <p:strVal val="visible"/>
                                      </p:to>
                                    </p:set>
                                    <p:animEffect transition="in" filter="fade">
                                      <p:cBhvr>
                                        <p:cTn id="144" dur="500"/>
                                        <p:tgtEl>
                                          <p:spTgt spid="24269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42743"/>
                                        </p:tgtEl>
                                        <p:attrNameLst>
                                          <p:attrName>style.visibility</p:attrName>
                                        </p:attrNameLst>
                                      </p:cBhvr>
                                      <p:to>
                                        <p:strVal val="visible"/>
                                      </p:to>
                                    </p:set>
                                    <p:animEffect transition="in" filter="fade">
                                      <p:cBhvr>
                                        <p:cTn id="147" dur="500"/>
                                        <p:tgtEl>
                                          <p:spTgt spid="24274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42723"/>
                                        </p:tgtEl>
                                        <p:attrNameLst>
                                          <p:attrName>style.visibility</p:attrName>
                                        </p:attrNameLst>
                                      </p:cBhvr>
                                      <p:to>
                                        <p:strVal val="visible"/>
                                      </p:to>
                                    </p:set>
                                    <p:animEffect transition="in" filter="fade">
                                      <p:cBhvr>
                                        <p:cTn id="150" dur="500"/>
                                        <p:tgtEl>
                                          <p:spTgt spid="24272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42725"/>
                                        </p:tgtEl>
                                        <p:attrNameLst>
                                          <p:attrName>style.visibility</p:attrName>
                                        </p:attrNameLst>
                                      </p:cBhvr>
                                      <p:to>
                                        <p:strVal val="visible"/>
                                      </p:to>
                                    </p:set>
                                    <p:animEffect transition="in" filter="fade">
                                      <p:cBhvr>
                                        <p:cTn id="153" dur="500"/>
                                        <p:tgtEl>
                                          <p:spTgt spid="24272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42728"/>
                                        </p:tgtEl>
                                        <p:attrNameLst>
                                          <p:attrName>style.visibility</p:attrName>
                                        </p:attrNameLst>
                                      </p:cBhvr>
                                      <p:to>
                                        <p:strVal val="visible"/>
                                      </p:to>
                                    </p:set>
                                    <p:animEffect transition="in" filter="fade">
                                      <p:cBhvr>
                                        <p:cTn id="156" dur="500"/>
                                        <p:tgtEl>
                                          <p:spTgt spid="2427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42729"/>
                                        </p:tgtEl>
                                        <p:attrNameLst>
                                          <p:attrName>style.visibility</p:attrName>
                                        </p:attrNameLst>
                                      </p:cBhvr>
                                      <p:to>
                                        <p:strVal val="visible"/>
                                      </p:to>
                                    </p:set>
                                    <p:animEffect transition="in" filter="fade">
                                      <p:cBhvr>
                                        <p:cTn id="159" dur="500"/>
                                        <p:tgtEl>
                                          <p:spTgt spid="24272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42727"/>
                                        </p:tgtEl>
                                        <p:attrNameLst>
                                          <p:attrName>style.visibility</p:attrName>
                                        </p:attrNameLst>
                                      </p:cBhvr>
                                      <p:to>
                                        <p:strVal val="visible"/>
                                      </p:to>
                                    </p:set>
                                    <p:animEffect transition="in" filter="fade">
                                      <p:cBhvr>
                                        <p:cTn id="162" dur="500"/>
                                        <p:tgtEl>
                                          <p:spTgt spid="24272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2724"/>
                                        </p:tgtEl>
                                        <p:attrNameLst>
                                          <p:attrName>style.visibility</p:attrName>
                                        </p:attrNameLst>
                                      </p:cBhvr>
                                      <p:to>
                                        <p:strVal val="visible"/>
                                      </p:to>
                                    </p:set>
                                    <p:animEffect transition="in" filter="fade">
                                      <p:cBhvr>
                                        <p:cTn id="165" dur="500"/>
                                        <p:tgtEl>
                                          <p:spTgt spid="24272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42726"/>
                                        </p:tgtEl>
                                        <p:attrNameLst>
                                          <p:attrName>style.visibility</p:attrName>
                                        </p:attrNameLst>
                                      </p:cBhvr>
                                      <p:to>
                                        <p:strVal val="visible"/>
                                      </p:to>
                                    </p:set>
                                    <p:animEffect transition="in" filter="fade">
                                      <p:cBhvr>
                                        <p:cTn id="168" dur="500"/>
                                        <p:tgtEl>
                                          <p:spTgt spid="24272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42754"/>
                                        </p:tgtEl>
                                        <p:attrNameLst>
                                          <p:attrName>style.visibility</p:attrName>
                                        </p:attrNameLst>
                                      </p:cBhvr>
                                      <p:to>
                                        <p:strVal val="visible"/>
                                      </p:to>
                                    </p:set>
                                    <p:animEffect transition="in" filter="fade">
                                      <p:cBhvr>
                                        <p:cTn id="171" dur="500"/>
                                        <p:tgtEl>
                                          <p:spTgt spid="24275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42711"/>
                                        </p:tgtEl>
                                        <p:attrNameLst>
                                          <p:attrName>style.visibility</p:attrName>
                                        </p:attrNameLst>
                                      </p:cBhvr>
                                      <p:to>
                                        <p:strVal val="visible"/>
                                      </p:to>
                                    </p:set>
                                    <p:animEffect transition="in" filter="fade">
                                      <p:cBhvr>
                                        <p:cTn id="174" dur="500"/>
                                        <p:tgtEl>
                                          <p:spTgt spid="24271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42710"/>
                                        </p:tgtEl>
                                        <p:attrNameLst>
                                          <p:attrName>style.visibility</p:attrName>
                                        </p:attrNameLst>
                                      </p:cBhvr>
                                      <p:to>
                                        <p:strVal val="visible"/>
                                      </p:to>
                                    </p:set>
                                    <p:animEffect transition="in" filter="fade">
                                      <p:cBhvr>
                                        <p:cTn id="177" dur="500"/>
                                        <p:tgtEl>
                                          <p:spTgt spid="24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242693" grpId="0" animBg="1"/>
      <p:bldP spid="242694" grpId="0"/>
      <p:bldP spid="242695" grpId="0"/>
      <p:bldP spid="242697" grpId="0"/>
      <p:bldP spid="242702" grpId="0"/>
      <p:bldP spid="242704" grpId="0" animBg="1"/>
      <p:bldP spid="242705" grpId="0"/>
      <p:bldP spid="242706" grpId="0"/>
      <p:bldP spid="242707" grpId="0"/>
      <p:bldP spid="242709" grpId="0" animBg="1"/>
      <p:bldP spid="242710" grpId="0" animBg="1"/>
      <p:bldP spid="242711" grpId="0"/>
      <p:bldP spid="242712" grpId="0" animBg="1"/>
      <p:bldP spid="242713" grpId="0" animBg="1"/>
      <p:bldP spid="242714" grpId="0" animBg="1"/>
      <p:bldP spid="242715" grpId="0"/>
      <p:bldP spid="242716" grpId="0"/>
      <p:bldP spid="242718" grpId="0" animBg="1"/>
      <p:bldP spid="242719" grpId="0"/>
      <p:bldP spid="242720" grpId="0"/>
      <p:bldP spid="242721" grpId="0"/>
      <p:bldP spid="242723" grpId="0" animBg="1"/>
      <p:bldP spid="242724" grpId="0"/>
      <p:bldP spid="242725" grpId="0" animBg="1"/>
      <p:bldP spid="242726" grpId="0"/>
      <p:bldP spid="242727" grpId="0" animBg="1"/>
      <p:bldP spid="242728" grpId="0" animBg="1"/>
      <p:bldP spid="242729" grpId="0" animBg="1"/>
      <p:bldP spid="242730" grpId="0"/>
      <p:bldP spid="242732" grpId="0" animBg="1"/>
      <p:bldP spid="242733" grpId="0" animBg="1"/>
      <p:bldP spid="242734" grpId="0" animBg="1"/>
      <p:bldP spid="242735" grpId="0" animBg="1"/>
      <p:bldP spid="242736" grpId="0" animBg="1"/>
      <p:bldP spid="242737" grpId="0"/>
      <p:bldP spid="242739" grpId="0" animBg="1"/>
      <p:bldP spid="242740" grpId="0" animBg="1"/>
      <p:bldP spid="242741" grpId="0" animBg="1"/>
      <p:bldP spid="242742" grpId="0" animBg="1"/>
      <p:bldP spid="242743" grpId="0" animBg="1"/>
      <p:bldP spid="242754" grpId="0"/>
      <p:bldP spid="242755" grpId="0"/>
      <p:bldP spid="242756" grpId="0"/>
      <p:bldP spid="242757" grpId="0"/>
      <p:bldP spid="24273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a:defRPr/>
            </a:pPr>
            <a:r>
              <a:rPr lang="en-US" sz="4000" spc="0" dirty="0" smtClean="0"/>
              <a:t>PERFECT PRICE DISCRIMINATION</a:t>
            </a:r>
            <a:endParaRPr lang="en-US" sz="4000" spc="0" dirty="0"/>
          </a:p>
        </p:txBody>
      </p:sp>
      <p:sp>
        <p:nvSpPr>
          <p:cNvPr id="50179" name="Rectangle 3"/>
          <p:cNvSpPr>
            <a:spLocks noGrp="1" noChangeArrowheads="1"/>
          </p:cNvSpPr>
          <p:nvPr>
            <p:ph idx="1"/>
          </p:nvPr>
        </p:nvSpPr>
        <p:spPr/>
        <p:txBody>
          <a:bodyPr/>
          <a:lstStyle/>
          <a:p>
            <a:r>
              <a:rPr lang="en-US" sz="3200" dirty="0" smtClean="0"/>
              <a:t>When </a:t>
            </a:r>
            <a:r>
              <a:rPr lang="en-US" sz="3200" b="1" dirty="0" smtClean="0">
                <a:solidFill>
                  <a:schemeClr val="tx2"/>
                </a:solidFill>
              </a:rPr>
              <a:t>perfect price discrimination </a:t>
            </a:r>
            <a:r>
              <a:rPr lang="en-US" sz="3200" dirty="0" smtClean="0"/>
              <a:t>can be employed, a firm will charge </a:t>
            </a:r>
            <a:r>
              <a:rPr lang="en-US" sz="3200" b="1" dirty="0" smtClean="0">
                <a:solidFill>
                  <a:schemeClr val="tx2"/>
                </a:solidFill>
              </a:rPr>
              <a:t>each customer a different price, </a:t>
            </a:r>
            <a:r>
              <a:rPr lang="en-US" sz="3200" b="1" i="1" dirty="0" smtClean="0">
                <a:solidFill>
                  <a:schemeClr val="tx2"/>
                </a:solidFill>
              </a:rPr>
              <a:t>the maximum price each is willing to pay. </a:t>
            </a:r>
          </a:p>
          <a:p>
            <a:r>
              <a:rPr lang="en-US" sz="3200" b="1" dirty="0" smtClean="0">
                <a:solidFill>
                  <a:srgbClr val="C00000"/>
                </a:solidFill>
              </a:rPr>
              <a:t>Under perfect price discrimination, the firm captures </a:t>
            </a:r>
            <a:r>
              <a:rPr lang="en-US" sz="3200" b="1" i="1" dirty="0" smtClean="0">
                <a:solidFill>
                  <a:srgbClr val="C00000"/>
                </a:solidFill>
              </a:rPr>
              <a:t>all consumer surplus as profit.</a:t>
            </a:r>
          </a:p>
          <a:p>
            <a:pPr>
              <a:buFont typeface="Times"/>
              <a:buNone/>
            </a:pPr>
            <a:endParaRPr lang="en-US" sz="3200" dirty="0" smtClean="0"/>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5467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1000"/>
                                        <p:tgtEl>
                                          <p:spTgt spid="50179">
                                            <p:txEl>
                                              <p:pRg st="0" end="0"/>
                                            </p:txEl>
                                          </p:spTgt>
                                        </p:tgtEl>
                                      </p:cBhvr>
                                    </p:animEffect>
                                    <p:set>
                                      <p:cBhvr>
                                        <p:cTn id="7" dur="1" fill="hold">
                                          <p:stCondLst>
                                            <p:cond delay="999"/>
                                          </p:stCondLst>
                                        </p:cTn>
                                        <p:tgtEl>
                                          <p:spTgt spid="50179">
                                            <p:txEl>
                                              <p:pRg st="0" end="0"/>
                                            </p:txEl>
                                          </p:spTgt>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1000"/>
                                        <p:tgtEl>
                                          <p:spTgt spid="50179">
                                            <p:txEl>
                                              <p:pRg st="1" end="1"/>
                                            </p:txEl>
                                          </p:spTgt>
                                        </p:tgtEl>
                                      </p:cBhvr>
                                    </p:animEffect>
                                    <p:set>
                                      <p:cBhvr>
                                        <p:cTn id="10" dur="1" fill="hold">
                                          <p:stCondLst>
                                            <p:cond delay="999"/>
                                          </p:stCondLst>
                                        </p:cTn>
                                        <p:tgtEl>
                                          <p:spTgt spid="5017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1"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p:txBody>
          <a:bodyPr/>
          <a:lstStyle/>
          <a:p>
            <a:pPr algn="l"/>
            <a:r>
              <a:rPr lang="en-US" spc="0" dirty="0" smtClean="0"/>
              <a:t>PRICE DISCRIMINATION</a:t>
            </a:r>
          </a:p>
        </p:txBody>
      </p:sp>
      <p:sp>
        <p:nvSpPr>
          <p:cNvPr id="17" name="Content Placeholder 1"/>
          <p:cNvSpPr>
            <a:spLocks noGrp="1"/>
          </p:cNvSpPr>
          <p:nvPr>
            <p:ph idx="1"/>
          </p:nvPr>
        </p:nvSpPr>
        <p:spPr>
          <a:xfrm>
            <a:off x="152400" y="685800"/>
            <a:ext cx="8991600" cy="4648200"/>
          </a:xfrm>
        </p:spPr>
        <p:txBody>
          <a:bodyPr>
            <a:noAutofit/>
          </a:bodyPr>
          <a:lstStyle/>
          <a:p>
            <a:pPr>
              <a:lnSpc>
                <a:spcPct val="90000"/>
              </a:lnSpc>
              <a:spcBef>
                <a:spcPts val="0"/>
              </a:spcBef>
              <a:spcAft>
                <a:spcPts val="1200"/>
              </a:spcAft>
              <a:buClr>
                <a:schemeClr val="tx1"/>
              </a:buClr>
            </a:pPr>
            <a:r>
              <a:rPr lang="en-US" sz="2400" dirty="0" smtClean="0">
                <a:solidFill>
                  <a:srgbClr val="0070C0"/>
                </a:solidFill>
              </a:rPr>
              <a:t>There is no deadweight loss, </a:t>
            </a:r>
            <a:r>
              <a:rPr lang="en-US" sz="2400" dirty="0" smtClean="0"/>
              <a:t>because </a:t>
            </a:r>
            <a:r>
              <a:rPr lang="en-US" sz="2400" dirty="0"/>
              <a:t>all mutually beneficial transactions are exploited</a:t>
            </a:r>
            <a:r>
              <a:rPr lang="en-US" sz="2400" dirty="0" smtClean="0"/>
              <a:t>.</a:t>
            </a:r>
            <a:endParaRPr lang="en-US" sz="2400" dirty="0"/>
          </a:p>
          <a:p>
            <a:pPr>
              <a:lnSpc>
                <a:spcPct val="90000"/>
              </a:lnSpc>
              <a:spcBef>
                <a:spcPts val="0"/>
              </a:spcBef>
              <a:spcAft>
                <a:spcPts val="1200"/>
              </a:spcAft>
              <a:buClr>
                <a:schemeClr val="tx1"/>
              </a:buClr>
            </a:pPr>
            <a:r>
              <a:rPr lang="en-US" sz="2400" dirty="0" smtClean="0"/>
              <a:t>There is </a:t>
            </a:r>
            <a:r>
              <a:rPr lang="en-US" sz="2400" dirty="0" smtClean="0">
                <a:solidFill>
                  <a:srgbClr val="0070C0"/>
                </a:solidFill>
              </a:rPr>
              <a:t>zero consumer surplus: </a:t>
            </a:r>
            <a:r>
              <a:rPr lang="en-US" sz="2400" dirty="0"/>
              <a:t>The entire surplus is captured by the monopolist in the form of profit.</a:t>
            </a:r>
            <a:br>
              <a:rPr lang="en-US" sz="2400" dirty="0"/>
            </a:br>
            <a:endParaRPr lang="en-US" sz="2400" dirty="0"/>
          </a:p>
        </p:txBody>
      </p:sp>
      <p:sp>
        <p:nvSpPr>
          <p:cNvPr id="244805" name="Freeform 69"/>
          <p:cNvSpPr>
            <a:spLocks/>
          </p:cNvSpPr>
          <p:nvPr/>
        </p:nvSpPr>
        <p:spPr bwMode="auto">
          <a:xfrm>
            <a:off x="1558925" y="3098800"/>
            <a:ext cx="4460875" cy="2311400"/>
          </a:xfrm>
          <a:custGeom>
            <a:avLst/>
            <a:gdLst>
              <a:gd name="T0" fmla="*/ 0 w 1406"/>
              <a:gd name="T1" fmla="*/ 0 h 771"/>
              <a:gd name="T2" fmla="*/ 0 w 1406"/>
              <a:gd name="T3" fmla="*/ 771 h 771"/>
              <a:gd name="T4" fmla="*/ 1406 w 1406"/>
              <a:gd name="T5" fmla="*/ 771 h 771"/>
              <a:gd name="T6" fmla="*/ 0 w 1406"/>
              <a:gd name="T7" fmla="*/ 0 h 771"/>
            </a:gdLst>
            <a:ahLst/>
            <a:cxnLst>
              <a:cxn ang="0">
                <a:pos x="T0" y="T1"/>
              </a:cxn>
              <a:cxn ang="0">
                <a:pos x="T2" y="T3"/>
              </a:cxn>
              <a:cxn ang="0">
                <a:pos x="T4" y="T5"/>
              </a:cxn>
              <a:cxn ang="0">
                <a:pos x="T6" y="T7"/>
              </a:cxn>
            </a:cxnLst>
            <a:rect l="0" t="0" r="r" b="b"/>
            <a:pathLst>
              <a:path w="1406" h="771">
                <a:moveTo>
                  <a:pt x="0" y="0"/>
                </a:moveTo>
                <a:lnTo>
                  <a:pt x="0" y="771"/>
                </a:lnTo>
                <a:lnTo>
                  <a:pt x="1406" y="771"/>
                </a:lnTo>
                <a:lnTo>
                  <a:pt x="0" y="0"/>
                </a:lnTo>
                <a:close/>
              </a:path>
            </a:pathLst>
          </a:custGeom>
          <a:solidFill>
            <a:srgbClr val="D7ED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4806" name="Line 70"/>
          <p:cNvSpPr>
            <a:spLocks noChangeShapeType="1"/>
          </p:cNvSpPr>
          <p:nvPr/>
        </p:nvSpPr>
        <p:spPr bwMode="auto">
          <a:xfrm>
            <a:off x="1558925" y="5429250"/>
            <a:ext cx="5561013" cy="1588"/>
          </a:xfrm>
          <a:prstGeom prst="line">
            <a:avLst/>
          </a:prstGeom>
          <a:noFill/>
          <a:ln w="30163">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4807" name="Line 71"/>
          <p:cNvSpPr>
            <a:spLocks noChangeShapeType="1"/>
          </p:cNvSpPr>
          <p:nvPr/>
        </p:nvSpPr>
        <p:spPr bwMode="auto">
          <a:xfrm>
            <a:off x="1558925" y="3098800"/>
            <a:ext cx="5364163" cy="2778125"/>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4808" name="Rectangle 72"/>
          <p:cNvSpPr>
            <a:spLocks noChangeArrowheads="1"/>
          </p:cNvSpPr>
          <p:nvPr/>
        </p:nvSpPr>
        <p:spPr bwMode="auto">
          <a:xfrm>
            <a:off x="6572250" y="6413956"/>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a:t>
            </a:r>
            <a:endParaRPr lang="en-US" sz="1400" dirty="0">
              <a:latin typeface="Century Gothic"/>
              <a:cs typeface="Century Gothic"/>
            </a:endParaRPr>
          </a:p>
        </p:txBody>
      </p:sp>
      <p:sp>
        <p:nvSpPr>
          <p:cNvPr id="244809" name="Rectangle 73"/>
          <p:cNvSpPr>
            <a:spLocks noChangeArrowheads="1"/>
          </p:cNvSpPr>
          <p:nvPr/>
        </p:nvSpPr>
        <p:spPr bwMode="auto">
          <a:xfrm>
            <a:off x="7162800" y="5334000"/>
            <a:ext cx="3400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MC</a:t>
            </a:r>
            <a:endParaRPr lang="en-US" sz="1400" i="1" dirty="0">
              <a:latin typeface="Century Gothic"/>
              <a:cs typeface="Century Gothic"/>
            </a:endParaRPr>
          </a:p>
        </p:txBody>
      </p:sp>
      <p:sp>
        <p:nvSpPr>
          <p:cNvPr id="244810" name="Rectangle 74"/>
          <p:cNvSpPr>
            <a:spLocks noChangeArrowheads="1"/>
          </p:cNvSpPr>
          <p:nvPr/>
        </p:nvSpPr>
        <p:spPr bwMode="auto">
          <a:xfrm>
            <a:off x="6902450" y="5807075"/>
            <a:ext cx="260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 </a:t>
            </a:r>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44811" name="Line 75"/>
          <p:cNvSpPr>
            <a:spLocks noChangeShapeType="1"/>
          </p:cNvSpPr>
          <p:nvPr/>
        </p:nvSpPr>
        <p:spPr bwMode="auto">
          <a:xfrm flipV="1">
            <a:off x="2971800" y="3429000"/>
            <a:ext cx="1528763" cy="9144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44812" name="Freeform 76"/>
          <p:cNvSpPr>
            <a:spLocks/>
          </p:cNvSpPr>
          <p:nvPr/>
        </p:nvSpPr>
        <p:spPr bwMode="auto">
          <a:xfrm>
            <a:off x="3886200" y="3124200"/>
            <a:ext cx="2133600" cy="507087"/>
          </a:xfrm>
          <a:custGeom>
            <a:avLst/>
            <a:gdLst>
              <a:gd name="T0" fmla="*/ 296 w 296"/>
              <a:gd name="T1" fmla="*/ 79 h 95"/>
              <a:gd name="T2" fmla="*/ 280 w 296"/>
              <a:gd name="T3" fmla="*/ 95 h 95"/>
              <a:gd name="T4" fmla="*/ 16 w 296"/>
              <a:gd name="T5" fmla="*/ 95 h 95"/>
              <a:gd name="T6" fmla="*/ 0 w 296"/>
              <a:gd name="T7" fmla="*/ 79 h 95"/>
              <a:gd name="T8" fmla="*/ 0 w 296"/>
              <a:gd name="T9" fmla="*/ 16 h 95"/>
              <a:gd name="T10" fmla="*/ 16 w 296"/>
              <a:gd name="T11" fmla="*/ 0 h 95"/>
              <a:gd name="T12" fmla="*/ 280 w 296"/>
              <a:gd name="T13" fmla="*/ 0 h 95"/>
              <a:gd name="T14" fmla="*/ 296 w 296"/>
              <a:gd name="T15" fmla="*/ 16 h 95"/>
              <a:gd name="T16" fmla="*/ 296 w 296"/>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95">
                <a:moveTo>
                  <a:pt x="296" y="79"/>
                </a:moveTo>
                <a:cubicBezTo>
                  <a:pt x="296" y="87"/>
                  <a:pt x="289" y="95"/>
                  <a:pt x="280" y="95"/>
                </a:cubicBezTo>
                <a:cubicBezTo>
                  <a:pt x="16" y="95"/>
                  <a:pt x="16" y="95"/>
                  <a:pt x="16" y="95"/>
                </a:cubicBezTo>
                <a:cubicBezTo>
                  <a:pt x="7" y="95"/>
                  <a:pt x="0" y="87"/>
                  <a:pt x="0" y="79"/>
                </a:cubicBezTo>
                <a:cubicBezTo>
                  <a:pt x="0" y="16"/>
                  <a:pt x="0" y="16"/>
                  <a:pt x="0" y="16"/>
                </a:cubicBezTo>
                <a:cubicBezTo>
                  <a:pt x="0" y="7"/>
                  <a:pt x="7" y="0"/>
                  <a:pt x="16" y="0"/>
                </a:cubicBezTo>
                <a:cubicBezTo>
                  <a:pt x="280" y="0"/>
                  <a:pt x="280" y="0"/>
                  <a:pt x="280" y="0"/>
                </a:cubicBezTo>
                <a:cubicBezTo>
                  <a:pt x="289" y="0"/>
                  <a:pt x="296" y="7"/>
                  <a:pt x="296" y="16"/>
                </a:cubicBezTo>
                <a:lnTo>
                  <a:pt x="296"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44813" name="Rectangle 77"/>
          <p:cNvSpPr>
            <a:spLocks noChangeArrowheads="1"/>
          </p:cNvSpPr>
          <p:nvPr/>
        </p:nvSpPr>
        <p:spPr bwMode="auto">
          <a:xfrm>
            <a:off x="3962400" y="3162299"/>
            <a:ext cx="22000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spcBef>
                <a:spcPct val="0"/>
              </a:spcBef>
            </a:pPr>
            <a:r>
              <a:rPr lang="en-US" sz="1400" dirty="0" smtClean="0">
                <a:solidFill>
                  <a:srgbClr val="000000"/>
                </a:solidFill>
                <a:latin typeface="Century Gothic"/>
                <a:cs typeface="Century Gothic"/>
              </a:rPr>
              <a:t>Profit </a:t>
            </a:r>
            <a:r>
              <a:rPr lang="en-US" sz="1400" dirty="0">
                <a:solidFill>
                  <a:srgbClr val="000000"/>
                </a:solidFill>
                <a:latin typeface="Century Gothic"/>
                <a:cs typeface="Century Gothic"/>
              </a:rPr>
              <a:t>with perfect </a:t>
            </a:r>
            <a:r>
              <a:rPr lang="en-US" sz="1400" dirty="0" smtClean="0">
                <a:solidFill>
                  <a:srgbClr val="000000"/>
                </a:solidFill>
                <a:latin typeface="Century Gothic"/>
                <a:cs typeface="Century Gothic"/>
              </a:rPr>
              <a:t>price discrimination</a:t>
            </a:r>
            <a:endParaRPr lang="en-US" sz="1400" dirty="0">
              <a:latin typeface="Century Gothic"/>
              <a:cs typeface="Century Gothic"/>
            </a:endParaRPr>
          </a:p>
        </p:txBody>
      </p:sp>
      <p:sp>
        <p:nvSpPr>
          <p:cNvPr id="244830" name="Freeform 94"/>
          <p:cNvSpPr>
            <a:spLocks/>
          </p:cNvSpPr>
          <p:nvPr/>
        </p:nvSpPr>
        <p:spPr bwMode="auto">
          <a:xfrm>
            <a:off x="1558925" y="2286000"/>
            <a:ext cx="6062663" cy="4081463"/>
          </a:xfrm>
          <a:custGeom>
            <a:avLst/>
            <a:gdLst>
              <a:gd name="T0" fmla="*/ 1911 w 1911"/>
              <a:gd name="T1" fmla="*/ 1361 h 1361"/>
              <a:gd name="T2" fmla="*/ 0 w 1911"/>
              <a:gd name="T3" fmla="*/ 1361 h 1361"/>
              <a:gd name="T4" fmla="*/ 0 w 1911"/>
              <a:gd name="T5" fmla="*/ 0 h 1361"/>
            </a:gdLst>
            <a:ahLst/>
            <a:cxnLst>
              <a:cxn ang="0">
                <a:pos x="T0" y="T1"/>
              </a:cxn>
              <a:cxn ang="0">
                <a:pos x="T2" y="T3"/>
              </a:cxn>
              <a:cxn ang="0">
                <a:pos x="T4" y="T5"/>
              </a:cxn>
            </a:cxnLst>
            <a:rect l="0" t="0" r="r" b="b"/>
            <a:pathLst>
              <a:path w="1911" h="1361">
                <a:moveTo>
                  <a:pt x="1911" y="1361"/>
                </a:moveTo>
                <a:lnTo>
                  <a:pt x="0" y="1361"/>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44831" name="Rectangle 95"/>
          <p:cNvSpPr>
            <a:spLocks noChangeArrowheads="1"/>
          </p:cNvSpPr>
          <p:nvPr/>
        </p:nvSpPr>
        <p:spPr bwMode="auto">
          <a:xfrm>
            <a:off x="3262312" y="2573337"/>
            <a:ext cx="248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(c)</a:t>
            </a:r>
            <a:endParaRPr lang="en-US" sz="1400">
              <a:latin typeface="Century Gothic"/>
              <a:cs typeface="Century Gothic"/>
            </a:endParaRPr>
          </a:p>
        </p:txBody>
      </p:sp>
      <p:sp>
        <p:nvSpPr>
          <p:cNvPr id="244832" name="Rectangle 96"/>
          <p:cNvSpPr>
            <a:spLocks noChangeArrowheads="1"/>
          </p:cNvSpPr>
          <p:nvPr/>
        </p:nvSpPr>
        <p:spPr bwMode="auto">
          <a:xfrm>
            <a:off x="3509962" y="2573337"/>
            <a:ext cx="23580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Perfect </a:t>
            </a:r>
            <a:r>
              <a:rPr lang="en-US" sz="1400" b="1" dirty="0" smtClean="0">
                <a:solidFill>
                  <a:srgbClr val="000000"/>
                </a:solidFill>
                <a:latin typeface="Century Gothic"/>
                <a:cs typeface="Century Gothic"/>
              </a:rPr>
              <a:t>price discrimination</a:t>
            </a:r>
            <a:endParaRPr lang="en-US" sz="1400" b="1" dirty="0">
              <a:latin typeface="Century Gothic"/>
              <a:cs typeface="Century Gothic"/>
            </a:endParaRPr>
          </a:p>
        </p:txBody>
      </p:sp>
      <p:sp>
        <p:nvSpPr>
          <p:cNvPr id="244833" name="Rectangle 97"/>
          <p:cNvSpPr>
            <a:spLocks noChangeArrowheads="1"/>
          </p:cNvSpPr>
          <p:nvPr/>
        </p:nvSpPr>
        <p:spPr bwMode="auto">
          <a:xfrm>
            <a:off x="638175" y="2527756"/>
            <a:ext cx="896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Price, cost</a:t>
            </a:r>
            <a:endParaRPr lang="en-US" sz="1400" dirty="0">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54244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805"/>
                                        </p:tgtEl>
                                        <p:attrNameLst>
                                          <p:attrName>style.visibility</p:attrName>
                                        </p:attrNameLst>
                                      </p:cBhvr>
                                      <p:to>
                                        <p:strVal val="visible"/>
                                      </p:to>
                                    </p:set>
                                    <p:animEffect transition="in" filter="fade">
                                      <p:cBhvr>
                                        <p:cTn id="7" dur="500"/>
                                        <p:tgtEl>
                                          <p:spTgt spid="24480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4811"/>
                                        </p:tgtEl>
                                        <p:attrNameLst>
                                          <p:attrName>style.visibility</p:attrName>
                                        </p:attrNameLst>
                                      </p:cBhvr>
                                      <p:to>
                                        <p:strVal val="visible"/>
                                      </p:to>
                                    </p:set>
                                    <p:animEffect transition="in" filter="fade">
                                      <p:cBhvr>
                                        <p:cTn id="11" dur="500"/>
                                        <p:tgtEl>
                                          <p:spTgt spid="2448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4813"/>
                                        </p:tgtEl>
                                        <p:attrNameLst>
                                          <p:attrName>style.visibility</p:attrName>
                                        </p:attrNameLst>
                                      </p:cBhvr>
                                      <p:to>
                                        <p:strVal val="visible"/>
                                      </p:to>
                                    </p:set>
                                    <p:animEffect transition="in" filter="fade">
                                      <p:cBhvr>
                                        <p:cTn id="14" dur="500"/>
                                        <p:tgtEl>
                                          <p:spTgt spid="2448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4812"/>
                                        </p:tgtEl>
                                        <p:attrNameLst>
                                          <p:attrName>style.visibility</p:attrName>
                                        </p:attrNameLst>
                                      </p:cBhvr>
                                      <p:to>
                                        <p:strVal val="visible"/>
                                      </p:to>
                                    </p:set>
                                    <p:animEffect transition="in" filter="fade">
                                      <p:cBhvr>
                                        <p:cTn id="17" dur="500"/>
                                        <p:tgtEl>
                                          <p:spTgt spid="244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05" grpId="0" animBg="1"/>
      <p:bldP spid="244811" grpId="0" animBg="1"/>
      <p:bldP spid="244812" grpId="0" animBg="1"/>
      <p:bldP spid="2448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algn="l"/>
            <a:r>
              <a:rPr lang="en-US" spc="0" dirty="0" smtClean="0"/>
              <a:t>PRICE DISCRIMINATION</a:t>
            </a:r>
            <a:endParaRPr lang="en-US" b="0" spc="0" dirty="0" smtClean="0"/>
          </a:p>
        </p:txBody>
      </p:sp>
      <p:sp>
        <p:nvSpPr>
          <p:cNvPr id="2" name="Content Placeholder 1"/>
          <p:cNvSpPr>
            <a:spLocks noGrp="1"/>
          </p:cNvSpPr>
          <p:nvPr>
            <p:ph idx="1"/>
          </p:nvPr>
        </p:nvSpPr>
        <p:spPr>
          <a:xfrm>
            <a:off x="228600" y="990600"/>
            <a:ext cx="8839200" cy="2133600"/>
          </a:xfrm>
        </p:spPr>
        <p:txBody>
          <a:bodyPr>
            <a:normAutofit fontScale="92500"/>
          </a:bodyPr>
          <a:lstStyle/>
          <a:p>
            <a:pPr>
              <a:buClr>
                <a:schemeClr val="tx1"/>
              </a:buClr>
            </a:pPr>
            <a:r>
              <a:rPr lang="en-US" dirty="0" smtClean="0"/>
              <a:t>Common </a:t>
            </a:r>
            <a:r>
              <a:rPr lang="en-US" dirty="0"/>
              <a:t>techniques for price </a:t>
            </a:r>
            <a:r>
              <a:rPr lang="en-US" dirty="0" smtClean="0"/>
              <a:t>discrimination:</a:t>
            </a:r>
            <a:endParaRPr lang="en-US" dirty="0"/>
          </a:p>
          <a:p>
            <a:pPr lvl="1">
              <a:buClr>
                <a:schemeClr val="tx1"/>
              </a:buClr>
            </a:pPr>
            <a:r>
              <a:rPr lang="en-US" i="1" dirty="0" smtClean="0">
                <a:solidFill>
                  <a:srgbClr val="0070C0"/>
                </a:solidFill>
              </a:rPr>
              <a:t>Advance purchase restrictions</a:t>
            </a:r>
            <a:endParaRPr lang="en-US" dirty="0">
              <a:solidFill>
                <a:srgbClr val="0070C0"/>
              </a:solidFill>
            </a:endParaRPr>
          </a:p>
          <a:p>
            <a:pPr lvl="1">
              <a:buClr>
                <a:schemeClr val="tx1"/>
              </a:buClr>
            </a:pPr>
            <a:r>
              <a:rPr lang="en-US" i="1" dirty="0" smtClean="0">
                <a:solidFill>
                  <a:srgbClr val="0070C0"/>
                </a:solidFill>
              </a:rPr>
              <a:t>Volume discounts</a:t>
            </a:r>
            <a:endParaRPr lang="en-US" dirty="0">
              <a:solidFill>
                <a:srgbClr val="0070C0"/>
              </a:solidFill>
            </a:endParaRPr>
          </a:p>
          <a:p>
            <a:pPr lvl="1">
              <a:buClr>
                <a:schemeClr val="tx1"/>
              </a:buClr>
            </a:pPr>
            <a:r>
              <a:rPr lang="en-US" i="1" dirty="0" smtClean="0">
                <a:solidFill>
                  <a:srgbClr val="0070C0"/>
                </a:solidFill>
              </a:rPr>
              <a:t>Two-part tariffs</a:t>
            </a:r>
            <a:endParaRPr lang="en-US" dirty="0">
              <a:solidFill>
                <a:srgbClr val="0070C0"/>
              </a:solidFill>
            </a:endParaRPr>
          </a:p>
          <a:p>
            <a:endParaRPr lang="en-US" sz="3600" dirty="0"/>
          </a:p>
        </p:txBody>
      </p:sp>
      <p:pic>
        <p:nvPicPr>
          <p:cNvPr id="2050" name="Picture 2" descr="http://content.costco.com/Images/Content/Product/ExecMemberCard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867" y="3657600"/>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6172200"/>
            <a:ext cx="4419600" cy="369332"/>
          </a:xfrm>
          <a:prstGeom prst="rect">
            <a:avLst/>
          </a:prstGeom>
          <a:noFill/>
        </p:spPr>
        <p:txBody>
          <a:bodyPr wrap="square" rtlCol="0">
            <a:spAutoFit/>
          </a:bodyPr>
          <a:lstStyle/>
          <a:p>
            <a:r>
              <a:rPr lang="en-US" b="1" i="1" dirty="0" smtClean="0">
                <a:solidFill>
                  <a:schemeClr val="tx1">
                    <a:lumMod val="75000"/>
                    <a:lumOff val="25000"/>
                  </a:schemeClr>
                </a:solidFill>
                <a:latin typeface="Century Gothic"/>
                <a:cs typeface="Century Gothic"/>
              </a:rPr>
              <a:t>Your Costco card: a two-part tariff</a:t>
            </a:r>
            <a:endParaRPr lang="en-US" b="1" i="1" dirty="0">
              <a:solidFill>
                <a:schemeClr val="tx1">
                  <a:lumMod val="75000"/>
                  <a:lumOff val="25000"/>
                </a:schemeClr>
              </a:solidFill>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0682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algn="l"/>
            <a:r>
              <a:rPr lang="en-US" spc="0" dirty="0" smtClean="0"/>
              <a:t>THE MEANING OF MONOPOLY</a:t>
            </a:r>
            <a:endParaRPr lang="en-US" b="0" spc="0" dirty="0" smtClean="0"/>
          </a:p>
        </p:txBody>
      </p:sp>
      <p:sp>
        <p:nvSpPr>
          <p:cNvPr id="79877" name="Text Box 5"/>
          <p:cNvSpPr txBox="1">
            <a:spLocks noChangeArrowheads="1"/>
          </p:cNvSpPr>
          <p:nvPr/>
        </p:nvSpPr>
        <p:spPr bwMode="auto">
          <a:xfrm>
            <a:off x="381000" y="1752600"/>
            <a:ext cx="7954196" cy="3354765"/>
          </a:xfrm>
          <a:prstGeom prst="rect">
            <a:avLst/>
          </a:prstGeom>
          <a:solidFill>
            <a:schemeClr val="bg1">
              <a:alpha val="63000"/>
            </a:schemeClr>
          </a:solidFill>
          <a:ln>
            <a:noFill/>
          </a:ln>
        </p:spPr>
        <p:txBody>
          <a:bodyPr wrap="square">
            <a:spAutoFit/>
          </a:bodyPr>
          <a:lstStyle>
            <a:lvl1pPr marL="230188" indent="-2301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marL="0" indent="0" eaLnBrk="1" hangingPunct="1">
              <a:lnSpc>
                <a:spcPct val="100000"/>
              </a:lnSpc>
              <a:buClr>
                <a:schemeClr val="tx1"/>
              </a:buClr>
            </a:pPr>
            <a:r>
              <a:rPr lang="en-US" sz="2800" b="1" i="1" dirty="0" smtClean="0">
                <a:solidFill>
                  <a:srgbClr val="990033"/>
                </a:solidFill>
                <a:latin typeface="Century Gothic"/>
                <a:cs typeface="Century Gothic"/>
              </a:rPr>
              <a:t>Monopolist:</a:t>
            </a:r>
            <a:r>
              <a:rPr lang="en-US" sz="2800" b="1" dirty="0" smtClean="0">
                <a:latin typeface="Century Gothic"/>
                <a:cs typeface="Century Gothic"/>
              </a:rPr>
              <a:t> </a:t>
            </a:r>
            <a:r>
              <a:rPr lang="en-US" sz="2800" dirty="0" smtClean="0">
                <a:latin typeface="Century Gothic"/>
                <a:cs typeface="Century Gothic"/>
              </a:rPr>
              <a:t>a </a:t>
            </a:r>
            <a:r>
              <a:rPr lang="en-US" sz="2800" dirty="0">
                <a:latin typeface="Century Gothic"/>
                <a:cs typeface="Century Gothic"/>
              </a:rPr>
              <a:t>firm that is the only producer of a good </a:t>
            </a:r>
            <a:r>
              <a:rPr lang="en-US" sz="2800" dirty="0" smtClean="0">
                <a:latin typeface="Century Gothic"/>
                <a:cs typeface="Century Gothic"/>
              </a:rPr>
              <a:t>with </a:t>
            </a:r>
            <a:r>
              <a:rPr lang="en-US" sz="2800" dirty="0">
                <a:latin typeface="Century Gothic"/>
                <a:cs typeface="Century Gothic"/>
              </a:rPr>
              <a:t>no close substitutes. </a:t>
            </a:r>
            <a:endParaRPr lang="en-US" sz="2800" dirty="0" smtClean="0">
              <a:latin typeface="Century Gothic"/>
              <a:cs typeface="Century Gothic"/>
            </a:endParaRPr>
          </a:p>
          <a:p>
            <a:pPr marL="0" indent="0" eaLnBrk="1" hangingPunct="1">
              <a:buClr>
                <a:schemeClr val="tx1"/>
              </a:buClr>
            </a:pPr>
            <a:r>
              <a:rPr lang="en-US" sz="2400" b="1" i="1" dirty="0" smtClean="0">
                <a:solidFill>
                  <a:schemeClr val="tx1">
                    <a:lumMod val="75000"/>
                    <a:lumOff val="25000"/>
                  </a:schemeClr>
                </a:solidFill>
                <a:latin typeface="Century Gothic"/>
                <a:cs typeface="Century Gothic"/>
              </a:rPr>
              <a:t>(An </a:t>
            </a:r>
            <a:r>
              <a:rPr lang="en-US" sz="2400" b="1" i="1" dirty="0">
                <a:solidFill>
                  <a:schemeClr val="tx1">
                    <a:lumMod val="75000"/>
                    <a:lumOff val="25000"/>
                  </a:schemeClr>
                </a:solidFill>
                <a:latin typeface="Century Gothic"/>
                <a:cs typeface="Century Gothic"/>
              </a:rPr>
              <a:t>industry controlled by a monopolist is known as a </a:t>
            </a:r>
            <a:r>
              <a:rPr lang="en-US" sz="2800" b="1" i="1" dirty="0" smtClean="0">
                <a:solidFill>
                  <a:srgbClr val="990033"/>
                </a:solidFill>
                <a:latin typeface="Century Gothic"/>
                <a:cs typeface="Century Gothic"/>
              </a:rPr>
              <a:t>monopoly</a:t>
            </a:r>
            <a:r>
              <a:rPr lang="en-US" sz="2400" b="1" i="1" dirty="0" smtClean="0">
                <a:solidFill>
                  <a:schemeClr val="tx1">
                    <a:lumMod val="75000"/>
                    <a:lumOff val="25000"/>
                  </a:schemeClr>
                </a:solidFill>
                <a:latin typeface="Century Gothic"/>
                <a:cs typeface="Century Gothic"/>
              </a:rPr>
              <a:t>)</a:t>
            </a:r>
          </a:p>
          <a:p>
            <a:pPr marL="0" indent="0" eaLnBrk="1" hangingPunct="1">
              <a:buClr>
                <a:schemeClr val="tx1"/>
              </a:buClr>
            </a:pPr>
            <a:endParaRPr lang="en-US" sz="2400" b="1" i="1" dirty="0">
              <a:solidFill>
                <a:schemeClr val="tx1">
                  <a:lumMod val="75000"/>
                  <a:lumOff val="25000"/>
                </a:schemeClr>
              </a:solidFill>
              <a:latin typeface="Century Gothic"/>
              <a:cs typeface="Century Gothic"/>
            </a:endParaRPr>
          </a:p>
          <a:p>
            <a:pPr marL="0" indent="0" eaLnBrk="1" hangingPunct="1">
              <a:buClr>
                <a:schemeClr val="tx1"/>
              </a:buClr>
            </a:pPr>
            <a:endParaRPr lang="en-US" sz="2400" b="1" i="1" dirty="0">
              <a:solidFill>
                <a:schemeClr val="tx1">
                  <a:lumMod val="75000"/>
                  <a:lumOff val="25000"/>
                </a:schemeClr>
              </a:solidFill>
              <a:latin typeface="Century Gothic"/>
              <a:cs typeface="Century Gothic"/>
            </a:endParaRPr>
          </a:p>
          <a:p>
            <a:pPr marL="0" indent="0" eaLnBrk="1" hangingPunct="1">
              <a:buClr>
                <a:schemeClr val="tx1"/>
              </a:buClr>
            </a:pPr>
            <a:r>
              <a:rPr lang="en-US" sz="2800" b="1" i="1" dirty="0" smtClean="0">
                <a:solidFill>
                  <a:srgbClr val="990033"/>
                </a:solidFill>
                <a:latin typeface="Century Gothic"/>
                <a:cs typeface="Century Gothic"/>
              </a:rPr>
              <a:t>Market power: </a:t>
            </a:r>
            <a:r>
              <a:rPr lang="en-US" sz="2800" dirty="0" smtClean="0">
                <a:latin typeface="Century Gothic"/>
                <a:cs typeface="Century Gothic"/>
              </a:rPr>
              <a:t>the ability of a firm </a:t>
            </a:r>
            <a:r>
              <a:rPr lang="en-US" sz="2800" dirty="0">
                <a:latin typeface="Century Gothic"/>
                <a:cs typeface="Century Gothic"/>
              </a:rPr>
              <a:t>to raise prices.</a:t>
            </a:r>
            <a:endParaRPr lang="en-US" sz="2800" b="1" i="1" dirty="0">
              <a:solidFill>
                <a:srgbClr val="990033"/>
              </a:solidFill>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26837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9877">
                                            <p:txEl>
                                              <p:pRg st="0" end="0"/>
                                            </p:txEl>
                                          </p:spTgt>
                                        </p:tgtEl>
                                        <p:attrNameLst>
                                          <p:attrName>style.visibility</p:attrName>
                                        </p:attrNameLst>
                                      </p:cBhvr>
                                      <p:to>
                                        <p:strVal val="visible"/>
                                      </p:to>
                                    </p:set>
                                    <p:animEffect transition="in" filter="fade">
                                      <p:cBhvr>
                                        <p:cTn id="7" dur="500"/>
                                        <p:tgtEl>
                                          <p:spTgt spid="798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877">
                                            <p:txEl>
                                              <p:pRg st="1" end="1"/>
                                            </p:txEl>
                                          </p:spTgt>
                                        </p:tgtEl>
                                        <p:attrNameLst>
                                          <p:attrName>style.visibility</p:attrName>
                                        </p:attrNameLst>
                                      </p:cBhvr>
                                      <p:to>
                                        <p:strVal val="visible"/>
                                      </p:to>
                                    </p:set>
                                    <p:animEffect transition="in" filter="fade">
                                      <p:cBhvr>
                                        <p:cTn id="10" dur="500"/>
                                        <p:tgtEl>
                                          <p:spTgt spid="7987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877">
                                            <p:txEl>
                                              <p:pRg st="4" end="4"/>
                                            </p:txEl>
                                          </p:spTgt>
                                        </p:tgtEl>
                                        <p:attrNameLst>
                                          <p:attrName>style.visibility</p:attrName>
                                        </p:attrNameLst>
                                      </p:cBhvr>
                                      <p:to>
                                        <p:strVal val="visible"/>
                                      </p:to>
                                    </p:set>
                                    <p:animEffect transition="in" filter="fade">
                                      <p:cBhvr>
                                        <p:cTn id="15" dur="500"/>
                                        <p:tgtEl>
                                          <p:spTgt spid="798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8914" name="Straight Connector 86"/>
          <p:cNvCxnSpPr>
            <a:cxnSpLocks noChangeShapeType="1"/>
          </p:cNvCxnSpPr>
          <p:nvPr/>
        </p:nvCxnSpPr>
        <p:spPr bwMode="auto">
          <a:xfrm>
            <a:off x="4343400" y="3452812"/>
            <a:ext cx="0" cy="210185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2" name="Straight Connector 86"/>
          <p:cNvCxnSpPr>
            <a:cxnSpLocks noChangeShapeType="1"/>
          </p:cNvCxnSpPr>
          <p:nvPr/>
        </p:nvCxnSpPr>
        <p:spPr bwMode="auto">
          <a:xfrm>
            <a:off x="2438400" y="3529012"/>
            <a:ext cx="1851025"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a:off x="2438400" y="3986212"/>
            <a:ext cx="2590800" cy="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cxnSp>
        <p:nvCxnSpPr>
          <p:cNvPr id="4" name="Straight Connector 86"/>
          <p:cNvCxnSpPr>
            <a:cxnSpLocks noChangeShapeType="1"/>
          </p:cNvCxnSpPr>
          <p:nvPr/>
        </p:nvCxnSpPr>
        <p:spPr bwMode="auto">
          <a:xfrm>
            <a:off x="5029200" y="3986212"/>
            <a:ext cx="0" cy="1524000"/>
          </a:xfrm>
          <a:prstGeom prst="line">
            <a:avLst/>
          </a:prstGeom>
          <a:noFill/>
          <a:ln w="15875">
            <a:solidFill>
              <a:srgbClr val="808080"/>
            </a:solidFill>
            <a:prstDash val="sysDot"/>
            <a:round/>
            <a:headEnd/>
            <a:tailEnd type="none" w="med" len="lg"/>
          </a:ln>
          <a:extLst>
            <a:ext uri="{909E8E84-426E-40DD-AFC4-6F175D3DCCD1}">
              <a14:hiddenFill xmlns:a14="http://schemas.microsoft.com/office/drawing/2010/main">
                <a:noFill/>
              </a14:hiddenFill>
            </a:ext>
          </a:extLst>
        </p:spPr>
      </p:cxnSp>
      <p:sp>
        <p:nvSpPr>
          <p:cNvPr id="222210" name="Rectangle 2"/>
          <p:cNvSpPr>
            <a:spLocks noGrp="1" noRot="1" noChangeArrowheads="1"/>
          </p:cNvSpPr>
          <p:nvPr>
            <p:ph type="title"/>
          </p:nvPr>
        </p:nvSpPr>
        <p:spPr/>
        <p:txBody>
          <a:bodyPr/>
          <a:lstStyle/>
          <a:p>
            <a:pPr algn="l"/>
            <a:r>
              <a:rPr lang="en-US" dirty="0" smtClean="0"/>
              <a:t>WHAT A MONOPOLIST DOES</a:t>
            </a:r>
          </a:p>
        </p:txBody>
      </p:sp>
      <p:sp>
        <p:nvSpPr>
          <p:cNvPr id="222240" name="Freeform 32"/>
          <p:cNvSpPr>
            <a:spLocks/>
          </p:cNvSpPr>
          <p:nvPr/>
        </p:nvSpPr>
        <p:spPr bwMode="auto">
          <a:xfrm>
            <a:off x="228600" y="3429000"/>
            <a:ext cx="1425575" cy="528638"/>
          </a:xfrm>
          <a:custGeom>
            <a:avLst/>
            <a:gdLst>
              <a:gd name="T0" fmla="*/ 187 w 187"/>
              <a:gd name="T1" fmla="*/ 82 h 98"/>
              <a:gd name="T2" fmla="*/ 171 w 187"/>
              <a:gd name="T3" fmla="*/ 98 h 98"/>
              <a:gd name="T4" fmla="*/ 16 w 187"/>
              <a:gd name="T5" fmla="*/ 98 h 98"/>
              <a:gd name="T6" fmla="*/ 0 w 187"/>
              <a:gd name="T7" fmla="*/ 82 h 98"/>
              <a:gd name="T8" fmla="*/ 0 w 187"/>
              <a:gd name="T9" fmla="*/ 16 h 98"/>
              <a:gd name="T10" fmla="*/ 16 w 187"/>
              <a:gd name="T11" fmla="*/ 0 h 98"/>
              <a:gd name="T12" fmla="*/ 171 w 187"/>
              <a:gd name="T13" fmla="*/ 0 h 98"/>
              <a:gd name="T14" fmla="*/ 187 w 187"/>
              <a:gd name="T15" fmla="*/ 16 h 98"/>
              <a:gd name="T16" fmla="*/ 187 w 187"/>
              <a:gd name="T17"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98">
                <a:moveTo>
                  <a:pt x="187" y="82"/>
                </a:moveTo>
                <a:cubicBezTo>
                  <a:pt x="187" y="91"/>
                  <a:pt x="180" y="98"/>
                  <a:pt x="171" y="98"/>
                </a:cubicBezTo>
                <a:cubicBezTo>
                  <a:pt x="16" y="98"/>
                  <a:pt x="16" y="98"/>
                  <a:pt x="16" y="98"/>
                </a:cubicBezTo>
                <a:cubicBezTo>
                  <a:pt x="8" y="98"/>
                  <a:pt x="0" y="91"/>
                  <a:pt x="0" y="82"/>
                </a:cubicBezTo>
                <a:cubicBezTo>
                  <a:pt x="0" y="16"/>
                  <a:pt x="0" y="16"/>
                  <a:pt x="0" y="16"/>
                </a:cubicBezTo>
                <a:cubicBezTo>
                  <a:pt x="0" y="7"/>
                  <a:pt x="8" y="0"/>
                  <a:pt x="16" y="0"/>
                </a:cubicBezTo>
                <a:cubicBezTo>
                  <a:pt x="171" y="0"/>
                  <a:pt x="171" y="0"/>
                  <a:pt x="171" y="0"/>
                </a:cubicBezTo>
                <a:cubicBezTo>
                  <a:pt x="180" y="0"/>
                  <a:pt x="187" y="7"/>
                  <a:pt x="187" y="16"/>
                </a:cubicBezTo>
                <a:lnTo>
                  <a:pt x="187" y="82"/>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2214" name="Rectangle 6"/>
          <p:cNvSpPr>
            <a:spLocks noChangeArrowheads="1"/>
          </p:cNvSpPr>
          <p:nvPr/>
        </p:nvSpPr>
        <p:spPr bwMode="auto">
          <a:xfrm>
            <a:off x="4267200" y="3224212"/>
            <a:ext cx="1940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M</a:t>
            </a:r>
            <a:endParaRPr lang="en-US" sz="1400" i="1" dirty="0">
              <a:latin typeface="Century Gothic"/>
              <a:cs typeface="Century Gothic"/>
            </a:endParaRPr>
          </a:p>
        </p:txBody>
      </p:sp>
      <p:sp>
        <p:nvSpPr>
          <p:cNvPr id="222215" name="Rectangle 7"/>
          <p:cNvSpPr>
            <a:spLocks noChangeArrowheads="1"/>
          </p:cNvSpPr>
          <p:nvPr/>
        </p:nvSpPr>
        <p:spPr bwMode="auto">
          <a:xfrm>
            <a:off x="5106988" y="3713162"/>
            <a:ext cx="17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C</a:t>
            </a:r>
            <a:endParaRPr lang="en-US" sz="1400" i="1" dirty="0">
              <a:latin typeface="Century Gothic"/>
              <a:cs typeface="Century Gothic"/>
            </a:endParaRPr>
          </a:p>
        </p:txBody>
      </p:sp>
      <p:sp>
        <p:nvSpPr>
          <p:cNvPr id="222216" name="Rectangle 8"/>
          <p:cNvSpPr>
            <a:spLocks noChangeArrowheads="1"/>
          </p:cNvSpPr>
          <p:nvPr/>
        </p:nvSpPr>
        <p:spPr bwMode="auto">
          <a:xfrm>
            <a:off x="7281863" y="3128962"/>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S</a:t>
            </a:r>
            <a:endParaRPr lang="en-US" sz="1400" i="1" dirty="0">
              <a:latin typeface="Century Gothic"/>
              <a:cs typeface="Century Gothic"/>
            </a:endParaRPr>
          </a:p>
        </p:txBody>
      </p:sp>
      <p:sp>
        <p:nvSpPr>
          <p:cNvPr id="222217" name="Rectangle 9"/>
          <p:cNvSpPr>
            <a:spLocks noChangeArrowheads="1"/>
          </p:cNvSpPr>
          <p:nvPr/>
        </p:nvSpPr>
        <p:spPr bwMode="auto">
          <a:xfrm>
            <a:off x="6019800" y="4672012"/>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222218" name="Rectangle 10"/>
          <p:cNvSpPr>
            <a:spLocks noChangeArrowheads="1"/>
          </p:cNvSpPr>
          <p:nvPr/>
        </p:nvSpPr>
        <p:spPr bwMode="auto">
          <a:xfrm>
            <a:off x="5043488" y="5551487"/>
            <a:ext cx="279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C</a:t>
            </a:r>
            <a:endParaRPr lang="en-US" sz="1400" i="1" dirty="0">
              <a:latin typeface="Century Gothic"/>
              <a:cs typeface="Century Gothic"/>
            </a:endParaRPr>
          </a:p>
        </p:txBody>
      </p:sp>
      <p:sp>
        <p:nvSpPr>
          <p:cNvPr id="222220" name="Rectangle 12"/>
          <p:cNvSpPr>
            <a:spLocks noChangeArrowheads="1"/>
          </p:cNvSpPr>
          <p:nvPr/>
        </p:nvSpPr>
        <p:spPr bwMode="auto">
          <a:xfrm>
            <a:off x="4200525" y="5551487"/>
            <a:ext cx="2757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Q</a:t>
            </a:r>
            <a:r>
              <a:rPr lang="en-US" sz="1400" baseline="-25000" dirty="0" smtClean="0">
                <a:solidFill>
                  <a:srgbClr val="000000"/>
                </a:solidFill>
                <a:latin typeface="Century Gothic"/>
                <a:cs typeface="Century Gothic"/>
              </a:rPr>
              <a:t>M</a:t>
            </a:r>
            <a:endParaRPr lang="en-US" sz="1400" dirty="0">
              <a:latin typeface="Century Gothic"/>
              <a:cs typeface="Century Gothic"/>
            </a:endParaRPr>
          </a:p>
        </p:txBody>
      </p:sp>
      <p:sp>
        <p:nvSpPr>
          <p:cNvPr id="222222" name="Rectangle 14"/>
          <p:cNvSpPr>
            <a:spLocks noChangeArrowheads="1"/>
          </p:cNvSpPr>
          <p:nvPr/>
        </p:nvSpPr>
        <p:spPr bwMode="auto">
          <a:xfrm>
            <a:off x="7038975" y="5567362"/>
            <a:ext cx="756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a:t>
            </a:r>
            <a:endParaRPr lang="en-US" sz="1400">
              <a:latin typeface="Century Gothic"/>
              <a:cs typeface="Century Gothic"/>
            </a:endParaRPr>
          </a:p>
        </p:txBody>
      </p:sp>
      <p:sp>
        <p:nvSpPr>
          <p:cNvPr id="222223" name="Rectangle 15"/>
          <p:cNvSpPr>
            <a:spLocks noChangeArrowheads="1"/>
          </p:cNvSpPr>
          <p:nvPr/>
        </p:nvSpPr>
        <p:spPr bwMode="auto">
          <a:xfrm>
            <a:off x="1806575" y="2362200"/>
            <a:ext cx="42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Price</a:t>
            </a:r>
            <a:endParaRPr lang="en-US" sz="1400">
              <a:latin typeface="Century Gothic"/>
              <a:cs typeface="Century Gothic"/>
            </a:endParaRPr>
          </a:p>
        </p:txBody>
      </p:sp>
      <p:sp>
        <p:nvSpPr>
          <p:cNvPr id="222224" name="Rectangle 16"/>
          <p:cNvSpPr>
            <a:spLocks noChangeArrowheads="1"/>
          </p:cNvSpPr>
          <p:nvPr/>
        </p:nvSpPr>
        <p:spPr bwMode="auto">
          <a:xfrm>
            <a:off x="2070100" y="3262312"/>
            <a:ext cx="2416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M</a:t>
            </a:r>
            <a:endParaRPr lang="en-US" sz="1400" i="1" dirty="0">
              <a:latin typeface="Century Gothic"/>
              <a:cs typeface="Century Gothic"/>
            </a:endParaRPr>
          </a:p>
        </p:txBody>
      </p:sp>
      <p:sp>
        <p:nvSpPr>
          <p:cNvPr id="222226" name="Rectangle 18"/>
          <p:cNvSpPr>
            <a:spLocks noChangeArrowheads="1"/>
          </p:cNvSpPr>
          <p:nvPr/>
        </p:nvSpPr>
        <p:spPr bwMode="auto">
          <a:xfrm>
            <a:off x="2106613" y="3852862"/>
            <a:ext cx="22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smtClean="0">
                <a:solidFill>
                  <a:srgbClr val="000000"/>
                </a:solidFill>
                <a:latin typeface="Century Gothic"/>
                <a:cs typeface="Century Gothic"/>
              </a:rPr>
              <a:t>P</a:t>
            </a:r>
            <a:r>
              <a:rPr lang="en-US" sz="1400" baseline="-25000" dirty="0" smtClean="0">
                <a:solidFill>
                  <a:srgbClr val="000000"/>
                </a:solidFill>
                <a:latin typeface="Century Gothic"/>
                <a:cs typeface="Century Gothic"/>
              </a:rPr>
              <a:t>C</a:t>
            </a:r>
            <a:endParaRPr lang="en-US" sz="1400" i="1" dirty="0">
              <a:latin typeface="Century Gothic"/>
              <a:cs typeface="Century Gothic"/>
            </a:endParaRPr>
          </a:p>
        </p:txBody>
      </p:sp>
      <p:sp>
        <p:nvSpPr>
          <p:cNvPr id="222228" name="Freeform 20"/>
          <p:cNvSpPr>
            <a:spLocks/>
          </p:cNvSpPr>
          <p:nvPr/>
        </p:nvSpPr>
        <p:spPr bwMode="auto">
          <a:xfrm>
            <a:off x="2441575" y="2392362"/>
            <a:ext cx="5456238" cy="3140075"/>
          </a:xfrm>
          <a:custGeom>
            <a:avLst/>
            <a:gdLst>
              <a:gd name="T0" fmla="*/ 1984 w 1984"/>
              <a:gd name="T1" fmla="*/ 1758 h 1758"/>
              <a:gd name="T2" fmla="*/ 0 w 1984"/>
              <a:gd name="T3" fmla="*/ 1758 h 1758"/>
              <a:gd name="T4" fmla="*/ 0 w 1984"/>
              <a:gd name="T5" fmla="*/ 0 h 1758"/>
            </a:gdLst>
            <a:ahLst/>
            <a:cxnLst>
              <a:cxn ang="0">
                <a:pos x="T0" y="T1"/>
              </a:cxn>
              <a:cxn ang="0">
                <a:pos x="T2" y="T3"/>
              </a:cxn>
              <a:cxn ang="0">
                <a:pos x="T4" y="T5"/>
              </a:cxn>
            </a:cxnLst>
            <a:rect l="0" t="0" r="r" b="b"/>
            <a:pathLst>
              <a:path w="1984" h="1758">
                <a:moveTo>
                  <a:pt x="1984" y="1758"/>
                </a:moveTo>
                <a:lnTo>
                  <a:pt x="0" y="1758"/>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22229" name="Line 21"/>
          <p:cNvSpPr>
            <a:spLocks noChangeShapeType="1"/>
          </p:cNvSpPr>
          <p:nvPr/>
        </p:nvSpPr>
        <p:spPr bwMode="auto">
          <a:xfrm>
            <a:off x="2873375" y="2435225"/>
            <a:ext cx="3051175" cy="2216150"/>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2230" name="Line 22"/>
          <p:cNvSpPr>
            <a:spLocks noChangeShapeType="1"/>
          </p:cNvSpPr>
          <p:nvPr/>
        </p:nvSpPr>
        <p:spPr bwMode="auto">
          <a:xfrm flipH="1">
            <a:off x="2743200" y="3300412"/>
            <a:ext cx="4478338" cy="1443038"/>
          </a:xfrm>
          <a:prstGeom prst="line">
            <a:avLst/>
          </a:prstGeom>
          <a:noFill/>
          <a:ln w="30163">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2232" name="Oval 24"/>
          <p:cNvSpPr>
            <a:spLocks noChangeAspect="1" noChangeArrowheads="1"/>
          </p:cNvSpPr>
          <p:nvPr/>
        </p:nvSpPr>
        <p:spPr bwMode="auto">
          <a:xfrm>
            <a:off x="4965700" y="3935413"/>
            <a:ext cx="128588" cy="1285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2233" name="Line 25"/>
          <p:cNvSpPr>
            <a:spLocks noChangeShapeType="1"/>
          </p:cNvSpPr>
          <p:nvPr/>
        </p:nvSpPr>
        <p:spPr bwMode="auto">
          <a:xfrm flipV="1">
            <a:off x="1946275" y="3440112"/>
            <a:ext cx="0" cy="522288"/>
          </a:xfrm>
          <a:prstGeom prst="line">
            <a:avLst/>
          </a:prstGeom>
          <a:noFill/>
          <a:ln w="11176">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2235" name="Line 27"/>
          <p:cNvSpPr>
            <a:spLocks noChangeShapeType="1"/>
          </p:cNvSpPr>
          <p:nvPr/>
        </p:nvSpPr>
        <p:spPr bwMode="auto">
          <a:xfrm flipH="1">
            <a:off x="4343400" y="5852559"/>
            <a:ext cx="714375" cy="0"/>
          </a:xfrm>
          <a:prstGeom prst="line">
            <a:avLst/>
          </a:prstGeom>
          <a:noFill/>
          <a:ln w="11176">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2237" name="Line 29"/>
          <p:cNvSpPr>
            <a:spLocks noChangeShapeType="1"/>
          </p:cNvSpPr>
          <p:nvPr/>
        </p:nvSpPr>
        <p:spPr bwMode="auto">
          <a:xfrm>
            <a:off x="1622425" y="3667125"/>
            <a:ext cx="2762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2238" name="Line 30"/>
          <p:cNvSpPr>
            <a:spLocks noChangeShapeType="1"/>
          </p:cNvSpPr>
          <p:nvPr/>
        </p:nvSpPr>
        <p:spPr bwMode="auto">
          <a:xfrm>
            <a:off x="4724400" y="5852559"/>
            <a:ext cx="0" cy="1809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22239" name="Freeform 31"/>
          <p:cNvSpPr>
            <a:spLocks/>
          </p:cNvSpPr>
          <p:nvPr/>
        </p:nvSpPr>
        <p:spPr bwMode="auto">
          <a:xfrm>
            <a:off x="3505200" y="6019800"/>
            <a:ext cx="3657600" cy="609600"/>
          </a:xfrm>
          <a:custGeom>
            <a:avLst/>
            <a:gdLst>
              <a:gd name="T0" fmla="*/ 386 w 386"/>
              <a:gd name="T1" fmla="*/ 119 h 135"/>
              <a:gd name="T2" fmla="*/ 370 w 386"/>
              <a:gd name="T3" fmla="*/ 135 h 135"/>
              <a:gd name="T4" fmla="*/ 16 w 386"/>
              <a:gd name="T5" fmla="*/ 135 h 135"/>
              <a:gd name="T6" fmla="*/ 0 w 386"/>
              <a:gd name="T7" fmla="*/ 119 h 135"/>
              <a:gd name="T8" fmla="*/ 0 w 386"/>
              <a:gd name="T9" fmla="*/ 16 h 135"/>
              <a:gd name="T10" fmla="*/ 16 w 386"/>
              <a:gd name="T11" fmla="*/ 0 h 135"/>
              <a:gd name="T12" fmla="*/ 370 w 386"/>
              <a:gd name="T13" fmla="*/ 0 h 135"/>
              <a:gd name="T14" fmla="*/ 386 w 386"/>
              <a:gd name="T15" fmla="*/ 16 h 135"/>
              <a:gd name="T16" fmla="*/ 386 w 386"/>
              <a:gd name="T17"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135">
                <a:moveTo>
                  <a:pt x="386" y="119"/>
                </a:moveTo>
                <a:cubicBezTo>
                  <a:pt x="386" y="127"/>
                  <a:pt x="379" y="135"/>
                  <a:pt x="370" y="135"/>
                </a:cubicBezTo>
                <a:cubicBezTo>
                  <a:pt x="16" y="135"/>
                  <a:pt x="16" y="135"/>
                  <a:pt x="16" y="135"/>
                </a:cubicBezTo>
                <a:cubicBezTo>
                  <a:pt x="7" y="135"/>
                  <a:pt x="0" y="127"/>
                  <a:pt x="0" y="119"/>
                </a:cubicBezTo>
                <a:cubicBezTo>
                  <a:pt x="0" y="16"/>
                  <a:pt x="0" y="16"/>
                  <a:pt x="0" y="16"/>
                </a:cubicBezTo>
                <a:cubicBezTo>
                  <a:pt x="0" y="7"/>
                  <a:pt x="7" y="0"/>
                  <a:pt x="16" y="0"/>
                </a:cubicBezTo>
                <a:cubicBezTo>
                  <a:pt x="370" y="0"/>
                  <a:pt x="370" y="0"/>
                  <a:pt x="370" y="0"/>
                </a:cubicBezTo>
                <a:cubicBezTo>
                  <a:pt x="379" y="0"/>
                  <a:pt x="386" y="7"/>
                  <a:pt x="386" y="16"/>
                </a:cubicBezTo>
                <a:lnTo>
                  <a:pt x="386" y="11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2241" name="Rectangle 33"/>
          <p:cNvSpPr>
            <a:spLocks noChangeArrowheads="1"/>
          </p:cNvSpPr>
          <p:nvPr/>
        </p:nvSpPr>
        <p:spPr bwMode="auto">
          <a:xfrm>
            <a:off x="291039" y="3505992"/>
            <a:ext cx="13811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2. … and raises price.</a:t>
            </a:r>
            <a:endParaRPr lang="en-US" sz="1400" dirty="0">
              <a:latin typeface="Century Gothic"/>
              <a:cs typeface="Century Gothic"/>
            </a:endParaRPr>
          </a:p>
        </p:txBody>
      </p:sp>
      <p:sp>
        <p:nvSpPr>
          <p:cNvPr id="222250" name="Rectangle 42"/>
          <p:cNvSpPr>
            <a:spLocks noChangeArrowheads="1"/>
          </p:cNvSpPr>
          <p:nvPr/>
        </p:nvSpPr>
        <p:spPr bwMode="auto">
          <a:xfrm>
            <a:off x="3589863" y="6096000"/>
            <a:ext cx="34491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1. Compared to perfect competition, a monopolist reduces output…</a:t>
            </a:r>
            <a:endParaRPr lang="en-US" sz="1400" dirty="0">
              <a:latin typeface="Century Gothic"/>
              <a:cs typeface="Century Gothic"/>
            </a:endParaRPr>
          </a:p>
        </p:txBody>
      </p:sp>
      <p:sp>
        <p:nvSpPr>
          <p:cNvPr id="80909" name="Text Box 13"/>
          <p:cNvSpPr txBox="1">
            <a:spLocks noChangeArrowheads="1"/>
          </p:cNvSpPr>
          <p:nvPr/>
        </p:nvSpPr>
        <p:spPr bwMode="auto">
          <a:xfrm>
            <a:off x="381000" y="990600"/>
            <a:ext cx="8382000" cy="1295400"/>
          </a:xfrm>
          <a:prstGeom prst="rect">
            <a:avLst/>
          </a:prstGeom>
          <a:noFill/>
          <a:ln>
            <a:noFill/>
          </a:ln>
        </p:spPr>
        <p:txBody>
          <a:bodyPr/>
          <a:lstStyle>
            <a:lvl1pPr marL="1588" indent="-1588"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lnSpc>
                <a:spcPct val="100000"/>
              </a:lnSpc>
            </a:pPr>
            <a:r>
              <a:rPr lang="en-US" sz="2400" b="1" i="1" dirty="0" smtClean="0">
                <a:solidFill>
                  <a:schemeClr val="tx1">
                    <a:lumMod val="75000"/>
                    <a:lumOff val="25000"/>
                  </a:schemeClr>
                </a:solidFill>
                <a:latin typeface="Century Gothic"/>
                <a:cs typeface="Century Gothic"/>
              </a:rPr>
              <a:t>A </a:t>
            </a:r>
            <a:r>
              <a:rPr lang="en-US" sz="2400" b="1" i="1" dirty="0">
                <a:solidFill>
                  <a:schemeClr val="tx1">
                    <a:lumMod val="75000"/>
                    <a:lumOff val="25000"/>
                  </a:schemeClr>
                </a:solidFill>
                <a:latin typeface="Century Gothic"/>
                <a:cs typeface="Century Gothic"/>
              </a:rPr>
              <a:t>monopolist reduces the quantity supplied to </a:t>
            </a:r>
            <a:r>
              <a:rPr lang="en-US" sz="2400" b="1" dirty="0" smtClean="0">
                <a:solidFill>
                  <a:schemeClr val="tx1">
                    <a:lumMod val="75000"/>
                    <a:lumOff val="25000"/>
                  </a:schemeClr>
                </a:solidFill>
                <a:latin typeface="Century Gothic"/>
                <a:cs typeface="Century Gothic"/>
              </a:rPr>
              <a:t>Q</a:t>
            </a:r>
            <a:r>
              <a:rPr lang="en-US" sz="2400" b="1" i="1" baseline="-20000" dirty="0" smtClean="0">
                <a:solidFill>
                  <a:schemeClr val="tx1">
                    <a:lumMod val="75000"/>
                    <a:lumOff val="25000"/>
                  </a:schemeClr>
                </a:solidFill>
                <a:latin typeface="Century Gothic"/>
                <a:cs typeface="Century Gothic"/>
              </a:rPr>
              <a:t>M</a:t>
            </a:r>
            <a:r>
              <a:rPr lang="en-US" sz="2400" b="1" i="1" dirty="0" smtClean="0">
                <a:solidFill>
                  <a:schemeClr val="tx1">
                    <a:lumMod val="75000"/>
                    <a:lumOff val="25000"/>
                  </a:schemeClr>
                </a:solidFill>
                <a:latin typeface="Century Gothic"/>
                <a:cs typeface="Century Gothic"/>
              </a:rPr>
              <a:t> </a:t>
            </a:r>
            <a:r>
              <a:rPr lang="en-US" sz="2400" b="1" i="1" dirty="0">
                <a:solidFill>
                  <a:schemeClr val="tx1">
                    <a:lumMod val="75000"/>
                    <a:lumOff val="25000"/>
                  </a:schemeClr>
                </a:solidFill>
                <a:latin typeface="Century Gothic"/>
                <a:cs typeface="Century Gothic"/>
              </a:rPr>
              <a:t>and moves up the demand curve from </a:t>
            </a:r>
            <a:r>
              <a:rPr lang="en-US" sz="2400" b="1" dirty="0">
                <a:solidFill>
                  <a:schemeClr val="tx1">
                    <a:lumMod val="75000"/>
                    <a:lumOff val="25000"/>
                  </a:schemeClr>
                </a:solidFill>
                <a:latin typeface="Century Gothic"/>
                <a:cs typeface="Century Gothic"/>
              </a:rPr>
              <a:t>C</a:t>
            </a:r>
            <a:r>
              <a:rPr lang="en-US" sz="2400" b="1" i="1" dirty="0">
                <a:solidFill>
                  <a:schemeClr val="tx1">
                    <a:lumMod val="75000"/>
                    <a:lumOff val="25000"/>
                  </a:schemeClr>
                </a:solidFill>
                <a:latin typeface="Century Gothic"/>
                <a:cs typeface="Century Gothic"/>
              </a:rPr>
              <a:t> to </a:t>
            </a:r>
            <a:r>
              <a:rPr lang="en-US" sz="2400" b="1" dirty="0">
                <a:solidFill>
                  <a:schemeClr val="tx1">
                    <a:lumMod val="75000"/>
                    <a:lumOff val="25000"/>
                  </a:schemeClr>
                </a:solidFill>
                <a:latin typeface="Century Gothic"/>
                <a:cs typeface="Century Gothic"/>
              </a:rPr>
              <a:t>M</a:t>
            </a:r>
            <a:r>
              <a:rPr lang="en-US" sz="2400" b="1" i="1" dirty="0">
                <a:solidFill>
                  <a:schemeClr val="tx1">
                    <a:lumMod val="75000"/>
                    <a:lumOff val="25000"/>
                  </a:schemeClr>
                </a:solidFill>
                <a:latin typeface="Century Gothic"/>
                <a:cs typeface="Century Gothic"/>
              </a:rPr>
              <a:t>, raising the price to </a:t>
            </a:r>
            <a:r>
              <a:rPr lang="en-US" sz="2400" b="1" dirty="0">
                <a:solidFill>
                  <a:schemeClr val="tx1">
                    <a:lumMod val="75000"/>
                    <a:lumOff val="25000"/>
                  </a:schemeClr>
                </a:solidFill>
                <a:latin typeface="Century Gothic"/>
                <a:cs typeface="Century Gothic"/>
              </a:rPr>
              <a:t>P</a:t>
            </a:r>
            <a:r>
              <a:rPr lang="en-US" sz="2400" b="1" i="1" baseline="-20000" dirty="0">
                <a:solidFill>
                  <a:schemeClr val="tx1">
                    <a:lumMod val="75000"/>
                    <a:lumOff val="25000"/>
                  </a:schemeClr>
                </a:solidFill>
                <a:latin typeface="Century Gothic"/>
                <a:cs typeface="Century Gothic"/>
              </a:rPr>
              <a:t>M</a:t>
            </a:r>
            <a:r>
              <a:rPr lang="en-US" sz="2400" b="1" i="1" dirty="0">
                <a:solidFill>
                  <a:schemeClr val="tx1">
                    <a:lumMod val="75000"/>
                    <a:lumOff val="25000"/>
                  </a:schemeClr>
                </a:solidFill>
                <a:latin typeface="Century Gothic"/>
                <a:cs typeface="Century Gothic"/>
              </a:rPr>
              <a:t>.</a:t>
            </a:r>
          </a:p>
        </p:txBody>
      </p:sp>
      <p:sp>
        <p:nvSpPr>
          <p:cNvPr id="222257" name="Oval 49"/>
          <p:cNvSpPr>
            <a:spLocks noChangeAspect="1" noChangeArrowheads="1"/>
          </p:cNvSpPr>
          <p:nvPr/>
        </p:nvSpPr>
        <p:spPr bwMode="auto">
          <a:xfrm>
            <a:off x="4267200" y="3452812"/>
            <a:ext cx="128588" cy="1285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22258" name="Line 50"/>
          <p:cNvSpPr>
            <a:spLocks noChangeShapeType="1"/>
          </p:cNvSpPr>
          <p:nvPr/>
        </p:nvSpPr>
        <p:spPr bwMode="auto">
          <a:xfrm flipH="1" flipV="1">
            <a:off x="4495800" y="3376612"/>
            <a:ext cx="457200" cy="38100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entury Gothic"/>
              <a:cs typeface="Century Gothic"/>
            </a:endParaRPr>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80167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09"/>
                                        </p:tgtEl>
                                        <p:attrNameLst>
                                          <p:attrName>style.visibility</p:attrName>
                                        </p:attrNameLst>
                                      </p:cBhvr>
                                      <p:to>
                                        <p:strVal val="visible"/>
                                      </p:to>
                                    </p:set>
                                    <p:animEffect transition="in" filter="fade">
                                      <p:cBhvr>
                                        <p:cTn id="7" dur="500"/>
                                        <p:tgtEl>
                                          <p:spTgt spid="809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235"/>
                                        </p:tgtEl>
                                        <p:attrNameLst>
                                          <p:attrName>style.visibility</p:attrName>
                                        </p:attrNameLst>
                                      </p:cBhvr>
                                      <p:to>
                                        <p:strVal val="visible"/>
                                      </p:to>
                                    </p:set>
                                    <p:animEffect transition="in" filter="fade">
                                      <p:cBhvr>
                                        <p:cTn id="12" dur="500"/>
                                        <p:tgtEl>
                                          <p:spTgt spid="2222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2238"/>
                                        </p:tgtEl>
                                        <p:attrNameLst>
                                          <p:attrName>style.visibility</p:attrName>
                                        </p:attrNameLst>
                                      </p:cBhvr>
                                      <p:to>
                                        <p:strVal val="visible"/>
                                      </p:to>
                                    </p:set>
                                    <p:animEffect transition="in" filter="fade">
                                      <p:cBhvr>
                                        <p:cTn id="15" dur="500"/>
                                        <p:tgtEl>
                                          <p:spTgt spid="2222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2250"/>
                                        </p:tgtEl>
                                        <p:attrNameLst>
                                          <p:attrName>style.visibility</p:attrName>
                                        </p:attrNameLst>
                                      </p:cBhvr>
                                      <p:to>
                                        <p:strVal val="visible"/>
                                      </p:to>
                                    </p:set>
                                    <p:animEffect transition="in" filter="fade">
                                      <p:cBhvr>
                                        <p:cTn id="18" dur="500"/>
                                        <p:tgtEl>
                                          <p:spTgt spid="2222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2239"/>
                                        </p:tgtEl>
                                        <p:attrNameLst>
                                          <p:attrName>style.visibility</p:attrName>
                                        </p:attrNameLst>
                                      </p:cBhvr>
                                      <p:to>
                                        <p:strVal val="visible"/>
                                      </p:to>
                                    </p:set>
                                    <p:animEffect transition="in" filter="fade">
                                      <p:cBhvr>
                                        <p:cTn id="21" dur="500"/>
                                        <p:tgtEl>
                                          <p:spTgt spid="222239"/>
                                        </p:tgtEl>
                                      </p:cBhvr>
                                    </p:animEffect>
                                  </p:childTnLst>
                                </p:cTn>
                              </p:par>
                            </p:childTnLst>
                          </p:cTn>
                        </p:par>
                        <p:par>
                          <p:cTn id="22" fill="hold" nodeType="with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22258"/>
                                        </p:tgtEl>
                                        <p:attrNameLst>
                                          <p:attrName>style.visibility</p:attrName>
                                        </p:attrNameLst>
                                      </p:cBhvr>
                                      <p:to>
                                        <p:strVal val="visible"/>
                                      </p:to>
                                    </p:set>
                                    <p:animEffect transition="in" filter="fade">
                                      <p:cBhvr>
                                        <p:cTn id="25" dur="500"/>
                                        <p:tgtEl>
                                          <p:spTgt spid="222258"/>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2257"/>
                                        </p:tgtEl>
                                        <p:attrNameLst>
                                          <p:attrName>style.visibility</p:attrName>
                                        </p:attrNameLst>
                                      </p:cBhvr>
                                      <p:to>
                                        <p:strVal val="visible"/>
                                      </p:to>
                                    </p:set>
                                    <p:animEffect transition="in" filter="fade">
                                      <p:cBhvr>
                                        <p:cTn id="32" dur="500"/>
                                        <p:tgtEl>
                                          <p:spTgt spid="2222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2214"/>
                                        </p:tgtEl>
                                        <p:attrNameLst>
                                          <p:attrName>style.visibility</p:attrName>
                                        </p:attrNameLst>
                                      </p:cBhvr>
                                      <p:to>
                                        <p:strVal val="visible"/>
                                      </p:to>
                                    </p:set>
                                    <p:animEffect transition="in" filter="fade">
                                      <p:cBhvr>
                                        <p:cTn id="35" dur="500"/>
                                        <p:tgtEl>
                                          <p:spTgt spid="2222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2224"/>
                                        </p:tgtEl>
                                        <p:attrNameLst>
                                          <p:attrName>style.visibility</p:attrName>
                                        </p:attrNameLst>
                                      </p:cBhvr>
                                      <p:to>
                                        <p:strVal val="visible"/>
                                      </p:to>
                                    </p:set>
                                    <p:animEffect transition="in" filter="fade">
                                      <p:cBhvr>
                                        <p:cTn id="38" dur="500"/>
                                        <p:tgtEl>
                                          <p:spTgt spid="222224"/>
                                        </p:tgtEl>
                                      </p:cBhvr>
                                    </p:animEffect>
                                  </p:childTnLst>
                                </p:cTn>
                              </p:par>
                            </p:childTnLst>
                          </p:cTn>
                        </p:par>
                        <p:par>
                          <p:cTn id="39" fill="hold" nodeType="afterGroup">
                            <p:stCondLst>
                              <p:cond delay="1500"/>
                            </p:stCondLst>
                            <p:childTnLst>
                              <p:par>
                                <p:cTn id="40" presetID="10" presetClass="entr" presetSubtype="0" fill="hold" nodeType="afterEffect">
                                  <p:stCondLst>
                                    <p:cond delay="0"/>
                                  </p:stCondLst>
                                  <p:childTnLst>
                                    <p:set>
                                      <p:cBhvr>
                                        <p:cTn id="41" dur="1" fill="hold">
                                          <p:stCondLst>
                                            <p:cond delay="0"/>
                                          </p:stCondLst>
                                        </p:cTn>
                                        <p:tgtEl>
                                          <p:spTgt spid="548914"/>
                                        </p:tgtEl>
                                        <p:attrNameLst>
                                          <p:attrName>style.visibility</p:attrName>
                                        </p:attrNameLst>
                                      </p:cBhvr>
                                      <p:to>
                                        <p:strVal val="visible"/>
                                      </p:to>
                                    </p:set>
                                    <p:animEffect transition="in" filter="fade">
                                      <p:cBhvr>
                                        <p:cTn id="42" dur="500"/>
                                        <p:tgtEl>
                                          <p:spTgt spid="5489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2220"/>
                                        </p:tgtEl>
                                        <p:attrNameLst>
                                          <p:attrName>style.visibility</p:attrName>
                                        </p:attrNameLst>
                                      </p:cBhvr>
                                      <p:to>
                                        <p:strVal val="visible"/>
                                      </p:to>
                                    </p:set>
                                    <p:animEffect transition="in" filter="fade">
                                      <p:cBhvr>
                                        <p:cTn id="45" dur="500"/>
                                        <p:tgtEl>
                                          <p:spTgt spid="2222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2233"/>
                                        </p:tgtEl>
                                        <p:attrNameLst>
                                          <p:attrName>style.visibility</p:attrName>
                                        </p:attrNameLst>
                                      </p:cBhvr>
                                      <p:to>
                                        <p:strVal val="visible"/>
                                      </p:to>
                                    </p:set>
                                    <p:animEffect transition="in" filter="fade">
                                      <p:cBhvr>
                                        <p:cTn id="50" dur="500"/>
                                        <p:tgtEl>
                                          <p:spTgt spid="222233"/>
                                        </p:tgtEl>
                                      </p:cBhvr>
                                    </p:animEffect>
                                  </p:childTnLst>
                                </p:cTn>
                              </p:par>
                            </p:childTnLst>
                          </p:cTn>
                        </p:par>
                        <p:par>
                          <p:cTn id="51" fill="hold" nodeType="afterGroup">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22237"/>
                                        </p:tgtEl>
                                        <p:attrNameLst>
                                          <p:attrName>style.visibility</p:attrName>
                                        </p:attrNameLst>
                                      </p:cBhvr>
                                      <p:to>
                                        <p:strVal val="visible"/>
                                      </p:to>
                                    </p:set>
                                    <p:animEffect transition="in" filter="fade">
                                      <p:cBhvr>
                                        <p:cTn id="54" dur="500"/>
                                        <p:tgtEl>
                                          <p:spTgt spid="2222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2240"/>
                                        </p:tgtEl>
                                        <p:attrNameLst>
                                          <p:attrName>style.visibility</p:attrName>
                                        </p:attrNameLst>
                                      </p:cBhvr>
                                      <p:to>
                                        <p:strVal val="visible"/>
                                      </p:to>
                                    </p:set>
                                    <p:animEffect transition="in" filter="fade">
                                      <p:cBhvr>
                                        <p:cTn id="57" dur="500"/>
                                        <p:tgtEl>
                                          <p:spTgt spid="2222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2241"/>
                                        </p:tgtEl>
                                        <p:attrNameLst>
                                          <p:attrName>style.visibility</p:attrName>
                                        </p:attrNameLst>
                                      </p:cBhvr>
                                      <p:to>
                                        <p:strVal val="visible"/>
                                      </p:to>
                                    </p:set>
                                    <p:animEffect transition="in" filter="fade">
                                      <p:cBhvr>
                                        <p:cTn id="60" dur="500"/>
                                        <p:tgtEl>
                                          <p:spTgt spid="222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0" grpId="0" animBg="1"/>
      <p:bldP spid="222214" grpId="0"/>
      <p:bldP spid="222220" grpId="0"/>
      <p:bldP spid="222224" grpId="0"/>
      <p:bldP spid="222233" grpId="0" animBg="1"/>
      <p:bldP spid="222235" grpId="0" animBg="1"/>
      <p:bldP spid="222237" grpId="0" animBg="1"/>
      <p:bldP spid="222238" grpId="0" animBg="1"/>
      <p:bldP spid="222239" grpId="0" animBg="1"/>
      <p:bldP spid="222241" grpId="0"/>
      <p:bldP spid="222250" grpId="0"/>
      <p:bldP spid="80909" grpId="0"/>
      <p:bldP spid="222257" grpId="0" animBg="1"/>
      <p:bldP spid="2222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lgn="l"/>
            <a:r>
              <a:rPr lang="en-US" spc="0" dirty="0" smtClean="0"/>
              <a:t>WHY DO MONOPOLIES EXIST?</a:t>
            </a:r>
            <a:endParaRPr lang="en-US" b="0" spc="0" dirty="0" smtClean="0"/>
          </a:p>
        </p:txBody>
      </p:sp>
      <p:sp>
        <p:nvSpPr>
          <p:cNvPr id="3" name="Content Placeholder 2"/>
          <p:cNvSpPr>
            <a:spLocks noGrp="1"/>
          </p:cNvSpPr>
          <p:nvPr>
            <p:ph idx="1"/>
          </p:nvPr>
        </p:nvSpPr>
        <p:spPr>
          <a:xfrm>
            <a:off x="228600" y="1295400"/>
            <a:ext cx="8839200" cy="2971800"/>
          </a:xfrm>
        </p:spPr>
        <p:txBody>
          <a:bodyPr>
            <a:noAutofit/>
          </a:bodyPr>
          <a:lstStyle/>
          <a:p>
            <a:pPr>
              <a:lnSpc>
                <a:spcPct val="90000"/>
              </a:lnSpc>
            </a:pPr>
            <a:r>
              <a:rPr lang="en-US" dirty="0" smtClean="0"/>
              <a:t>How do they get away with this and protect their profit from new firms?</a:t>
            </a:r>
          </a:p>
          <a:p>
            <a:pPr>
              <a:lnSpc>
                <a:spcPct val="90000"/>
              </a:lnSpc>
            </a:pPr>
            <a:endParaRPr lang="en-US" dirty="0" smtClean="0"/>
          </a:p>
          <a:p>
            <a:pPr>
              <a:lnSpc>
                <a:spcPct val="90000"/>
              </a:lnSpc>
            </a:pPr>
            <a:r>
              <a:rPr lang="en-US" dirty="0" smtClean="0"/>
              <a:t>Profits </a:t>
            </a:r>
            <a:r>
              <a:rPr lang="en-US" dirty="0"/>
              <a:t>will not persist in the long run unless there is a barrier to entry. </a:t>
            </a:r>
            <a:endParaRPr lang="en-US" dirty="0" smtClean="0"/>
          </a:p>
          <a:p>
            <a:endParaRPr lang="en-US" dirty="0"/>
          </a:p>
        </p:txBody>
      </p:sp>
      <p:sp>
        <p:nvSpPr>
          <p:cNvPr id="2" name="Footer Placeholder 1"/>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18222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t>BARRIERS TO ENTRY</a:t>
            </a:r>
            <a:endParaRPr lang="en-US" spc="0" dirty="0"/>
          </a:p>
        </p:txBody>
      </p:sp>
      <p:sp>
        <p:nvSpPr>
          <p:cNvPr id="3" name="Content Placeholder 2"/>
          <p:cNvSpPr>
            <a:spLocks noGrp="1"/>
          </p:cNvSpPr>
          <p:nvPr>
            <p:ph idx="1"/>
          </p:nvPr>
        </p:nvSpPr>
        <p:spPr>
          <a:xfrm>
            <a:off x="228600" y="990600"/>
            <a:ext cx="8839200" cy="5105400"/>
          </a:xfrm>
        </p:spPr>
        <p:txBody>
          <a:bodyPr>
            <a:noAutofit/>
          </a:bodyPr>
          <a:lstStyle/>
          <a:p>
            <a:pPr>
              <a:lnSpc>
                <a:spcPct val="90000"/>
              </a:lnSpc>
              <a:spcBef>
                <a:spcPts val="168"/>
              </a:spcBef>
              <a:spcAft>
                <a:spcPts val="1200"/>
              </a:spcAft>
            </a:pPr>
            <a:r>
              <a:rPr lang="en-US" dirty="0" smtClean="0"/>
              <a:t>Barriers to entry are essential for monopolies.  They generate </a:t>
            </a:r>
            <a:r>
              <a:rPr lang="en-US" dirty="0"/>
              <a:t>profit for the monopolist in the short run and long run. </a:t>
            </a:r>
          </a:p>
          <a:p>
            <a:pPr>
              <a:lnSpc>
                <a:spcPct val="90000"/>
              </a:lnSpc>
              <a:spcBef>
                <a:spcPts val="168"/>
              </a:spcBef>
              <a:spcAft>
                <a:spcPts val="1200"/>
              </a:spcAft>
            </a:pPr>
            <a:r>
              <a:rPr lang="en-US" dirty="0"/>
              <a:t>This can take the form of:</a:t>
            </a:r>
          </a:p>
          <a:p>
            <a:pPr marL="457200" indent="-457200">
              <a:lnSpc>
                <a:spcPct val="90000"/>
              </a:lnSpc>
              <a:spcBef>
                <a:spcPts val="168"/>
              </a:spcBef>
              <a:spcAft>
                <a:spcPts val="1200"/>
              </a:spcAft>
              <a:buClr>
                <a:schemeClr val="accent3"/>
              </a:buClr>
              <a:buFont typeface="Wingdings" charset="2"/>
              <a:buChar char="§"/>
            </a:pPr>
            <a:r>
              <a:rPr lang="en-US" dirty="0" smtClean="0"/>
              <a:t>control </a:t>
            </a:r>
            <a:r>
              <a:rPr lang="en-US" dirty="0"/>
              <a:t>of natural resources or </a:t>
            </a:r>
            <a:r>
              <a:rPr lang="en-US" dirty="0" smtClean="0"/>
              <a:t>inputs. </a:t>
            </a:r>
            <a:endParaRPr lang="en-US" dirty="0"/>
          </a:p>
          <a:p>
            <a:pPr marL="457200" indent="-457200">
              <a:lnSpc>
                <a:spcPct val="90000"/>
              </a:lnSpc>
              <a:spcBef>
                <a:spcPts val="168"/>
              </a:spcBef>
              <a:spcAft>
                <a:spcPts val="1200"/>
              </a:spcAft>
              <a:buClr>
                <a:schemeClr val="accent3"/>
              </a:buClr>
              <a:buFont typeface="Wingdings" charset="2"/>
              <a:buChar char="§"/>
            </a:pPr>
            <a:r>
              <a:rPr lang="en-US" dirty="0" smtClean="0"/>
              <a:t>increasing </a:t>
            </a:r>
            <a:r>
              <a:rPr lang="en-US" dirty="0"/>
              <a:t>returns to </a:t>
            </a:r>
            <a:r>
              <a:rPr lang="en-US" dirty="0" smtClean="0"/>
              <a:t>scale.</a:t>
            </a:r>
            <a:endParaRPr lang="en-US" dirty="0"/>
          </a:p>
          <a:p>
            <a:pPr marL="457200" indent="-457200">
              <a:lnSpc>
                <a:spcPct val="90000"/>
              </a:lnSpc>
              <a:spcBef>
                <a:spcPts val="168"/>
              </a:spcBef>
              <a:spcAft>
                <a:spcPts val="1200"/>
              </a:spcAft>
              <a:buClr>
                <a:schemeClr val="accent3"/>
              </a:buClr>
              <a:buFont typeface="Wingdings" charset="2"/>
              <a:buChar char="§"/>
            </a:pPr>
            <a:r>
              <a:rPr lang="en-US" dirty="0" smtClean="0"/>
              <a:t>technological superiority.</a:t>
            </a:r>
            <a:endParaRPr lang="en-US" dirty="0"/>
          </a:p>
          <a:p>
            <a:pPr marL="457200" indent="-457200">
              <a:lnSpc>
                <a:spcPct val="90000"/>
              </a:lnSpc>
              <a:spcBef>
                <a:spcPts val="168"/>
              </a:spcBef>
              <a:spcAft>
                <a:spcPts val="1200"/>
              </a:spcAft>
              <a:buClr>
                <a:schemeClr val="accent3"/>
              </a:buClr>
              <a:buFont typeface="Wingdings" charset="2"/>
              <a:buChar char="§"/>
            </a:pPr>
            <a:r>
              <a:rPr lang="en-US" dirty="0" smtClean="0"/>
              <a:t>government-made barriers, </a:t>
            </a:r>
            <a:r>
              <a:rPr lang="en-US" dirty="0"/>
              <a:t>including patents </a:t>
            </a:r>
            <a:r>
              <a:rPr lang="en-US" dirty="0" smtClean="0"/>
              <a:t>and copyrights.</a:t>
            </a:r>
            <a:endParaRPr lang="en-US" dirty="0"/>
          </a:p>
          <a:p>
            <a:pPr>
              <a:spcBef>
                <a:spcPts val="168"/>
              </a:spcBef>
              <a:spcAft>
                <a:spcPts val="1200"/>
              </a:spcAft>
            </a:pPr>
            <a:endParaRPr lang="en-US" dirty="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57178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pc="0" dirty="0" smtClean="0"/>
              <a:t>1. CONTROL OF A SCARCE RESOURCE OR INPUT</a:t>
            </a:r>
            <a:endParaRPr lang="en-US" spc="0" dirty="0"/>
          </a:p>
        </p:txBody>
      </p:sp>
      <p:sp>
        <p:nvSpPr>
          <p:cNvPr id="3" name="Content Placeholder 2"/>
          <p:cNvSpPr>
            <a:spLocks noGrp="1"/>
          </p:cNvSpPr>
          <p:nvPr>
            <p:ph idx="1"/>
          </p:nvPr>
        </p:nvSpPr>
        <p:spPr>
          <a:xfrm>
            <a:off x="152400" y="1143000"/>
            <a:ext cx="8839200" cy="4648200"/>
          </a:xfrm>
        </p:spPr>
        <p:txBody>
          <a:bodyPr>
            <a:normAutofit/>
          </a:bodyPr>
          <a:lstStyle/>
          <a:p>
            <a:r>
              <a:rPr lang="en-US" dirty="0" smtClean="0"/>
              <a:t>For many years De Beers was a monopolist in the production of diamonds</a:t>
            </a:r>
          </a:p>
          <a:p>
            <a:endParaRPr lang="en-US" dirty="0"/>
          </a:p>
          <a:p>
            <a:r>
              <a:rPr lang="en-US" dirty="0" smtClean="0"/>
              <a:t>The discovery of new diamonds mines in Russia and Australia caused a reduction of market power of De Beers</a:t>
            </a: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88088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normAutofit fontScale="90000"/>
          </a:bodyPr>
          <a:lstStyle/>
          <a:p>
            <a:r>
              <a:rPr lang="en-US" dirty="0" smtClean="0"/>
              <a:t>2. INCREASING RETURNS TO SCALE</a:t>
            </a:r>
            <a:endParaRPr lang="en-US" b="0" dirty="0" smtClean="0"/>
          </a:p>
        </p:txBody>
      </p:sp>
      <p:sp>
        <p:nvSpPr>
          <p:cNvPr id="2" name="Content Placeholder 1"/>
          <p:cNvSpPr>
            <a:spLocks noGrp="1"/>
          </p:cNvSpPr>
          <p:nvPr>
            <p:ph idx="1"/>
          </p:nvPr>
        </p:nvSpPr>
        <p:spPr>
          <a:xfrm>
            <a:off x="228600" y="1143001"/>
            <a:ext cx="5257800" cy="5460258"/>
          </a:xfrm>
        </p:spPr>
        <p:txBody>
          <a:bodyPr>
            <a:normAutofit fontScale="92500" lnSpcReduction="10000"/>
          </a:bodyPr>
          <a:lstStyle/>
          <a:p>
            <a:pPr>
              <a:buClr>
                <a:schemeClr val="tx1"/>
              </a:buClr>
            </a:pPr>
            <a:r>
              <a:rPr lang="en-US" sz="2400" dirty="0" smtClean="0"/>
              <a:t>- Increasing returns to scale: average total cost falls as output increases. In this case firms tend to grow larger.</a:t>
            </a:r>
          </a:p>
          <a:p>
            <a:pPr>
              <a:buClr>
                <a:schemeClr val="tx1"/>
              </a:buClr>
            </a:pPr>
            <a:r>
              <a:rPr lang="en-US" sz="2400" dirty="0" smtClean="0"/>
              <a:t>- In an industry characterized by increasing returns to scale  larger companies are more profitable and drive out smaller ones.</a:t>
            </a:r>
          </a:p>
          <a:p>
            <a:pPr>
              <a:buClr>
                <a:schemeClr val="tx1"/>
              </a:buClr>
            </a:pPr>
            <a:r>
              <a:rPr lang="en-US" sz="2400" dirty="0" smtClean="0"/>
              <a:t>- A monopoly created and sustained by increasing returns to scale is called a </a:t>
            </a:r>
            <a:r>
              <a:rPr lang="en-US" sz="2400" dirty="0"/>
              <a:t>natural </a:t>
            </a:r>
            <a:r>
              <a:rPr lang="en-US" sz="2400" dirty="0" smtClean="0"/>
              <a:t>monopoly</a:t>
            </a:r>
          </a:p>
          <a:p>
            <a:pPr>
              <a:buClr>
                <a:schemeClr val="tx1"/>
              </a:buClr>
            </a:pPr>
            <a:r>
              <a:rPr lang="en-US" sz="2400" dirty="0" smtClean="0"/>
              <a:t>- The source of this condition is large fixed costs: when large fixed cost are required to operate, a given quantity of output is produced at lower average total cost by one large firm than by two or more smaller firms.</a:t>
            </a:r>
          </a:p>
          <a:p>
            <a:pPr marL="457200" indent="-457200">
              <a:buClr>
                <a:schemeClr val="tx1"/>
              </a:buClr>
              <a:buFontTx/>
              <a:buChar char="-"/>
            </a:pPr>
            <a:endParaRPr lang="en-US" sz="2400" dirty="0"/>
          </a:p>
          <a:p>
            <a:endParaRPr lang="en-US" sz="2400" dirty="0"/>
          </a:p>
        </p:txBody>
      </p:sp>
      <p:pic>
        <p:nvPicPr>
          <p:cNvPr id="5" name="Picture 5" descr="Cowen_UN11_PH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1143000"/>
            <a:ext cx="33194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5791200" y="5791200"/>
            <a:ext cx="335280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chemeClr val="tx1">
                    <a:lumMod val="75000"/>
                    <a:lumOff val="25000"/>
                  </a:schemeClr>
                </a:solidFill>
                <a:latin typeface="Century Gothic"/>
                <a:cs typeface="Century Gothic"/>
              </a:rPr>
              <a:t>Hoover Dam, a </a:t>
            </a:r>
            <a:r>
              <a:rPr lang="en-US" sz="2000" b="1" i="1" dirty="0" smtClean="0">
                <a:solidFill>
                  <a:schemeClr val="tx1">
                    <a:lumMod val="75000"/>
                    <a:lumOff val="25000"/>
                  </a:schemeClr>
                </a:solidFill>
                <a:latin typeface="Century Gothic"/>
                <a:cs typeface="Century Gothic"/>
              </a:rPr>
              <a:t>natural monopoly</a:t>
            </a:r>
            <a:endParaRPr lang="en-US" sz="2000" b="1" i="1" dirty="0">
              <a:solidFill>
                <a:schemeClr val="tx1">
                  <a:lumMod val="75000"/>
                  <a:lumOff val="25000"/>
                </a:schemeClr>
              </a:solidFill>
              <a:latin typeface="Century Gothic"/>
              <a:cs typeface="Century Gothic"/>
            </a:endParaRP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74850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dd2ffdaeecfe0f0879b4ccea8fdc715a1c39b76"/>
</p:tagLst>
</file>

<file path=ppt/theme/theme1.xml><?xml version="1.0" encoding="utf-8"?>
<a:theme xmlns:a="http://schemas.openxmlformats.org/drawingml/2006/main" name="6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newer Krugman PPT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2291</TotalTime>
  <Words>2364</Words>
  <Application>Microsoft Office PowerPoint</Application>
  <PresentationFormat>On-screen Show (4:3)</PresentationFormat>
  <Paragraphs>418</Paragraphs>
  <Slides>38</Slides>
  <Notes>38</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38</vt:i4>
      </vt:variant>
    </vt:vector>
  </HeadingPairs>
  <TitlesOfParts>
    <vt:vector size="60" baseType="lpstr">
      <vt:lpstr>Arial</vt:lpstr>
      <vt:lpstr>Calibri</vt:lpstr>
      <vt:lpstr>Candara</vt:lpstr>
      <vt:lpstr>Century Gothic</vt:lpstr>
      <vt:lpstr>Courier New</vt:lpstr>
      <vt:lpstr>Gill Sans</vt:lpstr>
      <vt:lpstr>Gill Sans MT</vt:lpstr>
      <vt:lpstr>Tahoma</vt:lpstr>
      <vt:lpstr>Times</vt:lpstr>
      <vt:lpstr>Tw Cen MT</vt:lpstr>
      <vt:lpstr>Verdana</vt:lpstr>
      <vt:lpstr>Wingdings</vt:lpstr>
      <vt:lpstr>6_Custom Design</vt:lpstr>
      <vt:lpstr>1_Newest 2e theme</vt:lpstr>
      <vt:lpstr>10_Stone ppt Theme1</vt:lpstr>
      <vt:lpstr>11_Stone ppt Theme1</vt:lpstr>
      <vt:lpstr>12_Stone ppt Theme1</vt:lpstr>
      <vt:lpstr>7_Custom Design</vt:lpstr>
      <vt:lpstr>11_Krugman 3e main content</vt:lpstr>
      <vt:lpstr>2_Krugman 3e main content</vt:lpstr>
      <vt:lpstr>3_Krugman 3e main content</vt:lpstr>
      <vt:lpstr>newer Krugman PPT theme</vt:lpstr>
      <vt:lpstr>PowerPoint Presentation</vt:lpstr>
      <vt:lpstr>TYPES OF MARKET STRUCTURE</vt:lpstr>
      <vt:lpstr>TYPES OF MARKET STRUCTURE</vt:lpstr>
      <vt:lpstr>THE MEANING OF MONOPOLY</vt:lpstr>
      <vt:lpstr>WHAT A MONOPOLIST DOES</vt:lpstr>
      <vt:lpstr>WHY DO MONOPOLIES EXIST?</vt:lpstr>
      <vt:lpstr>BARRIERS TO ENTRY</vt:lpstr>
      <vt:lpstr>1. CONTROL OF A SCARCE RESOURCE OR INPUT</vt:lpstr>
      <vt:lpstr>2. INCREASING RETURNS TO SCALE</vt:lpstr>
      <vt:lpstr>2. INCREASING RETURNS TO SCALE</vt:lpstr>
      <vt:lpstr>3. TECHNOLOGICAL SUPERIORITY</vt:lpstr>
      <vt:lpstr>4. NETWORK EXTERNALITY</vt:lpstr>
      <vt:lpstr>5. GOVERNMENT-CREATED BARRIER</vt:lpstr>
      <vt:lpstr>HOW A MONOPOLIST MAXIMIZES PROFIT</vt:lpstr>
      <vt:lpstr>HOW A MONOPOLIST MAXIMIZES PROFIT</vt:lpstr>
      <vt:lpstr>HOW A MONOPOLIST MAXIMIZES PROFIT</vt:lpstr>
      <vt:lpstr>DEMAND, TOTAL REVENUE, AND MARGINAL REVENUE</vt:lpstr>
      <vt:lpstr>A MONOPOLIST’S DEMAND, TOTAL REVENUE, AND MARGINAL REVENUE CURVES</vt:lpstr>
      <vt:lpstr>PROFIT MAXIMIZATION FOR A MONOPOLY</vt:lpstr>
      <vt:lpstr>THE MONOPOLIST’S PROFIT-MAXIMIZING OUTPUT AND PRICE</vt:lpstr>
      <vt:lpstr>PowerPoint Presentation</vt:lpstr>
      <vt:lpstr>THE MONOPOLIST’S PROFIT</vt:lpstr>
      <vt:lpstr>PowerPoint Presentation</vt:lpstr>
      <vt:lpstr>MONOPOLY CAUSES INEFFICIENCY</vt:lpstr>
      <vt:lpstr>MONOPOLY AND PUBLIC POLICY</vt:lpstr>
      <vt:lpstr>DEALING WITH NATURAL MONOPOLY</vt:lpstr>
      <vt:lpstr>DEALING WITH NATURAL MONOPOLY</vt:lpstr>
      <vt:lpstr>UNREGULATED AND REGULATED NATURAL MONOPOLY</vt:lpstr>
      <vt:lpstr>PRICE DISCRIMINATION</vt:lpstr>
      <vt:lpstr>PRICE DISCRIMINATION</vt:lpstr>
      <vt:lpstr>PRICE DISCRIMINATION AND PROFIT MAXIMIZATION</vt:lpstr>
      <vt:lpstr>PRICE DISCRIMINATION</vt:lpstr>
      <vt:lpstr>PRICE DISCRIMINATION</vt:lpstr>
      <vt:lpstr>TWO TYPES OF AIRLINE CUSTOMERS</vt:lpstr>
      <vt:lpstr>PRICE DISCRIMINATION INCREASES SALES AND  PROFITS</vt:lpstr>
      <vt:lpstr>PERFECT PRICE DISCRIMINATION</vt:lpstr>
      <vt:lpstr>PRICE DISCRIMINATION</vt:lpstr>
      <vt:lpstr>PRICE DISCRIMINATION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Solina Lindahl</dc:creator>
  <cp:lastModifiedBy>Pace, Noemi (ESP)</cp:lastModifiedBy>
  <cp:revision>181</cp:revision>
  <cp:lastPrinted>2015-11-18T13:58:02Z</cp:lastPrinted>
  <dcterms:created xsi:type="dcterms:W3CDTF">2012-07-12T19:39:53Z</dcterms:created>
  <dcterms:modified xsi:type="dcterms:W3CDTF">2018-04-02T18:06:29Z</dcterms:modified>
</cp:coreProperties>
</file>