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F77CB41-941F-42B7-A902-0022304A767F}" v="179" dt="2024-03-20T05:12:04.28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94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udrey De Dominicis" userId="e309085b-3cfa-479e-bc03-53b0de72e7ea" providerId="ADAL" clId="{AF77CB41-941F-42B7-A902-0022304A767F}"/>
    <pc:docChg chg="custSel addSld modSld">
      <pc:chgData name="Audrey De Dominicis" userId="e309085b-3cfa-479e-bc03-53b0de72e7ea" providerId="ADAL" clId="{AF77CB41-941F-42B7-A902-0022304A767F}" dt="2024-03-20T05:13:25.529" v="673" actId="14100"/>
      <pc:docMkLst>
        <pc:docMk/>
      </pc:docMkLst>
      <pc:sldChg chg="modSp new mod">
        <pc:chgData name="Audrey De Dominicis" userId="e309085b-3cfa-479e-bc03-53b0de72e7ea" providerId="ADAL" clId="{AF77CB41-941F-42B7-A902-0022304A767F}" dt="2024-03-18T15:53:15.234" v="230" actId="1076"/>
        <pc:sldMkLst>
          <pc:docMk/>
          <pc:sldMk cId="1599184767" sldId="256"/>
        </pc:sldMkLst>
        <pc:spChg chg="mod">
          <ac:chgData name="Audrey De Dominicis" userId="e309085b-3cfa-479e-bc03-53b0de72e7ea" providerId="ADAL" clId="{AF77CB41-941F-42B7-A902-0022304A767F}" dt="2024-03-18T15:53:15.234" v="230" actId="1076"/>
          <ac:spMkLst>
            <pc:docMk/>
            <pc:sldMk cId="1599184767" sldId="256"/>
            <ac:spMk id="2" creationId="{860A4985-4A55-E5EC-0C10-31BE78B5F030}"/>
          </ac:spMkLst>
        </pc:spChg>
        <pc:spChg chg="mod">
          <ac:chgData name="Audrey De Dominicis" userId="e309085b-3cfa-479e-bc03-53b0de72e7ea" providerId="ADAL" clId="{AF77CB41-941F-42B7-A902-0022304A767F}" dt="2024-03-18T15:53:11.040" v="229" actId="1076"/>
          <ac:spMkLst>
            <pc:docMk/>
            <pc:sldMk cId="1599184767" sldId="256"/>
            <ac:spMk id="3" creationId="{62CDA16D-58CF-5C15-AC6C-3B56B2EAE567}"/>
          </ac:spMkLst>
        </pc:spChg>
      </pc:sldChg>
      <pc:sldChg chg="modSp new mod modAnim">
        <pc:chgData name="Audrey De Dominicis" userId="e309085b-3cfa-479e-bc03-53b0de72e7ea" providerId="ADAL" clId="{AF77CB41-941F-42B7-A902-0022304A767F}" dt="2024-03-20T04:59:22.724" v="615" actId="20577"/>
        <pc:sldMkLst>
          <pc:docMk/>
          <pc:sldMk cId="3236494541" sldId="257"/>
        </pc:sldMkLst>
        <pc:spChg chg="mod">
          <ac:chgData name="Audrey De Dominicis" userId="e309085b-3cfa-479e-bc03-53b0de72e7ea" providerId="ADAL" clId="{AF77CB41-941F-42B7-A902-0022304A767F}" dt="2024-03-18T15:54:07.819" v="279" actId="20577"/>
          <ac:spMkLst>
            <pc:docMk/>
            <pc:sldMk cId="3236494541" sldId="257"/>
            <ac:spMk id="2" creationId="{B9CDA872-5CF7-3CD6-EB09-0ACC134448C0}"/>
          </ac:spMkLst>
        </pc:spChg>
        <pc:spChg chg="mod">
          <ac:chgData name="Audrey De Dominicis" userId="e309085b-3cfa-479e-bc03-53b0de72e7ea" providerId="ADAL" clId="{AF77CB41-941F-42B7-A902-0022304A767F}" dt="2024-03-20T04:59:22.724" v="615" actId="20577"/>
          <ac:spMkLst>
            <pc:docMk/>
            <pc:sldMk cId="3236494541" sldId="257"/>
            <ac:spMk id="3" creationId="{34B91A13-6DAB-607B-B847-9602EE71ED6A}"/>
          </ac:spMkLst>
        </pc:spChg>
      </pc:sldChg>
      <pc:sldChg chg="modSp new mod modAnim">
        <pc:chgData name="Audrey De Dominicis" userId="e309085b-3cfa-479e-bc03-53b0de72e7ea" providerId="ADAL" clId="{AF77CB41-941F-42B7-A902-0022304A767F}" dt="2024-03-18T16:11:35.343" v="459" actId="255"/>
        <pc:sldMkLst>
          <pc:docMk/>
          <pc:sldMk cId="2182950821" sldId="258"/>
        </pc:sldMkLst>
        <pc:spChg chg="mod">
          <ac:chgData name="Audrey De Dominicis" userId="e309085b-3cfa-479e-bc03-53b0de72e7ea" providerId="ADAL" clId="{AF77CB41-941F-42B7-A902-0022304A767F}" dt="2024-03-18T15:55:21.060" v="299" actId="20577"/>
          <ac:spMkLst>
            <pc:docMk/>
            <pc:sldMk cId="2182950821" sldId="258"/>
            <ac:spMk id="2" creationId="{7865FE4A-EEE8-3F7D-4B6D-ADB0755CC77C}"/>
          </ac:spMkLst>
        </pc:spChg>
        <pc:spChg chg="mod">
          <ac:chgData name="Audrey De Dominicis" userId="e309085b-3cfa-479e-bc03-53b0de72e7ea" providerId="ADAL" clId="{AF77CB41-941F-42B7-A902-0022304A767F}" dt="2024-03-18T16:11:35.343" v="459" actId="255"/>
          <ac:spMkLst>
            <pc:docMk/>
            <pc:sldMk cId="2182950821" sldId="258"/>
            <ac:spMk id="3" creationId="{4DF6E471-527A-5C29-D7CE-8D9F7F39D626}"/>
          </ac:spMkLst>
        </pc:spChg>
      </pc:sldChg>
      <pc:sldChg chg="modSp new mod modAnim">
        <pc:chgData name="Audrey De Dominicis" userId="e309085b-3cfa-479e-bc03-53b0de72e7ea" providerId="ADAL" clId="{AF77CB41-941F-42B7-A902-0022304A767F}" dt="2024-03-18T16:55:22.741" v="472" actId="113"/>
        <pc:sldMkLst>
          <pc:docMk/>
          <pc:sldMk cId="3462613426" sldId="259"/>
        </pc:sldMkLst>
        <pc:spChg chg="mod">
          <ac:chgData name="Audrey De Dominicis" userId="e309085b-3cfa-479e-bc03-53b0de72e7ea" providerId="ADAL" clId="{AF77CB41-941F-42B7-A902-0022304A767F}" dt="2024-03-18T15:55:56.717" v="323" actId="20577"/>
          <ac:spMkLst>
            <pc:docMk/>
            <pc:sldMk cId="3462613426" sldId="259"/>
            <ac:spMk id="2" creationId="{EFB151E4-65BF-6E19-CD1A-F887B204FBD6}"/>
          </ac:spMkLst>
        </pc:spChg>
        <pc:spChg chg="mod">
          <ac:chgData name="Audrey De Dominicis" userId="e309085b-3cfa-479e-bc03-53b0de72e7ea" providerId="ADAL" clId="{AF77CB41-941F-42B7-A902-0022304A767F}" dt="2024-03-18T16:55:22.741" v="472" actId="113"/>
          <ac:spMkLst>
            <pc:docMk/>
            <pc:sldMk cId="3462613426" sldId="259"/>
            <ac:spMk id="3" creationId="{2E325814-94E6-59D5-D4F3-49A59EBE2FDA}"/>
          </ac:spMkLst>
        </pc:spChg>
      </pc:sldChg>
      <pc:sldChg chg="modSp new mod modAnim">
        <pc:chgData name="Audrey De Dominicis" userId="e309085b-3cfa-479e-bc03-53b0de72e7ea" providerId="ADAL" clId="{AF77CB41-941F-42B7-A902-0022304A767F}" dt="2024-03-20T05:11:00.124" v="617" actId="113"/>
        <pc:sldMkLst>
          <pc:docMk/>
          <pc:sldMk cId="467789409" sldId="260"/>
        </pc:sldMkLst>
        <pc:spChg chg="mod">
          <ac:chgData name="Audrey De Dominicis" userId="e309085b-3cfa-479e-bc03-53b0de72e7ea" providerId="ADAL" clId="{AF77CB41-941F-42B7-A902-0022304A767F}" dt="2024-03-18T15:56:49.222" v="373" actId="20577"/>
          <ac:spMkLst>
            <pc:docMk/>
            <pc:sldMk cId="467789409" sldId="260"/>
            <ac:spMk id="2" creationId="{DC31A4B9-3995-285E-2C2A-D1B2081D776B}"/>
          </ac:spMkLst>
        </pc:spChg>
        <pc:spChg chg="mod">
          <ac:chgData name="Audrey De Dominicis" userId="e309085b-3cfa-479e-bc03-53b0de72e7ea" providerId="ADAL" clId="{AF77CB41-941F-42B7-A902-0022304A767F}" dt="2024-03-20T05:11:00.124" v="617" actId="113"/>
          <ac:spMkLst>
            <pc:docMk/>
            <pc:sldMk cId="467789409" sldId="260"/>
            <ac:spMk id="3" creationId="{6CE2AD40-5E5F-BEDC-1878-4F2EE9849C1A}"/>
          </ac:spMkLst>
        </pc:spChg>
      </pc:sldChg>
      <pc:sldChg chg="modSp new mod modAnim">
        <pc:chgData name="Audrey De Dominicis" userId="e309085b-3cfa-479e-bc03-53b0de72e7ea" providerId="ADAL" clId="{AF77CB41-941F-42B7-A902-0022304A767F}" dt="2024-03-18T16:12:25.005" v="466" actId="1076"/>
        <pc:sldMkLst>
          <pc:docMk/>
          <pc:sldMk cId="2478426903" sldId="261"/>
        </pc:sldMkLst>
        <pc:spChg chg="mod">
          <ac:chgData name="Audrey De Dominicis" userId="e309085b-3cfa-479e-bc03-53b0de72e7ea" providerId="ADAL" clId="{AF77CB41-941F-42B7-A902-0022304A767F}" dt="2024-03-18T15:59:10.352" v="400" actId="20577"/>
          <ac:spMkLst>
            <pc:docMk/>
            <pc:sldMk cId="2478426903" sldId="261"/>
            <ac:spMk id="2" creationId="{ED48AB5F-CF17-5AEA-96CE-3A5B3EB8CED2}"/>
          </ac:spMkLst>
        </pc:spChg>
        <pc:spChg chg="mod">
          <ac:chgData name="Audrey De Dominicis" userId="e309085b-3cfa-479e-bc03-53b0de72e7ea" providerId="ADAL" clId="{AF77CB41-941F-42B7-A902-0022304A767F}" dt="2024-03-18T16:12:25.005" v="466" actId="1076"/>
          <ac:spMkLst>
            <pc:docMk/>
            <pc:sldMk cId="2478426903" sldId="261"/>
            <ac:spMk id="3" creationId="{4458EBDA-F04C-9192-7B48-83A28FE636FB}"/>
          </ac:spMkLst>
        </pc:spChg>
      </pc:sldChg>
      <pc:sldChg chg="modSp new mod modAnim">
        <pc:chgData name="Audrey De Dominicis" userId="e309085b-3cfa-479e-bc03-53b0de72e7ea" providerId="ADAL" clId="{AF77CB41-941F-42B7-A902-0022304A767F}" dt="2024-03-20T05:12:04.287" v="618" actId="113"/>
        <pc:sldMkLst>
          <pc:docMk/>
          <pc:sldMk cId="643262599" sldId="262"/>
        </pc:sldMkLst>
        <pc:spChg chg="mod">
          <ac:chgData name="Audrey De Dominicis" userId="e309085b-3cfa-479e-bc03-53b0de72e7ea" providerId="ADAL" clId="{AF77CB41-941F-42B7-A902-0022304A767F}" dt="2024-03-18T15:59:42.514" v="429" actId="20577"/>
          <ac:spMkLst>
            <pc:docMk/>
            <pc:sldMk cId="643262599" sldId="262"/>
            <ac:spMk id="2" creationId="{CFBD1B2A-3A6E-4974-07B4-ABD3B3A5EA2D}"/>
          </ac:spMkLst>
        </pc:spChg>
        <pc:spChg chg="mod">
          <ac:chgData name="Audrey De Dominicis" userId="e309085b-3cfa-479e-bc03-53b0de72e7ea" providerId="ADAL" clId="{AF77CB41-941F-42B7-A902-0022304A767F}" dt="2024-03-20T05:12:04.287" v="618" actId="113"/>
          <ac:spMkLst>
            <pc:docMk/>
            <pc:sldMk cId="643262599" sldId="262"/>
            <ac:spMk id="3" creationId="{FEC7BE22-D839-785B-6ED7-11E94C4D492C}"/>
          </ac:spMkLst>
        </pc:spChg>
      </pc:sldChg>
      <pc:sldChg chg="addSp modSp new mod modAnim">
        <pc:chgData name="Audrey De Dominicis" userId="e309085b-3cfa-479e-bc03-53b0de72e7ea" providerId="ADAL" clId="{AF77CB41-941F-42B7-A902-0022304A767F}" dt="2024-03-20T05:13:25.529" v="673" actId="14100"/>
        <pc:sldMkLst>
          <pc:docMk/>
          <pc:sldMk cId="3464956921" sldId="263"/>
        </pc:sldMkLst>
        <pc:spChg chg="mod">
          <ac:chgData name="Audrey De Dominicis" userId="e309085b-3cfa-479e-bc03-53b0de72e7ea" providerId="ADAL" clId="{AF77CB41-941F-42B7-A902-0022304A767F}" dt="2024-03-18T16:00:33.271" v="435" actId="27636"/>
          <ac:spMkLst>
            <pc:docMk/>
            <pc:sldMk cId="3464956921" sldId="263"/>
            <ac:spMk id="2" creationId="{7810FE68-AA9F-EA40-5139-9601182AA3D0}"/>
          </ac:spMkLst>
        </pc:spChg>
        <pc:spChg chg="mod">
          <ac:chgData name="Audrey De Dominicis" userId="e309085b-3cfa-479e-bc03-53b0de72e7ea" providerId="ADAL" clId="{AF77CB41-941F-42B7-A902-0022304A767F}" dt="2024-03-18T16:12:58.025" v="471" actId="27636"/>
          <ac:spMkLst>
            <pc:docMk/>
            <pc:sldMk cId="3464956921" sldId="263"/>
            <ac:spMk id="3" creationId="{41DFDC4A-BFC4-2F5F-CEDA-CC8B776C882B}"/>
          </ac:spMkLst>
        </pc:spChg>
        <pc:spChg chg="add mod">
          <ac:chgData name="Audrey De Dominicis" userId="e309085b-3cfa-479e-bc03-53b0de72e7ea" providerId="ADAL" clId="{AF77CB41-941F-42B7-A902-0022304A767F}" dt="2024-03-20T05:13:25.529" v="673" actId="14100"/>
          <ac:spMkLst>
            <pc:docMk/>
            <pc:sldMk cId="3464956921" sldId="263"/>
            <ac:spMk id="4" creationId="{807F5569-7340-09DA-EB9F-B47C53D18C6E}"/>
          </ac:spMkLst>
        </pc:spChg>
      </pc:sldChg>
      <pc:sldMasterChg chg="addSldLayout">
        <pc:chgData name="Audrey De Dominicis" userId="e309085b-3cfa-479e-bc03-53b0de72e7ea" providerId="ADAL" clId="{AF77CB41-941F-42B7-A902-0022304A767F}" dt="2024-03-18T15:49:09.085" v="0" actId="680"/>
        <pc:sldMasterMkLst>
          <pc:docMk/>
          <pc:sldMasterMk cId="2744609672" sldId="2147483648"/>
        </pc:sldMasterMkLst>
        <pc:sldLayoutChg chg="add">
          <pc:chgData name="Audrey De Dominicis" userId="e309085b-3cfa-479e-bc03-53b0de72e7ea" providerId="ADAL" clId="{AF77CB41-941F-42B7-A902-0022304A767F}" dt="2024-03-18T15:49:09.085" v="0" actId="680"/>
          <pc:sldLayoutMkLst>
            <pc:docMk/>
            <pc:sldMasterMk cId="2744609672" sldId="2147483648"/>
            <pc:sldLayoutMk cId="659394000" sldId="2147483649"/>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1F9000-E083-42BA-A609-05DD18633FAF}" type="datetimeFigureOut">
              <a:rPr lang="it-IT" smtClean="0"/>
              <a:t>20/03/2024</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196380-DEEB-4296-901B-A55C86A0BA74}" type="slidenum">
              <a:rPr lang="it-IT" smtClean="0"/>
              <a:t>‹N›</a:t>
            </a:fld>
            <a:endParaRPr lang="it-IT"/>
          </a:p>
        </p:txBody>
      </p:sp>
    </p:spTree>
    <p:extLst>
      <p:ext uri="{BB962C8B-B14F-4D97-AF65-F5344CB8AC3E}">
        <p14:creationId xmlns:p14="http://schemas.microsoft.com/office/powerpoint/2010/main" val="14790110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6B196380-DEEB-4296-901B-A55C86A0BA74}" type="slidenum">
              <a:rPr lang="it-IT" smtClean="0"/>
              <a:t>3</a:t>
            </a:fld>
            <a:endParaRPr lang="it-IT"/>
          </a:p>
        </p:txBody>
      </p:sp>
    </p:spTree>
    <p:extLst>
      <p:ext uri="{BB962C8B-B14F-4D97-AF65-F5344CB8AC3E}">
        <p14:creationId xmlns:p14="http://schemas.microsoft.com/office/powerpoint/2010/main" val="39911832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6B196380-DEEB-4296-901B-A55C86A0BA74}" type="slidenum">
              <a:rPr lang="it-IT" smtClean="0"/>
              <a:t>6</a:t>
            </a:fld>
            <a:endParaRPr lang="it-IT"/>
          </a:p>
        </p:txBody>
      </p:sp>
    </p:spTree>
    <p:extLst>
      <p:ext uri="{BB962C8B-B14F-4D97-AF65-F5344CB8AC3E}">
        <p14:creationId xmlns:p14="http://schemas.microsoft.com/office/powerpoint/2010/main" val="417048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395042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smtClean="0"/>
              <a:pPr/>
              <a:t>3/20/2024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6702372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smtClean="0"/>
              <a:pPr/>
              <a:t>3/20/2024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5559012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smtClean="0"/>
              <a:pPr/>
              <a:t>3/20/2024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7481650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smtClean="0"/>
              <a:pPr/>
              <a:t>3/20/2024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5078283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smtClean="0"/>
              <a:pPr/>
              <a:t>3/20/2024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8080172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2500081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4299639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52647F38-B617-4D2F-AE0A-013F0C4D2C57}" type="datetimeFigureOut">
              <a:rPr lang="en-US" smtClean="0"/>
              <a:t>3/20/2024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97799C9-84D9-46D2-A11E-BCF8A720529D}" type="slidenum">
              <a:rPr lang="en-US" smtClean="0"/>
              <a:t>‹N›</a:t>
            </a:fld>
            <a:endParaRPr lang="en-US" dirty="0"/>
          </a:p>
        </p:txBody>
      </p:sp>
    </p:spTree>
    <p:extLst>
      <p:ext uri="{BB962C8B-B14F-4D97-AF65-F5344CB8AC3E}">
        <p14:creationId xmlns:p14="http://schemas.microsoft.com/office/powerpoint/2010/main" val="278094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smtClean="0"/>
              <a:pPr/>
              <a:t>3/20/2024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4229077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05BFA754-D5C3-4E66-96A6-867B257F58DC}" type="datetimeFigureOut">
              <a:rPr lang="en-US" smtClean="0"/>
              <a:t>3/20/2024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D84065D-F351-4B03-BD91-D8A6B8D4B362}" type="slidenum">
              <a:rPr lang="en-US" smtClean="0"/>
              <a:t>‹N›</a:t>
            </a:fld>
            <a:endParaRPr lang="en-US" dirty="0"/>
          </a:p>
        </p:txBody>
      </p:sp>
    </p:spTree>
    <p:extLst>
      <p:ext uri="{BB962C8B-B14F-4D97-AF65-F5344CB8AC3E}">
        <p14:creationId xmlns:p14="http://schemas.microsoft.com/office/powerpoint/2010/main" val="2198834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3/20/2024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9076662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3/20/2024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047818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3/20/2024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0422156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smtClean="0"/>
              <a:pPr/>
              <a:t>3/20/2024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42669657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smtClean="0"/>
              <a:pPr/>
              <a:t>3/20/2024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5728169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3/20/2024</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4158675307"/>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 id="2147483681" r:id="rId13"/>
    <p:sldLayoutId id="2147483682" r:id="rId14"/>
    <p:sldLayoutId id="2147483683" r:id="rId15"/>
    <p:sldLayoutId id="214748368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60A4985-4A55-E5EC-0C10-31BE78B5F030}"/>
              </a:ext>
            </a:extLst>
          </p:cNvPr>
          <p:cNvSpPr>
            <a:spLocks noGrp="1"/>
          </p:cNvSpPr>
          <p:nvPr>
            <p:ph type="ctrTitle"/>
          </p:nvPr>
        </p:nvSpPr>
        <p:spPr>
          <a:xfrm>
            <a:off x="2793999" y="413658"/>
            <a:ext cx="6604002" cy="3386664"/>
          </a:xfrm>
        </p:spPr>
        <p:txBody>
          <a:bodyPr/>
          <a:lstStyle/>
          <a:p>
            <a:r>
              <a:rPr lang="it-IT" dirty="0"/>
              <a:t>BENI DI MERITO E DI DEMERITO, ASIMMETRIE INFORMATIVE</a:t>
            </a:r>
          </a:p>
        </p:txBody>
      </p:sp>
      <p:sp>
        <p:nvSpPr>
          <p:cNvPr id="3" name="Sottotitolo 2">
            <a:extLst>
              <a:ext uri="{FF2B5EF4-FFF2-40B4-BE49-F238E27FC236}">
                <a16:creationId xmlns:a16="http://schemas.microsoft.com/office/drawing/2014/main" id="{62CDA16D-58CF-5C15-AC6C-3B56B2EAE567}"/>
              </a:ext>
            </a:extLst>
          </p:cNvPr>
          <p:cNvSpPr>
            <a:spLocks noGrp="1"/>
          </p:cNvSpPr>
          <p:nvPr>
            <p:ph type="subTitle" idx="1"/>
          </p:nvPr>
        </p:nvSpPr>
        <p:spPr>
          <a:xfrm>
            <a:off x="1732665" y="3974494"/>
            <a:ext cx="7766936" cy="1096899"/>
          </a:xfrm>
        </p:spPr>
        <p:txBody>
          <a:bodyPr>
            <a:noAutofit/>
          </a:bodyPr>
          <a:lstStyle/>
          <a:p>
            <a:r>
              <a:rPr lang="it-IT" sz="2000" b="1" dirty="0"/>
              <a:t>Cap. 11</a:t>
            </a:r>
          </a:p>
          <a:p>
            <a:r>
              <a:rPr lang="it-IT" sz="2000" b="1" dirty="0"/>
              <a:t>Corso di Politica Economica</a:t>
            </a:r>
            <a:endParaRPr lang="it-IT" sz="2000" dirty="0"/>
          </a:p>
          <a:p>
            <a:r>
              <a:rPr lang="it-IT" sz="2000" dirty="0"/>
              <a:t>Prof. Marco Di Domizio</a:t>
            </a:r>
          </a:p>
          <a:p>
            <a:r>
              <a:rPr lang="it-IT" sz="2000" dirty="0"/>
              <a:t>mdidomizio@unite.it</a:t>
            </a:r>
          </a:p>
          <a:p>
            <a:r>
              <a:rPr lang="it-IT" sz="2000" dirty="0"/>
              <a:t>Dott.ssa Audrey De Dominicis</a:t>
            </a:r>
          </a:p>
          <a:p>
            <a:r>
              <a:rPr lang="it-IT" sz="2000" dirty="0"/>
              <a:t>adedominicis@unite.it</a:t>
            </a:r>
          </a:p>
        </p:txBody>
      </p:sp>
    </p:spTree>
    <p:extLst>
      <p:ext uri="{BB962C8B-B14F-4D97-AF65-F5344CB8AC3E}">
        <p14:creationId xmlns:p14="http://schemas.microsoft.com/office/powerpoint/2010/main" val="15991847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9CDA872-5CF7-3CD6-EB09-0ACC134448C0}"/>
              </a:ext>
            </a:extLst>
          </p:cNvPr>
          <p:cNvSpPr>
            <a:spLocks noGrp="1"/>
          </p:cNvSpPr>
          <p:nvPr>
            <p:ph type="title"/>
          </p:nvPr>
        </p:nvSpPr>
        <p:spPr/>
        <p:txBody>
          <a:bodyPr/>
          <a:lstStyle/>
          <a:p>
            <a:r>
              <a:rPr lang="it-IT" dirty="0"/>
              <a:t>Tipologie di beni</a:t>
            </a:r>
          </a:p>
        </p:txBody>
      </p:sp>
      <p:sp>
        <p:nvSpPr>
          <p:cNvPr id="3" name="Segnaposto contenuto 2">
            <a:extLst>
              <a:ext uri="{FF2B5EF4-FFF2-40B4-BE49-F238E27FC236}">
                <a16:creationId xmlns:a16="http://schemas.microsoft.com/office/drawing/2014/main" id="{34B91A13-6DAB-607B-B847-9602EE71ED6A}"/>
              </a:ext>
            </a:extLst>
          </p:cNvPr>
          <p:cNvSpPr>
            <a:spLocks noGrp="1"/>
          </p:cNvSpPr>
          <p:nvPr>
            <p:ph idx="1"/>
          </p:nvPr>
        </p:nvSpPr>
        <p:spPr/>
        <p:txBody>
          <a:bodyPr/>
          <a:lstStyle/>
          <a:p>
            <a:pPr eaLnBrk="1" hangingPunct="1">
              <a:lnSpc>
                <a:spcPct val="80000"/>
              </a:lnSpc>
              <a:buFontTx/>
              <a:buNone/>
            </a:pPr>
            <a:r>
              <a:rPr lang="it-IT" altLang="en-US" sz="1800" dirty="0"/>
              <a:t>I </a:t>
            </a:r>
            <a:r>
              <a:rPr lang="it-IT" altLang="en-US" sz="1800" b="1" dirty="0">
                <a:solidFill>
                  <a:schemeClr val="hlink"/>
                </a:solidFill>
              </a:rPr>
              <a:t>beni di merito o demerito</a:t>
            </a:r>
            <a:r>
              <a:rPr lang="it-IT" altLang="en-US" sz="1800" dirty="0"/>
              <a:t> sono quelli per cui il </a:t>
            </a:r>
            <a:r>
              <a:rPr lang="it-IT" altLang="en-US" sz="1800" i="1" dirty="0"/>
              <a:t>policy maker</a:t>
            </a:r>
            <a:r>
              <a:rPr lang="it-IT" altLang="en-US" sz="1800" dirty="0"/>
              <a:t> ritiene giustificato limitare la libertà di scelta individuale riguardo il consumo o la produzione, poiché crede che </a:t>
            </a:r>
            <a:r>
              <a:rPr lang="it-IT" altLang="en-US" sz="1800" b="1" dirty="0"/>
              <a:t>gli individui abbiano informazioni limitate o distorte </a:t>
            </a:r>
            <a:r>
              <a:rPr lang="it-IT" altLang="en-US" sz="1800" dirty="0"/>
              <a:t>circa i reali costi e benefici individuali comportati dalla loro produzione o dal loro consumo. </a:t>
            </a:r>
          </a:p>
          <a:p>
            <a:pPr eaLnBrk="1" hangingPunct="1">
              <a:lnSpc>
                <a:spcPct val="80000"/>
              </a:lnSpc>
              <a:buFontTx/>
              <a:buNone/>
            </a:pPr>
            <a:endParaRPr lang="it-IT" altLang="en-US" sz="1800" dirty="0"/>
          </a:p>
          <a:p>
            <a:pPr eaLnBrk="1" hangingPunct="1">
              <a:lnSpc>
                <a:spcPct val="80000"/>
              </a:lnSpc>
            </a:pPr>
            <a:r>
              <a:rPr lang="it-IT" altLang="en-US" sz="1800" dirty="0"/>
              <a:t>Un </a:t>
            </a:r>
            <a:r>
              <a:rPr lang="it-IT" altLang="en-US" sz="1800" b="1" dirty="0">
                <a:solidFill>
                  <a:schemeClr val="hlink"/>
                </a:solidFill>
              </a:rPr>
              <a:t>bene di merito </a:t>
            </a:r>
            <a:r>
              <a:rPr lang="it-IT" altLang="en-US" sz="1800" dirty="0"/>
              <a:t>è un bene per il quale il </a:t>
            </a:r>
            <a:r>
              <a:rPr lang="it-IT" altLang="en-US" sz="1800" i="1" dirty="0"/>
              <a:t>policy maker</a:t>
            </a:r>
            <a:r>
              <a:rPr lang="it-IT" altLang="en-US" sz="1800" dirty="0"/>
              <a:t> ritiene appropriato imporre un consumo positivo (o comunque superiore rispetto a quello che l’individuo riterrebbe ottimale). Esempi sono i vaccini o l’istruzione obbligatoria; </a:t>
            </a:r>
          </a:p>
          <a:p>
            <a:pPr eaLnBrk="1" hangingPunct="1">
              <a:lnSpc>
                <a:spcPct val="80000"/>
              </a:lnSpc>
            </a:pPr>
            <a:r>
              <a:rPr lang="it-IT" altLang="en-US" sz="1800" dirty="0"/>
              <a:t>un </a:t>
            </a:r>
            <a:r>
              <a:rPr lang="it-IT" altLang="en-US" sz="1800" b="1" dirty="0">
                <a:solidFill>
                  <a:schemeClr val="hlink"/>
                </a:solidFill>
              </a:rPr>
              <a:t>bene è di demerito</a:t>
            </a:r>
            <a:r>
              <a:rPr lang="it-IT" altLang="en-US" sz="1800" dirty="0"/>
              <a:t>, se il </a:t>
            </a:r>
            <a:r>
              <a:rPr lang="it-IT" altLang="en-US" sz="1800" i="1" dirty="0"/>
              <a:t>policy maker</a:t>
            </a:r>
            <a:r>
              <a:rPr lang="it-IT" altLang="en-US" sz="1800" dirty="0"/>
              <a:t> ritiene appropriato imporre un volume di consumo nullo (o comunque inferiore rispetto a quello ritenuto ottimale dagli individui). Esempi sono il consumo di droga, alcol,…</a:t>
            </a:r>
            <a:endParaRPr lang="en-US" altLang="en-US" sz="1800" dirty="0"/>
          </a:p>
          <a:p>
            <a:endParaRPr lang="it-IT" dirty="0"/>
          </a:p>
        </p:txBody>
      </p:sp>
    </p:spTree>
    <p:extLst>
      <p:ext uri="{BB962C8B-B14F-4D97-AF65-F5344CB8AC3E}">
        <p14:creationId xmlns:p14="http://schemas.microsoft.com/office/powerpoint/2010/main" val="3236494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865FE4A-EEE8-3F7D-4B6D-ADB0755CC77C}"/>
              </a:ext>
            </a:extLst>
          </p:cNvPr>
          <p:cNvSpPr>
            <a:spLocks noGrp="1"/>
          </p:cNvSpPr>
          <p:nvPr>
            <p:ph type="title"/>
          </p:nvPr>
        </p:nvSpPr>
        <p:spPr/>
        <p:txBody>
          <a:bodyPr/>
          <a:lstStyle/>
          <a:p>
            <a:r>
              <a:rPr lang="it-IT" dirty="0"/>
              <a:t>Natura del bene</a:t>
            </a:r>
          </a:p>
        </p:txBody>
      </p:sp>
      <p:sp>
        <p:nvSpPr>
          <p:cNvPr id="3" name="Segnaposto contenuto 2">
            <a:extLst>
              <a:ext uri="{FF2B5EF4-FFF2-40B4-BE49-F238E27FC236}">
                <a16:creationId xmlns:a16="http://schemas.microsoft.com/office/drawing/2014/main" id="{4DF6E471-527A-5C29-D7CE-8D9F7F39D626}"/>
              </a:ext>
            </a:extLst>
          </p:cNvPr>
          <p:cNvSpPr>
            <a:spLocks noGrp="1"/>
          </p:cNvSpPr>
          <p:nvPr>
            <p:ph idx="1"/>
          </p:nvPr>
        </p:nvSpPr>
        <p:spPr/>
        <p:txBody>
          <a:bodyPr>
            <a:normAutofit/>
          </a:bodyPr>
          <a:lstStyle/>
          <a:p>
            <a:pPr eaLnBrk="1" hangingPunct="1">
              <a:lnSpc>
                <a:spcPct val="80000"/>
              </a:lnSpc>
              <a:buFontTx/>
              <a:buNone/>
            </a:pPr>
            <a:r>
              <a:rPr lang="it-IT" altLang="en-US" sz="2400" dirty="0"/>
              <a:t>La natura meritoria (o demeritoria) di un bene implica che si limiti la sovranità del consumatore (o del produttore), in nome di una migliore informazione (e capacità di valutazione) detenuta da enti che stanno al di sopra dell’individuo </a:t>
            </a:r>
            <a:r>
              <a:rPr lang="it-IT" altLang="en-US" sz="2400" dirty="0">
                <a:solidFill>
                  <a:schemeClr val="hlink"/>
                </a:solidFill>
              </a:rPr>
              <a:t>(posizione criticata dai liberisti)</a:t>
            </a:r>
            <a:r>
              <a:rPr lang="it-IT" altLang="en-US" sz="2400" dirty="0"/>
              <a:t>.</a:t>
            </a:r>
          </a:p>
          <a:p>
            <a:pPr eaLnBrk="1" hangingPunct="1">
              <a:lnSpc>
                <a:spcPct val="80000"/>
              </a:lnSpc>
              <a:buFontTx/>
              <a:buNone/>
            </a:pPr>
            <a:endParaRPr lang="it-IT" altLang="en-US" sz="2400" dirty="0"/>
          </a:p>
          <a:p>
            <a:pPr eaLnBrk="1" hangingPunct="1">
              <a:lnSpc>
                <a:spcPct val="80000"/>
              </a:lnSpc>
              <a:buFontTx/>
              <a:buNone/>
            </a:pPr>
            <a:r>
              <a:rPr lang="it-IT" altLang="en-US" sz="2400" dirty="0"/>
              <a:t>Tuttavia, appellarsi alla natura meritoria o demeritoria di un bene rappresenta spesso l’</a:t>
            </a:r>
            <a:r>
              <a:rPr lang="it-IT" altLang="en-US" sz="2400" i="1" dirty="0" err="1"/>
              <a:t>extrema</a:t>
            </a:r>
            <a:r>
              <a:rPr lang="it-IT" altLang="en-US" sz="2400" i="1" dirty="0"/>
              <a:t> ratio</a:t>
            </a:r>
            <a:r>
              <a:rPr lang="it-IT" altLang="en-US" sz="2400" dirty="0"/>
              <a:t> per poter richiedere l’intervento di politica economica quando non si hanno argomentazioni più convincenti.</a:t>
            </a:r>
            <a:endParaRPr lang="en-US" altLang="en-US" sz="2400" dirty="0"/>
          </a:p>
          <a:p>
            <a:endParaRPr lang="it-IT" sz="2400" dirty="0"/>
          </a:p>
        </p:txBody>
      </p:sp>
    </p:spTree>
    <p:extLst>
      <p:ext uri="{BB962C8B-B14F-4D97-AF65-F5344CB8AC3E}">
        <p14:creationId xmlns:p14="http://schemas.microsoft.com/office/powerpoint/2010/main" val="21829508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FB151E4-65BF-6E19-CD1A-F887B204FBD6}"/>
              </a:ext>
            </a:extLst>
          </p:cNvPr>
          <p:cNvSpPr>
            <a:spLocks noGrp="1"/>
          </p:cNvSpPr>
          <p:nvPr>
            <p:ph type="title"/>
          </p:nvPr>
        </p:nvSpPr>
        <p:spPr/>
        <p:txBody>
          <a:bodyPr/>
          <a:lstStyle/>
          <a:p>
            <a:r>
              <a:rPr lang="it-IT" dirty="0"/>
              <a:t>Asimmetrie informative</a:t>
            </a:r>
          </a:p>
        </p:txBody>
      </p:sp>
      <p:sp>
        <p:nvSpPr>
          <p:cNvPr id="3" name="Segnaposto contenuto 2">
            <a:extLst>
              <a:ext uri="{FF2B5EF4-FFF2-40B4-BE49-F238E27FC236}">
                <a16:creationId xmlns:a16="http://schemas.microsoft.com/office/drawing/2014/main" id="{2E325814-94E6-59D5-D4F3-49A59EBE2FDA}"/>
              </a:ext>
            </a:extLst>
          </p:cNvPr>
          <p:cNvSpPr>
            <a:spLocks noGrp="1"/>
          </p:cNvSpPr>
          <p:nvPr>
            <p:ph idx="1"/>
          </p:nvPr>
        </p:nvSpPr>
        <p:spPr/>
        <p:txBody>
          <a:bodyPr>
            <a:normAutofit/>
          </a:bodyPr>
          <a:lstStyle/>
          <a:p>
            <a:pPr eaLnBrk="1" hangingPunct="1">
              <a:buFontTx/>
              <a:buNone/>
            </a:pPr>
            <a:r>
              <a:rPr lang="it-IT" altLang="en-US" sz="2400" dirty="0"/>
              <a:t>Si verifica un caso di </a:t>
            </a:r>
            <a:r>
              <a:rPr lang="it-IT" altLang="en-US" sz="2400" dirty="0">
                <a:solidFill>
                  <a:schemeClr val="hlink"/>
                </a:solidFill>
              </a:rPr>
              <a:t>asimmetria informativa</a:t>
            </a:r>
            <a:r>
              <a:rPr lang="it-IT" altLang="en-US" sz="2400" dirty="0"/>
              <a:t> ogni volta che i soggetti coinvolti in scambi economici dispongono di </a:t>
            </a:r>
            <a:r>
              <a:rPr lang="it-IT" altLang="en-US" sz="2400" b="1" dirty="0"/>
              <a:t>insiemi di informazioni differenti.</a:t>
            </a:r>
          </a:p>
          <a:p>
            <a:pPr eaLnBrk="1" hangingPunct="1">
              <a:buFontTx/>
              <a:buNone/>
            </a:pPr>
            <a:endParaRPr lang="it-IT" altLang="en-US" sz="2400" dirty="0"/>
          </a:p>
          <a:p>
            <a:pPr eaLnBrk="1" hangingPunct="1">
              <a:buFontTx/>
              <a:buNone/>
            </a:pPr>
            <a:r>
              <a:rPr lang="it-IT" altLang="en-US" sz="2400" dirty="0"/>
              <a:t>Le asimmetrie informative sono all’origine dei fallimenti del mercato; in altre parole, le allocazioni derivanti da scambi che avvengono con informazione asimmetrica sono di norma Pareto-inefficienti.</a:t>
            </a:r>
            <a:endParaRPr lang="en-US" altLang="en-US" sz="2400" dirty="0"/>
          </a:p>
          <a:p>
            <a:endParaRPr lang="it-IT" sz="2400" dirty="0"/>
          </a:p>
        </p:txBody>
      </p:sp>
    </p:spTree>
    <p:extLst>
      <p:ext uri="{BB962C8B-B14F-4D97-AF65-F5344CB8AC3E}">
        <p14:creationId xmlns:p14="http://schemas.microsoft.com/office/powerpoint/2010/main" val="34626134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C31A4B9-3995-285E-2C2A-D1B2081D776B}"/>
              </a:ext>
            </a:extLst>
          </p:cNvPr>
          <p:cNvSpPr>
            <a:spLocks noGrp="1"/>
          </p:cNvSpPr>
          <p:nvPr>
            <p:ph type="title"/>
          </p:nvPr>
        </p:nvSpPr>
        <p:spPr/>
        <p:txBody>
          <a:bodyPr/>
          <a:lstStyle/>
          <a:p>
            <a:r>
              <a:rPr lang="it-IT" dirty="0"/>
              <a:t>La classificazione dell’asimmetria informativa</a:t>
            </a:r>
          </a:p>
        </p:txBody>
      </p:sp>
      <p:sp>
        <p:nvSpPr>
          <p:cNvPr id="3" name="Segnaposto contenuto 2">
            <a:extLst>
              <a:ext uri="{FF2B5EF4-FFF2-40B4-BE49-F238E27FC236}">
                <a16:creationId xmlns:a16="http://schemas.microsoft.com/office/drawing/2014/main" id="{6CE2AD40-5E5F-BEDC-1878-4F2EE9849C1A}"/>
              </a:ext>
            </a:extLst>
          </p:cNvPr>
          <p:cNvSpPr>
            <a:spLocks noGrp="1"/>
          </p:cNvSpPr>
          <p:nvPr>
            <p:ph idx="1"/>
          </p:nvPr>
        </p:nvSpPr>
        <p:spPr>
          <a:xfrm>
            <a:off x="677334" y="1930400"/>
            <a:ext cx="8596668" cy="3880773"/>
          </a:xfrm>
        </p:spPr>
        <p:txBody>
          <a:bodyPr>
            <a:noAutofit/>
          </a:bodyPr>
          <a:lstStyle/>
          <a:p>
            <a:pPr eaLnBrk="1" hangingPunct="1">
              <a:lnSpc>
                <a:spcPct val="80000"/>
              </a:lnSpc>
            </a:pPr>
            <a:r>
              <a:rPr lang="it-IT" altLang="en-US" sz="2400" dirty="0"/>
              <a:t>Se l’asimmetria informativa è </a:t>
            </a:r>
            <a:r>
              <a:rPr lang="it-IT" altLang="en-US" sz="2400" b="1" dirty="0"/>
              <a:t>precedente</a:t>
            </a:r>
            <a:r>
              <a:rPr lang="it-IT" altLang="en-US" sz="2400" dirty="0"/>
              <a:t> rispetto alla conclusione dei contratti (e alla realizzazione degli scambi), si viene a determinare una situazione che è detta di “</a:t>
            </a:r>
            <a:r>
              <a:rPr lang="it-IT" altLang="en-US" sz="2400" dirty="0">
                <a:solidFill>
                  <a:schemeClr val="hlink"/>
                </a:solidFill>
              </a:rPr>
              <a:t>selezione avversa</a:t>
            </a:r>
            <a:r>
              <a:rPr lang="it-IT" altLang="en-US" sz="2400" dirty="0"/>
              <a:t>” (</a:t>
            </a:r>
            <a:r>
              <a:rPr lang="it-IT" altLang="en-US" sz="2400" i="1" dirty="0" err="1"/>
              <a:t>adverse</a:t>
            </a:r>
            <a:r>
              <a:rPr lang="it-IT" altLang="en-US" sz="2400" i="1" dirty="0"/>
              <a:t> </a:t>
            </a:r>
            <a:r>
              <a:rPr lang="it-IT" altLang="en-US" sz="2400" i="1" dirty="0" err="1"/>
              <a:t>selection</a:t>
            </a:r>
            <a:r>
              <a:rPr lang="it-IT" altLang="en-US" sz="2400" dirty="0"/>
              <a:t>).</a:t>
            </a:r>
          </a:p>
          <a:p>
            <a:pPr eaLnBrk="1" hangingPunct="1">
              <a:lnSpc>
                <a:spcPct val="80000"/>
              </a:lnSpc>
            </a:pPr>
            <a:r>
              <a:rPr lang="it-IT" altLang="en-US" sz="2400" dirty="0"/>
              <a:t>Se invece la differenza fra gli insiemi informativi insorge </a:t>
            </a:r>
            <a:r>
              <a:rPr lang="it-IT" altLang="en-US" sz="2400" b="1" dirty="0"/>
              <a:t>dopo che il contratto è stato siglato</a:t>
            </a:r>
            <a:r>
              <a:rPr lang="it-IT" altLang="en-US" sz="2400" dirty="0"/>
              <a:t>, ci si trova di fronte a situazioni di </a:t>
            </a:r>
            <a:r>
              <a:rPr lang="it-IT" altLang="en-US" sz="2400" dirty="0">
                <a:solidFill>
                  <a:schemeClr val="hlink"/>
                </a:solidFill>
              </a:rPr>
              <a:t>azzardo morale</a:t>
            </a:r>
            <a:r>
              <a:rPr lang="it-IT" altLang="en-US" sz="2400" dirty="0"/>
              <a:t> o </a:t>
            </a:r>
            <a:r>
              <a:rPr lang="it-IT" altLang="en-US" sz="2400" dirty="0">
                <a:solidFill>
                  <a:schemeClr val="hlink"/>
                </a:solidFill>
              </a:rPr>
              <a:t>rischio morale</a:t>
            </a:r>
            <a:r>
              <a:rPr lang="it-IT" altLang="en-US" sz="2400" dirty="0"/>
              <a:t>, in inglese </a:t>
            </a:r>
            <a:r>
              <a:rPr lang="it-IT" altLang="en-US" sz="2400" i="1" dirty="0"/>
              <a:t>moral hazard</a:t>
            </a:r>
            <a:r>
              <a:rPr lang="it-IT" altLang="en-US" sz="2400" dirty="0"/>
              <a:t> (la traduzione italiana più appropriata, probabilmente, è quella di </a:t>
            </a:r>
            <a:r>
              <a:rPr lang="it-IT" altLang="en-US" sz="2400" dirty="0">
                <a:solidFill>
                  <a:schemeClr val="hlink"/>
                </a:solidFill>
              </a:rPr>
              <a:t>comportamento sleale</a:t>
            </a:r>
            <a:r>
              <a:rPr lang="it-IT" altLang="en-US" sz="2400" dirty="0"/>
              <a:t>), espressione con cui si fa riferimento a situazioni in cui un soggetto cambia i propri comportamenti dopo avere siglato un contratto:</a:t>
            </a:r>
          </a:p>
          <a:p>
            <a:pPr lvl="1" eaLnBrk="1" hangingPunct="1">
              <a:lnSpc>
                <a:spcPct val="80000"/>
              </a:lnSpc>
            </a:pPr>
            <a:r>
              <a:rPr lang="it-IT" altLang="en-US" sz="2400" dirty="0"/>
              <a:t> casi di </a:t>
            </a:r>
            <a:r>
              <a:rPr lang="it-IT" altLang="en-US" sz="2400" dirty="0">
                <a:solidFill>
                  <a:schemeClr val="hlink"/>
                </a:solidFill>
              </a:rPr>
              <a:t>azioni nascoste</a:t>
            </a:r>
            <a:r>
              <a:rPr lang="it-IT" altLang="en-US" sz="2400" dirty="0"/>
              <a:t> (</a:t>
            </a:r>
            <a:r>
              <a:rPr lang="it-IT" altLang="en-US" sz="2400" i="1" dirty="0" err="1"/>
              <a:t>hidden</a:t>
            </a:r>
            <a:r>
              <a:rPr lang="it-IT" altLang="en-US" sz="2400" i="1" dirty="0"/>
              <a:t> action</a:t>
            </a:r>
            <a:r>
              <a:rPr lang="it-IT" altLang="en-US" sz="2400" dirty="0"/>
              <a:t>) </a:t>
            </a:r>
          </a:p>
          <a:p>
            <a:pPr lvl="1" eaLnBrk="1" hangingPunct="1">
              <a:lnSpc>
                <a:spcPct val="80000"/>
              </a:lnSpc>
            </a:pPr>
            <a:r>
              <a:rPr lang="it-IT" altLang="en-US" sz="2400" dirty="0"/>
              <a:t>casi di </a:t>
            </a:r>
            <a:r>
              <a:rPr lang="it-IT" altLang="en-US" sz="2400" dirty="0">
                <a:solidFill>
                  <a:schemeClr val="hlink"/>
                </a:solidFill>
              </a:rPr>
              <a:t>informazione nascosta</a:t>
            </a:r>
            <a:r>
              <a:rPr lang="it-IT" altLang="en-US" sz="2400" dirty="0"/>
              <a:t> (</a:t>
            </a:r>
            <a:r>
              <a:rPr lang="it-IT" altLang="en-US" sz="2400" i="1" dirty="0" err="1"/>
              <a:t>hidden</a:t>
            </a:r>
            <a:r>
              <a:rPr lang="it-IT" altLang="en-US" sz="2400" i="1" dirty="0"/>
              <a:t> information</a:t>
            </a:r>
            <a:r>
              <a:rPr lang="it-IT" altLang="en-US" sz="2400" dirty="0"/>
              <a:t>).</a:t>
            </a:r>
            <a:endParaRPr lang="en-US" altLang="en-US" sz="2400" dirty="0"/>
          </a:p>
          <a:p>
            <a:endParaRPr lang="it-IT" sz="2400" dirty="0"/>
          </a:p>
        </p:txBody>
      </p:sp>
    </p:spTree>
    <p:extLst>
      <p:ext uri="{BB962C8B-B14F-4D97-AF65-F5344CB8AC3E}">
        <p14:creationId xmlns:p14="http://schemas.microsoft.com/office/powerpoint/2010/main" val="467789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D48AB5F-CF17-5AEA-96CE-3A5B3EB8CED2}"/>
              </a:ext>
            </a:extLst>
          </p:cNvPr>
          <p:cNvSpPr>
            <a:spLocks noGrp="1"/>
          </p:cNvSpPr>
          <p:nvPr>
            <p:ph type="title"/>
          </p:nvPr>
        </p:nvSpPr>
        <p:spPr/>
        <p:txBody>
          <a:bodyPr/>
          <a:lstStyle/>
          <a:p>
            <a:r>
              <a:rPr lang="it-IT" dirty="0"/>
              <a:t>La selezione avversa</a:t>
            </a:r>
          </a:p>
        </p:txBody>
      </p:sp>
      <p:sp>
        <p:nvSpPr>
          <p:cNvPr id="3" name="Segnaposto contenuto 2">
            <a:extLst>
              <a:ext uri="{FF2B5EF4-FFF2-40B4-BE49-F238E27FC236}">
                <a16:creationId xmlns:a16="http://schemas.microsoft.com/office/drawing/2014/main" id="{4458EBDA-F04C-9192-7B48-83A28FE636FB}"/>
              </a:ext>
            </a:extLst>
          </p:cNvPr>
          <p:cNvSpPr>
            <a:spLocks noGrp="1"/>
          </p:cNvSpPr>
          <p:nvPr>
            <p:ph idx="1"/>
          </p:nvPr>
        </p:nvSpPr>
        <p:spPr>
          <a:xfrm>
            <a:off x="677334" y="1270000"/>
            <a:ext cx="8596668" cy="3880773"/>
          </a:xfrm>
        </p:spPr>
        <p:txBody>
          <a:bodyPr>
            <a:noAutofit/>
          </a:bodyPr>
          <a:lstStyle/>
          <a:p>
            <a:pPr eaLnBrk="1" hangingPunct="1">
              <a:lnSpc>
                <a:spcPct val="90000"/>
              </a:lnSpc>
            </a:pPr>
            <a:r>
              <a:rPr lang="it-IT" altLang="en-US" sz="2200" dirty="0"/>
              <a:t>Si è in presenza di </a:t>
            </a:r>
            <a:r>
              <a:rPr lang="it-IT" altLang="en-US" sz="2200" dirty="0">
                <a:solidFill>
                  <a:schemeClr val="hlink"/>
                </a:solidFill>
              </a:rPr>
              <a:t>selezione avversa</a:t>
            </a:r>
            <a:r>
              <a:rPr lang="it-IT" altLang="en-US" sz="2200" dirty="0"/>
              <a:t> quando uno dei contraenti possiede un insieme informativo differente rispetto all’altro. </a:t>
            </a:r>
          </a:p>
          <a:p>
            <a:pPr lvl="1" eaLnBrk="1" hangingPunct="1">
              <a:lnSpc>
                <a:spcPct val="90000"/>
              </a:lnSpc>
            </a:pPr>
            <a:r>
              <a:rPr lang="it-IT" altLang="en-US" sz="2200" dirty="0"/>
              <a:t>Chi possiede maggiori informazioni potrà adottare comportamenti che sono individualmente vantaggiosi, ma che condurranno al fallimento del meccanismo di mercato per quanto riguarda il raggiungimento di allocazioni efficienti. In alcuni casi, la selezione avversa risulta nella scomparsa del mercato.</a:t>
            </a:r>
          </a:p>
          <a:p>
            <a:pPr eaLnBrk="1" hangingPunct="1">
              <a:lnSpc>
                <a:spcPct val="90000"/>
              </a:lnSpc>
            </a:pPr>
            <a:r>
              <a:rPr lang="it-IT" altLang="en-US" sz="2200" dirty="0"/>
              <a:t>Due possibili strategie d’intervento: </a:t>
            </a:r>
          </a:p>
          <a:p>
            <a:pPr lvl="1" eaLnBrk="1" hangingPunct="1">
              <a:lnSpc>
                <a:spcPct val="90000"/>
              </a:lnSpc>
            </a:pPr>
            <a:r>
              <a:rPr lang="it-IT" altLang="en-US" sz="2200" dirty="0"/>
              <a:t>si può cercare di rendere più facilmente osservabile la qualità del bene posto sul mercato, in modo da ridurre l’asimmetria; </a:t>
            </a:r>
          </a:p>
          <a:p>
            <a:pPr lvl="1" eaLnBrk="1" hangingPunct="1">
              <a:lnSpc>
                <a:spcPct val="90000"/>
              </a:lnSpc>
            </a:pPr>
            <a:r>
              <a:rPr lang="it-IT" altLang="en-US" sz="2200" dirty="0"/>
              <a:t>si può cercare di fare in modo che l’acquirente che ha comprato un prodotto che si rivela diverso da quel che si attendeva ottenga un indennizzo.</a:t>
            </a:r>
          </a:p>
          <a:p>
            <a:endParaRPr lang="it-IT" sz="2200" dirty="0"/>
          </a:p>
        </p:txBody>
      </p:sp>
    </p:spTree>
    <p:extLst>
      <p:ext uri="{BB962C8B-B14F-4D97-AF65-F5344CB8AC3E}">
        <p14:creationId xmlns:p14="http://schemas.microsoft.com/office/powerpoint/2010/main" val="2478426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FBD1B2A-3A6E-4974-07B4-ABD3B3A5EA2D}"/>
              </a:ext>
            </a:extLst>
          </p:cNvPr>
          <p:cNvSpPr>
            <a:spLocks noGrp="1"/>
          </p:cNvSpPr>
          <p:nvPr>
            <p:ph type="title"/>
          </p:nvPr>
        </p:nvSpPr>
        <p:spPr/>
        <p:txBody>
          <a:bodyPr/>
          <a:lstStyle/>
          <a:p>
            <a:r>
              <a:rPr lang="it-IT" dirty="0"/>
              <a:t>L’azzardo morale</a:t>
            </a:r>
          </a:p>
        </p:txBody>
      </p:sp>
      <p:sp>
        <p:nvSpPr>
          <p:cNvPr id="3" name="Segnaposto contenuto 2">
            <a:extLst>
              <a:ext uri="{FF2B5EF4-FFF2-40B4-BE49-F238E27FC236}">
                <a16:creationId xmlns:a16="http://schemas.microsoft.com/office/drawing/2014/main" id="{FEC7BE22-D839-785B-6ED7-11E94C4D492C}"/>
              </a:ext>
            </a:extLst>
          </p:cNvPr>
          <p:cNvSpPr>
            <a:spLocks noGrp="1"/>
          </p:cNvSpPr>
          <p:nvPr>
            <p:ph idx="1"/>
          </p:nvPr>
        </p:nvSpPr>
        <p:spPr/>
        <p:txBody>
          <a:bodyPr/>
          <a:lstStyle/>
          <a:p>
            <a:pPr eaLnBrk="1" hangingPunct="1">
              <a:lnSpc>
                <a:spcPct val="90000"/>
              </a:lnSpc>
            </a:pPr>
            <a:r>
              <a:rPr lang="it-IT" altLang="en-US" sz="2400" dirty="0"/>
              <a:t>I casi in cui l’asimmetria informativa interviene </a:t>
            </a:r>
            <a:r>
              <a:rPr lang="it-IT" altLang="en-US" sz="2400" b="1" i="1" dirty="0"/>
              <a:t>successivamente</a:t>
            </a:r>
            <a:r>
              <a:rPr lang="it-IT" altLang="en-US" sz="2400" dirty="0"/>
              <a:t> alla firma di un contratto di scambio danno luogo a comportamenti di </a:t>
            </a:r>
            <a:r>
              <a:rPr lang="it-IT" altLang="en-US" sz="2400" dirty="0">
                <a:solidFill>
                  <a:schemeClr val="hlink"/>
                </a:solidFill>
              </a:rPr>
              <a:t>azzardo morale</a:t>
            </a:r>
            <a:r>
              <a:rPr lang="it-IT" altLang="en-US" sz="2400" dirty="0"/>
              <a:t>.</a:t>
            </a:r>
          </a:p>
          <a:p>
            <a:pPr eaLnBrk="1" hangingPunct="1">
              <a:lnSpc>
                <a:spcPct val="90000"/>
              </a:lnSpc>
            </a:pPr>
            <a:r>
              <a:rPr lang="it-IT" altLang="en-US" sz="2400" dirty="0"/>
              <a:t>Per limitare l’inefficienza comportata dal fallimento del mercato legato al </a:t>
            </a:r>
            <a:r>
              <a:rPr lang="it-IT" altLang="en-US" sz="2400" i="1" dirty="0"/>
              <a:t>moral hazard</a:t>
            </a:r>
            <a:r>
              <a:rPr lang="it-IT" altLang="en-US" sz="2400" dirty="0"/>
              <a:t>, è possibile individuare schemi di contratto appositi che inducano l’agente a comportarsi in modo non opportunistico (per esempio, la franchigia nel contratto di assicurazione o una compartecipazione agli utili d’impresa nel caso del lavoratore).</a:t>
            </a:r>
            <a:endParaRPr lang="en-US" altLang="en-US" sz="2400" dirty="0"/>
          </a:p>
          <a:p>
            <a:endParaRPr lang="it-IT" dirty="0"/>
          </a:p>
        </p:txBody>
      </p:sp>
    </p:spTree>
    <p:extLst>
      <p:ext uri="{BB962C8B-B14F-4D97-AF65-F5344CB8AC3E}">
        <p14:creationId xmlns:p14="http://schemas.microsoft.com/office/powerpoint/2010/main" val="643262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810FE68-AA9F-EA40-5139-9601182AA3D0}"/>
              </a:ext>
            </a:extLst>
          </p:cNvPr>
          <p:cNvSpPr>
            <a:spLocks noGrp="1"/>
          </p:cNvSpPr>
          <p:nvPr>
            <p:ph type="title"/>
          </p:nvPr>
        </p:nvSpPr>
        <p:spPr/>
        <p:txBody>
          <a:bodyPr>
            <a:normAutofit fontScale="90000"/>
          </a:bodyPr>
          <a:lstStyle/>
          <a:p>
            <a:r>
              <a:rPr lang="it-IT" altLang="en-US" sz="3600" dirty="0">
                <a:solidFill>
                  <a:schemeClr val="hlink"/>
                </a:solidFill>
              </a:rPr>
              <a:t>Le soluzioni di politica economica ai fallimenti del mercato dovuti ad asimmetria informativa</a:t>
            </a:r>
            <a:endParaRPr lang="it-IT" dirty="0"/>
          </a:p>
        </p:txBody>
      </p:sp>
      <p:sp>
        <p:nvSpPr>
          <p:cNvPr id="3" name="Segnaposto contenuto 2">
            <a:extLst>
              <a:ext uri="{FF2B5EF4-FFF2-40B4-BE49-F238E27FC236}">
                <a16:creationId xmlns:a16="http://schemas.microsoft.com/office/drawing/2014/main" id="{41DFDC4A-BFC4-2F5F-CEDA-CC8B776C882B}"/>
              </a:ext>
            </a:extLst>
          </p:cNvPr>
          <p:cNvSpPr>
            <a:spLocks noGrp="1"/>
          </p:cNvSpPr>
          <p:nvPr>
            <p:ph idx="1"/>
          </p:nvPr>
        </p:nvSpPr>
        <p:spPr>
          <a:xfrm>
            <a:off x="677334" y="2160589"/>
            <a:ext cx="8596668" cy="4392611"/>
          </a:xfrm>
        </p:spPr>
        <p:txBody>
          <a:bodyPr>
            <a:normAutofit lnSpcReduction="10000"/>
          </a:bodyPr>
          <a:lstStyle/>
          <a:p>
            <a:pPr eaLnBrk="1" hangingPunct="1">
              <a:lnSpc>
                <a:spcPct val="80000"/>
              </a:lnSpc>
              <a:buFontTx/>
              <a:buNone/>
            </a:pPr>
            <a:r>
              <a:rPr lang="it-IT" altLang="en-US" sz="2400" dirty="0"/>
              <a:t>L’intervento pubblico deve avere come finalità ultima quella di rendere l’informazione un bene pubblico, ossia fare in modo che ogni elemento informativo sia non-rivale e non-escludibile.</a:t>
            </a:r>
          </a:p>
          <a:p>
            <a:pPr lvl="1" eaLnBrk="1" hangingPunct="1">
              <a:lnSpc>
                <a:spcPct val="80000"/>
              </a:lnSpc>
            </a:pPr>
            <a:r>
              <a:rPr lang="it-IT" altLang="en-US" sz="2200" dirty="0"/>
              <a:t>certificazioni obbligatorie, che possono riguardare le competenze personali e professionali degli agenti (per esempio, per l’esercizio di determinate professioni) oppure la qualità dei prodotti venduti (certificazioni di prodotto) o, ancora, l’organizzazione del processo produttivo (certificazione del sistema di qualità); </a:t>
            </a:r>
          </a:p>
          <a:p>
            <a:pPr lvl="1" eaLnBrk="1" hangingPunct="1">
              <a:lnSpc>
                <a:spcPct val="80000"/>
              </a:lnSpc>
            </a:pPr>
            <a:r>
              <a:rPr lang="it-IT" altLang="en-US" sz="2200" dirty="0"/>
              <a:t>standard qualitativi minimi da rispettare; </a:t>
            </a:r>
          </a:p>
          <a:p>
            <a:pPr lvl="1" eaLnBrk="1" hangingPunct="1">
              <a:lnSpc>
                <a:spcPct val="80000"/>
              </a:lnSpc>
            </a:pPr>
            <a:r>
              <a:rPr lang="it-IT" altLang="en-US" sz="2200" dirty="0"/>
              <a:t>obbligo a rendere pubbliche specifiche informazioni (per esempio, la composizione degli ingredienti negli alimenti venduti); </a:t>
            </a:r>
          </a:p>
          <a:p>
            <a:pPr lvl="1" eaLnBrk="1" hangingPunct="1">
              <a:lnSpc>
                <a:spcPct val="80000"/>
              </a:lnSpc>
            </a:pPr>
            <a:r>
              <a:rPr lang="it-IT" altLang="en-US" sz="2200" dirty="0"/>
              <a:t>adozione obbligatoria, in alcuni casi, di forme assicurative.</a:t>
            </a:r>
            <a:endParaRPr lang="en-US" altLang="en-US" sz="2200" dirty="0"/>
          </a:p>
          <a:p>
            <a:endParaRPr lang="it-IT" dirty="0"/>
          </a:p>
        </p:txBody>
      </p:sp>
      <p:sp>
        <p:nvSpPr>
          <p:cNvPr id="4" name="Fumetto: rettangolo 3">
            <a:extLst>
              <a:ext uri="{FF2B5EF4-FFF2-40B4-BE49-F238E27FC236}">
                <a16:creationId xmlns:a16="http://schemas.microsoft.com/office/drawing/2014/main" id="{807F5569-7340-09DA-EB9F-B47C53D18C6E}"/>
              </a:ext>
            </a:extLst>
          </p:cNvPr>
          <p:cNvSpPr/>
          <p:nvPr/>
        </p:nvSpPr>
        <p:spPr>
          <a:xfrm>
            <a:off x="8969829" y="4876799"/>
            <a:ext cx="3102428" cy="1491343"/>
          </a:xfrm>
          <a:prstGeom prst="wedgeRectCallout">
            <a:avLst>
              <a:gd name="adj1" fmla="val -43289"/>
              <a:gd name="adj2" fmla="val -279106"/>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t>La politica economica chiede aiuto al sistema legale</a:t>
            </a:r>
          </a:p>
        </p:txBody>
      </p:sp>
    </p:spTree>
    <p:extLst>
      <p:ext uri="{BB962C8B-B14F-4D97-AF65-F5344CB8AC3E}">
        <p14:creationId xmlns:p14="http://schemas.microsoft.com/office/powerpoint/2010/main" val="34649569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faccettatura">
  <a:themeElements>
    <a:clrScheme name="Sfaccettatur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Sfaccettatur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faccettatur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Facet</Template>
  <TotalTime>29</TotalTime>
  <Words>766</Words>
  <Application>Microsoft Office PowerPoint</Application>
  <PresentationFormat>Widescreen</PresentationFormat>
  <Paragraphs>43</Paragraphs>
  <Slides>8</Slides>
  <Notes>2</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8</vt:i4>
      </vt:variant>
    </vt:vector>
  </HeadingPairs>
  <TitlesOfParts>
    <vt:vector size="13" baseType="lpstr">
      <vt:lpstr>Aptos</vt:lpstr>
      <vt:lpstr>Arial</vt:lpstr>
      <vt:lpstr>Trebuchet MS</vt:lpstr>
      <vt:lpstr>Wingdings 3</vt:lpstr>
      <vt:lpstr>Sfaccettatura</vt:lpstr>
      <vt:lpstr>BENI DI MERITO E DI DEMERITO, ASIMMETRIE INFORMATIVE</vt:lpstr>
      <vt:lpstr>Tipologie di beni</vt:lpstr>
      <vt:lpstr>Natura del bene</vt:lpstr>
      <vt:lpstr>Asimmetrie informative</vt:lpstr>
      <vt:lpstr>La classificazione dell’asimmetria informativa</vt:lpstr>
      <vt:lpstr>La selezione avversa</vt:lpstr>
      <vt:lpstr>L’azzardo morale</vt:lpstr>
      <vt:lpstr>Le soluzioni di politica economica ai fallimenti del mercato dovuti ad asimmetria informativa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BENI DI MERITO E DI DEMERITO, ASIMMETRIE INFORMATIVE</dc:title>
  <dc:creator>Audrey De Dominicis</dc:creator>
  <cp:lastModifiedBy>Audrey De Dominicis</cp:lastModifiedBy>
  <cp:revision>1</cp:revision>
  <dcterms:created xsi:type="dcterms:W3CDTF">2024-03-18T15:49:04Z</dcterms:created>
  <dcterms:modified xsi:type="dcterms:W3CDTF">2024-03-20T05:13:27Z</dcterms:modified>
</cp:coreProperties>
</file>