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342" r:id="rId3"/>
    <p:sldId id="343" r:id="rId4"/>
    <p:sldId id="346" r:id="rId5"/>
    <p:sldId id="256" r:id="rId6"/>
    <p:sldId id="271" r:id="rId7"/>
    <p:sldId id="273" r:id="rId8"/>
    <p:sldId id="257" r:id="rId9"/>
    <p:sldId id="261" r:id="rId10"/>
    <p:sldId id="262" r:id="rId11"/>
    <p:sldId id="258" r:id="rId12"/>
    <p:sldId id="259" r:id="rId13"/>
    <p:sldId id="260" r:id="rId14"/>
    <p:sldId id="263" r:id="rId15"/>
    <p:sldId id="335" r:id="rId16"/>
    <p:sldId id="334" r:id="rId17"/>
    <p:sldId id="340" r:id="rId18"/>
    <p:sldId id="341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 autoAdjust="0"/>
    <p:restoredTop sz="92925" autoAdjust="0"/>
  </p:normalViewPr>
  <p:slideViewPr>
    <p:cSldViewPr>
      <p:cViewPr varScale="1">
        <p:scale>
          <a:sx n="100" d="100"/>
          <a:sy n="100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60C5580-E9F9-F646-1A3E-13FFFA8319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33A77A1-85A4-8081-48CC-0544A61C82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76FAAC5-6C9E-C451-2271-AB11C48CC3B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5586259-ACCB-304B-C74A-D7D1D7B716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FC035-38D4-5A4F-BA5E-1FF529E7BC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484361-25F8-C766-0D50-2DBB4B9EB6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B2061AE-C950-4C9F-4343-67F6D8768E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C37A1D5-130C-076C-3134-06E0ADA7B9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0135A71-0BC4-06DA-5EBA-273B95E611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E5C23FB-5043-6741-1840-39C49114F8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6A7565A-9897-97B6-3A04-7F0DB8E81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E992DA-E6BF-F645-9680-6824E5BAA5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6494656-6689-5005-097E-D2A011817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79C1962-FDF4-FF39-1BF4-BDC9A662E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CE835C7-A0F1-96F9-F2E4-16AFC22884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E01A2E1C-FDD0-5FD7-029A-F2AC0BC6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152733B-6626-D09D-63F1-09F9ACCA2B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720C14E7-BF29-A697-9835-BDCB98A2138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DA7E98A-5901-4A2C-6FDA-08EE5F17D05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7597A2F1-585F-C37F-384B-9A0F56858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64356C4-87BB-320C-3306-11B3685631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9F12DF13-4DEC-3BED-6B1B-D8F4191A9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3D920B84-50D8-70FF-DC4F-87A1A696F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41E811D-2D38-062B-A733-4F0BEEAC6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9EC8733-2892-36A3-73FB-50DC6899D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7B588B6-DD38-390E-2400-56E91C11C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9243F3-AB2C-2446-BD4F-5D3857835D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368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5386ACB-0FD8-9130-CEED-CB1D9F078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DBE1879-5890-C3A1-9669-B23B0DC04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E07CAB1-81A2-6C12-DAF2-4016A4194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407F-2D16-A640-886D-AB8430E963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5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3C1B0D9-E11A-CDD9-552E-A3792E074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D65ABE0-48E5-E7E6-32E2-141D7B1F6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64DA141-11BC-314F-6550-4F78CFD9C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EFA5-EF48-E34E-8C26-35BD6A95F0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31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2F709C-F3A1-9E55-9520-089A253E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47F554F-918D-DC43-8C43-9D334D69FF89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2D3145-6670-502E-1E02-F97DA0ED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6350E-A6A1-0562-7F17-3C03708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EB9E7F-E973-9A42-9FE0-D204E33F15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198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063BF6-0B11-66C9-29D8-2C519DF01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8AC03E8-46DC-A540-9532-CD2DA336AB19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10A8CA-C807-325F-C3AA-CF9BA3FE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3584A-5AC9-F486-3EE5-C57F9D8E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92AC2D-7249-3D42-8745-BDDC71FFC5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08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18B633-2895-802B-402E-7F1458C6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34D3A88-8386-EC4F-823A-F0F808323332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B5931E-4A2F-FA4F-8657-20BD1C6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AEF2CD-C33E-CAF5-0D3A-7F762B12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2D047C-45D2-4944-9359-B790C53C9A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420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4BDE23-2FB5-FBE8-55DE-FB2B946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6A41163-C6E4-A544-BBF5-A509341CCB21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6DB9CF-90A3-B133-8E63-71C3737A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4B2410-C2DE-D0A6-FC80-08052B64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81D3D9-4AF0-BB48-9A48-FBA1CBD83E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040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5E8C3A-0D4D-1C9F-F550-BB873B28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02851FD-A6A5-BA41-AED1-4B4E15972A73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5A6AB9-26BA-FCB4-5284-F22CEFA1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3D5014-2332-7545-F322-C98679E4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B725CC-29A1-7441-80AB-DCE61D2BAB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76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702CEC-1A0A-B842-A000-BCFC698C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734B3C8-EF57-7C47-A813-A6822533D762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795D73-30A8-41B3-8BD0-3785AB37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17DAEC-176F-3D64-0A04-C91806A8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4ECE65-97D1-FD4E-A251-0C459A46D8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861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FD1B22-3876-23C1-62BA-02510F79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2EFE9EB-4FFC-CC48-8456-D3518D7BE037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3CCE0A-DBC3-F9D5-C109-35FB1C9B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1D870E-EA18-91C5-AF8A-8D39E07F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9DC2C2-978C-944E-88B6-8079364109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5239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06BAA1-F851-EEDB-4374-DFB7F2FE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07CBEC8-D4EF-6744-AE48-74A05D5223D9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F7981E-4B62-D870-7979-B67C2B4C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0491BB-8FF1-F7C2-B5D4-0528E3D5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9EB96F-20CD-E642-B60B-D32D33775B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077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4F34A3D-EB45-D4AD-7F4D-5974BEBA4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48EF7D9-8C82-AC69-D1B8-7F6C601F8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0E5A45C-A1AC-37F9-AA67-B0BAB212F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37AE-67A8-B548-A4C3-6B0DA45896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9689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E99434-D331-3507-2DBC-5B39349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00FE791-A9CC-044C-AE5F-3C3CEC1E78F5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201A6E-7453-6E94-FB7D-0905185F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777A4C-AA56-5031-DA96-888E7DC1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FE7252-9D04-C846-8E62-514D1529B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104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92E38F-7E8C-F616-56B4-7C476F78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F66E481-83B5-0740-A56A-7431656655C6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73F94-51A4-D9BD-809C-91D4F5FD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3A574-A424-DA7A-C5A8-C86596EF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F30904-F29C-4E41-9994-F7F9B563F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0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B192DF-6151-5372-8BFE-5ABAF5E6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CCCB42-4C44-FB4A-B8FE-0C5C4B0812A6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73EE53-86D2-AF23-EA27-83EC6648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72436-C054-FD99-329E-2B20B96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625A5-65DB-5841-85E2-671B94A259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2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FDEEFB0-0586-9038-6DCC-F4E6AFF2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78D5B79-2465-7F5A-33DE-0D43250A4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DCE9D98-92E4-EE94-702E-D6C0F35C7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00CF-AFA3-2949-BC46-DA19C3DEDA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7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E862CDE-2B4B-2875-FBE1-CC5B3EE11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488612-8DAD-0A9A-2D89-91C1E20CD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ED379F-5C72-0FE5-D0F2-3907836C6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D81A-5AC2-9741-AEE2-BCF0C453EF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C3FA29-4BE7-52DC-F875-2BC608FC2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2FC3F12-5799-60C8-6EDA-089AD3A27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3A17EB4-AFAD-F619-DC81-272227420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2D3CF-FB07-504F-A7BA-ACC16A9BB6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519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53CBC83-ACAE-0E35-3A3F-463C30E30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049A0E3-D18A-47A1-2CED-2429688D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EEF1D3F-10AE-59CB-3CC5-547984CD3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33D5-1F30-2C4A-A5F6-37CD3EF155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414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8D74479-AAEB-104B-209F-849C4870A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4A53E3E-1FAE-5759-E843-F42E245A8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B07C8B1-F2DD-B14E-263E-FE390CAB4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02FA-7735-6847-95ED-99A3C95A95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5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F9A6853-5100-8D37-CF4F-36AF42F2C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EF1DCFF-6634-C89D-A957-2FF05D177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29BC03B-0F5F-5F6B-429C-2118CE35B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AA3E-5C65-5544-9C8B-B3FBEAEDF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781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09E8DE6-D6A1-2341-2B1E-F2C257C0C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11F5B24-D154-DD88-6572-3E64BE2CD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C06C7C2-FBD5-2163-48FA-D60AE5DF1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BC0F-CEE5-DF42-B861-3E7AF498BA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98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0A69F12-1F38-A903-841B-83A1039AD4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97E44FF8-D142-3E68-EF83-6A1302C2F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/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CCB30DED-B34D-4ED4-5538-79CF30C1D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C3D6C051-C18C-E043-C8A8-2B45567F6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2400"/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2F896318-1901-7C29-01CC-208BAECEC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3A634A58-10FE-FE6F-B44E-98FB4EF68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5C7C1A3-57C3-9BDA-968C-002BCB90B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3426699-0698-368A-D470-5C14CA5C97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F9E6A36-4120-FE42-C714-8777152B86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EEB084B1-C6BC-BB3E-9A59-53BE047EAC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B05FE8-2C4C-7C44-A6CA-484180A765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DFAE83C1-AB0B-43F5-AAF5-DDC771309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9F00C75F-A90F-1005-BE0C-8858450B59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BFB9B885-2F0A-3C5B-5661-DEF7234042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0A7AC3-50F6-64C8-B570-F6D2BC714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75C501-BA9E-9F45-A564-4AAD206B0BD1}" type="datetimeFigureOut">
              <a:rPr lang="it-IT"/>
              <a:pPr>
                <a:defRPr/>
              </a:pPr>
              <a:t>01/10/24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6DF0C-CAF2-D446-28C8-EBD87C732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E75555-92B5-8C67-645A-D897AC782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BA0CAB-D3F1-114A-BBA4-D3B5E02140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delcarlo@unite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>
            <a:extLst>
              <a:ext uri="{FF2B5EF4-FFF2-40B4-BE49-F238E27FC236}">
                <a16:creationId xmlns:a16="http://schemas.microsoft.com/office/drawing/2014/main" id="{82328C94-50D9-0166-C8D2-3C6ECA12A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7380"/>
            <a:ext cx="8153400" cy="593085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it-IT" b="1" dirty="0">
                <a:latin typeface="Arial" charset="0"/>
                <a:cs typeface="Arial" charset="0"/>
              </a:rPr>
              <a:t>Modulo di ANALISI CHIMICHE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it-IT" b="1" dirty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it-IT" b="1" dirty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it-IT" sz="1300" b="1" dirty="0">
                <a:latin typeface="Arial" charset="0"/>
                <a:cs typeface="Arial" charset="0"/>
              </a:rPr>
              <a:t>Unità Didattica I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Il campione e le principali tecniche di campionamento. 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Metodi per la preparazione e conservazione del campione.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Introduzione alle tecniche preparative, Estrazione da campione solido e da campione liquido. 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Estrazione liquido-liquido, Estrazione con solvente, Tecnica </a:t>
            </a:r>
            <a:r>
              <a:rPr lang="it-IT" sz="1300" dirty="0" err="1">
                <a:latin typeface="+mn-lt"/>
                <a:cs typeface="Arial" charset="0"/>
              </a:rPr>
              <a:t>Soxhlet</a:t>
            </a:r>
            <a:r>
              <a:rPr lang="it-IT" sz="1300" dirty="0">
                <a:latin typeface="+mn-lt"/>
                <a:cs typeface="Arial" charset="0"/>
              </a:rPr>
              <a:t>, ASE (</a:t>
            </a:r>
            <a:r>
              <a:rPr lang="it-IT" sz="1300" dirty="0" err="1">
                <a:latin typeface="+mn-lt"/>
                <a:cs typeface="Arial" charset="0"/>
              </a:rPr>
              <a:t>accelerated</a:t>
            </a:r>
            <a:r>
              <a:rPr lang="it-IT" sz="1300" dirty="0">
                <a:latin typeface="+mn-lt"/>
                <a:cs typeface="Arial" charset="0"/>
              </a:rPr>
              <a:t> </a:t>
            </a:r>
            <a:r>
              <a:rPr lang="it-IT" sz="1300" dirty="0" err="1">
                <a:latin typeface="+mn-lt"/>
                <a:cs typeface="Arial" charset="0"/>
              </a:rPr>
              <a:t>solvent</a:t>
            </a:r>
            <a:r>
              <a:rPr lang="it-IT" sz="1300" dirty="0">
                <a:latin typeface="+mn-lt"/>
                <a:cs typeface="Arial" charset="0"/>
              </a:rPr>
              <a:t> </a:t>
            </a:r>
            <a:r>
              <a:rPr lang="it-IT" sz="1300" dirty="0" err="1">
                <a:latin typeface="+mn-lt"/>
                <a:cs typeface="Arial" charset="0"/>
              </a:rPr>
              <a:t>extraction</a:t>
            </a:r>
            <a:r>
              <a:rPr lang="it-IT" sz="1300" dirty="0">
                <a:latin typeface="+mn-lt"/>
                <a:cs typeface="Arial" charset="0"/>
              </a:rPr>
              <a:t>), SPE (Estrazione in fase solida), cenni sulle fasi a stampo molecolare (MIP), estrazione di composti volatili, SPME (</a:t>
            </a:r>
            <a:r>
              <a:rPr lang="it-IT" sz="1300" dirty="0" err="1">
                <a:latin typeface="+mn-lt"/>
                <a:cs typeface="Arial" charset="0"/>
              </a:rPr>
              <a:t>solid</a:t>
            </a:r>
            <a:r>
              <a:rPr lang="it-IT" sz="1300" dirty="0">
                <a:latin typeface="+mn-lt"/>
                <a:cs typeface="Arial" charset="0"/>
              </a:rPr>
              <a:t> </a:t>
            </a:r>
            <a:r>
              <a:rPr lang="it-IT" sz="1300" dirty="0" err="1">
                <a:latin typeface="+mn-lt"/>
                <a:cs typeface="Arial" charset="0"/>
              </a:rPr>
              <a:t>phase</a:t>
            </a:r>
            <a:r>
              <a:rPr lang="it-IT" sz="1300" dirty="0">
                <a:latin typeface="+mn-lt"/>
                <a:cs typeface="Arial" charset="0"/>
              </a:rPr>
              <a:t> micro </a:t>
            </a:r>
            <a:r>
              <a:rPr lang="it-IT" sz="1300" dirty="0" err="1">
                <a:latin typeface="+mn-lt"/>
                <a:cs typeface="Arial" charset="0"/>
              </a:rPr>
              <a:t>extraction</a:t>
            </a:r>
            <a:r>
              <a:rPr lang="it-IT" sz="1300" dirty="0">
                <a:latin typeface="+mn-lt"/>
                <a:cs typeface="Arial" charset="0"/>
              </a:rPr>
              <a:t>),  spazio di testa statico, spazio di testa dinamico, </a:t>
            </a:r>
            <a:r>
              <a:rPr lang="it-IT" sz="1300" dirty="0" err="1">
                <a:latin typeface="+mn-lt"/>
                <a:cs typeface="Arial" charset="0"/>
              </a:rPr>
              <a:t>purge</a:t>
            </a:r>
            <a:r>
              <a:rPr lang="it-IT" sz="1300" dirty="0">
                <a:latin typeface="+mn-lt"/>
                <a:cs typeface="Arial" charset="0"/>
              </a:rPr>
              <a:t> and </a:t>
            </a:r>
            <a:r>
              <a:rPr lang="it-IT" sz="1300" dirty="0" err="1">
                <a:latin typeface="+mn-lt"/>
                <a:cs typeface="Arial" charset="0"/>
              </a:rPr>
              <a:t>trap</a:t>
            </a:r>
            <a:r>
              <a:rPr lang="it-IT" sz="1300" dirty="0">
                <a:latin typeface="+mn-lt"/>
                <a:cs typeface="Arial" charset="0"/>
              </a:rPr>
              <a:t>.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Esempi di estrazione applicate agli alimenti: Estrazione di composti fenolici, estrazione di contaminanti, estrazione della sostanza grassa, Estrazione di proteine. </a:t>
            </a:r>
          </a:p>
          <a:p>
            <a:pPr algn="just" eaLnBrk="1" hangingPunct="1">
              <a:defRPr/>
            </a:pPr>
            <a:endParaRPr lang="it-IT" sz="13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r>
              <a:rPr lang="it-IT" sz="1300" b="1" dirty="0">
                <a:latin typeface="Arial" charset="0"/>
                <a:cs typeface="Arial" charset="0"/>
              </a:rPr>
              <a:t>Unità Didattica II</a:t>
            </a:r>
          </a:p>
          <a:p>
            <a:pPr algn="just" eaLnBrk="1" hangingPunct="1">
              <a:defRPr/>
            </a:pPr>
            <a:endParaRPr lang="it-IT" sz="13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Tecniche cromatografiche analitiche: Introduzione ai metodi cromatografici, Cromatografia liquida, Cromatografia su strato sottile, Cromatografia ad alta prestazione (HPLC), Cromatografia di adsorbimento, cromatografia di ripartizione, Cromatografia a scambio ionico, Cromatografia a esclusione molecolare, Cromatografia di affinità. La strumentazione per Cromatografia ad alta prestazione.  La strumentazione per la Gas-cromatografia. </a:t>
            </a:r>
          </a:p>
          <a:p>
            <a:pPr algn="just" eaLnBrk="1" hangingPunct="1">
              <a:defRPr/>
            </a:pPr>
            <a:endParaRPr lang="it-IT" sz="13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it-IT" sz="1300" b="1" dirty="0">
                <a:latin typeface="Arial" charset="0"/>
                <a:cs typeface="Arial" charset="0"/>
              </a:rPr>
              <a:t>Unità Didattica</a:t>
            </a:r>
            <a:r>
              <a:rPr lang="it-IT" sz="1300" b="1" dirty="0">
                <a:latin typeface="+mn-lt"/>
                <a:cs typeface="Arial" charset="0"/>
              </a:rPr>
              <a:t>  III</a:t>
            </a:r>
            <a:br>
              <a:rPr lang="it-IT" sz="1300" dirty="0">
                <a:latin typeface="+mn-lt"/>
                <a:cs typeface="Arial" charset="0"/>
              </a:rPr>
            </a:br>
            <a:r>
              <a:rPr lang="it-IT" sz="1300" dirty="0">
                <a:latin typeface="+mn-lt"/>
                <a:cs typeface="Arial" charset="0"/>
              </a:rPr>
              <a:t>Metodi di determinazione quali-quantitativa dei principi nutritivi di base (protidi, lipidi, glucidi, oligoelementi).</a:t>
            </a:r>
          </a:p>
          <a:p>
            <a:pPr algn="just" eaLnBrk="1" hangingPunct="1">
              <a:defRPr/>
            </a:pPr>
            <a:r>
              <a:rPr lang="it-IT" sz="1300" dirty="0">
                <a:latin typeface="+mn-lt"/>
                <a:cs typeface="Arial" charset="0"/>
              </a:rPr>
              <a:t>Analisi indici di qualità degli olii extravergini di oliva.</a:t>
            </a:r>
          </a:p>
          <a:p>
            <a:pPr algn="just" eaLnBrk="1" hangingPunct="1">
              <a:defRPr/>
            </a:pPr>
            <a:br>
              <a:rPr lang="it-IT" sz="1300" dirty="0">
                <a:latin typeface="+mn-lt"/>
                <a:cs typeface="Arial" charset="0"/>
              </a:rPr>
            </a:br>
            <a:r>
              <a:rPr lang="it-IT" sz="1300" dirty="0">
                <a:latin typeface="+mn-lt"/>
                <a:cs typeface="Arial" charset="0"/>
              </a:rPr>
              <a:t>Esempi di contaminanti degli alimenti: metodi di analisi per la determinazione di contaminanti ambientali (IPA, PCB, diossine, pesticidi) e micotossine.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DA3CA52F-9EC3-1D1D-4F80-F45C0A162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24ACDF41-0700-3818-8C0A-26E935D0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28676" name="Group 16">
            <a:extLst>
              <a:ext uri="{FF2B5EF4-FFF2-40B4-BE49-F238E27FC236}">
                <a16:creationId xmlns:a16="http://schemas.microsoft.com/office/drawing/2014/main" id="{46AB8B17-0D6D-F017-3A53-3091FF0393F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28689" name="Text Box 6">
              <a:extLst>
                <a:ext uri="{FF2B5EF4-FFF2-40B4-BE49-F238E27FC236}">
                  <a16:creationId xmlns:a16="http://schemas.microsoft.com/office/drawing/2014/main" id="{00B3CA3E-2C30-9221-FD2D-6E5B41124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28690" name="Oval 9">
              <a:extLst>
                <a:ext uri="{FF2B5EF4-FFF2-40B4-BE49-F238E27FC236}">
                  <a16:creationId xmlns:a16="http://schemas.microsoft.com/office/drawing/2014/main" id="{7609F4EF-3E64-10F1-6D4E-20FCC0DF1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8677" name="Oval 10">
            <a:extLst>
              <a:ext uri="{FF2B5EF4-FFF2-40B4-BE49-F238E27FC236}">
                <a16:creationId xmlns:a16="http://schemas.microsoft.com/office/drawing/2014/main" id="{343AAAFC-D170-1A03-F57E-C5BCCCE8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28678" name="AutoShape 11">
            <a:extLst>
              <a:ext uri="{FF2B5EF4-FFF2-40B4-BE49-F238E27FC236}">
                <a16:creationId xmlns:a16="http://schemas.microsoft.com/office/drawing/2014/main" id="{A625D10E-7CB0-17D6-C938-7791F30468BB}"/>
              </a:ext>
            </a:extLst>
          </p:cNvPr>
          <p:cNvCxnSpPr>
            <a:cxnSpLocks noChangeShapeType="1"/>
            <a:stCxn id="28677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79" name="AutoShape 12">
            <a:extLst>
              <a:ext uri="{FF2B5EF4-FFF2-40B4-BE49-F238E27FC236}">
                <a16:creationId xmlns:a16="http://schemas.microsoft.com/office/drawing/2014/main" id="{88FB818C-CFF4-A4CF-D5B5-C5CEFB8607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13">
            <a:extLst>
              <a:ext uri="{FF2B5EF4-FFF2-40B4-BE49-F238E27FC236}">
                <a16:creationId xmlns:a16="http://schemas.microsoft.com/office/drawing/2014/main" id="{E6A02B16-90D9-5DBF-AAE8-588F408DB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15">
            <a:extLst>
              <a:ext uri="{FF2B5EF4-FFF2-40B4-BE49-F238E27FC236}">
                <a16:creationId xmlns:a16="http://schemas.microsoft.com/office/drawing/2014/main" id="{BC40C02C-0BF6-CC53-8AE7-05028DF76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2" name="Line 17">
            <a:extLst>
              <a:ext uri="{FF2B5EF4-FFF2-40B4-BE49-F238E27FC236}">
                <a16:creationId xmlns:a16="http://schemas.microsoft.com/office/drawing/2014/main" id="{6E1714A5-BB2E-EB47-B9A7-D21599630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809E5C17-590C-B76D-2CE0-AEEC4278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BF655C2-A1CB-C60C-C445-E52EFF9A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DFCA2DB7-EDA8-9D6D-DFB9-380FD76F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855EBE7B-A365-8CB6-4DC3-CA96BDD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296B82B7-7DEC-F870-E0C4-E70C9856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93597CC8-17E4-2DD6-7A9B-825DA356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D075C01-36B1-8F97-404A-FCBBC391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086BC38-6968-AC44-0A36-A746F5732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Stabilizzazione</a:t>
            </a:r>
          </a:p>
          <a:p>
            <a:pPr lvl="1" eaLnBrk="1" hangingPunct="1"/>
            <a:r>
              <a:rPr lang="it-IT" altLang="it-IT">
                <a:latin typeface="Times New Roman" panose="02020603050405020304" pitchFamily="18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Ossigeno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Luce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Enzimi endogeni</a:t>
            </a:r>
          </a:p>
          <a:p>
            <a:pPr lvl="2" eaLnBrk="1" hangingPunct="1"/>
            <a:r>
              <a:rPr lang="it-IT" altLang="it-IT">
                <a:latin typeface="Times New Roman" panose="02020603050405020304" pitchFamily="18" charset="0"/>
              </a:rPr>
              <a:t>Contaminazione microbica</a:t>
            </a:r>
          </a:p>
          <a:p>
            <a:pPr lvl="3" eaLnBrk="1" hangingPunct="1"/>
            <a:r>
              <a:rPr lang="it-IT" altLang="it-IT">
                <a:latin typeface="Times New Roman" panose="02020603050405020304" pitchFamily="18" charset="0"/>
              </a:rPr>
              <a:t>La temperatura può influenzare tutti gli agenti indicati</a:t>
            </a:r>
          </a:p>
          <a:p>
            <a:pPr lvl="1"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82D2E6F-2FC1-16A3-3569-73224DA74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1FD26C-A0C5-BCE7-576D-FDFFB252E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Omogeneizzazione/trattamenti pre-estrazione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Rendere disponibile l’analita al solvente di estrazione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8199A915-484E-EF50-AF4B-C2F1E60D6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C9B62F1C-A3C0-3B72-C307-283CC53C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0FB527-3B86-D316-7147-D3E654395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B24C56E-4D31-FD24-FE1C-0D0430823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Recupero quantitativo dell’analita in assenza di interferenti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C217ED7E-A5AE-9749-23DF-F876DCAF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ASE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5">
            <a:extLst>
              <a:ext uri="{FF2B5EF4-FFF2-40B4-BE49-F238E27FC236}">
                <a16:creationId xmlns:a16="http://schemas.microsoft.com/office/drawing/2014/main" id="{06C046D3-AB12-08F3-A4C6-234BDD49D75F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32792" name="Picture 6" descr="speGroup">
              <a:extLst>
                <a:ext uri="{FF2B5EF4-FFF2-40B4-BE49-F238E27FC236}">
                  <a16:creationId xmlns:a16="http://schemas.microsoft.com/office/drawing/2014/main" id="{DC5903EC-ED96-BF83-18E8-12A721E68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7" descr="New96WellPlate">
              <a:extLst>
                <a:ext uri="{FF2B5EF4-FFF2-40B4-BE49-F238E27FC236}">
                  <a16:creationId xmlns:a16="http://schemas.microsoft.com/office/drawing/2014/main" id="{1C2CC725-8AEA-B748-F282-23FE0CE85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8" descr="disks">
              <a:extLst>
                <a:ext uri="{FF2B5EF4-FFF2-40B4-BE49-F238E27FC236}">
                  <a16:creationId xmlns:a16="http://schemas.microsoft.com/office/drawing/2014/main" id="{037321EC-53D1-7DC8-B974-1206EA422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9" descr="Flash_Cartridges">
              <a:extLst>
                <a:ext uri="{FF2B5EF4-FFF2-40B4-BE49-F238E27FC236}">
                  <a16:creationId xmlns:a16="http://schemas.microsoft.com/office/drawing/2014/main" id="{CB544C58-1865-AEE9-74D4-1D9207BC9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Rectangle 11">
            <a:extLst>
              <a:ext uri="{FF2B5EF4-FFF2-40B4-BE49-F238E27FC236}">
                <a16:creationId xmlns:a16="http://schemas.microsoft.com/office/drawing/2014/main" id="{DA45F1EC-B8FF-34C1-6F89-059795633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32772" name="Picture 16">
            <a:extLst>
              <a:ext uri="{FF2B5EF4-FFF2-40B4-BE49-F238E27FC236}">
                <a16:creationId xmlns:a16="http://schemas.microsoft.com/office/drawing/2014/main" id="{E3F0C2B8-5103-BA54-A8D4-97A3BA18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8">
            <a:extLst>
              <a:ext uri="{FF2B5EF4-FFF2-40B4-BE49-F238E27FC236}">
                <a16:creationId xmlns:a16="http://schemas.microsoft.com/office/drawing/2014/main" id="{F6429EF7-A971-13D6-D23E-CD145DED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19">
            <a:extLst>
              <a:ext uri="{FF2B5EF4-FFF2-40B4-BE49-F238E27FC236}">
                <a16:creationId xmlns:a16="http://schemas.microsoft.com/office/drawing/2014/main" id="{891E207B-EA2E-19C1-0330-879B3F32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25">
            <a:extLst>
              <a:ext uri="{FF2B5EF4-FFF2-40B4-BE49-F238E27FC236}">
                <a16:creationId xmlns:a16="http://schemas.microsoft.com/office/drawing/2014/main" id="{FC31852D-3DBD-2F6C-C66B-6A48CA5B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6" name="Group 35">
            <a:extLst>
              <a:ext uri="{FF2B5EF4-FFF2-40B4-BE49-F238E27FC236}">
                <a16:creationId xmlns:a16="http://schemas.microsoft.com/office/drawing/2014/main" id="{3333249C-31F1-011A-FB33-6A596155511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32778" name="Picture 17">
              <a:extLst>
                <a:ext uri="{FF2B5EF4-FFF2-40B4-BE49-F238E27FC236}">
                  <a16:creationId xmlns:a16="http://schemas.microsoft.com/office/drawing/2014/main" id="{DC5D6181-4E4C-5FDC-CC54-820CAD9D6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9" name="AutoShape 20">
              <a:extLst>
                <a:ext uri="{FF2B5EF4-FFF2-40B4-BE49-F238E27FC236}">
                  <a16:creationId xmlns:a16="http://schemas.microsoft.com/office/drawing/2014/main" id="{96EDE4F9-933C-BAC8-D07E-82769A421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32780" name="Picture 21">
              <a:extLst>
                <a:ext uri="{FF2B5EF4-FFF2-40B4-BE49-F238E27FC236}">
                  <a16:creationId xmlns:a16="http://schemas.microsoft.com/office/drawing/2014/main" id="{ED0CC0D1-F226-6AF0-FB6E-882D83CCD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81" name="Oval 22">
              <a:extLst>
                <a:ext uri="{FF2B5EF4-FFF2-40B4-BE49-F238E27FC236}">
                  <a16:creationId xmlns:a16="http://schemas.microsoft.com/office/drawing/2014/main" id="{E30DDE7D-C0FF-3AC0-D968-2743CDB51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23">
              <a:extLst>
                <a:ext uri="{FF2B5EF4-FFF2-40B4-BE49-F238E27FC236}">
                  <a16:creationId xmlns:a16="http://schemas.microsoft.com/office/drawing/2014/main" id="{3C77635A-2AD8-6A71-84A5-FD1D70540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24">
              <a:extLst>
                <a:ext uri="{FF2B5EF4-FFF2-40B4-BE49-F238E27FC236}">
                  <a16:creationId xmlns:a16="http://schemas.microsoft.com/office/drawing/2014/main" id="{F7945AD9-DE4D-EC47-F577-C9EA93F40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26">
              <a:extLst>
                <a:ext uri="{FF2B5EF4-FFF2-40B4-BE49-F238E27FC236}">
                  <a16:creationId xmlns:a16="http://schemas.microsoft.com/office/drawing/2014/main" id="{39230407-490A-9CEF-381A-CAFC26610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5" name="Oval 27">
              <a:extLst>
                <a:ext uri="{FF2B5EF4-FFF2-40B4-BE49-F238E27FC236}">
                  <a16:creationId xmlns:a16="http://schemas.microsoft.com/office/drawing/2014/main" id="{2D6E8501-9EE9-FEA0-0FC9-4DA6C3452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6" name="Oval 28">
              <a:extLst>
                <a:ext uri="{FF2B5EF4-FFF2-40B4-BE49-F238E27FC236}">
                  <a16:creationId xmlns:a16="http://schemas.microsoft.com/office/drawing/2014/main" id="{8842DBDD-FE8C-5F44-6137-5E069A16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7" name="Oval 29">
              <a:extLst>
                <a:ext uri="{FF2B5EF4-FFF2-40B4-BE49-F238E27FC236}">
                  <a16:creationId xmlns:a16="http://schemas.microsoft.com/office/drawing/2014/main" id="{B6F90598-6E40-B074-BB38-A8E4F4F6B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8" name="Oval 30">
              <a:extLst>
                <a:ext uri="{FF2B5EF4-FFF2-40B4-BE49-F238E27FC236}">
                  <a16:creationId xmlns:a16="http://schemas.microsoft.com/office/drawing/2014/main" id="{F332C55C-2B05-6BC2-B725-28E09D584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89" name="Oval 31">
              <a:extLst>
                <a:ext uri="{FF2B5EF4-FFF2-40B4-BE49-F238E27FC236}">
                  <a16:creationId xmlns:a16="http://schemas.microsoft.com/office/drawing/2014/main" id="{882AC5D3-8B56-673B-798B-27592B79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32790" name="Text Box 32">
              <a:extLst>
                <a:ext uri="{FF2B5EF4-FFF2-40B4-BE49-F238E27FC236}">
                  <a16:creationId xmlns:a16="http://schemas.microsoft.com/office/drawing/2014/main" id="{DD4389AA-8FC7-D37F-0260-F39D21554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32791" name="Text Box 33">
              <a:extLst>
                <a:ext uri="{FF2B5EF4-FFF2-40B4-BE49-F238E27FC236}">
                  <a16:creationId xmlns:a16="http://schemas.microsoft.com/office/drawing/2014/main" id="{6331ECA2-BB7A-7756-35E4-01EFA23B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32777" name="Picture 34">
            <a:extLst>
              <a:ext uri="{FF2B5EF4-FFF2-40B4-BE49-F238E27FC236}">
                <a16:creationId xmlns:a16="http://schemas.microsoft.com/office/drawing/2014/main" id="{FA436C68-0F94-7907-CB68-C8FD60D8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">
            <a:extLst>
              <a:ext uri="{FF2B5EF4-FFF2-40B4-BE49-F238E27FC236}">
                <a16:creationId xmlns:a16="http://schemas.microsoft.com/office/drawing/2014/main" id="{5A397D57-2334-5344-B67B-DCA9B12A2C24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33805" name="Picture 6" descr="~AUT0006">
              <a:extLst>
                <a:ext uri="{FF2B5EF4-FFF2-40B4-BE49-F238E27FC236}">
                  <a16:creationId xmlns:a16="http://schemas.microsoft.com/office/drawing/2014/main" id="{497A3037-FFC0-1CBE-3D9A-91880331F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6" name="Picture 7">
              <a:extLst>
                <a:ext uri="{FF2B5EF4-FFF2-40B4-BE49-F238E27FC236}">
                  <a16:creationId xmlns:a16="http://schemas.microsoft.com/office/drawing/2014/main" id="{849168C3-3920-0595-F359-646B82AD1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5" name="Group 8">
            <a:extLst>
              <a:ext uri="{FF2B5EF4-FFF2-40B4-BE49-F238E27FC236}">
                <a16:creationId xmlns:a16="http://schemas.microsoft.com/office/drawing/2014/main" id="{465B8EF8-EDDB-940F-28C3-90EC3271312C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33803" name="Picture 9" descr="~AUT0006">
              <a:extLst>
                <a:ext uri="{FF2B5EF4-FFF2-40B4-BE49-F238E27FC236}">
                  <a16:creationId xmlns:a16="http://schemas.microsoft.com/office/drawing/2014/main" id="{47EA4C45-9524-4334-BA72-64B2435D8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4" name="Picture 10">
              <a:extLst>
                <a:ext uri="{FF2B5EF4-FFF2-40B4-BE49-F238E27FC236}">
                  <a16:creationId xmlns:a16="http://schemas.microsoft.com/office/drawing/2014/main" id="{5EA38E06-055F-C863-5452-200C4C945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6" name="Picture 12" descr="~AUT0006">
            <a:extLst>
              <a:ext uri="{FF2B5EF4-FFF2-40B4-BE49-F238E27FC236}">
                <a16:creationId xmlns:a16="http://schemas.microsoft.com/office/drawing/2014/main" id="{F6E11FB4-029C-5B86-F0A4-BFE575B6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13">
            <a:extLst>
              <a:ext uri="{FF2B5EF4-FFF2-40B4-BE49-F238E27FC236}">
                <a16:creationId xmlns:a16="http://schemas.microsoft.com/office/drawing/2014/main" id="{95459A04-CD3D-6917-0FA1-102B0C26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14">
            <a:extLst>
              <a:ext uri="{FF2B5EF4-FFF2-40B4-BE49-F238E27FC236}">
                <a16:creationId xmlns:a16="http://schemas.microsoft.com/office/drawing/2014/main" id="{DB2BDB68-E745-C84F-AE0F-E0CDCFD1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AutoShape 15">
            <a:extLst>
              <a:ext uri="{FF2B5EF4-FFF2-40B4-BE49-F238E27FC236}">
                <a16:creationId xmlns:a16="http://schemas.microsoft.com/office/drawing/2014/main" id="{A0D18177-6467-57C2-BCB4-3650D290E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3800" name="AutoShape 16">
            <a:extLst>
              <a:ext uri="{FF2B5EF4-FFF2-40B4-BE49-F238E27FC236}">
                <a16:creationId xmlns:a16="http://schemas.microsoft.com/office/drawing/2014/main" id="{C1C0A38A-FCF4-E921-8DAA-D23DE7D2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33801" name="Text Box 17">
            <a:extLst>
              <a:ext uri="{FF2B5EF4-FFF2-40B4-BE49-F238E27FC236}">
                <a16:creationId xmlns:a16="http://schemas.microsoft.com/office/drawing/2014/main" id="{EC2FB5DA-C4C4-006B-E980-D180C094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33802" name="Rectangle 18">
            <a:extLst>
              <a:ext uri="{FF2B5EF4-FFF2-40B4-BE49-F238E27FC236}">
                <a16:creationId xmlns:a16="http://schemas.microsoft.com/office/drawing/2014/main" id="{0DE7B60A-D2C6-7013-758F-32283BB6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>
            <a:extLst>
              <a:ext uri="{FF2B5EF4-FFF2-40B4-BE49-F238E27FC236}">
                <a16:creationId xmlns:a16="http://schemas.microsoft.com/office/drawing/2014/main" id="{6BFED33D-DB53-CD64-9BDE-6DF68E6D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6">
            <a:extLst>
              <a:ext uri="{FF2B5EF4-FFF2-40B4-BE49-F238E27FC236}">
                <a16:creationId xmlns:a16="http://schemas.microsoft.com/office/drawing/2014/main" id="{1C4B8A4A-E2F2-9EF2-164B-6A4AFB32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34820" name="Group 12">
            <a:extLst>
              <a:ext uri="{FF2B5EF4-FFF2-40B4-BE49-F238E27FC236}">
                <a16:creationId xmlns:a16="http://schemas.microsoft.com/office/drawing/2014/main" id="{54E579C2-F58B-8B4E-B251-53B6038D294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34824" name="Picture 7">
              <a:extLst>
                <a:ext uri="{FF2B5EF4-FFF2-40B4-BE49-F238E27FC236}">
                  <a16:creationId xmlns:a16="http://schemas.microsoft.com/office/drawing/2014/main" id="{776A1D84-0843-2CF2-EFB2-CB096D958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5" name="Oval 9">
              <a:extLst>
                <a:ext uri="{FF2B5EF4-FFF2-40B4-BE49-F238E27FC236}">
                  <a16:creationId xmlns:a16="http://schemas.microsoft.com/office/drawing/2014/main" id="{14650454-2B7A-2760-C8D3-4283B69F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4821" name="Picture 10">
            <a:extLst>
              <a:ext uri="{FF2B5EF4-FFF2-40B4-BE49-F238E27FC236}">
                <a16:creationId xmlns:a16="http://schemas.microsoft.com/office/drawing/2014/main" id="{6E99BF29-0FAC-BC12-23ED-DC2DDC38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11">
            <a:extLst>
              <a:ext uri="{FF2B5EF4-FFF2-40B4-BE49-F238E27FC236}">
                <a16:creationId xmlns:a16="http://schemas.microsoft.com/office/drawing/2014/main" id="{CA135F27-C847-528B-C502-65C4B95A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34823" name="Picture 13">
            <a:extLst>
              <a:ext uri="{FF2B5EF4-FFF2-40B4-BE49-F238E27FC236}">
                <a16:creationId xmlns:a16="http://schemas.microsoft.com/office/drawing/2014/main" id="{97FAF8F4-04E2-7931-7CA0-B996C1B2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ase">
            <a:extLst>
              <a:ext uri="{FF2B5EF4-FFF2-40B4-BE49-F238E27FC236}">
                <a16:creationId xmlns:a16="http://schemas.microsoft.com/office/drawing/2014/main" id="{96491A0D-4D58-4096-7772-C9E28DA2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>
            <a:extLst>
              <a:ext uri="{FF2B5EF4-FFF2-40B4-BE49-F238E27FC236}">
                <a16:creationId xmlns:a16="http://schemas.microsoft.com/office/drawing/2014/main" id="{9E76D30A-F4C5-008B-36D1-9646236E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id="{E43F5A8D-3779-2EAD-358D-182D69A3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E09428E-67EA-C7BF-A295-FC0E62CAA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6DCC61E-960D-DBE0-68D2-A7434F940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Times New Roman" panose="02020603050405020304" pitchFamily="18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Eliminare possibili interferenti in funzione della metodica analitica utilizzata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054525E-C1EC-BDCA-5E82-223517F0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>
                <a:latin typeface="Times New Roman" panose="02020603050405020304" pitchFamily="18" charset="0"/>
              </a:rPr>
              <a:t> </a:t>
            </a:r>
            <a:r>
              <a:rPr lang="it-IT" altLang="it-IT">
                <a:latin typeface="Times New Roman" panose="02020603050405020304" pitchFamily="18" charset="0"/>
              </a:rPr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>
                <a:latin typeface="Times New Roman" panose="02020603050405020304" pitchFamily="18" charset="0"/>
              </a:rPr>
              <a:t> </a:t>
            </a:r>
            <a:r>
              <a:rPr lang="it-IT" altLang="it-IT">
                <a:latin typeface="Times New Roman" panose="02020603050405020304" pitchFamily="18" charset="0"/>
              </a:rPr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>
                <a:latin typeface="Times New Roman" panose="02020603050405020304" pitchFamily="18" charset="0"/>
              </a:rPr>
              <a:t> Esclusione dimensionale</a:t>
            </a:r>
            <a:endParaRPr lang="it-IT" altLang="it-IT" sz="2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77CF89-72FE-FA94-11ED-CD1950C55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DBC865A-39DC-9137-4B4C-28BF87AEE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4572000" cy="2092325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Analisi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Tecniche strumentali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 rapidi di analisi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FF1D83CE-110C-2110-85ED-6A8757D2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41910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6">
            <a:extLst>
              <a:ext uri="{FF2B5EF4-FFF2-40B4-BE49-F238E27FC236}">
                <a16:creationId xmlns:a16="http://schemas.microsoft.com/office/drawing/2014/main" id="{2F194750-C8DB-CACA-7750-D4D1883C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814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Tecniche strumentali</a:t>
            </a:r>
          </a:p>
        </p:txBody>
      </p:sp>
      <p:grpSp>
        <p:nvGrpSpPr>
          <p:cNvPr id="37894" name="Group 13">
            <a:extLst>
              <a:ext uri="{FF2B5EF4-FFF2-40B4-BE49-F238E27FC236}">
                <a16:creationId xmlns:a16="http://schemas.microsoft.com/office/drawing/2014/main" id="{D0A35A39-0BB3-99DA-4770-A86B190CA6C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267200"/>
            <a:ext cx="2895600" cy="1676400"/>
            <a:chOff x="3744" y="2592"/>
            <a:chExt cx="1728" cy="970"/>
          </a:xfrm>
        </p:grpSpPr>
        <p:pic>
          <p:nvPicPr>
            <p:cNvPr id="37896" name="Picture 7">
              <a:extLst>
                <a:ext uri="{FF2B5EF4-FFF2-40B4-BE49-F238E27FC236}">
                  <a16:creationId xmlns:a16="http://schemas.microsoft.com/office/drawing/2014/main" id="{EC862EDB-3975-489F-EA9F-3CDC2A817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92"/>
              <a:ext cx="780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897" name="Picture 8">
              <a:extLst>
                <a:ext uri="{FF2B5EF4-FFF2-40B4-BE49-F238E27FC236}">
                  <a16:creationId xmlns:a16="http://schemas.microsoft.com/office/drawing/2014/main" id="{E46EAD28-5863-D48D-A4D4-38D3F570A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88"/>
              <a:ext cx="912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8" name="Freeform 9">
              <a:extLst>
                <a:ext uri="{FF2B5EF4-FFF2-40B4-BE49-F238E27FC236}">
                  <a16:creationId xmlns:a16="http://schemas.microsoft.com/office/drawing/2014/main" id="{27679B25-A6FD-F5FB-C2B3-9EF83C09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928"/>
              <a:ext cx="240" cy="288"/>
            </a:xfrm>
            <a:custGeom>
              <a:avLst/>
              <a:gdLst>
                <a:gd name="T0" fmla="*/ 0 w 288"/>
                <a:gd name="T1" fmla="*/ 37 h 264"/>
                <a:gd name="T2" fmla="*/ 78 w 288"/>
                <a:gd name="T3" fmla="*/ 37 h 264"/>
                <a:gd name="T4" fmla="*/ 58 w 288"/>
                <a:gd name="T5" fmla="*/ 260 h 264"/>
                <a:gd name="T6" fmla="*/ 116 w 288"/>
                <a:gd name="T7" fmla="*/ 408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264">
                  <a:moveTo>
                    <a:pt x="0" y="24"/>
                  </a:moveTo>
                  <a:cubicBezTo>
                    <a:pt x="84" y="12"/>
                    <a:pt x="168" y="0"/>
                    <a:pt x="192" y="24"/>
                  </a:cubicBezTo>
                  <a:cubicBezTo>
                    <a:pt x="216" y="48"/>
                    <a:pt x="128" y="128"/>
                    <a:pt x="144" y="168"/>
                  </a:cubicBezTo>
                  <a:cubicBezTo>
                    <a:pt x="160" y="208"/>
                    <a:pt x="224" y="236"/>
                    <a:pt x="288" y="264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895" name="Rectangle 10">
            <a:extLst>
              <a:ext uri="{FF2B5EF4-FFF2-40B4-BE49-F238E27FC236}">
                <a16:creationId xmlns:a16="http://schemas.microsoft.com/office/drawing/2014/main" id="{D20A2241-5668-F6E4-A937-2DA0E815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814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Metodi rapidi di analisi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6A34FA34-F0F4-5872-A288-5410848084BD}"/>
              </a:ext>
            </a:extLst>
          </p:cNvPr>
          <p:cNvGrpSpPr/>
          <p:nvPr/>
        </p:nvGrpSpPr>
        <p:grpSpPr>
          <a:xfrm>
            <a:off x="762000" y="207636"/>
            <a:ext cx="8069325" cy="766169"/>
            <a:chOff x="762000" y="207636"/>
            <a:chExt cx="8069325" cy="766169"/>
          </a:xfrm>
        </p:grpSpPr>
        <p:sp>
          <p:nvSpPr>
            <p:cNvPr id="18434" name="Text Box 4">
              <a:extLst>
                <a:ext uri="{FF2B5EF4-FFF2-40B4-BE49-F238E27FC236}">
                  <a16:creationId xmlns:a16="http://schemas.microsoft.com/office/drawing/2014/main" id="{59157256-FD85-413A-FE25-1285B9B87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07636"/>
              <a:ext cx="23903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/>
                <a:t>Modalità di esame</a:t>
              </a:r>
            </a:p>
          </p:txBody>
        </p:sp>
        <p:sp>
          <p:nvSpPr>
            <p:cNvPr id="18435" name="Text Box 5">
              <a:extLst>
                <a:ext uri="{FF2B5EF4-FFF2-40B4-BE49-F238E27FC236}">
                  <a16:creationId xmlns:a16="http://schemas.microsoft.com/office/drawing/2014/main" id="{E2C5F7FC-8A63-7A8C-6CE5-BAE1F8FFE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635251"/>
              <a:ext cx="80693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dirty="0"/>
                <a:t>tre prove in itinere, esame di recupero sulle UD non superate durante gli appelli ufficiali</a:t>
              </a:r>
            </a:p>
          </p:txBody>
        </p:sp>
      </p:grpSp>
      <p:sp>
        <p:nvSpPr>
          <p:cNvPr id="18436" name="Text Box 7">
            <a:extLst>
              <a:ext uri="{FF2B5EF4-FFF2-40B4-BE49-F238E27FC236}">
                <a16:creationId xmlns:a16="http://schemas.microsoft.com/office/drawing/2014/main" id="{EC08C501-F85A-7052-1D19-F9E53370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24200"/>
            <a:ext cx="77724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Libri di testo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u="sng" dirty="0"/>
              <a:t>Per le tecniche preparative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Appunti di lezione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u="sng" dirty="0"/>
              <a:t>Per le tecniche strumentali: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err="1"/>
              <a:t>Skoog</a:t>
            </a:r>
            <a:r>
              <a:rPr lang="it-IT" altLang="it-IT" sz="1600" dirty="0"/>
              <a:t>, West, Holler Fondamenti di Chimica Analitica (Cap. 28, 29 e 30)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 </a:t>
            </a:r>
            <a:endParaRPr lang="it-IT" altLang="it-IT" sz="16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u="sng" dirty="0"/>
              <a:t>Per le analisi degli alimenti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Cappelli-Vannucchi «Chimica degli Alimenti»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Ricevimento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/>
              <a:t>Lunedi ore 13-14, oppure su appuntamento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 b="1" dirty="0"/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C64981FD-EC4B-45FE-8733-1876C509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36" y="1600200"/>
            <a:ext cx="17652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Esercitazioni</a:t>
            </a:r>
          </a:p>
        </p:txBody>
      </p:sp>
      <p:sp>
        <p:nvSpPr>
          <p:cNvPr id="18438" name="Text Box 9">
            <a:extLst>
              <a:ext uri="{FF2B5EF4-FFF2-40B4-BE49-F238E27FC236}">
                <a16:creationId xmlns:a16="http://schemas.microsoft.com/office/drawing/2014/main" id="{318DFB4C-6480-9B64-CA9E-1F3279498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55007"/>
            <a:ext cx="78053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600" dirty="0"/>
              <a:t> 2 esercitazioni di laboratorio –laboratorio C. Motti ore 9-13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400" dirty="0"/>
              <a:t>23 ottobre SPE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400" dirty="0"/>
              <a:t>14 Novembre CROMATOGRAFIA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600" dirty="0"/>
              <a:t> Relazione individuale (da inviare via e-mail (</a:t>
            </a:r>
            <a:r>
              <a:rPr lang="it-IT" altLang="it-IT" sz="1600" dirty="0">
                <a:hlinkClick r:id="rId2"/>
              </a:rPr>
              <a:t>mdelcarlo@unite.it</a:t>
            </a:r>
            <a:r>
              <a:rPr lang="it-IT" altLang="it-IT" sz="1600" dirty="0"/>
              <a:t>) entro 2 settimane)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75B598A-09AE-C2E1-7652-C43271FAB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38915" name="Rectangle 14">
            <a:extLst>
              <a:ext uri="{FF2B5EF4-FFF2-40B4-BE49-F238E27FC236}">
                <a16:creationId xmlns:a16="http://schemas.microsoft.com/office/drawing/2014/main" id="{34EF490C-FFF5-8A50-44DF-B3603E53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7848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Tecniche strumentali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elevata accuratezza, e precisione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analisi multi-analita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accoppiare gli strumenti con spettrometri di massa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lavorare con autocampionatori</a:t>
            </a:r>
            <a:endParaRPr lang="it-IT" altLang="it-IT" sz="2600">
              <a:latin typeface="Times New Roman" panose="02020603050405020304" pitchFamily="18" charset="0"/>
            </a:endParaRPr>
          </a:p>
        </p:txBody>
      </p:sp>
      <p:sp>
        <p:nvSpPr>
          <p:cNvPr id="38916" name="Rectangle 15">
            <a:extLst>
              <a:ext uri="{FF2B5EF4-FFF2-40B4-BE49-F238E27FC236}">
                <a16:creationId xmlns:a16="http://schemas.microsoft.com/office/drawing/2014/main" id="{6111983E-3590-8533-B365-A3871B581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97363"/>
            <a:ext cx="6477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Svantaggi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elevato costo di acquisto e di gestione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personale esperto e formato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sistemi non utilizzabili su campo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B6648EF-16E4-AF5A-8B4A-EDB266A4F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7176490B-9D7C-3060-B1FA-706B5575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28775"/>
            <a:ext cx="792480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 rapidi di analisi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lavorare con campioni minimamente trattati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rapidità 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personale formato ma non esperto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possibilità di analisi delocalizzate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economici 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B78397D5-FC3F-7D38-0D5C-E6DD29BC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6477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</a:t>
            </a:r>
            <a:r>
              <a:rPr lang="it-IT" altLang="it-IT" sz="2400">
                <a:latin typeface="Times New Roman" panose="02020603050405020304" pitchFamily="18" charset="0"/>
              </a:rPr>
              <a:t>Svantaggi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minore accuratezza e precisione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000">
                <a:latin typeface="Times New Roman" panose="02020603050405020304" pitchFamily="18" charset="0"/>
              </a:rPr>
              <a:t> analisi mono-analita o classe specifiche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104E5E8-FEFE-5298-BBAB-EBDA36CEB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Tecniche analitiche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009D5284-BB38-50EF-520D-D5039D3E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4579938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Tecniche strumentali</a:t>
            </a:r>
          </a:p>
          <a:p>
            <a:pPr lvl="1" eaLnBrk="1" hangingPunct="1">
              <a:spcBef>
                <a:spcPct val="5000"/>
              </a:spcBef>
              <a:buClr>
                <a:schemeClr val="folHlink"/>
              </a:buClr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tecniche cromatografiche</a:t>
            </a:r>
          </a:p>
          <a:p>
            <a:pPr lvl="2" eaLnBrk="1" hangingPunct="1">
              <a:spcBef>
                <a:spcPct val="5000"/>
              </a:spcBef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gascromarografia</a:t>
            </a:r>
          </a:p>
          <a:p>
            <a:pPr lvl="2" eaLnBrk="1" hangingPunct="1">
              <a:spcBef>
                <a:spcPct val="5000"/>
              </a:spcBef>
              <a:buSzPct val="90000"/>
            </a:pPr>
            <a:r>
              <a:rPr lang="it-IT" altLang="it-IT" sz="2800">
                <a:latin typeface="Times New Roman" panose="02020603050405020304" pitchFamily="18" charset="0"/>
              </a:rPr>
              <a:t> cromatografia liquida </a:t>
            </a:r>
          </a:p>
        </p:txBody>
      </p: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FD066595-6ABB-8D17-C858-AC82651040E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900488"/>
            <a:ext cx="8153400" cy="1573212"/>
            <a:chOff x="192" y="2265"/>
            <a:chExt cx="5136" cy="991"/>
          </a:xfrm>
        </p:grpSpPr>
        <p:sp>
          <p:nvSpPr>
            <p:cNvPr id="40965" name="Rectangle 6">
              <a:extLst>
                <a:ext uri="{FF2B5EF4-FFF2-40B4-BE49-F238E27FC236}">
                  <a16:creationId xmlns:a16="http://schemas.microsoft.com/office/drawing/2014/main" id="{216C92A7-FC4E-31DB-BD02-5DAEA861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633"/>
              <a:ext cx="5136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2" eaLnBrk="1" hangingPunct="1">
                <a:spcBef>
                  <a:spcPct val="10000"/>
                </a:spcBef>
                <a:buSzPct val="90000"/>
              </a:pPr>
              <a:r>
                <a:rPr lang="it-IT" altLang="it-IT" sz="2800">
                  <a:latin typeface="Times New Roman" panose="02020603050405020304" pitchFamily="18" charset="0"/>
                </a:rPr>
                <a:t> tecniche spettrofotometriche</a:t>
              </a:r>
            </a:p>
            <a:p>
              <a:pPr lvl="2" eaLnBrk="1" hangingPunct="1">
                <a:spcBef>
                  <a:spcPct val="10000"/>
                </a:spcBef>
                <a:buSzPct val="90000"/>
              </a:pPr>
              <a:r>
                <a:rPr lang="it-IT" altLang="it-IT" sz="2800">
                  <a:latin typeface="Times New Roman" panose="02020603050405020304" pitchFamily="18" charset="0"/>
                </a:rPr>
                <a:t> tecniche spettroscopiche</a:t>
              </a:r>
            </a:p>
          </p:txBody>
        </p:sp>
        <p:sp>
          <p:nvSpPr>
            <p:cNvPr id="40966" name="Rectangle 7">
              <a:extLst>
                <a:ext uri="{FF2B5EF4-FFF2-40B4-BE49-F238E27FC236}">
                  <a16:creationId xmlns:a16="http://schemas.microsoft.com/office/drawing/2014/main" id="{813BCB41-0DC6-B1F5-301D-56689254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65"/>
              <a:ext cx="26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it-IT" altLang="it-IT">
                  <a:latin typeface="Times New Roman" panose="02020603050405020304" pitchFamily="18" charset="0"/>
                </a:rPr>
                <a:t> Altre tecniche strumentali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E0BE56-5AA1-6471-7F6D-DC89CBBC595F}"/>
              </a:ext>
            </a:extLst>
          </p:cNvPr>
          <p:cNvSpPr txBox="1"/>
          <p:nvPr/>
        </p:nvSpPr>
        <p:spPr>
          <a:xfrm>
            <a:off x="142875" y="44450"/>
            <a:ext cx="728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u="sng" dirty="0">
                <a:solidFill>
                  <a:prstClr val="black"/>
                </a:solidFill>
                <a:latin typeface="Calibri"/>
                <a:cs typeface="+mn-cs"/>
              </a:rPr>
              <a:t> BLOCCO I: Tecniche di preparazione e estrazione del campione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E28EBE-B585-5254-5E1E-F3C3422934CC}"/>
              </a:ext>
            </a:extLst>
          </p:cNvPr>
          <p:cNvSpPr txBox="1"/>
          <p:nvPr/>
        </p:nvSpPr>
        <p:spPr>
          <a:xfrm>
            <a:off x="142875" y="333375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1_ Estrazione con solvente da campione solido: descrivere e confrontare le principali tecniche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75131E-47CA-059F-8475-93C2F73FD82A}"/>
              </a:ext>
            </a:extLst>
          </p:cNvPr>
          <p:cNvSpPr txBox="1"/>
          <p:nvPr/>
        </p:nvSpPr>
        <p:spPr>
          <a:xfrm>
            <a:off x="142875" y="601663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2_ Estrazione di sostanze volatili: descrivere e confrontare le principali tecniche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5CE9EA-564F-CBB9-70FE-12D60D31A6AB}"/>
              </a:ext>
            </a:extLst>
          </p:cNvPr>
          <p:cNvSpPr txBox="1"/>
          <p:nvPr/>
        </p:nvSpPr>
        <p:spPr>
          <a:xfrm>
            <a:off x="142875" y="869950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3_ Estrazione da campione liquido: descrivere e confrontare le principali tecniche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30077D-857E-15A1-9C64-AABDE2239353}"/>
              </a:ext>
            </a:extLst>
          </p:cNvPr>
          <p:cNvSpPr txBox="1"/>
          <p:nvPr/>
        </p:nvSpPr>
        <p:spPr>
          <a:xfrm>
            <a:off x="142875" y="1138238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4_ Descrivere in maniera critica i principali fattori che influenzano la stabilità di un campione e come limitare gli effetti di questi fattori.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279FD1-19C1-DDA1-30B0-1C0ADAC96B60}"/>
              </a:ext>
            </a:extLst>
          </p:cNvPr>
          <p:cNvSpPr txBox="1"/>
          <p:nvPr/>
        </p:nvSpPr>
        <p:spPr>
          <a:xfrm>
            <a:off x="142875" y="1406525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5_ Presentare un protocollo di estrazione in SPE ed uno di estrazione </a:t>
            </a:r>
            <a:r>
              <a:rPr lang="it-IT" sz="1200" dirty="0" err="1">
                <a:solidFill>
                  <a:prstClr val="black"/>
                </a:solidFill>
                <a:latin typeface="Calibri"/>
                <a:cs typeface="+mn-cs"/>
              </a:rPr>
              <a:t>soxhlet</a:t>
            </a: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A1AD53-2C95-40C4-194E-AB84B5C7E9FA}"/>
              </a:ext>
            </a:extLst>
          </p:cNvPr>
          <p:cNvSpPr txBox="1"/>
          <p:nvPr/>
        </p:nvSpPr>
        <p:spPr>
          <a:xfrm>
            <a:off x="142875" y="1674813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6_ estrazione di un contaminante apolare da una matrice polare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E85E6D-7411-FB27-0302-AD93E7EF9106}"/>
              </a:ext>
            </a:extLst>
          </p:cNvPr>
          <p:cNvSpPr txBox="1"/>
          <p:nvPr/>
        </p:nvSpPr>
        <p:spPr>
          <a:xfrm>
            <a:off x="142875" y="1943100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7_ estrazione di un </a:t>
            </a:r>
            <a:r>
              <a:rPr lang="it-IT" sz="1200" dirty="0" err="1">
                <a:solidFill>
                  <a:prstClr val="black"/>
                </a:solidFill>
                <a:latin typeface="Calibri"/>
                <a:cs typeface="+mn-cs"/>
              </a:rPr>
              <a:t>analita</a:t>
            </a: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polare da una matrice apolare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3BE215-A4D1-2C00-4E50-EF98C0F1812A}"/>
              </a:ext>
            </a:extLst>
          </p:cNvPr>
          <p:cNvSpPr txBox="1"/>
          <p:nvPr/>
        </p:nvSpPr>
        <p:spPr>
          <a:xfrm>
            <a:off x="142875" y="2211388"/>
            <a:ext cx="8643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8_ estrazione di un contaminante apolare da una matrice apolare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5F78CF-8E86-F11C-474D-063EA630E2EA}"/>
              </a:ext>
            </a:extLst>
          </p:cNvPr>
          <p:cNvSpPr txBox="1"/>
          <p:nvPr/>
        </p:nvSpPr>
        <p:spPr>
          <a:xfrm>
            <a:off x="177800" y="2767013"/>
            <a:ext cx="87868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A) Descrivere l’equazione di </a:t>
            </a:r>
            <a:r>
              <a:rPr lang="it-IT" sz="1200" kern="0" spc="10" dirty="0" err="1">
                <a:solidFill>
                  <a:prstClr val="black"/>
                </a:solidFill>
                <a:latin typeface="Calibri"/>
                <a:cs typeface="+mn-cs"/>
              </a:rPr>
              <a:t>van</a:t>
            </a: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it-IT" sz="1200" kern="0" spc="10" dirty="0" err="1">
                <a:solidFill>
                  <a:prstClr val="black"/>
                </a:solidFill>
                <a:latin typeface="Calibri"/>
                <a:cs typeface="+mn-cs"/>
              </a:rPr>
              <a:t>deemter</a:t>
            </a: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 e discutendo l’influenza della velocità flusso della fase  mobile sull’altezza (H) del piatto teorico e dell’efficienza cromatografica.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spc="1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B) Descrivere uno strumento per cromatografia liquida indicando i principali meccanismi di separazione cromatografica.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spc="1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C) Descrivere uno strumento per gascromatografia liquida indicando i principali meccanismi di separazione cromatografica.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spc="1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D) Elettroforesi convenzionale e capillare con particolare riferimento alla formazione del flusso elettrosmotico. Dare una puntuale descrizione della strumentazione.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spc="1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E) Descrivere i principi generali della cromatografia con particolare riguardo ai meccanismi che portano alla separazione di miscele.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spc="1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F) Descrivere un </a:t>
            </a:r>
            <a:r>
              <a:rPr lang="it-IT" sz="1200" kern="0" spc="10" dirty="0" err="1">
                <a:solidFill>
                  <a:prstClr val="black"/>
                </a:solidFill>
                <a:latin typeface="Calibri"/>
                <a:cs typeface="+mn-cs"/>
              </a:rPr>
              <a:t>cromatogramma</a:t>
            </a:r>
            <a:r>
              <a:rPr lang="it-IT" sz="1200" kern="0" spc="10" dirty="0">
                <a:solidFill>
                  <a:prstClr val="black"/>
                </a:solidFill>
                <a:latin typeface="Calibri"/>
                <a:cs typeface="+mn-cs"/>
              </a:rPr>
              <a:t> ed indicare come da questo sia possibile ricavare informazione di tipo qualitativo e quantitativo oltre ad informazioni utili a descrivere l’efficienza della separazione cromatografica. 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E0753A-7F3F-8E19-E235-3D002A8617C4}"/>
              </a:ext>
            </a:extLst>
          </p:cNvPr>
          <p:cNvSpPr txBox="1"/>
          <p:nvPr/>
        </p:nvSpPr>
        <p:spPr>
          <a:xfrm>
            <a:off x="142875" y="2471738"/>
            <a:ext cx="728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u="sng" dirty="0">
                <a:solidFill>
                  <a:prstClr val="black"/>
                </a:solidFill>
                <a:latin typeface="Calibri"/>
                <a:cs typeface="+mn-cs"/>
              </a:rPr>
              <a:t>BLOCCO II: Tecniche strumentali di analisi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F885B4-9F72-07AA-6368-EF83D792D08E}"/>
              </a:ext>
            </a:extLst>
          </p:cNvPr>
          <p:cNvSpPr txBox="1"/>
          <p:nvPr/>
        </p:nvSpPr>
        <p:spPr>
          <a:xfrm>
            <a:off x="142875" y="5805488"/>
            <a:ext cx="8643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Determinazione del numero di perossidi nell’olio extravergine di oliva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Determinazione della sostanza grassa in un campione di formaggio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Determinazione dell’acidità di un olio extravergine di oliva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Determinazione degli zuccheri riducenti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t-IT" sz="1200" dirty="0">
                <a:solidFill>
                  <a:prstClr val="black"/>
                </a:solidFill>
                <a:latin typeface="Calibri"/>
                <a:cs typeface="+mn-cs"/>
              </a:rPr>
              <a:t> Determinazione della sostanza secca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835F2F3-F511-A411-E82C-5411DEB7FB4E}"/>
              </a:ext>
            </a:extLst>
          </p:cNvPr>
          <p:cNvSpPr txBox="1"/>
          <p:nvPr/>
        </p:nvSpPr>
        <p:spPr>
          <a:xfrm>
            <a:off x="142875" y="5445125"/>
            <a:ext cx="7286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u="sng" dirty="0">
                <a:solidFill>
                  <a:prstClr val="black"/>
                </a:solidFill>
                <a:latin typeface="Calibri"/>
                <a:cs typeface="+mn-cs"/>
              </a:rPr>
              <a:t>BLOCCO III: Esempi di protocolli di analisi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68230C5-8795-19AB-D32D-5FA7CB833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686800" cy="1143000"/>
          </a:xfrm>
        </p:spPr>
        <p:txBody>
          <a:bodyPr/>
          <a:lstStyle/>
          <a:p>
            <a:pPr algn="ctr" eaLnBrk="1" hangingPunct="1"/>
            <a:r>
              <a:rPr lang="it-IT" altLang="it-IT" sz="3200" b="1" i="1" dirty="0">
                <a:solidFill>
                  <a:srgbClr val="006699"/>
                </a:solidFill>
              </a:rPr>
              <a:t>Introduzione alle Analisi Chimiche degli Alimenti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02264456-7C95-ED06-693E-7DC99EA9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2C965-9B05-A0B1-2E56-5528000E5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Qualità e sicurezza degli Alimenti</a:t>
            </a:r>
          </a:p>
        </p:txBody>
      </p:sp>
      <p:pic>
        <p:nvPicPr>
          <p:cNvPr id="21507" name="Picture 4" descr="j0285360">
            <a:extLst>
              <a:ext uri="{FF2B5EF4-FFF2-40B4-BE49-F238E27FC236}">
                <a16:creationId xmlns:a16="http://schemas.microsoft.com/office/drawing/2014/main" id="{F0427748-3BAB-90E3-97C0-E547F2D0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D4C4E02C-F106-9D42-A41D-1237E3E3B3A1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2003425"/>
            <a:ext cx="3124200" cy="1577975"/>
            <a:chOff x="588" y="1262"/>
            <a:chExt cx="1968" cy="994"/>
          </a:xfrm>
        </p:grpSpPr>
        <p:sp>
          <p:nvSpPr>
            <p:cNvPr id="21523" name="Line 6">
              <a:extLst>
                <a:ext uri="{FF2B5EF4-FFF2-40B4-BE49-F238E27FC236}">
                  <a16:creationId xmlns:a16="http://schemas.microsoft.com/office/drawing/2014/main" id="{88333D9F-0765-53F3-D873-0EBBA01E27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4" name="Text Box 7">
              <a:extLst>
                <a:ext uri="{FF2B5EF4-FFF2-40B4-BE49-F238E27FC236}">
                  <a16:creationId xmlns:a16="http://schemas.microsoft.com/office/drawing/2014/main" id="{3E9595F5-55DE-3C76-BDFB-074FAEE00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1296"/>
              <a:ext cx="13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  <a:latin typeface="Times New Roman" panose="02020603050405020304" pitchFamily="18" charset="0"/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  <a:latin typeface="Times New Roman" panose="02020603050405020304" pitchFamily="18" charset="0"/>
                </a:rPr>
                <a:t>la qualità </a:t>
              </a:r>
            </a:p>
          </p:txBody>
        </p:sp>
        <p:sp>
          <p:nvSpPr>
            <p:cNvPr id="21525" name="Text Box 8">
              <a:extLst>
                <a:ext uri="{FF2B5EF4-FFF2-40B4-BE49-F238E27FC236}">
                  <a16:creationId xmlns:a16="http://schemas.microsoft.com/office/drawing/2014/main" id="{DE97AB01-12EA-0EF6-1D2B-4B14FC751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36"/>
              <a:ext cx="9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Nuovi prodotti</a:t>
              </a:r>
            </a:p>
          </p:txBody>
        </p:sp>
      </p:grpSp>
      <p:grpSp>
        <p:nvGrpSpPr>
          <p:cNvPr id="21509" name="Group 18">
            <a:extLst>
              <a:ext uri="{FF2B5EF4-FFF2-40B4-BE49-F238E27FC236}">
                <a16:creationId xmlns:a16="http://schemas.microsoft.com/office/drawing/2014/main" id="{2A883A1D-5BCE-9341-0EF5-B2956D8A7F6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21521" name="Text Box 5">
              <a:extLst>
                <a:ext uri="{FF2B5EF4-FFF2-40B4-BE49-F238E27FC236}">
                  <a16:creationId xmlns:a16="http://schemas.microsoft.com/office/drawing/2014/main" id="{2B11E769-B5ED-8DA5-C7EA-D03F0AC12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Mercato </a:t>
              </a:r>
            </a:p>
          </p:txBody>
        </p:sp>
        <p:sp>
          <p:nvSpPr>
            <p:cNvPr id="21522" name="Oval 13">
              <a:extLst>
                <a:ext uri="{FF2B5EF4-FFF2-40B4-BE49-F238E27FC236}">
                  <a16:creationId xmlns:a16="http://schemas.microsoft.com/office/drawing/2014/main" id="{631E4C7F-05FF-F84D-6E30-A42E5D814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CE62960A-E0E2-8C27-3DF3-420DBAB4AA4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286000"/>
            <a:ext cx="3624263" cy="2514600"/>
            <a:chOff x="3264" y="1440"/>
            <a:chExt cx="2283" cy="1584"/>
          </a:xfrm>
        </p:grpSpPr>
        <p:sp>
          <p:nvSpPr>
            <p:cNvPr id="21516" name="Line 9">
              <a:extLst>
                <a:ext uri="{FF2B5EF4-FFF2-40B4-BE49-F238E27FC236}">
                  <a16:creationId xmlns:a16="http://schemas.microsoft.com/office/drawing/2014/main" id="{F8E37523-ECF2-8170-FF25-CF3CFBEF60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7" name="Text Box 11">
              <a:extLst>
                <a:ext uri="{FF2B5EF4-FFF2-40B4-BE49-F238E27FC236}">
                  <a16:creationId xmlns:a16="http://schemas.microsoft.com/office/drawing/2014/main" id="{93E8BA9F-FFED-D2B6-F39B-2F368082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40"/>
              <a:ext cx="1563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  <a:latin typeface="Times New Roman" panose="02020603050405020304" pitchFamily="18" charset="0"/>
                </a:rPr>
                <a:t>Aspetti nutrizionali </a:t>
              </a:r>
            </a:p>
          </p:txBody>
        </p:sp>
        <p:grpSp>
          <p:nvGrpSpPr>
            <p:cNvPr id="21518" name="Group 20">
              <a:extLst>
                <a:ext uri="{FF2B5EF4-FFF2-40B4-BE49-F238E27FC236}">
                  <a16:creationId xmlns:a16="http://schemas.microsoft.com/office/drawing/2014/main" id="{3CB1F3FD-99B3-BAB8-5763-D7B17A886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21519" name="Text Box 10">
                <a:extLst>
                  <a:ext uri="{FF2B5EF4-FFF2-40B4-BE49-F238E27FC236}">
                    <a16:creationId xmlns:a16="http://schemas.microsoft.com/office/drawing/2014/main" id="{E14E3070-494A-BD64-F3E2-FC5EBB544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>
                    <a:latin typeface="Times New Roman" panose="02020603050405020304" pitchFamily="18" charset="0"/>
                  </a:rPr>
                  <a:t>Mercato </a:t>
                </a:r>
              </a:p>
            </p:txBody>
          </p:sp>
          <p:sp>
            <p:nvSpPr>
              <p:cNvPr id="21520" name="Oval 14">
                <a:extLst>
                  <a:ext uri="{FF2B5EF4-FFF2-40B4-BE49-F238E27FC236}">
                    <a16:creationId xmlns:a16="http://schemas.microsoft.com/office/drawing/2014/main" id="{B47BDB7D-3F33-C604-3425-BA2BE65F5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B5E13EC8-DE76-F146-9C40-338187D4582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590800" cy="762000"/>
            <a:chOff x="1344" y="3600"/>
            <a:chExt cx="1632" cy="480"/>
          </a:xfrm>
        </p:grpSpPr>
        <p:sp>
          <p:nvSpPr>
            <p:cNvPr id="21514" name="Text Box 12">
              <a:extLst>
                <a:ext uri="{FF2B5EF4-FFF2-40B4-BE49-F238E27FC236}">
                  <a16:creationId xmlns:a16="http://schemas.microsoft.com/office/drawing/2014/main" id="{D40B8D07-374D-2820-B330-C88F9A9A7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Agenzie di controllo </a:t>
              </a:r>
            </a:p>
          </p:txBody>
        </p:sp>
        <p:sp>
          <p:nvSpPr>
            <p:cNvPr id="21515" name="Oval 15">
              <a:extLst>
                <a:ext uri="{FF2B5EF4-FFF2-40B4-BE49-F238E27FC236}">
                  <a16:creationId xmlns:a16="http://schemas.microsoft.com/office/drawing/2014/main" id="{046CF789-EA94-675E-4EF1-79D42389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E841F132-BB3D-D9AA-6315-CC8B5361BC76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77B4F990-9785-F39F-8CAA-72B7BE6FE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25257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  <a:latin typeface="Times New Roman" panose="02020603050405020304" pitchFamily="18" charset="0"/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000E5D-A9CA-48AE-ED0D-D4B5C2B79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003366"/>
                </a:solidFill>
              </a:rPr>
              <a:t>Qualità e sicurezza agro-alimentare</a:t>
            </a:r>
          </a:p>
        </p:txBody>
      </p:sp>
      <p:grpSp>
        <p:nvGrpSpPr>
          <p:cNvPr id="23555" name="Group 9">
            <a:extLst>
              <a:ext uri="{FF2B5EF4-FFF2-40B4-BE49-F238E27FC236}">
                <a16:creationId xmlns:a16="http://schemas.microsoft.com/office/drawing/2014/main" id="{0BD6F94B-3F7B-C285-1213-3A783B031E2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23576" name="Rectangle 5">
              <a:extLst>
                <a:ext uri="{FF2B5EF4-FFF2-40B4-BE49-F238E27FC236}">
                  <a16:creationId xmlns:a16="http://schemas.microsoft.com/office/drawing/2014/main" id="{B2939687-60DE-D1A7-C0A2-0BC9D6DC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23577" name="Oval 7">
              <a:extLst>
                <a:ext uri="{FF2B5EF4-FFF2-40B4-BE49-F238E27FC236}">
                  <a16:creationId xmlns:a16="http://schemas.microsoft.com/office/drawing/2014/main" id="{29198E37-10E9-7F9C-AB52-9BE45F53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6" name="Group 10">
            <a:extLst>
              <a:ext uri="{FF2B5EF4-FFF2-40B4-BE49-F238E27FC236}">
                <a16:creationId xmlns:a16="http://schemas.microsoft.com/office/drawing/2014/main" id="{DD928A24-484A-01A6-7388-D416A90B3B4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23574" name="Rectangle 6">
              <a:extLst>
                <a:ext uri="{FF2B5EF4-FFF2-40B4-BE49-F238E27FC236}">
                  <a16:creationId xmlns:a16="http://schemas.microsoft.com/office/drawing/2014/main" id="{9267D4FE-BBF1-75BC-B2C0-695721530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23575" name="Oval 8">
              <a:extLst>
                <a:ext uri="{FF2B5EF4-FFF2-40B4-BE49-F238E27FC236}">
                  <a16:creationId xmlns:a16="http://schemas.microsoft.com/office/drawing/2014/main" id="{EA9A7160-76D7-9CC9-CC55-10541BE72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57" name="Text Box 11">
            <a:extLst>
              <a:ext uri="{FF2B5EF4-FFF2-40B4-BE49-F238E27FC236}">
                <a16:creationId xmlns:a16="http://schemas.microsoft.com/office/drawing/2014/main" id="{B3EA7FA8-3397-E864-8092-557A2C4E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agro-alimentare operano all’interno di un </a:t>
            </a:r>
            <a:r>
              <a:rPr lang="it-IT" altLang="it-IT" sz="1800" b="1" u="sng">
                <a:solidFill>
                  <a:srgbClr val="993300"/>
                </a:solidFill>
                <a:latin typeface="Times New Roman" panose="02020603050405020304" pitchFamily="18" charset="0"/>
              </a:rPr>
              <a:t>determinato</a:t>
            </a: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 quadro regolamentare </a:t>
            </a:r>
          </a:p>
        </p:txBody>
      </p:sp>
      <p:sp>
        <p:nvSpPr>
          <p:cNvPr id="23558" name="Line 12">
            <a:extLst>
              <a:ext uri="{FF2B5EF4-FFF2-40B4-BE49-F238E27FC236}">
                <a16:creationId xmlns:a16="http://schemas.microsoft.com/office/drawing/2014/main" id="{5E1960E3-9594-23B7-2777-ACAA620D5D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559" name="Group 16">
            <a:extLst>
              <a:ext uri="{FF2B5EF4-FFF2-40B4-BE49-F238E27FC236}">
                <a16:creationId xmlns:a16="http://schemas.microsoft.com/office/drawing/2014/main" id="{DAE3B13D-F3D4-8A88-87E2-A51CBBF08ED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23572" name="Oval 14">
              <a:extLst>
                <a:ext uri="{FF2B5EF4-FFF2-40B4-BE49-F238E27FC236}">
                  <a16:creationId xmlns:a16="http://schemas.microsoft.com/office/drawing/2014/main" id="{DC0138F5-C42D-6D11-0EF5-A0BA4B5D6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3573" name="Text Box 15">
              <a:extLst>
                <a:ext uri="{FF2B5EF4-FFF2-40B4-BE49-F238E27FC236}">
                  <a16:creationId xmlns:a16="http://schemas.microsoft.com/office/drawing/2014/main" id="{C5289BDD-18D2-388A-B71C-54903492D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23560" name="Text Box 17">
            <a:extLst>
              <a:ext uri="{FF2B5EF4-FFF2-40B4-BE49-F238E27FC236}">
                <a16:creationId xmlns:a16="http://schemas.microsoft.com/office/drawing/2014/main" id="{37AE7FDF-6EF6-B11C-AEDC-874B8E2C5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23561" name="Group 21">
            <a:extLst>
              <a:ext uri="{FF2B5EF4-FFF2-40B4-BE49-F238E27FC236}">
                <a16:creationId xmlns:a16="http://schemas.microsoft.com/office/drawing/2014/main" id="{5E715E6F-2194-08BE-AF2B-715BDA19775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23569" name="Text Box 18">
              <a:extLst>
                <a:ext uri="{FF2B5EF4-FFF2-40B4-BE49-F238E27FC236}">
                  <a16:creationId xmlns:a16="http://schemas.microsoft.com/office/drawing/2014/main" id="{7101077B-B332-CE68-3E9B-F57DC53F4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23570" name="Text Box 19">
              <a:extLst>
                <a:ext uri="{FF2B5EF4-FFF2-40B4-BE49-F238E27FC236}">
                  <a16:creationId xmlns:a16="http://schemas.microsoft.com/office/drawing/2014/main" id="{65C51B9A-1A25-5637-5C8A-A0164C17D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23571" name="Text Box 20">
              <a:extLst>
                <a:ext uri="{FF2B5EF4-FFF2-40B4-BE49-F238E27FC236}">
                  <a16:creationId xmlns:a16="http://schemas.microsoft.com/office/drawing/2014/main" id="{D0631C3A-702F-136D-A9C8-9DB6B161E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23562" name="Group 28">
            <a:extLst>
              <a:ext uri="{FF2B5EF4-FFF2-40B4-BE49-F238E27FC236}">
                <a16:creationId xmlns:a16="http://schemas.microsoft.com/office/drawing/2014/main" id="{06031679-54A5-4DE4-0B28-064972D45F2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23564" name="Line 13">
              <a:extLst>
                <a:ext uri="{FF2B5EF4-FFF2-40B4-BE49-F238E27FC236}">
                  <a16:creationId xmlns:a16="http://schemas.microsoft.com/office/drawing/2014/main" id="{3E4C87D3-C7D6-0E55-2667-40D26D1F7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5" name="Text Box 23">
              <a:extLst>
                <a:ext uri="{FF2B5EF4-FFF2-40B4-BE49-F238E27FC236}">
                  <a16:creationId xmlns:a16="http://schemas.microsoft.com/office/drawing/2014/main" id="{BA247337-07D9-D44D-35B7-38EBB6ACE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23566" name="Text Box 24">
              <a:extLst>
                <a:ext uri="{FF2B5EF4-FFF2-40B4-BE49-F238E27FC236}">
                  <a16:creationId xmlns:a16="http://schemas.microsoft.com/office/drawing/2014/main" id="{172C100A-90D4-59BF-3EFC-634A9E8D5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23567" name="Text Box 25">
              <a:extLst>
                <a:ext uri="{FF2B5EF4-FFF2-40B4-BE49-F238E27FC236}">
                  <a16:creationId xmlns:a16="http://schemas.microsoft.com/office/drawing/2014/main" id="{8D7C75E3-53C4-377E-BBC6-E3634C1E8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3568" name="Text Box 27">
              <a:extLst>
                <a:ext uri="{FF2B5EF4-FFF2-40B4-BE49-F238E27FC236}">
                  <a16:creationId xmlns:a16="http://schemas.microsoft.com/office/drawing/2014/main" id="{C1D70A50-1732-7A37-2F93-D2EDCDCD4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1A600DE9-F24F-0BE6-5821-D3FCD7062EC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E61FAD-587C-A082-0190-0FB221780D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4579" name="Freeform 8">
            <a:extLst>
              <a:ext uri="{FF2B5EF4-FFF2-40B4-BE49-F238E27FC236}">
                <a16:creationId xmlns:a16="http://schemas.microsoft.com/office/drawing/2014/main" id="{B24D0FA2-D50F-CFB1-20E5-68118C542D4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Text Box 10">
            <a:extLst>
              <a:ext uri="{FF2B5EF4-FFF2-40B4-BE49-F238E27FC236}">
                <a16:creationId xmlns:a16="http://schemas.microsoft.com/office/drawing/2014/main" id="{61C3E25F-2B84-85A4-8FAC-01D390F9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24581" name="Text Box 11">
            <a:extLst>
              <a:ext uri="{FF2B5EF4-FFF2-40B4-BE49-F238E27FC236}">
                <a16:creationId xmlns:a16="http://schemas.microsoft.com/office/drawing/2014/main" id="{6EC911EB-00B7-49C7-A745-60B42596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0DDE1970-D0A4-0C28-6FC2-FCE57F2D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583" name="Oval 13">
            <a:extLst>
              <a:ext uri="{FF2B5EF4-FFF2-40B4-BE49-F238E27FC236}">
                <a16:creationId xmlns:a16="http://schemas.microsoft.com/office/drawing/2014/main" id="{D29B1D37-BF58-B8F1-4A38-D4DE9B6D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4584" name="Oval 7">
            <a:extLst>
              <a:ext uri="{FF2B5EF4-FFF2-40B4-BE49-F238E27FC236}">
                <a16:creationId xmlns:a16="http://schemas.microsoft.com/office/drawing/2014/main" id="{C153DB01-3B21-93B3-6A79-34B201C5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B292C47-E8AD-D154-27AB-4E90D8D68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26627" name="Group 13">
            <a:extLst>
              <a:ext uri="{FF2B5EF4-FFF2-40B4-BE49-F238E27FC236}">
                <a16:creationId xmlns:a16="http://schemas.microsoft.com/office/drawing/2014/main" id="{1EA3919D-118E-02C9-236F-5D1CD7D657D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26628" name="Group 8">
              <a:extLst>
                <a:ext uri="{FF2B5EF4-FFF2-40B4-BE49-F238E27FC236}">
                  <a16:creationId xmlns:a16="http://schemas.microsoft.com/office/drawing/2014/main" id="{1080FD77-98C2-D9BE-D229-2208D3B06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26633" name="Rectangle 6">
                <a:extLst>
                  <a:ext uri="{FF2B5EF4-FFF2-40B4-BE49-F238E27FC236}">
                    <a16:creationId xmlns:a16="http://schemas.microsoft.com/office/drawing/2014/main" id="{471E79BC-D315-739A-678B-D6C23225F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634" name="Text Box 7">
                <a:extLst>
                  <a:ext uri="{FF2B5EF4-FFF2-40B4-BE49-F238E27FC236}">
                    <a16:creationId xmlns:a16="http://schemas.microsoft.com/office/drawing/2014/main" id="{F2197D9A-2C58-661B-4A16-EF715161B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26629" name="AutoShape 9">
              <a:extLst>
                <a:ext uri="{FF2B5EF4-FFF2-40B4-BE49-F238E27FC236}">
                  <a16:creationId xmlns:a16="http://schemas.microsoft.com/office/drawing/2014/main" id="{58FC3A1C-E701-0DCB-767C-56EBBD1B14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30" name="Text Box 10">
              <a:extLst>
                <a:ext uri="{FF2B5EF4-FFF2-40B4-BE49-F238E27FC236}">
                  <a16:creationId xmlns:a16="http://schemas.microsoft.com/office/drawing/2014/main" id="{8F20E869-5B4E-F258-5702-ED151D188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26631" name="Text Box 11">
              <a:extLst>
                <a:ext uri="{FF2B5EF4-FFF2-40B4-BE49-F238E27FC236}">
                  <a16:creationId xmlns:a16="http://schemas.microsoft.com/office/drawing/2014/main" id="{9BAD3D7B-A252-4587-1E41-5E2817260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26632" name="Text Box 12">
              <a:extLst>
                <a:ext uri="{FF2B5EF4-FFF2-40B4-BE49-F238E27FC236}">
                  <a16:creationId xmlns:a16="http://schemas.microsoft.com/office/drawing/2014/main" id="{2A70C194-ADE5-5DB4-8B5C-2DF73877B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6">
            <a:extLst>
              <a:ext uri="{FF2B5EF4-FFF2-40B4-BE49-F238E27FC236}">
                <a16:creationId xmlns:a16="http://schemas.microsoft.com/office/drawing/2014/main" id="{01A10A5D-AA4F-082D-08B8-63E6F405FF0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27661" name="Oval 8">
              <a:extLst>
                <a:ext uri="{FF2B5EF4-FFF2-40B4-BE49-F238E27FC236}">
                  <a16:creationId xmlns:a16="http://schemas.microsoft.com/office/drawing/2014/main" id="{C6527D61-319B-B93E-A5EB-954CE382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7662" name="Text Box 5">
              <a:extLst>
                <a:ext uri="{FF2B5EF4-FFF2-40B4-BE49-F238E27FC236}">
                  <a16:creationId xmlns:a16="http://schemas.microsoft.com/office/drawing/2014/main" id="{EBA80C99-26BA-4544-2370-42273735F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B6803F3-04F6-A8DA-CE16-F19A7DE431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27652" name="Freeform 3">
            <a:extLst>
              <a:ext uri="{FF2B5EF4-FFF2-40B4-BE49-F238E27FC236}">
                <a16:creationId xmlns:a16="http://schemas.microsoft.com/office/drawing/2014/main" id="{D1EA90B8-A115-D63F-8302-239F638817BF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7653" name="Group 17">
            <a:extLst>
              <a:ext uri="{FF2B5EF4-FFF2-40B4-BE49-F238E27FC236}">
                <a16:creationId xmlns:a16="http://schemas.microsoft.com/office/drawing/2014/main" id="{A654A944-D657-B66F-F0BC-5450AFDEE5F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27659" name="Oval 7">
              <a:extLst>
                <a:ext uri="{FF2B5EF4-FFF2-40B4-BE49-F238E27FC236}">
                  <a16:creationId xmlns:a16="http://schemas.microsoft.com/office/drawing/2014/main" id="{4714D422-B7C4-E49A-A75E-4ABAFFF6B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7660" name="Text Box 4">
              <a:extLst>
                <a:ext uri="{FF2B5EF4-FFF2-40B4-BE49-F238E27FC236}">
                  <a16:creationId xmlns:a16="http://schemas.microsoft.com/office/drawing/2014/main" id="{51617F0B-BD81-9B5D-27BE-D1D9D53FC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27654" name="Freeform 9">
            <a:extLst>
              <a:ext uri="{FF2B5EF4-FFF2-40B4-BE49-F238E27FC236}">
                <a16:creationId xmlns:a16="http://schemas.microsoft.com/office/drawing/2014/main" id="{4F4CCD4D-1A71-D56E-9B42-B5C56E5B920E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5" name="Freeform 10">
            <a:extLst>
              <a:ext uri="{FF2B5EF4-FFF2-40B4-BE49-F238E27FC236}">
                <a16:creationId xmlns:a16="http://schemas.microsoft.com/office/drawing/2014/main" id="{06DABE73-2694-0EF0-9500-7D7D44ABFE6A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6" name="Text Box 11">
            <a:extLst>
              <a:ext uri="{FF2B5EF4-FFF2-40B4-BE49-F238E27FC236}">
                <a16:creationId xmlns:a16="http://schemas.microsoft.com/office/drawing/2014/main" id="{4C1330C8-5AB6-A7E3-7199-15242206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A1954EC2-24AD-CD86-0C87-406A724D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27658" name="Text Box 14">
            <a:extLst>
              <a:ext uri="{FF2B5EF4-FFF2-40B4-BE49-F238E27FC236}">
                <a16:creationId xmlns:a16="http://schemas.microsoft.com/office/drawing/2014/main" id="{3C04D7F7-F270-023D-7EE4-779F4CE0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i">
  <a:themeElements>
    <a:clrScheme name="Strat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Strati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1156</TotalTime>
  <Words>1140</Words>
  <Application>Microsoft Macintosh PowerPoint</Application>
  <PresentationFormat>Presentazione su schermo (4:3)</PresentationFormat>
  <Paragraphs>201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Strati</vt:lpstr>
      <vt:lpstr>Tema di Office</vt:lpstr>
      <vt:lpstr>Presentazione standard di PowerPoint</vt:lpstr>
      <vt:lpstr>Presentazione standard di PowerPoint</vt:lpstr>
      <vt:lpstr>Presentazione standard di PowerPoint</vt:lpstr>
      <vt:lpstr>Introduzione alle Analisi Chimiche degli Alimenti</vt:lpstr>
      <vt:lpstr>Qualità e sicurezza degli Alimenti</vt:lpstr>
      <vt:lpstr>Qualità e sicurezza agro-alimentare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Tecniche analitiche</vt:lpstr>
      <vt:lpstr>Tecniche analitiche</vt:lpstr>
      <vt:lpstr>Tecniche analitiche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del carlo</cp:lastModifiedBy>
  <cp:revision>145</cp:revision>
  <cp:lastPrinted>1601-01-01T00:00:00Z</cp:lastPrinted>
  <dcterms:created xsi:type="dcterms:W3CDTF">1601-01-01T00:00:00Z</dcterms:created>
  <dcterms:modified xsi:type="dcterms:W3CDTF">2024-10-01T07:40:36Z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