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04" r:id="rId2"/>
    <p:sldId id="283" r:id="rId3"/>
    <p:sldId id="282" r:id="rId4"/>
    <p:sldId id="292" r:id="rId5"/>
    <p:sldId id="291" r:id="rId6"/>
    <p:sldId id="308" r:id="rId7"/>
    <p:sldId id="289" r:id="rId8"/>
    <p:sldId id="309" r:id="rId9"/>
    <p:sldId id="310" r:id="rId10"/>
    <p:sldId id="287" r:id="rId11"/>
    <p:sldId id="311" r:id="rId12"/>
    <p:sldId id="303" r:id="rId13"/>
    <p:sldId id="312" r:id="rId14"/>
    <p:sldId id="31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93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6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7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147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6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0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4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17" y="4895946"/>
            <a:ext cx="7772400" cy="1635277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chemeClr val="accent1"/>
                </a:solidFill>
              </a:rPr>
              <a:t>Lezione 2</a:t>
            </a:r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chemeClr val="accent2"/>
                </a:solidFill>
              </a:rPr>
              <a:t>LE PRINCIPALI FASI DI SVILUPPO DI UN PIANO DI MARKETING DIGITALE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797" y="4882829"/>
            <a:ext cx="2868990" cy="15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57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228600"/>
            <a:ext cx="11518900" cy="6286500"/>
          </a:xfrm>
        </p:spPr>
        <p:txBody>
          <a:bodyPr>
            <a:normAutofit/>
          </a:bodyPr>
          <a:lstStyle/>
          <a:p>
            <a:pPr algn="ctr"/>
            <a:r>
              <a:rPr lang="it-IT" sz="4000" cap="none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L'azienda può monitorare i social media anche per trovare il modo di distinguersi dai concorrenti e rivolgersi a un pubblico che potrebbe aver trascurato.</a:t>
            </a:r>
            <a:endParaRPr lang="it-IT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946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bg1"/>
                </a:solidFill>
              </a:rPr>
              <a:t>Fase 5: create un piano dei contenuti e un cronoprogramma per le azioni sui social</a:t>
            </a:r>
            <a:br>
              <a:rPr lang="it-IT" sz="2800" cap="none" dirty="0">
                <a:solidFill>
                  <a:schemeClr val="bg1"/>
                </a:solidFill>
              </a:rPr>
            </a:br>
            <a:br>
              <a:rPr lang="it-IT" sz="2800" cap="none" dirty="0">
                <a:solidFill>
                  <a:schemeClr val="bg1"/>
                </a:solidFill>
              </a:rPr>
            </a:br>
            <a:r>
              <a:rPr lang="it-IT" sz="2800" cap="none" dirty="0">
                <a:solidFill>
                  <a:schemeClr val="bg1"/>
                </a:solidFill>
              </a:rPr>
              <a:t>il piano di social media marketing dovrebbe includere un piano di </a:t>
            </a:r>
            <a:r>
              <a:rPr lang="it-IT" sz="2800" cap="none" dirty="0" err="1">
                <a:solidFill>
                  <a:schemeClr val="bg1"/>
                </a:solidFill>
              </a:rPr>
              <a:t>content</a:t>
            </a:r>
            <a:r>
              <a:rPr lang="it-IT" sz="2800" cap="none" dirty="0">
                <a:solidFill>
                  <a:schemeClr val="bg1"/>
                </a:solidFill>
              </a:rPr>
              <a:t> marketing.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1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122" name="Picture 2" descr="Cos'è un piano marketing per ristorante e come attuarlo">
            <a:extLst>
              <a:ext uri="{FF2B5EF4-FFF2-40B4-BE49-F238E27FC236}">
                <a16:creationId xmlns:a16="http://schemas.microsoft.com/office/drawing/2014/main" id="{A685B755-39CA-4BB0-BF22-99BD53EF3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6712" b="668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Rectangle 5130">
            <a:extLst>
              <a:ext uri="{FF2B5EF4-FFF2-40B4-BE49-F238E27FC236}">
                <a16:creationId xmlns:a16="http://schemas.microsoft.com/office/drawing/2014/main" id="{014CD94B-6292-41B3-B053-01121CE90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DFF2CE-306F-544E-D840-1DB0EEB8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800" spc="200">
                <a:solidFill>
                  <a:srgbClr val="FFFFFF"/>
                </a:solidFill>
              </a:rPr>
              <a:t>Il piano di content marketing dovrebbe rispondere alle seguenti domande:</a:t>
            </a:r>
            <a:br>
              <a:rPr lang="en-US" sz="2800" spc="200">
                <a:solidFill>
                  <a:srgbClr val="FFFFFF"/>
                </a:solidFill>
              </a:rPr>
            </a:br>
            <a:endParaRPr lang="en-US" sz="2800" b="1" spc="200">
              <a:solidFill>
                <a:srgbClr val="FFFFFF"/>
              </a:solidFill>
            </a:endParaRPr>
          </a:p>
        </p:txBody>
      </p:sp>
      <p:cxnSp>
        <p:nvCxnSpPr>
          <p:cNvPr id="5133" name="Straight Connector 5132">
            <a:extLst>
              <a:ext uri="{FF2B5EF4-FFF2-40B4-BE49-F238E27FC236}">
                <a16:creationId xmlns:a16="http://schemas.microsoft.com/office/drawing/2014/main" id="{69BDC10B-3439-4B01-9129-15D8245B0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847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64" name="Straight Connector 6154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5" name="Rectangle 6156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6" name="Rectangle 6158">
            <a:extLst>
              <a:ext uri="{FF2B5EF4-FFF2-40B4-BE49-F238E27FC236}">
                <a16:creationId xmlns:a16="http://schemas.microsoft.com/office/drawing/2014/main" id="{D466ED9E-26EA-40AB-B919-DFF8A428A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7" name="Rectangle 6160">
            <a:extLst>
              <a:ext uri="{FF2B5EF4-FFF2-40B4-BE49-F238E27FC236}">
                <a16:creationId xmlns:a16="http://schemas.microsoft.com/office/drawing/2014/main" id="{DDCCBFA3-DA3F-4995-BA0B-C86251B29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DFF2CE-306F-544E-D840-1DB0EEB8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62" y="731520"/>
            <a:ext cx="4887482" cy="5066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1400" spc="200">
                <a:solidFill>
                  <a:srgbClr val="FFFFFF"/>
                </a:solidFill>
              </a:rPr>
            </a:br>
            <a:r>
              <a:rPr lang="en-US" sz="1400" spc="200">
                <a:solidFill>
                  <a:srgbClr val="FFFFFF"/>
                </a:solidFill>
              </a:rPr>
              <a:t> </a:t>
            </a:r>
            <a:br>
              <a:rPr lang="en-US" sz="1400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Quali tipi di contenuti l'azienda intende pubblicare e promuovere sui social?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Chi creerà 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Con quale frequenza l'azienda pubblicherà 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•Qual è la target audience per ciascun tipo di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In che modo l'azienda promuoverà i contenuti?</a:t>
            </a:r>
            <a:endParaRPr lang="en-US" sz="2400" b="1" spc="200" dirty="0">
              <a:solidFill>
                <a:srgbClr val="FFFFFF"/>
              </a:solidFill>
            </a:endParaRPr>
          </a:p>
        </p:txBody>
      </p:sp>
      <p:cxnSp>
        <p:nvCxnSpPr>
          <p:cNvPr id="6163" name="Straight Connector 6162">
            <a:extLst>
              <a:ext uri="{FF2B5EF4-FFF2-40B4-BE49-F238E27FC236}">
                <a16:creationId xmlns:a16="http://schemas.microsoft.com/office/drawing/2014/main" id="{F9239814-858E-4E48-99D2-C6BD49B77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6" descr="Jugglery Illustrationen und Clip-Art. 85 Jugglery Lizenzfreie ...">
            <a:extLst>
              <a:ext uri="{FF2B5EF4-FFF2-40B4-BE49-F238E27FC236}">
                <a16:creationId xmlns:a16="http://schemas.microsoft.com/office/drawing/2014/main" id="{CAC8A0C5-1BFB-4398-8999-81D8BEBF35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5" r="1" b="1"/>
          <a:stretch/>
        </p:blipFill>
        <p:spPr bwMode="auto">
          <a:xfrm>
            <a:off x="6197600" y="1859280"/>
            <a:ext cx="545947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42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6: sperimentate, valutate e modificate il vostro piano di social media marketing </a:t>
            </a:r>
            <a:b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  <a:t>Per scoprire quali modifiche dovete apportare alla vostra strategia di social media marketing, dovreste costantemente sottoporla a test, ad esempio dei sondaggi.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6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b="1" i="1" spc="200" dirty="0" err="1">
                <a:solidFill>
                  <a:srgbClr val="FFFFFF"/>
                </a:solidFill>
              </a:rPr>
              <a:t>Fase</a:t>
            </a:r>
            <a:r>
              <a:rPr lang="en-US" sz="3000" b="1" i="1" spc="200" dirty="0">
                <a:solidFill>
                  <a:srgbClr val="FFFFFF"/>
                </a:solidFill>
              </a:rPr>
              <a:t> 1: individuate </a:t>
            </a:r>
            <a:r>
              <a:rPr lang="en-US" sz="3000" b="1" i="1" spc="200" dirty="0" err="1">
                <a:solidFill>
                  <a:srgbClr val="FFFFFF"/>
                </a:solidFill>
              </a:rPr>
              <a:t>gli</a:t>
            </a:r>
            <a:r>
              <a:rPr lang="en-US" sz="3000" b="1" i="1" spc="200" dirty="0">
                <a:solidFill>
                  <a:srgbClr val="FFFFFF"/>
                </a:solidFill>
              </a:rPr>
              <a:t> </a:t>
            </a:r>
            <a:r>
              <a:rPr lang="en-US" sz="3000" b="1" i="1" spc="200" dirty="0" err="1">
                <a:solidFill>
                  <a:srgbClr val="FFFFFF"/>
                </a:solidFill>
              </a:rPr>
              <a:t>obiettivi</a:t>
            </a:r>
            <a:r>
              <a:rPr lang="en-US" sz="3000" b="1" i="1" spc="200" dirty="0">
                <a:solidFill>
                  <a:srgbClr val="FFFFFF"/>
                </a:solidFill>
              </a:rPr>
              <a:t> del social media marketing</a:t>
            </a:r>
            <a:br>
              <a:rPr lang="en-US" sz="3300" spc="200" dirty="0">
                <a:solidFill>
                  <a:srgbClr val="FFFFFF"/>
                </a:solidFill>
              </a:rPr>
            </a:br>
            <a:br>
              <a:rPr lang="en-US" sz="3300" spc="200" dirty="0">
                <a:solidFill>
                  <a:srgbClr val="FFFFFF"/>
                </a:solidFill>
              </a:rPr>
            </a:br>
            <a:br>
              <a:rPr lang="en-US" sz="3300" spc="200" dirty="0">
                <a:solidFill>
                  <a:srgbClr val="FFFFFF"/>
                </a:solidFill>
              </a:rPr>
            </a:br>
            <a:r>
              <a:rPr lang="en-US" sz="2300" spc="200" dirty="0">
                <a:solidFill>
                  <a:srgbClr val="FFFFFF"/>
                </a:solidFill>
              </a:rPr>
              <a:t>Il primo </a:t>
            </a:r>
            <a:r>
              <a:rPr lang="en-US" sz="2300" spc="200" dirty="0" err="1">
                <a:solidFill>
                  <a:srgbClr val="FFFFFF"/>
                </a:solidFill>
              </a:rPr>
              <a:t>passo</a:t>
            </a:r>
            <a:r>
              <a:rPr lang="en-US" sz="2300" spc="200" dirty="0">
                <a:solidFill>
                  <a:srgbClr val="FFFFFF"/>
                </a:solidFill>
              </a:rPr>
              <a:t> per </a:t>
            </a:r>
            <a:r>
              <a:rPr lang="en-US" sz="2300" spc="200" dirty="0" err="1">
                <a:solidFill>
                  <a:srgbClr val="FFFFFF"/>
                </a:solidFill>
              </a:rPr>
              <a:t>definire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qualunque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strategia</a:t>
            </a:r>
            <a:r>
              <a:rPr lang="en-US" sz="2300" spc="200" dirty="0">
                <a:solidFill>
                  <a:srgbClr val="FFFFFF"/>
                </a:solidFill>
              </a:rPr>
              <a:t> di social media marketing è </a:t>
            </a:r>
            <a:r>
              <a:rPr lang="en-US" sz="2300" spc="200" dirty="0" err="1">
                <a:solidFill>
                  <a:srgbClr val="FFFFFF"/>
                </a:solidFill>
              </a:rPr>
              <a:t>stabilire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gli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obiettivi</a:t>
            </a:r>
            <a:r>
              <a:rPr lang="en-US" sz="2300" spc="200" dirty="0">
                <a:solidFill>
                  <a:srgbClr val="FFFFFF"/>
                </a:solidFill>
              </a:rPr>
              <a:t> e le </a:t>
            </a:r>
            <a:r>
              <a:rPr lang="en-US" sz="2300" spc="200" dirty="0" err="1">
                <a:solidFill>
                  <a:srgbClr val="FFFFFF"/>
                </a:solidFill>
              </a:rPr>
              <a:t>finalità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che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l'impresa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intende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raggiungere</a:t>
            </a:r>
            <a:r>
              <a:rPr lang="en-US" sz="2300" spc="2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23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3" name="Straight Connector 4102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07" name="Rectangle 4106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mart working: approccio agile alle risorse umane">
            <a:extLst>
              <a:ext uri="{FF2B5EF4-FFF2-40B4-BE49-F238E27FC236}">
                <a16:creationId xmlns:a16="http://schemas.microsoft.com/office/drawing/2014/main" id="{58A57FA6-CAB5-158A-0ADD-D7553BC522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2" r="-1" b="4559"/>
          <a:stretch/>
        </p:blipFill>
        <p:spPr bwMode="auto">
          <a:xfrm>
            <a:off x="20" y="-1"/>
            <a:ext cx="12188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 spc="200" dirty="0" err="1">
                <a:solidFill>
                  <a:schemeClr val="tx1"/>
                </a:solidFill>
              </a:rPr>
              <a:t>Quando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definisce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i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propri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obiettivi</a:t>
            </a:r>
            <a:r>
              <a:rPr lang="en-US" sz="3000" spc="200" dirty="0">
                <a:solidFill>
                  <a:schemeClr val="tx1"/>
                </a:solidFill>
              </a:rPr>
              <a:t>, </a:t>
            </a:r>
            <a:r>
              <a:rPr lang="en-US" sz="3000" spc="200" dirty="0" err="1">
                <a:solidFill>
                  <a:schemeClr val="tx1"/>
                </a:solidFill>
              </a:rPr>
              <a:t>l'azienda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dovrebbe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anche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utilizzare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l'approcciO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4000" b="1" spc="200" dirty="0">
                <a:solidFill>
                  <a:schemeClr val="tx1"/>
                </a:solidFill>
                <a:highlight>
                  <a:srgbClr val="FFFF00"/>
                </a:highlight>
              </a:rPr>
              <a:t>SMART</a:t>
            </a:r>
            <a:r>
              <a:rPr lang="en-US" sz="4000" spc="200" dirty="0">
                <a:solidFill>
                  <a:schemeClr val="tx1"/>
                </a:solidFill>
              </a:rPr>
              <a:t>:</a:t>
            </a:r>
            <a:r>
              <a:rPr lang="en-US" sz="5600" spc="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40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438150"/>
            <a:ext cx="9720072" cy="5981700"/>
          </a:xfrm>
        </p:spPr>
        <p:txBody>
          <a:bodyPr>
            <a:normAutofit/>
          </a:bodyPr>
          <a:lstStyle/>
          <a:p>
            <a:pPr fontAlgn="base"/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• 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Specifico (</a:t>
            </a:r>
            <a:r>
              <a:rPr lang="it-IT" sz="3500" b="1" cap="none" dirty="0" err="1">
                <a:solidFill>
                  <a:schemeClr val="accent2"/>
                </a:solidFill>
                <a:latin typeface="inherit"/>
              </a:rPr>
              <a:t>specific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): </a:t>
            </a:r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individuare un'area di miglioramento specifica. </a:t>
            </a:r>
            <a:br>
              <a:rPr lang="it-IT" sz="3500" cap="none" dirty="0">
                <a:solidFill>
                  <a:schemeClr val="accent2"/>
                </a:solidFill>
                <a:latin typeface="inherit"/>
              </a:rPr>
            </a:br>
            <a:br>
              <a:rPr lang="it-IT" sz="3500" cap="none" dirty="0">
                <a:solidFill>
                  <a:schemeClr val="accent2"/>
                </a:solidFill>
                <a:latin typeface="inherit"/>
              </a:rPr>
            </a:br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• 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Misurabile (</a:t>
            </a:r>
            <a:r>
              <a:rPr lang="it-IT" sz="3500" b="1" cap="none" dirty="0" err="1">
                <a:solidFill>
                  <a:schemeClr val="accent2"/>
                </a:solidFill>
                <a:latin typeface="inherit"/>
              </a:rPr>
              <a:t>measurable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): </a:t>
            </a:r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quantificare, o almeno proporre, un indicatore dei progressi compiuti.</a:t>
            </a:r>
            <a:br>
              <a:rPr lang="it-IT" sz="3500" cap="none" dirty="0">
                <a:solidFill>
                  <a:schemeClr val="accent2"/>
                </a:solidFill>
                <a:latin typeface="inherit"/>
              </a:rPr>
            </a:br>
            <a:br>
              <a:rPr lang="it-IT" sz="3500" cap="none" dirty="0">
                <a:solidFill>
                  <a:schemeClr val="accent2"/>
                </a:solidFill>
                <a:latin typeface="inherit"/>
              </a:rPr>
            </a:br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• 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Realizzabile (</a:t>
            </a:r>
            <a:r>
              <a:rPr lang="it-IT" sz="3500" b="1" cap="none" dirty="0" err="1">
                <a:solidFill>
                  <a:schemeClr val="accent2"/>
                </a:solidFill>
                <a:latin typeface="inherit"/>
              </a:rPr>
              <a:t>achievable</a:t>
            </a:r>
            <a:r>
              <a:rPr lang="it-IT" sz="3500" b="1" cap="none" dirty="0">
                <a:solidFill>
                  <a:schemeClr val="accent2"/>
                </a:solidFill>
                <a:latin typeface="inherit"/>
              </a:rPr>
              <a:t>): </a:t>
            </a:r>
            <a:r>
              <a:rPr lang="it-IT" sz="3500" cap="none" dirty="0">
                <a:solidFill>
                  <a:schemeClr val="accent2"/>
                </a:solidFill>
                <a:latin typeface="inherit"/>
              </a:rPr>
              <a:t>concordare l'obiettivo e allinearlo con i più generali obiettivi aziendali. </a:t>
            </a:r>
            <a:endParaRPr lang="it-IT" sz="3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2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482600"/>
            <a:ext cx="10909300" cy="5981700"/>
          </a:xfrm>
        </p:spPr>
        <p:txBody>
          <a:bodyPr>
            <a:normAutofit/>
          </a:bodyPr>
          <a:lstStyle/>
          <a:p>
            <a:r>
              <a:rPr lang="it-IT" sz="3500" cap="none" dirty="0">
                <a:solidFill>
                  <a:schemeClr val="accent2"/>
                </a:solidFill>
              </a:rPr>
              <a:t>• </a:t>
            </a:r>
            <a:r>
              <a:rPr lang="it-IT" sz="3500" b="1" cap="none" dirty="0">
                <a:solidFill>
                  <a:schemeClr val="accent2"/>
                </a:solidFill>
              </a:rPr>
              <a:t>Realistico (</a:t>
            </a:r>
            <a:r>
              <a:rPr lang="it-IT" sz="3500" b="1" cap="none" dirty="0" err="1">
                <a:solidFill>
                  <a:schemeClr val="accent2"/>
                </a:solidFill>
              </a:rPr>
              <a:t>realistic</a:t>
            </a:r>
            <a:r>
              <a:rPr lang="it-IT" sz="3500" b="1" cap="none" dirty="0">
                <a:solidFill>
                  <a:schemeClr val="accent2"/>
                </a:solidFill>
              </a:rPr>
              <a:t>): </a:t>
            </a:r>
            <a:r>
              <a:rPr lang="it-IT" sz="3500" cap="none" dirty="0">
                <a:solidFill>
                  <a:schemeClr val="accent2"/>
                </a:solidFill>
              </a:rPr>
              <a:t>indicare quali risultati possono essere realisticamente raggiunti sulla base delle risorse disponibili.</a:t>
            </a:r>
            <a:br>
              <a:rPr lang="it-IT" sz="3500" cap="none" dirty="0">
                <a:solidFill>
                  <a:schemeClr val="accent2"/>
                </a:solidFill>
              </a:rPr>
            </a:br>
            <a:br>
              <a:rPr lang="it-IT" sz="3500" cap="none" dirty="0">
                <a:solidFill>
                  <a:schemeClr val="accent2"/>
                </a:solidFill>
              </a:rPr>
            </a:br>
            <a:r>
              <a:rPr lang="it-IT" sz="3500" cap="none" dirty="0">
                <a:solidFill>
                  <a:schemeClr val="accent2"/>
                </a:solidFill>
              </a:rPr>
              <a:t>• </a:t>
            </a:r>
            <a:r>
              <a:rPr lang="it-IT" sz="3500" b="1" cap="none" dirty="0">
                <a:solidFill>
                  <a:schemeClr val="accent2"/>
                </a:solidFill>
              </a:rPr>
              <a:t>Correlato al tempo (time-</a:t>
            </a:r>
            <a:r>
              <a:rPr lang="it-IT" sz="3500" b="1" cap="none" dirty="0" err="1">
                <a:solidFill>
                  <a:schemeClr val="accent2"/>
                </a:solidFill>
              </a:rPr>
              <a:t>related</a:t>
            </a:r>
            <a:r>
              <a:rPr lang="it-IT" sz="3500" b="1" cap="none" dirty="0">
                <a:solidFill>
                  <a:schemeClr val="accent2"/>
                </a:solidFill>
              </a:rPr>
              <a:t>): </a:t>
            </a:r>
            <a:r>
              <a:rPr lang="it-IT" sz="3500" cap="none" dirty="0">
                <a:solidFill>
                  <a:schemeClr val="accent2"/>
                </a:solidFill>
              </a:rPr>
              <a:t>specificare quando sarà possibile raggiungere i risultati.</a:t>
            </a:r>
          </a:p>
        </p:txBody>
      </p:sp>
    </p:spTree>
    <p:extLst>
      <p:ext uri="{BB962C8B-B14F-4D97-AF65-F5344CB8AC3E}">
        <p14:creationId xmlns:p14="http://schemas.microsoft.com/office/powerpoint/2010/main" val="295276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2: fate un audit dei social media </a:t>
            </a:r>
            <a:b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  <a:t>Prima di definire il proprio piano di social media marketing, l'azienda deve valutare l'utilizzo attuale dei social e la sua efficacia.</a:t>
            </a:r>
            <a:endParaRPr lang="en-US" sz="25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8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482600"/>
            <a:ext cx="10998200" cy="5981700"/>
          </a:xfrm>
        </p:spPr>
        <p:txBody>
          <a:bodyPr>
            <a:normAutofit/>
          </a:bodyPr>
          <a:lstStyle/>
          <a:p>
            <a:r>
              <a:rPr lang="it-IT" sz="3500" i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Ciò significa capire </a:t>
            </a:r>
            <a:br>
              <a:rPr lang="it-IT" sz="3500" i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500" i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500" i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3500" cap="none" dirty="0">
                <a:solidFill>
                  <a:schemeClr val="accent2"/>
                </a:solidFill>
              </a:rPr>
              <a:t>chi si connette attualmente con l'azienda e il suo brand attraverso i social, </a:t>
            </a:r>
            <a:br>
              <a:rPr lang="it-IT" sz="3500" cap="none" dirty="0">
                <a:solidFill>
                  <a:schemeClr val="accent2"/>
                </a:solidFill>
              </a:rPr>
            </a:br>
            <a:br>
              <a:rPr lang="it-IT" sz="3500" cap="none" dirty="0">
                <a:solidFill>
                  <a:schemeClr val="accent2"/>
                </a:solidFill>
              </a:rPr>
            </a:br>
            <a:r>
              <a:rPr lang="it-IT" sz="3500" cap="none" dirty="0">
                <a:solidFill>
                  <a:schemeClr val="accent2"/>
                </a:solidFill>
              </a:rPr>
              <a:t>- quali social sono utilizzati dal target aziendale e</a:t>
            </a:r>
            <a:br>
              <a:rPr lang="it-IT" sz="3500" cap="none" dirty="0">
                <a:solidFill>
                  <a:schemeClr val="accent2"/>
                </a:solidFill>
              </a:rPr>
            </a:br>
            <a:r>
              <a:rPr lang="it-IT" sz="3500" cap="none" dirty="0">
                <a:solidFill>
                  <a:schemeClr val="accent2"/>
                </a:solidFill>
              </a:rPr>
              <a:t>per quali aspetti la presenza aziendale sui social è paragonabile a quella dei concorrenti.</a:t>
            </a:r>
          </a:p>
        </p:txBody>
      </p:sp>
    </p:spTree>
    <p:extLst>
      <p:ext uri="{BB962C8B-B14F-4D97-AF65-F5344CB8AC3E}">
        <p14:creationId xmlns:p14="http://schemas.microsoft.com/office/powerpoint/2010/main" val="31781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3: scegliete le piattaforme social più funzionali su cui lavorare</a:t>
            </a:r>
            <a:b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3000" cap="none" dirty="0">
                <a:solidFill>
                  <a:schemeClr val="bg1"/>
                </a:solidFill>
                <a:latin typeface="Segoe UI" panose="020B0502040204020203" pitchFamily="34" charset="0"/>
              </a:rPr>
              <a:t>Una volta terminata la verifica dei social media, è ora di scegliere il tipo di presenza online. Scegliete le piattaforme che si sposano al meglio con la mission e gli obiettivi social dell'azienda</a:t>
            </a:r>
            <a: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  <a:t>.</a:t>
            </a:r>
            <a:endParaRPr lang="en-US" sz="25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5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6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4: fatevi ispirare dai social leader di settore, dai concorrenti e dagli opinion leader delle community online </a:t>
            </a:r>
            <a:b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  <a:t>Se l'azienda non sa quali tipologie di contenuti e informazioni otterranno l'engagement maggiore, può trarre ispirazione dai contenuti condivisi da altre imprese operanti nel suo settore. 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28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Arancione ros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504</Words>
  <Application>Microsoft Office PowerPoint</Application>
  <PresentationFormat>Widescreen</PresentationFormat>
  <Paragraphs>14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inherit</vt:lpstr>
      <vt:lpstr>Segoe UI</vt:lpstr>
      <vt:lpstr>Trebuchet MS</vt:lpstr>
      <vt:lpstr>Tw Cen MT</vt:lpstr>
      <vt:lpstr>Wingdings 3</vt:lpstr>
      <vt:lpstr>Integrale</vt:lpstr>
      <vt:lpstr>Lezione 2  LE PRINCIPALI FASI DI SVILUPPO DI UN PIANO DI MARKETING DIGITALE</vt:lpstr>
      <vt:lpstr>Fase 1: individuate gli obiettivi del social media marketing   Il primo passo per definire qualunque strategia di social media marketing è stabilire gli obiettivi e le finalità che l'impresa intende raggiungere.</vt:lpstr>
      <vt:lpstr>Quando definisce i propri obiettivi, l'azienda dovrebbe anche utilizzare l'approcciO SMART: </vt:lpstr>
      <vt:lpstr>• Specifico (specific): individuare un'area di miglioramento specifica.   • Misurabile (measurable): quantificare, o almeno proporre, un indicatore dei progressi compiuti.  • Realizzabile (achievable): concordare l'obiettivo e allinearlo con i più generali obiettivi aziendali. </vt:lpstr>
      <vt:lpstr>• Realistico (realistic): indicare quali risultati possono essere realisticamente raggiunti sulla base delle risorse disponibili.  • Correlato al tempo (time-related): specificare quando sarà possibile raggiungere i risultati.</vt:lpstr>
      <vt:lpstr>Fase 2: fate un audit dei social media   Prima di definire il proprio piano di social media marketing, l'azienda deve valutare l'utilizzo attuale dei social e la sua efficacia.</vt:lpstr>
      <vt:lpstr>Ciò significa capire   - chi si connette attualmente con l'azienda e il suo brand attraverso i social,   - quali social sono utilizzati dal target aziendale e per quali aspetti la presenza aziendale sui social è paragonabile a quella dei concorrenti.</vt:lpstr>
      <vt:lpstr>Fase 3: scegliete le piattaforme social più funzionali su cui lavorare  Una volta terminata la verifica dei social media, è ora di scegliere il tipo di presenza online. Scegliete le piattaforme che si sposano al meglio con la mission e gli obiettivi social dell'azienda.</vt:lpstr>
      <vt:lpstr>Fase 4: fatevi ispirare dai social leader di settore, dai concorrenti e dagli opinion leader delle community online   Se l'azienda non sa quali tipologie di contenuti e informazioni otterranno l'engagement maggiore, può trarre ispirazione dai contenuti condivisi da altre imprese operanti nel suo settore. </vt:lpstr>
      <vt:lpstr>L'azienda può monitorare i social media anche per trovare il modo di distinguersi dai concorrenti e rivolgersi a un pubblico che potrebbe aver trascurato.</vt:lpstr>
      <vt:lpstr>Fase 5: create un piano dei contenuti e un cronoprogramma per le azioni sui social  il piano di social media marketing dovrebbe includere un piano di content marketing.</vt:lpstr>
      <vt:lpstr>Il piano di content marketing dovrebbe rispondere alle seguenti domande: </vt:lpstr>
      <vt:lpstr>   • Quali tipi di contenuti l'azienda intende pubblicare e promuovere sui social?   • Chi creerà i contenuti?   • Con quale frequenza l'azienda pubblicherà i contenuti?    •Qual è la target audience per ciascun tipo di contenuti?   • In che modo l'azienda promuoverà i contenuti?</vt:lpstr>
      <vt:lpstr>Fase 6: sperimentate, valutate e modificate il vostro piano di social media marketing   Per scoprire quali modifiche dovete apportare alla vostra strategia di social media marketing, dovreste costantemente sottoporla a test, ad esempio dei sondaggi.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11</cp:revision>
  <dcterms:created xsi:type="dcterms:W3CDTF">2023-04-01T14:58:36Z</dcterms:created>
  <dcterms:modified xsi:type="dcterms:W3CDTF">2023-04-27T09:28:31Z</dcterms:modified>
</cp:coreProperties>
</file>