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3" r:id="rId5"/>
    <p:sldId id="258" r:id="rId6"/>
    <p:sldId id="259" r:id="rId7"/>
    <p:sldId id="261" r:id="rId8"/>
    <p:sldId id="260" r:id="rId9"/>
    <p:sldId id="264" r:id="rId10"/>
    <p:sldId id="265" r:id="rId11"/>
    <p:sldId id="266" r:id="rId12"/>
    <p:sldId id="270" r:id="rId13"/>
    <p:sldId id="271" r:id="rId14"/>
    <p:sldId id="268" r:id="rId15"/>
    <p:sldId id="269" r:id="rId16"/>
    <p:sldId id="26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5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67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66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78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5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55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43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43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07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81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74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20D2-C469-4BD4-B808-13B841C790C1}" type="datetimeFigureOut">
              <a:rPr lang="it-IT" smtClean="0"/>
              <a:t>10/12/22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1862F-21E5-41E1-8825-FD9BADD714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3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ircAruvnKk&amp;list=RDCMUCYO_jab_esuFRV4b17AJtAw&amp;start_radio=1&amp;rv=aircAruvnKk&amp;t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wooclap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ab.webtips.it/en/speech-recogni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1EC2A4A-7A38-BE49-A40C-8CACAFF25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460" y="83586"/>
            <a:ext cx="7951304" cy="671128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643049"/>
            <a:ext cx="9144000" cy="2387600"/>
          </a:xfrm>
        </p:spPr>
        <p:txBody>
          <a:bodyPr>
            <a:normAutofit/>
          </a:bodyPr>
          <a:lstStyle/>
          <a:p>
            <a:r>
              <a:rPr lang="it-IT" sz="4000" b="1" dirty="0">
                <a:latin typeface="Arial Rounded MT Bold" panose="020F0704030504030204" pitchFamily="34" charset="77"/>
              </a:rPr>
              <a:t>L’INTELLIGENZA ARTIFICIALE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12272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latin typeface="Arial Rounded MT Bold" panose="020F0704030504030204" pitchFamily="34" charset="77"/>
              </a:rPr>
              <a:t>TRA INFORMATICA, LOGICA E COMUNICAZIONE</a:t>
            </a:r>
          </a:p>
          <a:p>
            <a:endParaRPr lang="it-IT" b="1" dirty="0">
              <a:latin typeface="Arial Rounded MT Bold" panose="020F0704030504030204" pitchFamily="34" charset="77"/>
            </a:endParaRPr>
          </a:p>
          <a:p>
            <a:endParaRPr lang="it-IT" b="1" dirty="0">
              <a:latin typeface="Arial Rounded MT Bold" panose="020F0704030504030204" pitchFamily="34" charset="77"/>
            </a:endParaRPr>
          </a:p>
          <a:p>
            <a:r>
              <a:rPr lang="it-IT" b="1" dirty="0">
                <a:latin typeface="Arial Rounded MT Bold" panose="020F0704030504030204" pitchFamily="34" charset="77"/>
              </a:rPr>
              <a:t>Danilo Pelusi, Raffaele Mascella, Davide Fazio</a:t>
            </a:r>
          </a:p>
          <a:p>
            <a:endParaRPr lang="it-IT" b="1" dirty="0">
              <a:latin typeface="Arial Rounded MT Bold" panose="020F0704030504030204" pitchFamily="34" charset="77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D177C10-AB3F-3548-A575-72C9B855F500}"/>
              </a:ext>
            </a:extLst>
          </p:cNvPr>
          <p:cNvSpPr txBox="1">
            <a:spLocks/>
          </p:cNvSpPr>
          <p:nvPr/>
        </p:nvSpPr>
        <p:spPr>
          <a:xfrm>
            <a:off x="1547193" y="266624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L’INTELLIGENZA ARTIFICIALE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9105FA2-8F97-C94D-866B-67BE7A7C3C40}"/>
              </a:ext>
            </a:extLst>
          </p:cNvPr>
          <p:cNvSpPr txBox="1">
            <a:spLocks/>
          </p:cNvSpPr>
          <p:nvPr/>
        </p:nvSpPr>
        <p:spPr>
          <a:xfrm>
            <a:off x="1547193" y="514591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solidFill>
                  <a:schemeClr val="bg1"/>
                </a:solidFill>
                <a:latin typeface="Arial Rounded MT Bold" panose="020F0704030504030204" pitchFamily="34" charset="77"/>
              </a:rPr>
              <a:t>TRA INFORMATICA, LOGICA E COMUNICAZIONE</a:t>
            </a:r>
          </a:p>
          <a:p>
            <a:endParaRPr lang="it-IT" b="1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it-IT" b="1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r>
              <a:rPr lang="it-IT" b="1">
                <a:solidFill>
                  <a:schemeClr val="bg1"/>
                </a:solidFill>
                <a:latin typeface="Arial Rounded MT Bold" panose="020F0704030504030204" pitchFamily="34" charset="77"/>
              </a:rPr>
              <a:t>Danilo Pelusi, Raffaele Mascella, Davide Fazio</a:t>
            </a:r>
          </a:p>
          <a:p>
            <a:endParaRPr lang="it-IT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052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neurali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Video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https://www.youtube.com/watch?v=aircAruvnKk&amp;list=RDCMUCYO_jab_esuFRV4b17AJtAw&amp;start_radio=1&amp;rv=aircAruvnKk&amp;t=0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Fino a 2’ e 05’’</a:t>
            </a:r>
          </a:p>
        </p:txBody>
      </p:sp>
    </p:spTree>
    <p:extLst>
      <p:ext uri="{BB962C8B-B14F-4D97-AF65-F5344CB8AC3E}">
        <p14:creationId xmlns:p14="http://schemas.microsoft.com/office/powerpoint/2010/main" val="311060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Funzione di attivazione e accuratezza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825889"/>
              </p:ext>
            </p:extLst>
          </p:nvPr>
        </p:nvGraphicFramePr>
        <p:xfrm>
          <a:off x="517653" y="2025684"/>
          <a:ext cx="4499322" cy="441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Bitmap Image" r:id="rId3" imgW="3851280" imgH="3781440" progId="PBrush">
                  <p:embed/>
                </p:oleObj>
              </mc:Choice>
              <mc:Fallback>
                <p:oleObj name="Bitmap Image" r:id="rId3" imgW="3851280" imgH="3781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653" y="2025684"/>
                        <a:ext cx="4499322" cy="4417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63994"/>
              </p:ext>
            </p:extLst>
          </p:nvPr>
        </p:nvGraphicFramePr>
        <p:xfrm>
          <a:off x="6545263" y="1789681"/>
          <a:ext cx="2725873" cy="220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5" imgW="1514520" imgH="1222200" progId="PBrush">
                  <p:embed/>
                </p:oleObj>
              </mc:Choice>
              <mc:Fallback>
                <p:oleObj name="Bitmap Image" r:id="rId5" imgW="1514520" imgH="12222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5263" y="1789681"/>
                        <a:ext cx="2725873" cy="2200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20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CC98DD-65F4-BE45-860E-2DC53C90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086497" cy="4598761"/>
          </a:xfrm>
        </p:spPr>
        <p:txBody>
          <a:bodyPr>
            <a:normAutofit/>
          </a:bodyPr>
          <a:lstStyle/>
          <a:p>
            <a:r>
              <a:rPr lang="it-IT" dirty="0"/>
              <a:t>Supervisionato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o no?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1D6B51-767D-F341-A9D4-B7D9965C8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588" y="3618410"/>
            <a:ext cx="7550331" cy="2874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D78AFA-4B72-F444-88B5-3B3353C4C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697" y="153490"/>
            <a:ext cx="7067005" cy="3178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997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ney Bee Colonies Are Increasing Across the States">
            <a:extLst>
              <a:ext uri="{FF2B5EF4-FFF2-40B4-BE49-F238E27FC236}">
                <a16:creationId xmlns:a16="http://schemas.microsoft.com/office/drawing/2014/main" id="{0C4064A2-F0EE-CF4E-A9B2-FEC6113E0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342543EB-D7B9-2644-B49F-A1EF9E8F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5" y="46236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>
                <a:solidFill>
                  <a:schemeClr val="bg1"/>
                </a:solidFill>
              </a:rPr>
              <a:t>Intelligenza di sciame</a:t>
            </a:r>
          </a:p>
        </p:txBody>
      </p:sp>
    </p:spTree>
    <p:extLst>
      <p:ext uri="{BB962C8B-B14F-4D97-AF65-F5344CB8AC3E}">
        <p14:creationId xmlns:p14="http://schemas.microsoft.com/office/powerpoint/2010/main" val="32751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Algoritmi ispirati dalla natura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Ant</a:t>
            </a:r>
            <a:r>
              <a:rPr lang="it-IT" dirty="0"/>
              <a:t> </a:t>
            </a:r>
            <a:r>
              <a:rPr lang="it-IT" dirty="0" err="1"/>
              <a:t>Colony</a:t>
            </a:r>
            <a:r>
              <a:rPr lang="it-IT" dirty="0"/>
              <a:t> </a:t>
            </a:r>
            <a:r>
              <a:rPr lang="it-IT" dirty="0" err="1"/>
              <a:t>Optimization</a:t>
            </a:r>
            <a:r>
              <a:rPr lang="it-IT" dirty="0"/>
              <a:t> (ACO) </a:t>
            </a:r>
            <a:r>
              <a:rPr lang="it-IT" dirty="0" err="1"/>
              <a:t>algorithm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66" y="2591221"/>
            <a:ext cx="2692366" cy="35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Algoritmi ispirati dalla natura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Moth</a:t>
            </a:r>
            <a:r>
              <a:rPr lang="it-IT" dirty="0"/>
              <a:t> </a:t>
            </a:r>
            <a:r>
              <a:rPr lang="it-IT" dirty="0" err="1"/>
              <a:t>Flame</a:t>
            </a:r>
            <a:r>
              <a:rPr lang="it-IT" dirty="0"/>
              <a:t> </a:t>
            </a:r>
            <a:r>
              <a:rPr lang="it-IT" dirty="0" err="1"/>
              <a:t>Optimization</a:t>
            </a:r>
            <a:r>
              <a:rPr lang="it-IT" dirty="0"/>
              <a:t> (MFO) </a:t>
            </a:r>
            <a:r>
              <a:rPr lang="it-IT" dirty="0" err="1"/>
              <a:t>algorithm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506" y="2784509"/>
            <a:ext cx="2444002" cy="27437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58" y="2892446"/>
            <a:ext cx="3064937" cy="24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previsione di McCarthy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/>
              <a:t>"Lo studio procederà sulla base della congettura per cui, in linea di principio, ogni aspetto dell’apprendimento o una qualsiasi altra caratteristica dell’intelligenza possano essere descritti così precisamente da poter costruire una macchina che li simuli."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73977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Questionario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https://app.wooclap.com</a:t>
            </a:r>
            <a:endParaRPr lang="it-IT" dirty="0"/>
          </a:p>
          <a:p>
            <a:endParaRPr lang="it-IT" dirty="0"/>
          </a:p>
          <a:p>
            <a:r>
              <a:rPr lang="it-IT" dirty="0"/>
              <a:t>Codice: CQDFFT</a:t>
            </a:r>
          </a:p>
        </p:txBody>
      </p:sp>
    </p:spTree>
    <p:extLst>
      <p:ext uri="{BB962C8B-B14F-4D97-AF65-F5344CB8AC3E}">
        <p14:creationId xmlns:p14="http://schemas.microsoft.com/office/powerpoint/2010/main" val="401275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Applicazioni dell’Intelligenza Artificiale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Ricerca Google testuale, Ricerca Google vocale</a:t>
            </a:r>
          </a:p>
          <a:p>
            <a:r>
              <a:rPr lang="it-IT" dirty="0"/>
              <a:t>Dettato: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hlinkClick r:id="rId2"/>
              </a:rPr>
              <a:t>https://lab.webtips.it/en/speech-recognition</a:t>
            </a:r>
            <a:endParaRPr lang="it-IT" dirty="0"/>
          </a:p>
          <a:p>
            <a:pPr marL="457200" lvl="1" indent="0">
              <a:buNone/>
            </a:pPr>
            <a:r>
              <a:rPr lang="it-IT" dirty="0"/>
              <a:t>Solo su browser che supportano il riconoscimento vocale</a:t>
            </a:r>
          </a:p>
          <a:p>
            <a:r>
              <a:rPr lang="it-IT" dirty="0"/>
              <a:t>Google Lens</a:t>
            </a:r>
          </a:p>
          <a:p>
            <a:endParaRPr lang="it-IT" dirty="0"/>
          </a:p>
          <a:p>
            <a:r>
              <a:rPr lang="it-IT" dirty="0"/>
              <a:t>Assistenti </a:t>
            </a:r>
            <a:r>
              <a:rPr lang="it-IT" dirty="0" err="1"/>
              <a:t>smart</a:t>
            </a:r>
            <a:endParaRPr lang="it-IT" dirty="0"/>
          </a:p>
          <a:p>
            <a:r>
              <a:rPr lang="it-IT" dirty="0"/>
              <a:t>Sistemi per </a:t>
            </a:r>
            <a:r>
              <a:rPr lang="it-IT" dirty="0" err="1"/>
              <a:t>l'automotive</a:t>
            </a:r>
            <a:endParaRPr lang="it-IT" dirty="0"/>
          </a:p>
          <a:p>
            <a:r>
              <a:rPr lang="it-IT" dirty="0"/>
              <a:t>Social media </a:t>
            </a:r>
            <a:r>
              <a:rPr lang="it-IT" dirty="0" err="1"/>
              <a:t>feeds</a:t>
            </a:r>
            <a:endParaRPr lang="it-IT" dirty="0"/>
          </a:p>
          <a:p>
            <a:r>
              <a:rPr lang="it-IT" dirty="0"/>
              <a:t>Raccomandazioni per gli acquisti, Pubblicità online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940" y="1690688"/>
            <a:ext cx="570911" cy="8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Kasparov vs </a:t>
            </a:r>
            <a:r>
              <a:rPr lang="it-IT" dirty="0" err="1"/>
              <a:t>Deep</a:t>
            </a:r>
            <a:r>
              <a:rPr lang="it-IT" dirty="0"/>
              <a:t> Blue (1997)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292" y="1690688"/>
            <a:ext cx="7945351" cy="44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Definizione formale di 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0" i="0" dirty="0">
                <a:solidFill>
                  <a:srgbClr val="273239"/>
                </a:solidFill>
                <a:effectLst/>
                <a:latin typeface="urw-din"/>
              </a:rPr>
              <a:t>John Mc Carthy (1956): l'IA è la scienza e l'ingegneria </a:t>
            </a:r>
            <a:r>
              <a:rPr lang="it-IT" dirty="0">
                <a:solidFill>
                  <a:srgbClr val="273239"/>
                </a:solidFill>
                <a:latin typeface="urw-din"/>
              </a:rPr>
              <a:t>della costruzione di macchine intelligenti</a:t>
            </a:r>
            <a:r>
              <a:rPr lang="it-IT" b="0" i="0" dirty="0">
                <a:solidFill>
                  <a:srgbClr val="273239"/>
                </a:solidFill>
                <a:effectLst/>
                <a:latin typeface="urw-din"/>
              </a:rPr>
              <a:t> </a:t>
            </a:r>
          </a:p>
          <a:p>
            <a:pPr lvl="1"/>
            <a:r>
              <a:rPr lang="it-IT" dirty="0">
                <a:solidFill>
                  <a:srgbClr val="273239"/>
                </a:solidFill>
                <a:latin typeface="urw-din"/>
              </a:rPr>
              <a:t>Sviluppo di macchine capaci di eseguire compiti che solitamente richiedono l'intelligenza umana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b="1" dirty="0"/>
              <a:t>Intelligenza come razionalità</a:t>
            </a:r>
            <a:r>
              <a:rPr lang="it-IT" dirty="0"/>
              <a:t>: inferire o fare la cosa giusta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r>
              <a:rPr lang="it-IT" b="1" dirty="0"/>
              <a:t>Apprendimento automatico (Machine Learning)</a:t>
            </a:r>
            <a:r>
              <a:rPr lang="it-IT" dirty="0"/>
              <a:t>: miglioramento basandosi sull’esperienza</a:t>
            </a:r>
          </a:p>
        </p:txBody>
      </p:sp>
    </p:spTree>
    <p:extLst>
      <p:ext uri="{BB962C8B-B14F-4D97-AF65-F5344CB8AC3E}">
        <p14:creationId xmlns:p14="http://schemas.microsoft.com/office/powerpoint/2010/main" val="121651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 di </a:t>
            </a:r>
            <a:r>
              <a:rPr lang="it-IT" dirty="0" err="1"/>
              <a:t>Turing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“</a:t>
            </a:r>
            <a:r>
              <a:rPr lang="it-IT" i="1" dirty="0"/>
              <a:t>Can </a:t>
            </a:r>
            <a:r>
              <a:rPr lang="it-IT" i="1" dirty="0" err="1"/>
              <a:t>machines</a:t>
            </a:r>
            <a:r>
              <a:rPr lang="it-IT" i="1" dirty="0"/>
              <a:t> </a:t>
            </a:r>
            <a:r>
              <a:rPr lang="it-IT" i="1" dirty="0" err="1"/>
              <a:t>think</a:t>
            </a:r>
            <a:r>
              <a:rPr lang="it-IT" dirty="0"/>
              <a:t>?” (1950): quand'è che una macchina può dirsi intelligente?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Gioco dell’imitazione</a:t>
            </a:r>
          </a:p>
        </p:txBody>
      </p:sp>
      <p:pic>
        <p:nvPicPr>
          <p:cNvPr id="1026" name="Picture 2" descr="hat is the Turing Test?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8651" y="2671084"/>
            <a:ext cx="6830791" cy="3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4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stanza cinese (</a:t>
            </a:r>
            <a:r>
              <a:rPr lang="it-IT" dirty="0" err="1"/>
              <a:t>Searle</a:t>
            </a:r>
            <a:r>
              <a:rPr lang="it-IT" dirty="0"/>
              <a:t>, 1980)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sintassi è sufficiente per comprendere il significato?</a:t>
            </a:r>
          </a:p>
        </p:txBody>
      </p:sp>
      <p:pic>
        <p:nvPicPr>
          <p:cNvPr id="2050" name="Picture 2" descr="uman Consciousness is dumb! AI, Turing's test and The Chinese Room  Ex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710" y="2629016"/>
            <a:ext cx="57054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5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IA forte e debole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9236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Intelligenza artificiale forte</a:t>
            </a:r>
            <a:r>
              <a:rPr lang="it-IT" dirty="0"/>
              <a:t>: </a:t>
            </a:r>
          </a:p>
          <a:p>
            <a:pPr>
              <a:buFontTx/>
              <a:buChar char="-"/>
            </a:pPr>
            <a:r>
              <a:rPr lang="it-IT" dirty="0"/>
              <a:t>Capacità di pensare come un essere umano, ovvero “l’essere” intelligente</a:t>
            </a:r>
          </a:p>
          <a:p>
            <a:pPr>
              <a:buFontTx/>
              <a:buChar char="-"/>
            </a:pPr>
            <a:r>
              <a:rPr lang="it-IT" dirty="0"/>
              <a:t>Consapevolezza e autocoscienza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/>
              <a:t>Intelligenza artificiale debole</a:t>
            </a:r>
            <a:r>
              <a:rPr lang="it-IT" dirty="0"/>
              <a:t>: </a:t>
            </a:r>
          </a:p>
          <a:p>
            <a:pPr>
              <a:buFontTx/>
              <a:buChar char="-"/>
            </a:pPr>
            <a:r>
              <a:rPr lang="it-IT" dirty="0"/>
              <a:t>Simulazione del pensiero umano (non una vera comprensione), ovvero “l’agire” in modo intelligente</a:t>
            </a:r>
          </a:p>
          <a:p>
            <a:pPr>
              <a:buFontTx/>
              <a:buChar char="-"/>
            </a:pPr>
            <a:r>
              <a:rPr lang="it-IT" dirty="0"/>
              <a:t>Risoluzione di problemi specifici senza essere consapevoli delle azioni che si stanno compiendo</a:t>
            </a:r>
          </a:p>
        </p:txBody>
      </p:sp>
    </p:spTree>
    <p:extLst>
      <p:ext uri="{BB962C8B-B14F-4D97-AF65-F5344CB8AC3E}">
        <p14:creationId xmlns:p14="http://schemas.microsoft.com/office/powerpoint/2010/main" val="347508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Razionalità: umana o ideale?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84294"/>
              </p:ext>
            </p:extLst>
          </p:nvPr>
        </p:nvGraphicFramePr>
        <p:xfrm>
          <a:off x="1583113" y="1973321"/>
          <a:ext cx="9489438" cy="359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007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effectLst/>
                        </a:rPr>
                        <a:t>Basata sull’uomo</a:t>
                      </a:r>
                      <a:endParaRPr lang="it-IT" sz="2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effectLst/>
                        </a:rPr>
                        <a:t>Razionalità ideale</a:t>
                      </a:r>
                      <a:endParaRPr lang="it-IT" sz="2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effectLst/>
                        </a:rPr>
                        <a:t>Basata sul ragionamento (forte)</a:t>
                      </a:r>
                      <a:endParaRPr lang="it-IT" sz="2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/>
                        </a:rPr>
                        <a:t>Sistemi che pensano come gli umani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/>
                        </a:rPr>
                        <a:t>Sistemi che pensano razionalmente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effectLst/>
                        </a:rPr>
                        <a:t>Basata sul comportamento (debole)</a:t>
                      </a:r>
                      <a:endParaRPr lang="it-IT" sz="2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/>
                        </a:rPr>
                        <a:t>Sistemi che agiscono come gli umani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/>
                        </a:rPr>
                        <a:t>Sistemi che agiscono razionalmente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349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6369</TotalTime>
  <Words>424</Words>
  <Application>Microsoft Macintosh PowerPoint</Application>
  <PresentationFormat>Widescreen</PresentationFormat>
  <Paragraphs>70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urw-din</vt:lpstr>
      <vt:lpstr>Tema di Office</vt:lpstr>
      <vt:lpstr>Bitmap Image</vt:lpstr>
      <vt:lpstr>L’INTELLIGENZA ARTIFICIALE</vt:lpstr>
      <vt:lpstr>Questionario</vt:lpstr>
      <vt:lpstr>Applicazioni dell’Intelligenza Artificiale</vt:lpstr>
      <vt:lpstr>Kasparov vs Deep Blue (1997)</vt:lpstr>
      <vt:lpstr>Definizione formale di IA</vt:lpstr>
      <vt:lpstr>Test di Turing</vt:lpstr>
      <vt:lpstr>La stanza cinese (Searle, 1980)</vt:lpstr>
      <vt:lpstr>IA forte e debole</vt:lpstr>
      <vt:lpstr>Razionalità: umana o ideale?</vt:lpstr>
      <vt:lpstr>Reti neurali</vt:lpstr>
      <vt:lpstr>Funzione di attivazione e accuratezza</vt:lpstr>
      <vt:lpstr>Supervisionato       o no?</vt:lpstr>
      <vt:lpstr>Intelligenza di sciame</vt:lpstr>
      <vt:lpstr>Algoritmi ispirati dalla natura (I)</vt:lpstr>
      <vt:lpstr>Algoritmi ispirati dalla natura (II)</vt:lpstr>
      <vt:lpstr>La previsione di McCarthy</vt:lpstr>
    </vt:vector>
  </TitlesOfParts>
  <Company>Università degli Studi di Teramo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L’intelligenza artificiale</dc:title>
  <dc:creator>Danilo Pelusi</dc:creator>
  <cp:lastModifiedBy>Microsoft Office User</cp:lastModifiedBy>
  <cp:revision>39</cp:revision>
  <dcterms:created xsi:type="dcterms:W3CDTF">2022-12-01T09:16:20Z</dcterms:created>
  <dcterms:modified xsi:type="dcterms:W3CDTF">2022-12-10T15:32:02Z</dcterms:modified>
</cp:coreProperties>
</file>