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92" r:id="rId3"/>
    <p:sldId id="414" r:id="rId4"/>
    <p:sldId id="393" r:id="rId5"/>
    <p:sldId id="394" r:id="rId6"/>
    <p:sldId id="395" r:id="rId7"/>
    <p:sldId id="396" r:id="rId8"/>
    <p:sldId id="402" r:id="rId9"/>
    <p:sldId id="403" r:id="rId10"/>
    <p:sldId id="405" r:id="rId11"/>
    <p:sldId id="408" r:id="rId12"/>
    <p:sldId id="409" r:id="rId13"/>
    <p:sldId id="410" r:id="rId14"/>
    <p:sldId id="4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00"/>
    <a:srgbClr val="8A0000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olo 1">
            <a:extLst>
              <a:ext uri="{FF2B5EF4-FFF2-40B4-BE49-F238E27FC236}">
                <a16:creationId xmlns:a16="http://schemas.microsoft.com/office/drawing/2014/main" id="{BA021E18-4BC2-9D9F-36E6-8BE91CE28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787900"/>
            <a:ext cx="7772400" cy="1635277"/>
          </a:xfrm>
        </p:spPr>
        <p:txBody>
          <a:bodyPr>
            <a:noAutofit/>
          </a:bodyPr>
          <a:lstStyle/>
          <a:p>
            <a:br>
              <a:rPr lang="it-IT" sz="4400" b="1" dirty="0">
                <a:solidFill>
                  <a:srgbClr val="8A0000"/>
                </a:solidFill>
              </a:rPr>
            </a:br>
            <a:r>
              <a:rPr lang="it-IT" sz="2800" b="1" dirty="0">
                <a:solidFill>
                  <a:srgbClr val="C00000"/>
                </a:solidFill>
              </a:rPr>
              <a:t>INFLUENCER MARKETING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F351BD-1031-8248-7097-8991799E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" r="806"/>
          <a:stretch/>
        </p:blipFill>
        <p:spPr>
          <a:xfrm>
            <a:off x="8765797" y="4882829"/>
            <a:ext cx="2868990" cy="1540348"/>
          </a:xfrm>
          <a:prstGeom prst="rect">
            <a:avLst/>
          </a:prstGeom>
          <a:gradFill>
            <a:gsLst>
              <a:gs pos="0">
                <a:schemeClr val="accent1">
                  <a:lumMod val="67000"/>
                </a:schemeClr>
              </a:gs>
              <a:gs pos="15000">
                <a:srgbClr val="EA6B47"/>
              </a:gs>
              <a:gs pos="25000">
                <a:srgbClr val="E66743"/>
              </a:gs>
              <a:gs pos="9000">
                <a:srgbClr val="DE603C"/>
              </a:gs>
              <a:gs pos="0">
                <a:srgbClr val="CE512D"/>
              </a:gs>
              <a:gs pos="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301457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039978-59D6-9FB0-9442-D76C3B623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588E83-7B84-4FD7-97FB-8724570C8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5EFEC0-E3F5-B358-6749-74CDA73B0FCA}"/>
              </a:ext>
            </a:extLst>
          </p:cNvPr>
          <p:cNvSpPr txBox="1"/>
          <p:nvPr/>
        </p:nvSpPr>
        <p:spPr>
          <a:xfrm>
            <a:off x="1369568" y="1283524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300" dirty="0">
                <a:solidFill>
                  <a:srgbClr val="FFFFFF"/>
                </a:solidFill>
                <a:effectLst/>
              </a:rPr>
              <a:t>Nella gamma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va</a:t>
            </a:r>
            <a:r>
              <a:rPr lang="en-US" sz="3300" dirty="0">
                <a:solidFill>
                  <a:srgbClr val="FFFFFF"/>
                </a:solidFill>
                <a:effectLst/>
              </a:rPr>
              <a:t> dal mobile commerce ai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servizi</a:t>
            </a:r>
            <a:r>
              <a:rPr lang="en-US" sz="3300" dirty="0">
                <a:solidFill>
                  <a:srgbClr val="FFFFFF"/>
                </a:solidFill>
                <a:effectLst/>
              </a:rPr>
              <a:t> mobile 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valore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aggiunto</a:t>
            </a:r>
            <a:r>
              <a:rPr lang="en-US" sz="3300" dirty="0">
                <a:solidFill>
                  <a:srgbClr val="FFFFFF"/>
                </a:solidFill>
                <a:effectLst/>
              </a:rPr>
              <a:t>,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molte</a:t>
            </a:r>
            <a:r>
              <a:rPr lang="en-US" sz="3300" dirty="0">
                <a:solidFill>
                  <a:srgbClr val="FFFFFF"/>
                </a:solidFill>
                <a:effectLst/>
              </a:rPr>
              <a:t> app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offrono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servizi</a:t>
            </a:r>
            <a:r>
              <a:rPr lang="en-US" sz="3300" dirty="0">
                <a:solidFill>
                  <a:srgbClr val="FFFFFF"/>
                </a:solidFill>
                <a:effectLst/>
              </a:rPr>
              <a:t> "on the go"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integrati</a:t>
            </a:r>
            <a:r>
              <a:rPr lang="en-US" sz="3300" dirty="0">
                <a:solidFill>
                  <a:srgbClr val="FFFFFF"/>
                </a:solidFill>
                <a:effectLst/>
              </a:rPr>
              <a:t> con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tecnologie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basate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sulla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localizzazione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dell'utente</a:t>
            </a:r>
            <a:r>
              <a:rPr lang="en-US" sz="3300" dirty="0">
                <a:solidFill>
                  <a:srgbClr val="FFFFFF"/>
                </a:solidFill>
                <a:effectLst/>
              </a:rPr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3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3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300" dirty="0">
                <a:solidFill>
                  <a:srgbClr val="FFFFFF"/>
                </a:solidFill>
                <a:effectLst/>
              </a:rPr>
              <a:t>Le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aziende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usano</a:t>
            </a:r>
            <a:r>
              <a:rPr lang="en-US" sz="3300" dirty="0">
                <a:solidFill>
                  <a:srgbClr val="FFFFFF"/>
                </a:solidFill>
                <a:effectLst/>
              </a:rPr>
              <a:t> la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tecnologia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3300" dirty="0">
                <a:solidFill>
                  <a:srgbClr val="FFFFFF"/>
                </a:solidFill>
                <a:effectLst/>
              </a:rPr>
              <a:t> per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georeferenziare</a:t>
            </a:r>
            <a:r>
              <a:rPr lang="en-US" sz="3300" dirty="0">
                <a:solidFill>
                  <a:srgbClr val="FFFFFF"/>
                </a:solidFill>
                <a:effectLst/>
              </a:rPr>
              <a:t>,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3300" dirty="0">
                <a:solidFill>
                  <a:srgbClr val="FFFFFF"/>
                </a:solidFill>
                <a:effectLst/>
              </a:rPr>
              <a:t> per fare il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cosiddetto</a:t>
            </a:r>
            <a:r>
              <a:rPr lang="en-US" sz="3300" dirty="0">
                <a:solidFill>
                  <a:srgbClr val="FFFFFF"/>
                </a:solidFill>
                <a:effectLst/>
              </a:rPr>
              <a:t> "reverse geocoding",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così</a:t>
            </a:r>
            <a:r>
              <a:rPr lang="en-US" sz="3300" dirty="0">
                <a:solidFill>
                  <a:srgbClr val="FFFFFF"/>
                </a:solidFill>
                <a:effectLst/>
              </a:rPr>
              <a:t> da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generare</a:t>
            </a:r>
            <a:r>
              <a:rPr lang="en-US" sz="3300" dirty="0">
                <a:solidFill>
                  <a:srgbClr val="FFFFFF"/>
                </a:solidFill>
                <a:effectLst/>
              </a:rPr>
              <a:t> </a:t>
            </a:r>
            <a:r>
              <a:rPr lang="en-US" sz="3300" dirty="0" err="1">
                <a:solidFill>
                  <a:srgbClr val="FFFFFF"/>
                </a:solidFill>
                <a:effectLst/>
              </a:rPr>
              <a:t>localizzazioni</a:t>
            </a:r>
            <a:r>
              <a:rPr lang="en-US" sz="3300" dirty="0">
                <a:solidFill>
                  <a:srgbClr val="FFFFFF"/>
                </a:solidFill>
                <a:effectLst/>
              </a:rPr>
              <a:t> accurate.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3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9AF92F-8044-864C-C00C-1D0F532DACD9}"/>
              </a:ext>
            </a:extLst>
          </p:cNvPr>
          <p:cNvSpPr txBox="1"/>
          <p:nvPr/>
        </p:nvSpPr>
        <p:spPr>
          <a:xfrm>
            <a:off x="1123724" y="1107440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effectLst/>
              </a:rPr>
              <a:t>Per </a:t>
            </a:r>
            <a:r>
              <a:rPr lang="en-US" sz="3600" dirty="0">
                <a:effectLst/>
                <a:highlight>
                  <a:srgbClr val="F68000"/>
                </a:highlight>
              </a:rPr>
              <a:t>cloud computing </a:t>
            </a:r>
            <a:r>
              <a:rPr lang="en-US" sz="3600" dirty="0" err="1">
                <a:effectLst/>
              </a:rPr>
              <a:t>si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intende</a:t>
            </a:r>
            <a:r>
              <a:rPr lang="en-US" sz="3600" dirty="0">
                <a:effectLst/>
              </a:rPr>
              <a:t> la </a:t>
            </a:r>
            <a:r>
              <a:rPr lang="en-US" sz="3600" dirty="0" err="1">
                <a:effectLst/>
              </a:rPr>
              <a:t>conservazione</a:t>
            </a:r>
            <a:r>
              <a:rPr lang="en-US" sz="3600" dirty="0">
                <a:effectLst/>
              </a:rPr>
              <a:t> e </a:t>
            </a:r>
            <a:r>
              <a:rPr lang="en-US" sz="3600" dirty="0" err="1">
                <a:effectLst/>
              </a:rPr>
              <a:t>l'accesso</a:t>
            </a:r>
            <a:r>
              <a:rPr lang="en-US" sz="3600" dirty="0">
                <a:effectLst/>
              </a:rPr>
              <a:t> a </a:t>
            </a:r>
            <a:r>
              <a:rPr lang="en-US" sz="3600" dirty="0" err="1">
                <a:effectLst/>
              </a:rPr>
              <a:t>dati</a:t>
            </a:r>
            <a:r>
              <a:rPr lang="en-US" sz="3600" dirty="0">
                <a:effectLst/>
              </a:rPr>
              <a:t> e </a:t>
            </a:r>
            <a:r>
              <a:rPr lang="en-US" sz="3600" dirty="0" err="1">
                <a:effectLst/>
              </a:rPr>
              <a:t>programmi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su</a:t>
            </a:r>
            <a:r>
              <a:rPr lang="en-US" sz="3600" dirty="0">
                <a:effectLst/>
              </a:rPr>
              <a:t> Internet </a:t>
            </a:r>
            <a:r>
              <a:rPr lang="en-US" sz="3600" dirty="0" err="1">
                <a:effectLst/>
              </a:rPr>
              <a:t>anziché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sul</a:t>
            </a:r>
            <a:r>
              <a:rPr lang="en-US" sz="3600" dirty="0">
                <a:effectLst/>
              </a:rPr>
              <a:t> disco </a:t>
            </a:r>
            <a:r>
              <a:rPr lang="en-US" sz="3600" dirty="0" err="1">
                <a:effectLst/>
              </a:rPr>
              <a:t>fisso</a:t>
            </a:r>
            <a:r>
              <a:rPr lang="en-US" sz="3600" dirty="0">
                <a:effectLst/>
              </a:rPr>
              <a:t> di un personal computer. Il </a:t>
            </a:r>
            <a:r>
              <a:rPr lang="en-US" sz="3600" dirty="0" err="1">
                <a:effectLst/>
              </a:rPr>
              <a:t>termine</a:t>
            </a:r>
            <a:r>
              <a:rPr lang="en-US" sz="3600" dirty="0">
                <a:effectLst/>
              </a:rPr>
              <a:t> "cloud" è </a:t>
            </a:r>
            <a:r>
              <a:rPr lang="en-US" sz="3600" dirty="0" err="1">
                <a:effectLst/>
              </a:rPr>
              <a:t>una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metafora</a:t>
            </a:r>
            <a:r>
              <a:rPr lang="en-US" sz="3600" dirty="0">
                <a:effectLst/>
              </a:rPr>
              <a:t> per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effectLst/>
              </a:rPr>
              <a:t>"Internet».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36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dirty="0">
                <a:effectLst/>
              </a:rPr>
              <a:t>Le </a:t>
            </a:r>
            <a:r>
              <a:rPr lang="en-US" sz="3600" dirty="0" err="1">
                <a:effectLst/>
              </a:rPr>
              <a:t>innovazioni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introdotte</a:t>
            </a:r>
            <a:r>
              <a:rPr lang="en-US" sz="3600" dirty="0">
                <a:effectLst/>
              </a:rPr>
              <a:t> dal cloud computing </a:t>
            </a:r>
            <a:r>
              <a:rPr lang="en-US" sz="3600" dirty="0" err="1">
                <a:effectLst/>
              </a:rPr>
              <a:t>sono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dovute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alla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sua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capacità</a:t>
            </a:r>
            <a:r>
              <a:rPr lang="en-US" sz="3600" dirty="0">
                <a:effectLst/>
              </a:rPr>
              <a:t> di far </a:t>
            </a:r>
            <a:r>
              <a:rPr lang="en-US" sz="3600" dirty="0" err="1">
                <a:effectLst/>
              </a:rPr>
              <a:t>condividere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risorse</a:t>
            </a:r>
            <a:r>
              <a:rPr lang="en-US" sz="3600" dirty="0">
                <a:effectLst/>
              </a:rPr>
              <a:t> informative in </a:t>
            </a:r>
            <a:r>
              <a:rPr lang="en-US" sz="3600" dirty="0" err="1">
                <a:effectLst/>
              </a:rPr>
              <a:t>modalità</a:t>
            </a:r>
            <a:r>
              <a:rPr lang="en-US" sz="3600" dirty="0">
                <a:effectLst/>
              </a:rPr>
              <a:t> self-ser-vice, con </a:t>
            </a:r>
            <a:r>
              <a:rPr lang="en-US" sz="3600" dirty="0" err="1">
                <a:effectLst/>
              </a:rPr>
              <a:t>una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bassa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interazione</a:t>
            </a:r>
            <a:r>
              <a:rPr lang="en-US" sz="3600" dirty="0">
                <a:effectLst/>
              </a:rPr>
              <a:t> da </a:t>
            </a:r>
            <a:r>
              <a:rPr lang="en-US" sz="3600" dirty="0" err="1">
                <a:effectLst/>
              </a:rPr>
              <a:t>parte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dell'Internet</a:t>
            </a:r>
            <a:r>
              <a:rPr lang="en-US" sz="3600" dirty="0">
                <a:effectLst/>
              </a:rPr>
              <a:t> service provider.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13" name="Picture 3" descr="Unità disco rigido cloud con cavi">
            <a:extLst>
              <a:ext uri="{FF2B5EF4-FFF2-40B4-BE49-F238E27FC236}">
                <a16:creationId xmlns:a16="http://schemas.microsoft.com/office/drawing/2014/main" id="{F615E222-8D29-7719-B289-D6411E8A1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8" r="36910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55D8F6-D3EB-1793-F25B-D5CE352989A8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Le innovazioni introdotte dal cloud computing sono dovute alla sua capacità di far condividere risorse informative in modalità self-ser-vice, con una bassa interazione da parte dell'Internet service provider.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40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E8E251-E1E4-92DD-1E79-C581EE710D3F}"/>
              </a:ext>
            </a:extLst>
          </p:cNvPr>
          <p:cNvSpPr txBox="1"/>
          <p:nvPr/>
        </p:nvSpPr>
        <p:spPr>
          <a:xfrm>
            <a:off x="412954" y="412956"/>
            <a:ext cx="10795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Per i consumatori, la possibilità di accedere all'informazione in ogni momento e da ogni posizione geografica ha portato a un maggiore accesso a informazioni commerciali prima costose e difficili da ottenere.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6D1124-6EE2-6244-CE7C-7C086247E3F8}"/>
              </a:ext>
            </a:extLst>
          </p:cNvPr>
          <p:cNvSpPr txBox="1"/>
          <p:nvPr/>
        </p:nvSpPr>
        <p:spPr>
          <a:xfrm>
            <a:off x="2228634" y="4953306"/>
            <a:ext cx="99633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7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703020202090204" pitchFamily="34" charset="0"/>
              </a:rPr>
              <a:t>Il cloud computing </a:t>
            </a:r>
            <a:r>
              <a:rPr lang="it-IT" sz="2700" b="1" i="1" dirty="0">
                <a:solidFill>
                  <a:schemeClr val="accent1"/>
                </a:solidFill>
                <a:latin typeface="Trebuchet MS" panose="020B0703020202090204" pitchFamily="34" charset="0"/>
              </a:rPr>
              <a:t>fornisce ai marketer internazionali un accesso globale a risorse di elaborazione dati che possono essere riconfigurate in una prospettiva internazionale.</a:t>
            </a:r>
          </a:p>
          <a:p>
            <a:endParaRPr lang="it-IT" dirty="0"/>
          </a:p>
        </p:txBody>
      </p:sp>
      <p:pic>
        <p:nvPicPr>
          <p:cNvPr id="11266" name="Picture 2" descr="The World of Cloud Computing : Advantages and Disadvantage | DP2Web">
            <a:extLst>
              <a:ext uri="{FF2B5EF4-FFF2-40B4-BE49-F238E27FC236}">
                <a16:creationId xmlns:a16="http://schemas.microsoft.com/office/drawing/2014/main" id="{95263787-79AB-DC32-8141-8D59A33C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9" y="2136227"/>
            <a:ext cx="9632129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8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3AE5F6-266C-ABD6-6611-46D6404DC344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rgbClr val="FFFFFF"/>
                </a:solidFill>
                <a:effectLst/>
              </a:rPr>
              <a:t>Il </a:t>
            </a:r>
            <a:r>
              <a:rPr lang="en-US" sz="26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cloud computing </a:t>
            </a:r>
            <a:r>
              <a:rPr lang="en-US" sz="2600" dirty="0">
                <a:solidFill>
                  <a:srgbClr val="FFFFFF"/>
                </a:solidFill>
                <a:effectLst/>
              </a:rPr>
              <a:t>è un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modello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infrastruttura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elaborazione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consente</a:t>
            </a:r>
            <a:r>
              <a:rPr lang="en-US" sz="26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distribuzione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software-as-a-service (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Saas</a:t>
            </a:r>
            <a:r>
              <a:rPr lang="en-US" sz="2600" dirty="0">
                <a:solidFill>
                  <a:srgbClr val="FFFFFF"/>
                </a:solidFill>
                <a:effectLst/>
              </a:rPr>
              <a:t>).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L'interesse</a:t>
            </a:r>
            <a:r>
              <a:rPr lang="en-US" sz="2600" dirty="0">
                <a:solidFill>
                  <a:srgbClr val="FFFFFF"/>
                </a:solidFill>
                <a:effectLst/>
              </a:rPr>
              <a:t> per il cloud computing è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cresciuto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perché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questo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consente</a:t>
            </a:r>
            <a:r>
              <a:rPr lang="en-US" sz="2600" dirty="0">
                <a:solidFill>
                  <a:srgbClr val="FFFFFF"/>
                </a:solidFill>
                <a:effectLst/>
              </a:rPr>
              <a:t> alle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aziende</a:t>
            </a:r>
            <a:r>
              <a:rPr lang="en-US" sz="26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ridurre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costi</a:t>
            </a:r>
            <a:r>
              <a:rPr lang="en-US" sz="2600" dirty="0">
                <a:solidFill>
                  <a:srgbClr val="FFFFFF"/>
                </a:solidFill>
                <a:effectLst/>
              </a:rPr>
              <a:t> come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quelli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relativi</a:t>
            </a:r>
            <a:r>
              <a:rPr lang="en-US" sz="2600" dirty="0">
                <a:solidFill>
                  <a:srgbClr val="FFFFFF"/>
                </a:solidFill>
                <a:effectLst/>
              </a:rPr>
              <a:t> a royalty o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licenze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d'uso</a:t>
            </a:r>
            <a:r>
              <a:rPr lang="en-US" sz="2600" dirty="0">
                <a:solidFill>
                  <a:srgbClr val="FFFFFF"/>
                </a:solidFill>
                <a:effectLst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investimenti</a:t>
            </a:r>
            <a:r>
              <a:rPr lang="en-US" sz="2600" dirty="0">
                <a:solidFill>
                  <a:srgbClr val="FFFFFF"/>
                </a:solidFill>
                <a:effectLst/>
              </a:rPr>
              <a:t> in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infrastrutture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hardware 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altri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costi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operativi</a:t>
            </a:r>
            <a:r>
              <a:rPr lang="en-US" sz="26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nfluencer Marketing: Auf was es wirklich ankommt!">
            <a:extLst>
              <a:ext uri="{FF2B5EF4-FFF2-40B4-BE49-F238E27FC236}">
                <a16:creationId xmlns:a16="http://schemas.microsoft.com/office/drawing/2014/main" id="{11FF39ED-6D7C-DA87-7956-E7C14508E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r="1" b="529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14AEC8-786F-2668-F936-29778D7FD007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b="1" dirty="0" err="1">
                <a:solidFill>
                  <a:srgbClr val="FFFFFF"/>
                </a:solidFill>
                <a:effectLst/>
              </a:rPr>
              <a:t>L'influencer</a:t>
            </a:r>
            <a:r>
              <a:rPr lang="en-US" sz="2500" b="1" dirty="0">
                <a:solidFill>
                  <a:srgbClr val="FFFFFF"/>
                </a:solidFill>
                <a:effectLst/>
              </a:rPr>
              <a:t> marketing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dirty="0" err="1">
                <a:solidFill>
                  <a:srgbClr val="FFFFFF"/>
                </a:solidFill>
              </a:rPr>
              <a:t>Q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uando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propongono</a:t>
            </a:r>
            <a:r>
              <a:rPr lang="en-US" sz="2500" dirty="0">
                <a:solidFill>
                  <a:srgbClr val="FFFFFF"/>
                </a:solidFill>
                <a:effectLst/>
              </a:rPr>
              <a:t> un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contenuto</a:t>
            </a:r>
            <a:r>
              <a:rPr lang="en-US" sz="2500" dirty="0">
                <a:solidFill>
                  <a:srgbClr val="FFFFFF"/>
                </a:solidFill>
                <a:effectLst/>
              </a:rPr>
              <a:t> a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una</a:t>
            </a:r>
            <a:r>
              <a:rPr lang="en-US" sz="2500" dirty="0">
                <a:solidFill>
                  <a:srgbClr val="FFFFFF"/>
                </a:solidFill>
                <a:effectLst/>
              </a:rPr>
              <a:t> community, le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aziende</a:t>
            </a:r>
            <a:r>
              <a:rPr lang="en-US" sz="2500" dirty="0">
                <a:solidFill>
                  <a:srgbClr val="FFFFFF"/>
                </a:solidFill>
                <a:effectLst/>
              </a:rPr>
              <a:t> e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500" dirty="0">
                <a:solidFill>
                  <a:srgbClr val="FFFFFF"/>
                </a:solidFill>
                <a:effectLst/>
              </a:rPr>
              <a:t> content provider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spesso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tentano</a:t>
            </a:r>
            <a:r>
              <a:rPr lang="en-US" sz="25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rivolgersi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agli</a:t>
            </a:r>
            <a:r>
              <a:rPr lang="en-US" sz="2500" dirty="0">
                <a:solidFill>
                  <a:srgbClr val="FFFFFF"/>
                </a:solidFill>
                <a:effectLst/>
              </a:rPr>
              <a:t> influencer.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nfluencer Marketing: Auf was es wirklich ankommt!">
            <a:extLst>
              <a:ext uri="{FF2B5EF4-FFF2-40B4-BE49-F238E27FC236}">
                <a16:creationId xmlns:a16="http://schemas.microsoft.com/office/drawing/2014/main" id="{11FF39ED-6D7C-DA87-7956-E7C14508E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r="1" b="529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14AEC8-786F-2668-F936-29778D7FD007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500" dirty="0">
                <a:solidFill>
                  <a:srgbClr val="FFFFFF"/>
                </a:solidFill>
                <a:effectLst/>
              </a:rPr>
              <a:t>La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categoria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degli</a:t>
            </a:r>
            <a:r>
              <a:rPr lang="en-US" sz="2500" dirty="0">
                <a:solidFill>
                  <a:srgbClr val="FFFFFF"/>
                </a:solidFill>
                <a:effectLst/>
              </a:rPr>
              <a:t> influencer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essere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suddivisa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nei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seguenti</a:t>
            </a:r>
            <a:r>
              <a:rPr lang="en-US" sz="25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gruppi</a:t>
            </a:r>
            <a:r>
              <a:rPr lang="en-US" sz="2500" dirty="0">
                <a:solidFill>
                  <a:srgbClr val="FFFFFF"/>
                </a:solidFill>
                <a:effectLst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5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Micro-influencer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50-25.000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Macro-influencer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25.001-100.000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Mega-influencer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100.001-500.000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  <a:effectLst/>
              </a:rPr>
              <a:t>﻿﻿</a:t>
            </a:r>
            <a:r>
              <a:rPr lang="en-US" sz="25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Celebrity-influencer</a:t>
            </a:r>
            <a:r>
              <a:rPr lang="en-US" sz="2500" dirty="0">
                <a:solidFill>
                  <a:srgbClr val="FFFFFF"/>
                </a:solidFill>
                <a:effectLst/>
              </a:rPr>
              <a:t>: </a:t>
            </a:r>
            <a:r>
              <a:rPr lang="en-US" sz="2500" dirty="0" err="1">
                <a:solidFill>
                  <a:srgbClr val="FFFFFF"/>
                </a:solidFill>
                <a:effectLst/>
              </a:rPr>
              <a:t>oltre</a:t>
            </a:r>
            <a:r>
              <a:rPr lang="en-US" sz="2500" dirty="0">
                <a:solidFill>
                  <a:srgbClr val="FFFFFF"/>
                </a:solidFill>
                <a:effectLst/>
              </a:rPr>
              <a:t> 500.000 follower.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7E7001-60E8-C9FC-D574-32824410667C}"/>
              </a:ext>
            </a:extLst>
          </p:cNvPr>
          <p:cNvSpPr txBox="1"/>
          <p:nvPr/>
        </p:nvSpPr>
        <p:spPr>
          <a:xfrm>
            <a:off x="324049" y="289679"/>
            <a:ext cx="8657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Un </a:t>
            </a:r>
            <a:r>
              <a:rPr lang="it-IT" sz="2700" b="1" dirty="0">
                <a:solidFill>
                  <a:srgbClr val="8A0000"/>
                </a:solidFill>
                <a:effectLst/>
                <a:latin typeface="Trebuchet MS" panose="020B0703020202090204" pitchFamily="34" charset="0"/>
              </a:rPr>
              <a:t>influencer</a:t>
            </a:r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è un individuo che partecipa proattivamente a discussioni con gli altri membri della community e con i consumatori per diffondere contenuti.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75B66D-8DC5-C07F-6A91-511E43AA1962}"/>
              </a:ext>
            </a:extLst>
          </p:cNvPr>
          <p:cNvSpPr txBox="1"/>
          <p:nvPr/>
        </p:nvSpPr>
        <p:spPr>
          <a:xfrm>
            <a:off x="2403648" y="4826675"/>
            <a:ext cx="9699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Per le piccole e medie imprese è molto importante lavorare con i </a:t>
            </a:r>
            <a:r>
              <a:rPr lang="it-IT" sz="2700" b="1" dirty="0">
                <a:solidFill>
                  <a:srgbClr val="8A0000"/>
                </a:solidFill>
                <a:effectLst/>
                <a:latin typeface="Trebuchet MS" panose="020B0703020202090204" pitchFamily="34" charset="0"/>
              </a:rPr>
              <a:t>micro-influencer,</a:t>
            </a:r>
            <a:r>
              <a:rPr lang="it-IT" sz="27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individui che operano in questo gruppo specifico e che sono molto competenti, appassionati e onesti.</a:t>
            </a:r>
          </a:p>
          <a:p>
            <a:pPr algn="r"/>
            <a:endParaRPr lang="it-IT" dirty="0"/>
          </a:p>
        </p:txBody>
      </p:sp>
      <p:pic>
        <p:nvPicPr>
          <p:cNvPr id="10242" name="Picture 2" descr="Influencer Marketing: The Pandemic-Prompted Shake Up and What's Next">
            <a:extLst>
              <a:ext uri="{FF2B5EF4-FFF2-40B4-BE49-F238E27FC236}">
                <a16:creationId xmlns:a16="http://schemas.microsoft.com/office/drawing/2014/main" id="{BD884239-E2E6-46B5-8ECA-A5F55CFB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7" y="1305341"/>
            <a:ext cx="4132646" cy="351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1FE0D3-06C1-2D23-B6B9-7A990D7A4ED4}"/>
              </a:ext>
            </a:extLst>
          </p:cNvPr>
          <p:cNvSpPr txBox="1"/>
          <p:nvPr/>
        </p:nvSpPr>
        <p:spPr>
          <a:xfrm>
            <a:off x="932688" y="1283524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b="1" dirty="0">
                <a:effectLst/>
              </a:rPr>
              <a:t>Lo smartphone marketing </a:t>
            </a:r>
            <a:r>
              <a:rPr lang="en-US" sz="2300" b="1" dirty="0" err="1">
                <a:effectLst/>
              </a:rPr>
              <a:t>globale</a:t>
            </a:r>
            <a:endParaRPr lang="en-US" sz="2300" b="1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300" b="1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effectLst/>
              </a:rPr>
              <a:t>Smartphone marketing e mobile marketing </a:t>
            </a:r>
            <a:r>
              <a:rPr lang="en-US" sz="2300" dirty="0" err="1">
                <a:effectLst/>
              </a:rPr>
              <a:t>dovrebbero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essere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inquadrati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nel</a:t>
            </a:r>
            <a:r>
              <a:rPr lang="en-US" sz="2300" dirty="0">
                <a:effectLst/>
              </a:rPr>
              <a:t> mobile business e </a:t>
            </a:r>
            <a:r>
              <a:rPr lang="en-US" sz="2300" dirty="0" err="1">
                <a:effectLst/>
              </a:rPr>
              <a:t>nel</a:t>
            </a:r>
            <a:r>
              <a:rPr lang="en-US" sz="2300" dirty="0">
                <a:effectLst/>
              </a:rPr>
              <a:t> mobile </a:t>
            </a:r>
            <a:r>
              <a:rPr lang="en-US" sz="2300" dirty="0" err="1">
                <a:effectLst/>
              </a:rPr>
              <a:t>commérce</a:t>
            </a:r>
            <a:r>
              <a:rPr lang="en-US" sz="2300" dirty="0"/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30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effectLst/>
              </a:rPr>
              <a:t>Il mobile business, </a:t>
            </a:r>
            <a:r>
              <a:rPr lang="en-US" sz="2300" dirty="0" err="1">
                <a:effectLst/>
              </a:rPr>
              <a:t>nato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dai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recenti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sviluppi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dell'IT</a:t>
            </a:r>
            <a:r>
              <a:rPr lang="en-US" sz="2300" dirty="0">
                <a:effectLst/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 err="1">
                <a:effectLst/>
              </a:rPr>
              <a:t>si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riferisce</a:t>
            </a:r>
            <a:r>
              <a:rPr lang="en-US" sz="2300" dirty="0">
                <a:effectLst/>
              </a:rPr>
              <a:t> al nuovo </a:t>
            </a:r>
            <a:r>
              <a:rPr lang="en-US" sz="2300" dirty="0" err="1">
                <a:effectLst/>
              </a:rPr>
              <a:t>modello</a:t>
            </a:r>
            <a:r>
              <a:rPr lang="en-US" sz="2300" dirty="0">
                <a:effectLst/>
              </a:rPr>
              <a:t> di </a:t>
            </a:r>
            <a:r>
              <a:rPr lang="en-US" sz="2300" dirty="0" err="1">
                <a:effectLst/>
              </a:rPr>
              <a:t>distribuzione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della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comunicazione</a:t>
            </a:r>
            <a:r>
              <a:rPr lang="en-US" sz="2300" dirty="0">
                <a:effectLst/>
              </a:rPr>
              <a:t> e </a:t>
            </a:r>
            <a:r>
              <a:rPr lang="en-US" sz="2300" dirty="0" err="1">
                <a:effectLst/>
              </a:rPr>
              <a:t>dell'informazione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creato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dalla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convergenza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delle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telecomunicazioni</a:t>
            </a:r>
            <a:r>
              <a:rPr lang="en-US" sz="2300" dirty="0">
                <a:effectLst/>
              </a:rPr>
              <a:t> e di Internet.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4" name="Picture 3" descr="Dispositivo mobile con app">
            <a:extLst>
              <a:ext uri="{FF2B5EF4-FFF2-40B4-BE49-F238E27FC236}">
                <a16:creationId xmlns:a16="http://schemas.microsoft.com/office/drawing/2014/main" id="{BB9DC60C-04CF-3D71-D519-362B837A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8" r="1118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5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spositivo mobile con app">
            <a:extLst>
              <a:ext uri="{FF2B5EF4-FFF2-40B4-BE49-F238E27FC236}">
                <a16:creationId xmlns:a16="http://schemas.microsoft.com/office/drawing/2014/main" id="{419F8E9D-3E4C-9946-EB9F-7A6C00480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78C6B8-2693-0785-4910-8816103A0925}"/>
              </a:ext>
            </a:extLst>
          </p:cNvPr>
          <p:cNvSpPr txBox="1"/>
          <p:nvPr/>
        </p:nvSpPr>
        <p:spPr>
          <a:xfrm>
            <a:off x="4971371" y="643467"/>
            <a:ext cx="6574112" cy="5571066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effectLst/>
              </a:rPr>
              <a:t>Le continue </a:t>
            </a:r>
            <a:r>
              <a:rPr lang="en-US" sz="2300" dirty="0" err="1">
                <a:effectLst/>
              </a:rPr>
              <a:t>innovazioni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hanno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portato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anche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alla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creazione</a:t>
            </a:r>
            <a:r>
              <a:rPr lang="en-US" sz="2300" dirty="0">
                <a:effectLst/>
              </a:rPr>
              <a:t> di smartphone in </a:t>
            </a:r>
            <a:r>
              <a:rPr lang="en-US" sz="2300" dirty="0" err="1">
                <a:effectLst/>
              </a:rPr>
              <a:t>grado</a:t>
            </a:r>
            <a:r>
              <a:rPr lang="en-US" sz="2300" dirty="0">
                <a:effectLst/>
              </a:rPr>
              <a:t> di </a:t>
            </a:r>
            <a:r>
              <a:rPr lang="en-US" sz="2300" dirty="0" err="1">
                <a:effectLst/>
              </a:rPr>
              <a:t>utilizzare</a:t>
            </a:r>
            <a:r>
              <a:rPr lang="en-US" sz="2300" dirty="0">
                <a:effectLst/>
              </a:rPr>
              <a:t> il </a:t>
            </a:r>
            <a:r>
              <a:rPr lang="en-US" sz="2300" dirty="0" err="1">
                <a:effectLst/>
              </a:rPr>
              <a:t>codice</a:t>
            </a:r>
            <a:r>
              <a:rPr lang="en-US" sz="2300" dirty="0">
                <a:effectLst/>
              </a:rPr>
              <a:t> a barre </a:t>
            </a:r>
            <a:r>
              <a:rPr lang="en-US" sz="2300" dirty="0" err="1">
                <a:effectLst/>
              </a:rPr>
              <a:t>dei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prodotti</a:t>
            </a:r>
            <a:r>
              <a:rPr lang="en-US" sz="2300" dirty="0">
                <a:effectLst/>
              </a:rPr>
              <a:t> per </a:t>
            </a:r>
            <a:r>
              <a:rPr lang="en-US" sz="2300" dirty="0" err="1">
                <a:effectLst/>
              </a:rPr>
              <a:t>ottenere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informazioni</a:t>
            </a:r>
            <a:r>
              <a:rPr lang="en-US" sz="2300" dirty="0">
                <a:effectLst/>
              </a:rPr>
              <a:t> circa </a:t>
            </a:r>
            <a:r>
              <a:rPr lang="en-US" sz="2300" dirty="0" err="1">
                <a:effectLst/>
              </a:rPr>
              <a:t>questi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ultimi</a:t>
            </a:r>
            <a:r>
              <a:rPr lang="en-US" sz="2300" dirty="0">
                <a:effectLst/>
              </a:rPr>
              <a:t>, </a:t>
            </a:r>
            <a:r>
              <a:rPr lang="en-US" sz="2300" dirty="0" err="1">
                <a:effectLst/>
              </a:rPr>
              <a:t>capaci</a:t>
            </a:r>
            <a:r>
              <a:rPr lang="en-US" sz="2300" dirty="0">
                <a:effectLst/>
              </a:rPr>
              <a:t> di </a:t>
            </a:r>
            <a:r>
              <a:rPr lang="en-US" sz="2300" dirty="0" err="1">
                <a:effectLst/>
              </a:rPr>
              <a:t>fungere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anche</a:t>
            </a:r>
            <a:r>
              <a:rPr lang="en-US" sz="2300" dirty="0">
                <a:effectLst/>
              </a:rPr>
              <a:t> da </a:t>
            </a:r>
            <a:r>
              <a:rPr lang="en-US" sz="2300" dirty="0" err="1">
                <a:effectLst/>
              </a:rPr>
              <a:t>borsellini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elettronici</a:t>
            </a:r>
            <a:r>
              <a:rPr lang="en-US" sz="2300" dirty="0">
                <a:effectLst/>
              </a:rPr>
              <a:t>, da carte </a:t>
            </a:r>
            <a:r>
              <a:rPr lang="en-US" sz="2300" dirty="0" err="1">
                <a:effectLst/>
              </a:rPr>
              <a:t>prepagate</a:t>
            </a:r>
            <a:r>
              <a:rPr lang="en-US" sz="2300" dirty="0">
                <a:effectLst/>
              </a:rPr>
              <a:t> per </a:t>
            </a:r>
            <a:r>
              <a:rPr lang="en-US" sz="2300" dirty="0" err="1">
                <a:effectLst/>
              </a:rPr>
              <a:t>piccoli</a:t>
            </a:r>
            <a:r>
              <a:rPr lang="en-US" sz="2300" dirty="0">
                <a:effectLst/>
              </a:rPr>
              <a:t> </a:t>
            </a:r>
            <a:r>
              <a:rPr lang="en-US" sz="2300" dirty="0" err="1">
                <a:effectLst/>
              </a:rPr>
              <a:t>acquisti</a:t>
            </a:r>
            <a:r>
              <a:rPr lang="en-US" sz="2300" dirty="0">
                <a:effectLst/>
              </a:rPr>
              <a:t> e da </a:t>
            </a:r>
            <a:r>
              <a:rPr lang="en-US" sz="2300" dirty="0" err="1">
                <a:effectLst/>
              </a:rPr>
              <a:t>lettori</a:t>
            </a:r>
            <a:r>
              <a:rPr lang="en-US" sz="2300" dirty="0">
                <a:effectLst/>
              </a:rPr>
              <a:t> di carte di </a:t>
            </a:r>
            <a:r>
              <a:rPr lang="en-US" sz="2300" dirty="0" err="1">
                <a:effectLst/>
              </a:rPr>
              <a:t>credito</a:t>
            </a:r>
            <a:r>
              <a:rPr lang="en-US" sz="2300" dirty="0">
                <a:effectLst/>
              </a:rPr>
              <a:t> e di </a:t>
            </a:r>
            <a:r>
              <a:rPr lang="en-US" sz="2300" dirty="0" err="1">
                <a:effectLst/>
              </a:rPr>
              <a:t>debito</a:t>
            </a:r>
            <a:r>
              <a:rPr lang="en-US" sz="2300" dirty="0"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3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D5D93A-5640-1A90-99DB-83CA52F3E5C9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700" dirty="0" err="1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Vantaggi</a:t>
            </a:r>
            <a:r>
              <a:rPr lang="en-US" sz="2700" dirty="0">
                <a:solidFill>
                  <a:srgbClr val="FFFFFF"/>
                </a:solidFill>
                <a:effectLst/>
                <a:highlight>
                  <a:srgbClr val="F68000"/>
                </a:highlight>
              </a:rPr>
              <a:t> del mobile marketing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7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700" dirty="0" err="1">
                <a:solidFill>
                  <a:srgbClr val="FFFFFF"/>
                </a:solidFill>
                <a:effectLst/>
              </a:rPr>
              <a:t>L'avvento</a:t>
            </a:r>
            <a:r>
              <a:rPr lang="en-US" sz="2700" dirty="0">
                <a:solidFill>
                  <a:srgbClr val="FFFFFF"/>
                </a:solidFill>
                <a:effectLst/>
              </a:rPr>
              <a:t> del mobile marketing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dovrebbe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portare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diversi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vantaggi</a:t>
            </a:r>
            <a:r>
              <a:rPr lang="en-US" sz="2700" dirty="0">
                <a:solidFill>
                  <a:srgbClr val="FFFFFF"/>
                </a:solidFill>
                <a:effectLst/>
              </a:rPr>
              <a:t> ai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consumatori</a:t>
            </a:r>
            <a:r>
              <a:rPr lang="en-US" sz="2700" dirty="0">
                <a:solidFill>
                  <a:srgbClr val="FFFFFF"/>
                </a:solidFill>
                <a:effectLst/>
              </a:rPr>
              <a:t>,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agli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intermediari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commerciali</a:t>
            </a:r>
            <a:r>
              <a:rPr lang="en-US" sz="2700" dirty="0">
                <a:solidFill>
                  <a:srgbClr val="FFFFFF"/>
                </a:solidFill>
                <a:effectLst/>
              </a:rPr>
              <a:t> e alle compagnie di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telecomunicazioni</a:t>
            </a:r>
            <a:r>
              <a:rPr lang="en-US" sz="2700" dirty="0">
                <a:solidFill>
                  <a:srgbClr val="FFFFFF"/>
                </a:solidFill>
                <a:effectLst/>
              </a:rPr>
              <a:t>. Come per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ogni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tecnologia</a:t>
            </a:r>
            <a:r>
              <a:rPr lang="en-US" sz="2700" dirty="0">
                <a:solidFill>
                  <a:srgbClr val="FFFFFF"/>
                </a:solidFill>
                <a:effectLst/>
              </a:rPr>
              <a:t>, ci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saranno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vantaggi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adesso</a:t>
            </a:r>
            <a:r>
              <a:rPr lang="en-US" sz="2700" dirty="0">
                <a:solidFill>
                  <a:srgbClr val="FFFFFF"/>
                </a:solidFill>
                <a:effectLst/>
              </a:rPr>
              <a:t> non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siamo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nemmeno</a:t>
            </a:r>
            <a:r>
              <a:rPr lang="en-US" sz="2700" dirty="0">
                <a:solidFill>
                  <a:srgbClr val="FFFFFF"/>
                </a:solidFill>
                <a:effectLst/>
              </a:rPr>
              <a:t> in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grado</a:t>
            </a:r>
            <a:r>
              <a:rPr lang="en-US" sz="27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700" dirty="0" err="1">
                <a:solidFill>
                  <a:srgbClr val="FFFFFF"/>
                </a:solidFill>
                <a:effectLst/>
              </a:rPr>
              <a:t>immaginare</a:t>
            </a:r>
            <a:r>
              <a:rPr lang="en-US" sz="27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5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472BF1-F132-F885-E8B1-66CFD4E37AFC}"/>
              </a:ext>
            </a:extLst>
          </p:cNvPr>
          <p:cNvSpPr txBox="1"/>
          <p:nvPr/>
        </p:nvSpPr>
        <p:spPr>
          <a:xfrm>
            <a:off x="0" y="569899"/>
            <a:ext cx="12029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8A0000"/>
                </a:solidFill>
                <a:effectLst/>
                <a:latin typeface="Trebuchet MS" panose="020B0703020202090204" pitchFamily="34" charset="0"/>
              </a:rPr>
              <a:t>L'app marketing globale</a:t>
            </a:r>
          </a:p>
          <a:p>
            <a:endParaRPr lang="it-IT" sz="3600" dirty="0">
              <a:effectLst/>
              <a:latin typeface="Trebuchet MS" panose="020B0703020202090204" pitchFamily="34" charset="0"/>
            </a:endParaRPr>
          </a:p>
          <a:p>
            <a:pPr algn="ctr"/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Le app per dispositivi mobili possono essere classificate come app per il mobile commerce e app per servizi mobile a valore aggiunto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F8AAC9-74D4-EDE2-764E-604307EF906F}"/>
              </a:ext>
            </a:extLst>
          </p:cNvPr>
          <p:cNvSpPr txBox="1"/>
          <p:nvPr/>
        </p:nvSpPr>
        <p:spPr>
          <a:xfrm>
            <a:off x="336755" y="3989437"/>
            <a:ext cx="11518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highlight>
                  <a:srgbClr val="F68000"/>
                </a:highlight>
                <a:latin typeface="Trebuchet MS" panose="020B0703020202090204" pitchFamily="34" charset="0"/>
              </a:rPr>
              <a:t>Mobile commerce</a:t>
            </a:r>
            <a:r>
              <a:rPr lang="it-IT" sz="3600" dirty="0">
                <a:effectLst/>
                <a:latin typeface="Trebuchet MS" panose="020B0703020202090204" pitchFamily="34" charset="0"/>
              </a:rPr>
              <a:t>: 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in questo caso le app hanno fondamentalmente la funzione di vendere prodotti o servizi.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998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115697-F751-0CEA-1415-D56359C40697}"/>
              </a:ext>
            </a:extLst>
          </p:cNvPr>
          <p:cNvSpPr txBox="1"/>
          <p:nvPr/>
        </p:nvSpPr>
        <p:spPr>
          <a:xfrm>
            <a:off x="956187" y="1415021"/>
            <a:ext cx="102796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highlight>
                  <a:srgbClr val="F68000"/>
                </a:highlight>
                <a:latin typeface="Trebuchet MS" panose="020B0703020202090204" pitchFamily="34" charset="0"/>
              </a:rPr>
              <a:t>Servizi mobile a valore aggiunto</a:t>
            </a:r>
            <a:r>
              <a:rPr lang="it-IT" sz="3600" dirty="0">
                <a:effectLst/>
                <a:latin typeface="Trebuchet MS" panose="020B0703020202090204" pitchFamily="34" charset="0"/>
              </a:rPr>
              <a:t>: 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in questo caso le app offrono servizi che non sono collegati direttamente alle vendite, ma sono progettati per aiutare i consumatori a risolvere problemi o prendere decisioni. </a:t>
            </a:r>
            <a:r>
              <a:rPr lang="it-IT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Un'app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di questo genere arricchisce la customer </a:t>
            </a:r>
            <a:r>
              <a:rPr lang="it-IT" sz="3600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experience</a:t>
            </a:r>
            <a:r>
              <a:rPr lang="it-IT" sz="3600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complessiva di un prodotto.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61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546</TotalTime>
  <Words>612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Trebuchet MS</vt:lpstr>
      <vt:lpstr>Tw Cen MT</vt:lpstr>
      <vt:lpstr>Tw Cen MT Condensed</vt:lpstr>
      <vt:lpstr>Wingdings 3</vt:lpstr>
      <vt:lpstr>Integrale</vt:lpstr>
      <vt:lpstr> INFLUENCER MARKETING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pietropaolo garofalo</dc:creator>
  <cp:lastModifiedBy>Rossana Piccolo</cp:lastModifiedBy>
  <cp:revision>22</cp:revision>
  <dcterms:created xsi:type="dcterms:W3CDTF">2023-04-01T16:31:51Z</dcterms:created>
  <dcterms:modified xsi:type="dcterms:W3CDTF">2024-02-29T10:55:12Z</dcterms:modified>
</cp:coreProperties>
</file>