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2" r:id="rId2"/>
    <p:sldId id="360" r:id="rId3"/>
    <p:sldId id="362" r:id="rId4"/>
    <p:sldId id="358" r:id="rId5"/>
    <p:sldId id="262" r:id="rId6"/>
    <p:sldId id="365" r:id="rId7"/>
    <p:sldId id="259" r:id="rId8"/>
    <p:sldId id="369" r:id="rId9"/>
    <p:sldId id="368" r:id="rId10"/>
    <p:sldId id="261" r:id="rId11"/>
    <p:sldId id="374" r:id="rId12"/>
    <p:sldId id="371" r:id="rId13"/>
    <p:sldId id="373" r:id="rId14"/>
    <p:sldId id="372" r:id="rId15"/>
    <p:sldId id="381" r:id="rId16"/>
    <p:sldId id="370" r:id="rId17"/>
    <p:sldId id="376" r:id="rId18"/>
    <p:sldId id="380" r:id="rId19"/>
    <p:sldId id="32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 snapToGrid="0">
      <p:cViewPr>
        <p:scale>
          <a:sx n="63" d="100"/>
          <a:sy n="63" d="100"/>
        </p:scale>
        <p:origin x="9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26063C-F8B6-F0E1-B55E-46F6E2484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0137"/>
            <a:ext cx="8140700" cy="146304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LEZIONE 3</a:t>
            </a:r>
            <a:br>
              <a:rPr lang="it-IT" sz="2800" b="1" dirty="0">
                <a:solidFill>
                  <a:schemeClr val="accent6"/>
                </a:solidFill>
                <a:latin typeface="Trebuchet MS" panose="020B0603020202020204" pitchFamily="34" charset="0"/>
              </a:rPr>
            </a:br>
            <a:b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OMNICHANNEL BRANDING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31FE0B-6690-3787-1E17-E45A65A0B8D2}"/>
              </a:ext>
            </a:extLst>
          </p:cNvPr>
          <p:cNvSpPr txBox="1"/>
          <p:nvPr/>
        </p:nvSpPr>
        <p:spPr>
          <a:xfrm>
            <a:off x="8841997" y="5889072"/>
            <a:ext cx="128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UNITE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005958B-10D9-5354-851A-4F01087FC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997" y="4903314"/>
            <a:ext cx="2868990" cy="15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4337DEF-5013-055D-A536-E1CE93E1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20" y="394805"/>
            <a:ext cx="10715759" cy="6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4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6CE673-6307-D0B0-3649-9972D4A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1" y="640080"/>
            <a:ext cx="4019429" cy="33393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400" spc="200">
                <a:solidFill>
                  <a:srgbClr val="FFFFFF"/>
                </a:solidFill>
              </a:rPr>
              <a:t>Si rivela utile una classificazione, ormai diffusa nella digital communication e per user experience e digital experience, che racchiude i numerosi canali all'interno di un framework denominato «</a:t>
            </a:r>
            <a:r>
              <a:rPr lang="en-US" sz="2400" b="1" i="1" spc="200">
                <a:solidFill>
                  <a:srgbClr val="FFFFFF"/>
                </a:solidFill>
              </a:rPr>
              <a:t>POSE</a:t>
            </a:r>
            <a:r>
              <a:rPr lang="en-US" sz="2400" spc="200">
                <a:solidFill>
                  <a:srgbClr val="FFFFFF"/>
                </a:solidFill>
              </a:rPr>
              <a:t>», acronimo di paid, owned, shared ed earned.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19704C7-B579-43B7-89ED-555E6619A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251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6CE673-6307-D0B0-3649-9972D4A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1" y="640080"/>
            <a:ext cx="4019429" cy="33393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800" b="1" spc="200">
                <a:solidFill>
                  <a:srgbClr val="FFFFFF"/>
                </a:solidFill>
              </a:rPr>
              <a:t>I mezzi paid</a:t>
            </a:r>
            <a:r>
              <a:rPr lang="en-US" sz="2800" spc="200">
                <a:solidFill>
                  <a:srgbClr val="FFFFFF"/>
                </a:solidFill>
              </a:rPr>
              <a:t>, così come espresso dalla denominazione, sono rappresentati da quei mezzi per i quali la marca è tenuta a pagare un corrispettivo per l'acquisto di spazi al loro interno.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19704C7-B579-43B7-89ED-555E6619A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856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6CE673-6307-D0B0-3649-9972D4A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1" y="640080"/>
            <a:ext cx="4019429" cy="33393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400" b="1" spc="200">
                <a:solidFill>
                  <a:srgbClr val="FFFFFF"/>
                </a:solidFill>
              </a:rPr>
              <a:t>I mezzi owned</a:t>
            </a:r>
            <a:r>
              <a:rPr lang="en-US" sz="2400" spc="200">
                <a:solidFill>
                  <a:srgbClr val="FFFFFF"/>
                </a:solidFill>
              </a:rPr>
              <a:t>, di proprietà e controllo diretto della marca, rientrano, per esempio, il sito o i siti web, li dove la marca ha un suo specifico dominio, e/o un account di social media, oltre a blog, e-mail, newsletter, landing page.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19704C7-B579-43B7-89ED-555E6619A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7253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6CE673-6307-D0B0-3649-9972D4A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1" y="640080"/>
            <a:ext cx="4019429" cy="33393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 b="1" spc="200">
                <a:solidFill>
                  <a:srgbClr val="FFFFFF"/>
                </a:solidFill>
              </a:rPr>
              <a:t>I mezzi shared</a:t>
            </a:r>
            <a:r>
              <a:rPr lang="en-US" sz="3100" spc="200">
                <a:solidFill>
                  <a:srgbClr val="FFFFFF"/>
                </a:solidFill>
              </a:rPr>
              <a:t>, situati fra i media di proprietà e quelli pagati, si differenziano per l'aspetto interattivo dei social media che in tale gruppo sono allocati.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19704C7-B579-43B7-89ED-555E6619A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4495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6CE673-6307-D0B0-3649-9972D4A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36" y="0"/>
            <a:ext cx="4019429" cy="42232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lang="en-US" sz="3100" spc="200" dirty="0">
                <a:solidFill>
                  <a:srgbClr val="FFFFFF"/>
                </a:solidFill>
              </a:rPr>
            </a:br>
            <a:r>
              <a:rPr lang="it-IT" sz="3100" b="1" spc="200" dirty="0">
                <a:solidFill>
                  <a:srgbClr val="FFFFFF"/>
                </a:solidFill>
              </a:rPr>
              <a:t>I mezzi </a:t>
            </a:r>
            <a:r>
              <a:rPr lang="it-IT" sz="3100" b="1" spc="200" dirty="0" err="1">
                <a:solidFill>
                  <a:srgbClr val="FFFFFF"/>
                </a:solidFill>
              </a:rPr>
              <a:t>carned</a:t>
            </a:r>
            <a:r>
              <a:rPr lang="it-IT" sz="3100" b="1" spc="200" dirty="0">
                <a:solidFill>
                  <a:srgbClr val="FFFFFF"/>
                </a:solidFill>
              </a:rPr>
              <a:t> </a:t>
            </a:r>
            <a:r>
              <a:rPr lang="it-IT" sz="3100" spc="200" dirty="0">
                <a:solidFill>
                  <a:srgbClr val="FFFFFF"/>
                </a:solidFill>
              </a:rPr>
              <a:t>sono </a:t>
            </a:r>
            <a:r>
              <a:rPr lang="it-IT" sz="3100" spc="200" dirty="0" err="1">
                <a:solidFill>
                  <a:srgbClr val="FFFFFF"/>
                </a:solidFill>
              </a:rPr>
              <a:t>quelLI</a:t>
            </a:r>
            <a:r>
              <a:rPr lang="it-IT" sz="3100" spc="200" dirty="0">
                <a:solidFill>
                  <a:srgbClr val="FFFFFF"/>
                </a:solidFill>
              </a:rPr>
              <a:t> attraverso cui la marca stimola altri soggetti a parlare o avviare conversazioni che la coinvolgano, cercando ti guadagnare citazioni, post, sentimenti positivi, copertura mediatica che, detto in altri termini, generi buzz.</a:t>
            </a:r>
            <a:endParaRPr lang="en-US" sz="3100" b="1" spc="2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19704C7-B579-43B7-89ED-555E6619A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4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95A0C6F-6D8C-9A3A-FFBA-4BA7EB829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9660"/>
            <a:ext cx="10337800" cy="62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3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51" name="Straight Connector 6150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torytelling, it isn't what you think on storytelling for business">
            <a:extLst>
              <a:ext uri="{FF2B5EF4-FFF2-40B4-BE49-F238E27FC236}">
                <a16:creationId xmlns:a16="http://schemas.microsoft.com/office/drawing/2014/main" id="{638D25B7-C363-D71C-D9BA-7D30BA634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0" r="-1" b="9849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D6CE673-6307-D0B0-3649-9972D4A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spc="200">
                <a:solidFill>
                  <a:schemeClr val="tx1"/>
                </a:solidFill>
              </a:rPr>
              <a:t>Per creare e gestire uno storytelling transmediale di successo, la marca deve rispettare i seguenti principi:</a:t>
            </a:r>
            <a:br>
              <a:rPr lang="en-US" sz="3600" spc="200">
                <a:solidFill>
                  <a:schemeClr val="tx1"/>
                </a:solidFill>
              </a:rPr>
            </a:br>
            <a:br>
              <a:rPr lang="en-US" sz="3600" spc="200">
                <a:solidFill>
                  <a:schemeClr val="tx1"/>
                </a:solidFill>
              </a:rPr>
            </a:br>
            <a:r>
              <a:rPr lang="en-US" sz="3600" spc="200">
                <a:solidFill>
                  <a:schemeClr val="tx1"/>
                </a:solidFill>
              </a:rPr>
              <a:t>• </a:t>
            </a:r>
            <a:r>
              <a:rPr lang="en-US" sz="3600" b="1" spc="200">
                <a:solidFill>
                  <a:schemeClr val="tx1"/>
                </a:solidFill>
              </a:rPr>
              <a:t>pervasività</a:t>
            </a:r>
            <a:r>
              <a:rPr lang="en-US" sz="3600" spc="200">
                <a:solidFill>
                  <a:schemeClr val="tx1"/>
                </a:solidFill>
              </a:rPr>
              <a:t>, perché man mano che la trama e le sub-trame si evolvono e acquisiscono maggiore profondità devono rimanere coerenti e connesse alla trama complessiva-centrale;</a:t>
            </a:r>
          </a:p>
        </p:txBody>
      </p:sp>
      <p:cxnSp>
        <p:nvCxnSpPr>
          <p:cNvPr id="6157" name="Straight Connector 6156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66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20720"/>
            <a:ext cx="3366054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6CE673-6307-D0B0-3649-9972D4A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504" y="1028733"/>
            <a:ext cx="6353967" cy="46867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300" spc="200" dirty="0">
                <a:solidFill>
                  <a:srgbClr val="FFFFFF"/>
                </a:solidFill>
              </a:rPr>
              <a:t>•</a:t>
            </a:r>
            <a:r>
              <a:rPr lang="en-US" sz="2300" b="1" spc="200" dirty="0">
                <a:solidFill>
                  <a:srgbClr val="FFFFFF"/>
                </a:solidFill>
              </a:rPr>
              <a:t> </a:t>
            </a:r>
            <a:r>
              <a:rPr lang="en-US" sz="2300" b="1" spc="200" dirty="0" err="1">
                <a:solidFill>
                  <a:srgbClr val="FFFFFF"/>
                </a:solidFill>
              </a:rPr>
              <a:t>Persistenza</a:t>
            </a:r>
            <a:r>
              <a:rPr lang="en-US" sz="2300" spc="200" dirty="0">
                <a:solidFill>
                  <a:srgbClr val="FFFFFF"/>
                </a:solidFill>
              </a:rPr>
              <a:t>, in </a:t>
            </a:r>
            <a:r>
              <a:rPr lang="en-US" sz="2300" spc="200" dirty="0" err="1">
                <a:solidFill>
                  <a:srgbClr val="FFFFFF"/>
                </a:solidFill>
              </a:rPr>
              <a:t>quanto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qualsiasi</a:t>
            </a:r>
            <a:r>
              <a:rPr lang="en-US" sz="2300" spc="200" dirty="0">
                <a:solidFill>
                  <a:srgbClr val="FFFFFF"/>
                </a:solidFill>
              </a:rPr>
              <a:t> campagna di storytelling </a:t>
            </a:r>
            <a:r>
              <a:rPr lang="en-US" sz="2300" spc="200" dirty="0" err="1">
                <a:solidFill>
                  <a:srgbClr val="FFFFFF"/>
                </a:solidFill>
              </a:rPr>
              <a:t>deve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persistere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attraverso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molteplici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canali</a:t>
            </a:r>
            <a:r>
              <a:rPr lang="en-US" sz="2300" spc="200" dirty="0">
                <a:solidFill>
                  <a:srgbClr val="FFFFFF"/>
                </a:solidFill>
              </a:rPr>
              <a:t> per </a:t>
            </a:r>
            <a:r>
              <a:rPr lang="en-US" sz="2300" spc="200" dirty="0" err="1">
                <a:solidFill>
                  <a:srgbClr val="FFFFFF"/>
                </a:solidFill>
              </a:rPr>
              <a:t>favorire</a:t>
            </a:r>
            <a:r>
              <a:rPr lang="en-US" sz="2300" spc="200" dirty="0">
                <a:solidFill>
                  <a:srgbClr val="FFFFFF"/>
                </a:solidFill>
              </a:rPr>
              <a:t> la </a:t>
            </a:r>
            <a:r>
              <a:rPr lang="en-US" sz="2300" spc="200" dirty="0" err="1">
                <a:solidFill>
                  <a:srgbClr val="FFFFFF"/>
                </a:solidFill>
              </a:rPr>
              <a:t>costante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consapevolezza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della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marca</a:t>
            </a:r>
            <a:r>
              <a:rPr lang="en-US" sz="2300" spc="200" dirty="0">
                <a:solidFill>
                  <a:srgbClr val="FFFFFF"/>
                </a:solidFill>
              </a:rPr>
              <a:t> e per </a:t>
            </a:r>
            <a:r>
              <a:rPr lang="en-US" sz="2300" spc="200" dirty="0" err="1">
                <a:solidFill>
                  <a:srgbClr val="FFFFFF"/>
                </a:solidFill>
              </a:rPr>
              <a:t>stimolare</a:t>
            </a:r>
            <a:r>
              <a:rPr lang="en-US" sz="2300" spc="200" dirty="0">
                <a:solidFill>
                  <a:srgbClr val="FFFFFF"/>
                </a:solidFill>
              </a:rPr>
              <a:t> la </a:t>
            </a:r>
            <a:r>
              <a:rPr lang="en-US" sz="2300" spc="200" dirty="0" err="1">
                <a:solidFill>
                  <a:srgbClr val="FFFFFF"/>
                </a:solidFill>
              </a:rPr>
              <a:t>partecipazione</a:t>
            </a:r>
            <a:r>
              <a:rPr lang="en-US" sz="2300" spc="200" dirty="0">
                <a:solidFill>
                  <a:srgbClr val="FFFFFF"/>
                </a:solidFill>
              </a:rPr>
              <a:t> del </a:t>
            </a:r>
            <a:r>
              <a:rPr lang="en-US" sz="2300" spc="200" dirty="0" err="1">
                <a:solidFill>
                  <a:srgbClr val="FFFFFF"/>
                </a:solidFill>
              </a:rPr>
              <a:t>pubblico</a:t>
            </a:r>
            <a:r>
              <a:rPr lang="en-US" sz="2300" spc="200" dirty="0">
                <a:solidFill>
                  <a:srgbClr val="FFFFFF"/>
                </a:solidFill>
              </a:rPr>
              <a:t> target;</a:t>
            </a:r>
            <a:br>
              <a:rPr lang="en-US" sz="2300" spc="200" dirty="0">
                <a:solidFill>
                  <a:srgbClr val="FFFFFF"/>
                </a:solidFill>
              </a:rPr>
            </a:br>
            <a:br>
              <a:rPr lang="en-US" sz="2300" spc="200" dirty="0">
                <a:solidFill>
                  <a:srgbClr val="FFFFFF"/>
                </a:solidFill>
              </a:rPr>
            </a:br>
            <a:r>
              <a:rPr lang="en-US" sz="2300" spc="200" dirty="0">
                <a:solidFill>
                  <a:srgbClr val="FFFFFF"/>
                </a:solidFill>
              </a:rPr>
              <a:t>• </a:t>
            </a:r>
            <a:r>
              <a:rPr lang="en-US" sz="2300" b="1" spc="200" dirty="0" err="1">
                <a:solidFill>
                  <a:srgbClr val="FFFFFF"/>
                </a:solidFill>
              </a:rPr>
              <a:t>Partecipazione</a:t>
            </a:r>
            <a:r>
              <a:rPr lang="en-US" sz="2300" spc="200" dirty="0">
                <a:solidFill>
                  <a:srgbClr val="FFFFFF"/>
                </a:solidFill>
              </a:rPr>
              <a:t>, </a:t>
            </a:r>
            <a:r>
              <a:rPr lang="en-US" sz="2300" spc="200" dirty="0" err="1">
                <a:solidFill>
                  <a:srgbClr val="FFFFFF"/>
                </a:solidFill>
              </a:rPr>
              <a:t>poiché</a:t>
            </a:r>
            <a:r>
              <a:rPr lang="en-US" sz="2300" spc="200" dirty="0">
                <a:solidFill>
                  <a:srgbClr val="FFFFFF"/>
                </a:solidFill>
              </a:rPr>
              <a:t> il </a:t>
            </a:r>
            <a:r>
              <a:rPr lang="en-US" sz="2300" spc="200" dirty="0" err="1">
                <a:solidFill>
                  <a:srgbClr val="FFFFFF"/>
                </a:solidFill>
              </a:rPr>
              <a:t>pubblico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deve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essere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incoraggiato</a:t>
            </a:r>
            <a:r>
              <a:rPr lang="en-US" sz="2300" spc="200" dirty="0">
                <a:solidFill>
                  <a:srgbClr val="FFFFFF"/>
                </a:solidFill>
              </a:rPr>
              <a:t> a </a:t>
            </a:r>
            <a:r>
              <a:rPr lang="en-US" sz="2300" spc="200" dirty="0" err="1">
                <a:solidFill>
                  <a:srgbClr val="FFFFFF"/>
                </a:solidFill>
              </a:rPr>
              <a:t>partecipare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attivamente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alla</a:t>
            </a:r>
            <a:r>
              <a:rPr lang="en-US" sz="2300" spc="200" dirty="0">
                <a:solidFill>
                  <a:srgbClr val="FFFFFF"/>
                </a:solidFill>
              </a:rPr>
              <a:t> campagna </a:t>
            </a:r>
            <a:r>
              <a:rPr lang="en-US" sz="2300" spc="200" dirty="0" err="1">
                <a:solidFill>
                  <a:srgbClr val="FFFFFF"/>
                </a:solidFill>
              </a:rPr>
              <a:t>attraverso</a:t>
            </a:r>
            <a:r>
              <a:rPr lang="en-US" sz="2300" spc="200" dirty="0">
                <a:solidFill>
                  <a:srgbClr val="FFFFFF"/>
                </a:solidFill>
              </a:rPr>
              <a:t> le </a:t>
            </a:r>
            <a:r>
              <a:rPr lang="en-US" sz="2300" spc="200" dirty="0" err="1">
                <a:solidFill>
                  <a:srgbClr val="FFFFFF"/>
                </a:solidFill>
              </a:rPr>
              <a:t>sfide</a:t>
            </a:r>
            <a:r>
              <a:rPr lang="en-US" sz="2300" spc="200" dirty="0">
                <a:solidFill>
                  <a:srgbClr val="FFFFFF"/>
                </a:solidFill>
              </a:rPr>
              <a:t>, la </a:t>
            </a:r>
            <a:r>
              <a:rPr lang="en-US" sz="2300" spc="200" dirty="0" err="1">
                <a:solidFill>
                  <a:srgbClr val="FFFFFF"/>
                </a:solidFill>
              </a:rPr>
              <a:t>creazione</a:t>
            </a:r>
            <a:r>
              <a:rPr lang="en-US" sz="2300" spc="200" dirty="0">
                <a:solidFill>
                  <a:srgbClr val="FFFFFF"/>
                </a:solidFill>
              </a:rPr>
              <a:t> di </a:t>
            </a:r>
            <a:r>
              <a:rPr lang="en-US" sz="2300" spc="200" dirty="0" err="1">
                <a:solidFill>
                  <a:srgbClr val="FFFFFF"/>
                </a:solidFill>
              </a:rPr>
              <a:t>contenuti</a:t>
            </a:r>
            <a:r>
              <a:rPr lang="en-US" sz="2300" spc="200" dirty="0">
                <a:solidFill>
                  <a:srgbClr val="FFFFFF"/>
                </a:solidFill>
              </a:rPr>
              <a:t> e la </a:t>
            </a:r>
            <a:r>
              <a:rPr lang="en-US" sz="2300" spc="200" dirty="0" err="1">
                <a:solidFill>
                  <a:srgbClr val="FFFFFF"/>
                </a:solidFill>
              </a:rPr>
              <a:t>condivisione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attiva</a:t>
            </a:r>
            <a:r>
              <a:rPr lang="en-US" sz="2300" spc="200" dirty="0">
                <a:solidFill>
                  <a:srgbClr val="FFFFFF"/>
                </a:solidFill>
              </a:rPr>
              <a:t> sui social media, </a:t>
            </a:r>
            <a:r>
              <a:rPr lang="en-US" sz="2300" spc="200" dirty="0" err="1">
                <a:solidFill>
                  <a:srgbClr val="FFFFFF"/>
                </a:solidFill>
              </a:rPr>
              <a:t>garantendo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l'interconnessione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tra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i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messaggi</a:t>
            </a:r>
            <a:r>
              <a:rPr lang="en-US" sz="2300" spc="200" dirty="0">
                <a:solidFill>
                  <a:srgbClr val="FFFFFF"/>
                </a:solidFill>
              </a:rPr>
              <a:t> di media e social media per </a:t>
            </a:r>
            <a:r>
              <a:rPr lang="en-US" sz="2300" spc="200" dirty="0" err="1">
                <a:solidFill>
                  <a:srgbClr val="FFFFFF"/>
                </a:solidFill>
              </a:rPr>
              <a:t>unirsi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all'esperienza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narrativa</a:t>
            </a:r>
            <a:r>
              <a:rPr lang="en-US" sz="2300" spc="200" dirty="0">
                <a:solidFill>
                  <a:srgbClr val="FFFFFF"/>
                </a:solidFill>
              </a:rPr>
              <a:t>;</a:t>
            </a:r>
            <a:br>
              <a:rPr lang="en-US" sz="2300" spc="200" dirty="0">
                <a:solidFill>
                  <a:srgbClr val="FFFFFF"/>
                </a:solidFill>
              </a:rPr>
            </a:br>
            <a:br>
              <a:rPr lang="en-US" sz="2300" spc="200" dirty="0">
                <a:solidFill>
                  <a:srgbClr val="FFFFFF"/>
                </a:solidFill>
              </a:rPr>
            </a:br>
            <a:r>
              <a:rPr lang="en-US" sz="2300" spc="200" dirty="0">
                <a:solidFill>
                  <a:srgbClr val="FFFFFF"/>
                </a:solidFill>
              </a:rPr>
              <a:t>• </a:t>
            </a:r>
            <a:r>
              <a:rPr lang="en-US" sz="2300" b="1" spc="200" dirty="0" err="1">
                <a:solidFill>
                  <a:srgbClr val="FFFFFF"/>
                </a:solidFill>
              </a:rPr>
              <a:t>Personalizzazione</a:t>
            </a:r>
            <a:r>
              <a:rPr lang="en-US" sz="2300" spc="200" dirty="0">
                <a:solidFill>
                  <a:srgbClr val="FFFFFF"/>
                </a:solidFill>
              </a:rPr>
              <a:t>, </a:t>
            </a:r>
            <a:r>
              <a:rPr lang="en-US" sz="2300" spc="200" dirty="0" err="1">
                <a:solidFill>
                  <a:srgbClr val="FFFFFF"/>
                </a:solidFill>
              </a:rPr>
              <a:t>dettata</a:t>
            </a:r>
            <a:r>
              <a:rPr lang="en-US" sz="2300" spc="200" dirty="0">
                <a:solidFill>
                  <a:srgbClr val="FFFFFF"/>
                </a:solidFill>
              </a:rPr>
              <a:t> da </a:t>
            </a:r>
            <a:r>
              <a:rPr lang="en-US" sz="2300" spc="200" dirty="0" err="1">
                <a:solidFill>
                  <a:srgbClr val="FFFFFF"/>
                </a:solidFill>
              </a:rPr>
              <a:t>quegli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elementi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della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trama</a:t>
            </a:r>
            <a:r>
              <a:rPr lang="en-US" sz="2300" spc="200" dirty="0">
                <a:solidFill>
                  <a:srgbClr val="FFFFFF"/>
                </a:solidFill>
              </a:rPr>
              <a:t>/</a:t>
            </a:r>
            <a:r>
              <a:rPr lang="en-US" sz="2300" spc="200" dirty="0" err="1">
                <a:solidFill>
                  <a:srgbClr val="FFFFFF"/>
                </a:solidFill>
              </a:rPr>
              <a:t>contenuto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che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consentono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agli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spettatori</a:t>
            </a:r>
            <a:r>
              <a:rPr lang="en-US" sz="2300" spc="200" dirty="0">
                <a:solidFill>
                  <a:srgbClr val="FFFFFF"/>
                </a:solidFill>
              </a:rPr>
              <a:t> e ai fan di co-</a:t>
            </a:r>
            <a:r>
              <a:rPr lang="en-US" sz="2300" spc="200" dirty="0" err="1">
                <a:solidFill>
                  <a:srgbClr val="FFFFFF"/>
                </a:solidFill>
              </a:rPr>
              <a:t>creare</a:t>
            </a:r>
            <a:r>
              <a:rPr lang="en-US" sz="2300" spc="200" dirty="0">
                <a:solidFill>
                  <a:srgbClr val="FFFFFF"/>
                </a:solidFill>
              </a:rPr>
              <a:t> la propria </a:t>
            </a:r>
            <a:r>
              <a:rPr lang="en-US" sz="2300" spc="200" dirty="0" err="1">
                <a:solidFill>
                  <a:srgbClr val="FFFFFF"/>
                </a:solidFill>
              </a:rPr>
              <a:t>esperienza</a:t>
            </a:r>
            <a:r>
              <a:rPr lang="en-US" sz="2300" spc="200" dirty="0">
                <a:solidFill>
                  <a:srgbClr val="FFFFFF"/>
                </a:solidFill>
              </a:rPr>
              <a:t> e </a:t>
            </a:r>
            <a:r>
              <a:rPr lang="en-US" sz="2300" spc="200" dirty="0" err="1">
                <a:solidFill>
                  <a:srgbClr val="FFFFFF"/>
                </a:solidFill>
              </a:rPr>
              <a:t>contribuire</a:t>
            </a:r>
            <a:r>
              <a:rPr lang="en-US" sz="2300" spc="200" dirty="0">
                <a:solidFill>
                  <a:srgbClr val="FFFFFF"/>
                </a:solidFill>
              </a:rPr>
              <a:t> a </a:t>
            </a:r>
            <a:r>
              <a:rPr lang="en-US" sz="2300" spc="200" dirty="0" err="1">
                <a:solidFill>
                  <a:srgbClr val="FFFFFF"/>
                </a:solidFill>
              </a:rPr>
              <a:t>modellare</a:t>
            </a:r>
            <a:r>
              <a:rPr lang="en-US" sz="2300" spc="200" dirty="0">
                <a:solidFill>
                  <a:srgbClr val="FFFFFF"/>
                </a:solidFill>
              </a:rPr>
              <a:t> la </a:t>
            </a:r>
            <a:r>
              <a:rPr lang="en-US" sz="2300" spc="200" dirty="0" err="1">
                <a:solidFill>
                  <a:srgbClr val="FFFFFF"/>
                </a:solidFill>
              </a:rPr>
              <a:t>storia</a:t>
            </a:r>
            <a:r>
              <a:rPr lang="en-US" sz="2300" spc="200" dirty="0">
                <a:solidFill>
                  <a:srgbClr val="FFFFFF"/>
                </a:solidFill>
              </a:rPr>
              <a:t> </a:t>
            </a:r>
            <a:r>
              <a:rPr lang="en-US" sz="2300" spc="200" dirty="0" err="1">
                <a:solidFill>
                  <a:srgbClr val="FFFFFF"/>
                </a:solidFill>
              </a:rPr>
              <a:t>aumentandone</a:t>
            </a:r>
            <a:r>
              <a:rPr lang="en-US" sz="2300" spc="200" dirty="0">
                <a:solidFill>
                  <a:srgbClr val="FFFFFF"/>
                </a:solidFill>
              </a:rPr>
              <a:t> il </a:t>
            </a:r>
            <a:r>
              <a:rPr lang="en-US" sz="2300" spc="200" dirty="0" err="1">
                <a:solidFill>
                  <a:srgbClr val="FFFFFF"/>
                </a:solidFill>
              </a:rPr>
              <a:t>coinvolgimento</a:t>
            </a:r>
            <a:r>
              <a:rPr lang="en-US" sz="2300" spc="200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963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1084580-E459-159D-083E-64B10BAF0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1" y="609600"/>
            <a:ext cx="105410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0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4 cose che NON sono successe nel Retail durante il 2018">
            <a:extLst>
              <a:ext uri="{FF2B5EF4-FFF2-40B4-BE49-F238E27FC236}">
                <a16:creationId xmlns:a16="http://schemas.microsoft.com/office/drawing/2014/main" id="{D09A9BA9-AD32-8CAB-8583-5CBFB258E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2" r="-1" b="11698"/>
          <a:stretch/>
        </p:blipFill>
        <p:spPr bwMode="auto">
          <a:xfrm>
            <a:off x="3068" y="2032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D6CE673-6307-D0B0-3649-9972D4A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41600"/>
            <a:ext cx="7164674" cy="787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2400" spc="200" dirty="0">
                <a:solidFill>
                  <a:schemeClr val="tx1"/>
                </a:solidFill>
              </a:rPr>
              <a:t>Per le </a:t>
            </a:r>
            <a:r>
              <a:rPr lang="en-US" sz="2400" spc="200" dirty="0" err="1">
                <a:solidFill>
                  <a:schemeClr val="tx1"/>
                </a:solidFill>
              </a:rPr>
              <a:t>marche</a:t>
            </a:r>
            <a:r>
              <a:rPr lang="en-US" sz="2400" spc="200" dirty="0">
                <a:solidFill>
                  <a:schemeClr val="tx1"/>
                </a:solidFill>
              </a:rPr>
              <a:t>, </a:t>
            </a:r>
            <a:r>
              <a:rPr lang="en-US" sz="2400" spc="200" dirty="0" err="1">
                <a:solidFill>
                  <a:schemeClr val="tx1"/>
                </a:solidFill>
              </a:rPr>
              <a:t>assecondare</a:t>
            </a:r>
            <a:r>
              <a:rPr lang="en-US" sz="2400" spc="200" dirty="0">
                <a:solidFill>
                  <a:schemeClr val="tx1"/>
                </a:solidFill>
              </a:rPr>
              <a:t> </a:t>
            </a:r>
            <a:r>
              <a:rPr lang="en-US" sz="2400" spc="200" dirty="0" err="1">
                <a:solidFill>
                  <a:schemeClr val="tx1"/>
                </a:solidFill>
              </a:rPr>
              <a:t>questa</a:t>
            </a:r>
            <a:r>
              <a:rPr lang="en-US" sz="2400" spc="200" dirty="0">
                <a:solidFill>
                  <a:schemeClr val="tx1"/>
                </a:solidFill>
              </a:rPr>
              <a:t> </a:t>
            </a:r>
            <a:r>
              <a:rPr lang="en-US" sz="2400" spc="200" dirty="0" err="1">
                <a:solidFill>
                  <a:schemeClr val="tx1"/>
                </a:solidFill>
              </a:rPr>
              <a:t>tendenza</a:t>
            </a:r>
            <a:r>
              <a:rPr lang="en-US" sz="2400" spc="200" dirty="0">
                <a:solidFill>
                  <a:schemeClr val="tx1"/>
                </a:solidFill>
              </a:rPr>
              <a:t> </a:t>
            </a:r>
            <a:r>
              <a:rPr lang="en-US" sz="2400" spc="200" dirty="0" err="1">
                <a:solidFill>
                  <a:schemeClr val="tx1"/>
                </a:solidFill>
              </a:rPr>
              <a:t>richiede</a:t>
            </a:r>
            <a:r>
              <a:rPr lang="en-US" sz="2400" spc="200" dirty="0">
                <a:solidFill>
                  <a:schemeClr val="tx1"/>
                </a:solidFill>
              </a:rPr>
              <a:t> </a:t>
            </a:r>
            <a:r>
              <a:rPr lang="en-US" sz="2400" spc="200" dirty="0" err="1">
                <a:solidFill>
                  <a:schemeClr val="tx1"/>
                </a:solidFill>
              </a:rPr>
              <a:t>una</a:t>
            </a:r>
            <a:r>
              <a:rPr lang="en-US" sz="2400" spc="200" dirty="0">
                <a:solidFill>
                  <a:schemeClr val="tx1"/>
                </a:solidFill>
              </a:rPr>
              <a:t> </a:t>
            </a:r>
            <a:r>
              <a:rPr lang="en-US" sz="2400" spc="200" dirty="0" err="1">
                <a:solidFill>
                  <a:schemeClr val="tx1"/>
                </a:solidFill>
              </a:rPr>
              <a:t>profonda</a:t>
            </a:r>
            <a:r>
              <a:rPr lang="en-US" sz="2400" spc="200" dirty="0">
                <a:solidFill>
                  <a:schemeClr val="tx1"/>
                </a:solidFill>
              </a:rPr>
              <a:t> </a:t>
            </a:r>
            <a:r>
              <a:rPr lang="en-US" sz="2400" spc="200" dirty="0" err="1">
                <a:solidFill>
                  <a:schemeClr val="tx1"/>
                </a:solidFill>
              </a:rPr>
              <a:t>trasformazione</a:t>
            </a:r>
            <a:r>
              <a:rPr lang="en-US" sz="2400" spc="200" dirty="0">
                <a:solidFill>
                  <a:schemeClr val="tx1"/>
                </a:solidFill>
              </a:rPr>
              <a:t>, in </a:t>
            </a:r>
            <a:r>
              <a:rPr lang="en-US" sz="2400" spc="200" dirty="0" err="1">
                <a:solidFill>
                  <a:schemeClr val="tx1"/>
                </a:solidFill>
              </a:rPr>
              <a:t>quanto</a:t>
            </a:r>
            <a:r>
              <a:rPr lang="en-US" sz="2400" spc="200" dirty="0">
                <a:solidFill>
                  <a:schemeClr val="tx1"/>
                </a:solidFill>
              </a:rPr>
              <a:t> è </a:t>
            </a:r>
            <a:r>
              <a:rPr lang="en-US" sz="2400" spc="200" dirty="0" err="1">
                <a:solidFill>
                  <a:schemeClr val="tx1"/>
                </a:solidFill>
              </a:rPr>
              <a:t>necessario</a:t>
            </a:r>
            <a:r>
              <a:rPr lang="en-US" sz="2400" spc="200" dirty="0">
                <a:solidFill>
                  <a:schemeClr val="tx1"/>
                </a:solidFill>
              </a:rPr>
              <a:t> </a:t>
            </a:r>
            <a:r>
              <a:rPr lang="en-US" sz="2400" spc="200" dirty="0" err="1">
                <a:solidFill>
                  <a:schemeClr val="tx1"/>
                </a:solidFill>
              </a:rPr>
              <a:t>realizzare</a:t>
            </a:r>
            <a:r>
              <a:rPr lang="en-US" sz="2400" spc="200" dirty="0">
                <a:solidFill>
                  <a:schemeClr val="tx1"/>
                </a:solidFill>
              </a:rPr>
              <a:t>, </a:t>
            </a:r>
            <a:r>
              <a:rPr lang="en-US" sz="2400" spc="200" dirty="0" err="1">
                <a:solidFill>
                  <a:schemeClr val="tx1"/>
                </a:solidFill>
              </a:rPr>
              <a:t>nel</a:t>
            </a:r>
            <a:r>
              <a:rPr lang="en-US" sz="2400" spc="200" dirty="0">
                <a:solidFill>
                  <a:schemeClr val="tx1"/>
                </a:solidFill>
              </a:rPr>
              <a:t> modo </a:t>
            </a:r>
            <a:r>
              <a:rPr lang="en-US" sz="2400" spc="200" dirty="0" err="1">
                <a:solidFill>
                  <a:schemeClr val="tx1"/>
                </a:solidFill>
              </a:rPr>
              <a:t>più</a:t>
            </a:r>
            <a:r>
              <a:rPr lang="en-US" sz="2400" spc="200" dirty="0">
                <a:solidFill>
                  <a:schemeClr val="tx1"/>
                </a:solidFill>
              </a:rPr>
              <a:t> </a:t>
            </a:r>
            <a:r>
              <a:rPr lang="en-US" sz="2400" spc="200" dirty="0" err="1">
                <a:solidFill>
                  <a:schemeClr val="tx1"/>
                </a:solidFill>
              </a:rPr>
              <a:t>efficace</a:t>
            </a:r>
            <a:r>
              <a:rPr lang="en-US" sz="2400" spc="200" dirty="0">
                <a:solidFill>
                  <a:schemeClr val="tx1"/>
                </a:solidFill>
              </a:rPr>
              <a:t>, </a:t>
            </a:r>
            <a:r>
              <a:rPr lang="en-US" sz="2400" spc="200" dirty="0" err="1">
                <a:solidFill>
                  <a:schemeClr val="tx1"/>
                </a:solidFill>
              </a:rPr>
              <a:t>tre</a:t>
            </a:r>
            <a:r>
              <a:rPr lang="en-US" sz="2400" spc="200" dirty="0">
                <a:solidFill>
                  <a:schemeClr val="tx1"/>
                </a:solidFill>
              </a:rPr>
              <a:t> </a:t>
            </a:r>
            <a:r>
              <a:rPr lang="en-US" sz="2400" spc="200" dirty="0" err="1">
                <a:solidFill>
                  <a:schemeClr val="tx1"/>
                </a:solidFill>
              </a:rPr>
              <a:t>livelli</a:t>
            </a:r>
            <a:r>
              <a:rPr lang="en-US" sz="2400" spc="200" dirty="0">
                <a:solidFill>
                  <a:schemeClr val="tx1"/>
                </a:solidFill>
              </a:rPr>
              <a:t> di </a:t>
            </a:r>
            <a:r>
              <a:rPr lang="en-US" sz="2400" spc="200" dirty="0" err="1">
                <a:solidFill>
                  <a:schemeClr val="tx1"/>
                </a:solidFill>
              </a:rPr>
              <a:t>integrazione</a:t>
            </a:r>
            <a:r>
              <a:rPr lang="en-US" sz="3100" spc="200" dirty="0">
                <a:solidFill>
                  <a:schemeClr val="tx1"/>
                </a:solidFill>
              </a:rPr>
              <a:t>.</a:t>
            </a:r>
            <a:br>
              <a:rPr lang="en-US" sz="3100" spc="200" dirty="0">
                <a:solidFill>
                  <a:schemeClr val="tx1"/>
                </a:solidFill>
              </a:rPr>
            </a:br>
            <a:br>
              <a:rPr lang="en-US" sz="3100" spc="200" dirty="0">
                <a:solidFill>
                  <a:schemeClr val="tx1"/>
                </a:solidFill>
              </a:rPr>
            </a:br>
            <a:br>
              <a:rPr lang="en-US" sz="3100" spc="200" dirty="0">
                <a:solidFill>
                  <a:schemeClr val="tx1"/>
                </a:solidFill>
              </a:rPr>
            </a:br>
            <a:r>
              <a:rPr lang="en-US" sz="2500" spc="200" dirty="0">
                <a:solidFill>
                  <a:schemeClr val="tx1"/>
                </a:solidFill>
              </a:rPr>
              <a:t>• </a:t>
            </a:r>
            <a:r>
              <a:rPr lang="en-US" sz="2500" b="1" spc="200" dirty="0">
                <a:solidFill>
                  <a:schemeClr val="tx1"/>
                </a:solidFill>
              </a:rPr>
              <a:t>Il primo </a:t>
            </a:r>
            <a:r>
              <a:rPr lang="en-US" sz="2500" b="1" spc="200" dirty="0" err="1">
                <a:solidFill>
                  <a:schemeClr val="tx1"/>
                </a:solidFill>
              </a:rPr>
              <a:t>livello</a:t>
            </a:r>
            <a:r>
              <a:rPr lang="en-US" sz="2500" b="1" spc="200" dirty="0">
                <a:solidFill>
                  <a:schemeClr val="tx1"/>
                </a:solidFill>
              </a:rPr>
              <a:t> </a:t>
            </a:r>
            <a:br>
              <a:rPr lang="en-US" sz="2500" b="1" spc="200" dirty="0">
                <a:solidFill>
                  <a:schemeClr val="tx1"/>
                </a:solidFill>
              </a:rPr>
            </a:br>
            <a:r>
              <a:rPr lang="en-US" sz="2500" spc="200" dirty="0">
                <a:solidFill>
                  <a:schemeClr val="tx1"/>
                </a:solidFill>
              </a:rPr>
              <a:t>è </a:t>
            </a:r>
            <a:r>
              <a:rPr lang="en-US" sz="2500" spc="200" dirty="0" err="1">
                <a:solidFill>
                  <a:schemeClr val="tx1"/>
                </a:solidFill>
              </a:rPr>
              <a:t>costituito</a:t>
            </a:r>
            <a:r>
              <a:rPr lang="en-US" sz="2500" spc="200" dirty="0">
                <a:solidFill>
                  <a:schemeClr val="tx1"/>
                </a:solidFill>
              </a:rPr>
              <a:t> </a:t>
            </a:r>
            <a:r>
              <a:rPr lang="en-US" sz="2500" spc="200" dirty="0" err="1">
                <a:solidFill>
                  <a:schemeClr val="tx1"/>
                </a:solidFill>
              </a:rPr>
              <a:t>dall'integrazione</a:t>
            </a:r>
            <a:r>
              <a:rPr lang="en-US" sz="2500" spc="200" dirty="0">
                <a:solidFill>
                  <a:schemeClr val="tx1"/>
                </a:solidFill>
              </a:rPr>
              <a:t> </a:t>
            </a:r>
            <a:r>
              <a:rPr lang="en-US" sz="2500" spc="200" dirty="0" err="1">
                <a:solidFill>
                  <a:schemeClr val="tx1"/>
                </a:solidFill>
              </a:rPr>
              <a:t>tra</a:t>
            </a:r>
            <a:r>
              <a:rPr lang="en-US" sz="2500" spc="200" dirty="0">
                <a:solidFill>
                  <a:schemeClr val="tx1"/>
                </a:solidFill>
              </a:rPr>
              <a:t> </a:t>
            </a:r>
            <a:r>
              <a:rPr lang="en-US" sz="2500" spc="200" dirty="0" err="1">
                <a:solidFill>
                  <a:schemeClr val="tx1"/>
                </a:solidFill>
              </a:rPr>
              <a:t>canali</a:t>
            </a:r>
            <a:r>
              <a:rPr lang="en-US" sz="2500" spc="200" dirty="0">
                <a:solidFill>
                  <a:schemeClr val="tx1"/>
                </a:solidFill>
              </a:rPr>
              <a:t>, </a:t>
            </a:r>
            <a:r>
              <a:rPr lang="en-US" sz="2500" spc="200" dirty="0" err="1">
                <a:solidFill>
                  <a:schemeClr val="tx1"/>
                </a:solidFill>
              </a:rPr>
              <a:t>intendendo</a:t>
            </a:r>
            <a:r>
              <a:rPr lang="en-US" sz="2500" spc="200" dirty="0">
                <a:solidFill>
                  <a:schemeClr val="tx1"/>
                </a:solidFill>
              </a:rPr>
              <a:t> la </a:t>
            </a:r>
            <a:r>
              <a:rPr lang="en-US" sz="2500" spc="200" dirty="0" err="1">
                <a:solidFill>
                  <a:schemeClr val="tx1"/>
                </a:solidFill>
              </a:rPr>
              <a:t>coesistenza</a:t>
            </a:r>
            <a:r>
              <a:rPr lang="en-US" sz="2500" spc="200" dirty="0">
                <a:solidFill>
                  <a:schemeClr val="tx1"/>
                </a:solidFill>
              </a:rPr>
              <a:t> e il </a:t>
            </a:r>
            <a:r>
              <a:rPr lang="en-US" sz="2500" spc="200" dirty="0" err="1">
                <a:solidFill>
                  <a:schemeClr val="tx1"/>
                </a:solidFill>
              </a:rPr>
              <a:t>coordinamento</a:t>
            </a:r>
            <a:r>
              <a:rPr lang="en-US" sz="2500" spc="200" dirty="0">
                <a:solidFill>
                  <a:schemeClr val="tx1"/>
                </a:solidFill>
              </a:rPr>
              <a:t> </a:t>
            </a:r>
            <a:r>
              <a:rPr lang="en-US" sz="2500" spc="200" dirty="0" err="1">
                <a:solidFill>
                  <a:schemeClr val="tx1"/>
                </a:solidFill>
              </a:rPr>
              <a:t>tra</a:t>
            </a:r>
            <a:r>
              <a:rPr lang="en-US" sz="2500" spc="200" dirty="0">
                <a:solidFill>
                  <a:schemeClr val="tx1"/>
                </a:solidFill>
              </a:rPr>
              <a:t> </a:t>
            </a:r>
            <a:r>
              <a:rPr lang="en-US" sz="2500" spc="200" dirty="0" err="1">
                <a:solidFill>
                  <a:schemeClr val="tx1"/>
                </a:solidFill>
              </a:rPr>
              <a:t>canali</a:t>
            </a:r>
            <a:r>
              <a:rPr lang="en-US" sz="2500" spc="200" dirty="0">
                <a:solidFill>
                  <a:schemeClr val="tx1"/>
                </a:solidFill>
              </a:rPr>
              <a:t> </a:t>
            </a:r>
            <a:r>
              <a:rPr lang="en-US" sz="2500" spc="200" dirty="0" err="1">
                <a:solidFill>
                  <a:schemeClr val="tx1"/>
                </a:solidFill>
              </a:rPr>
              <a:t>distributivi</a:t>
            </a:r>
            <a:r>
              <a:rPr lang="en-US" sz="2500" spc="200" dirty="0">
                <a:solidFill>
                  <a:schemeClr val="tx1"/>
                </a:solidFill>
              </a:rPr>
              <a:t> al fine di </a:t>
            </a:r>
            <a:r>
              <a:rPr lang="en-US" sz="2600" spc="200" dirty="0" err="1">
                <a:solidFill>
                  <a:schemeClr val="tx1"/>
                </a:solidFill>
              </a:rPr>
              <a:t>costruire</a:t>
            </a:r>
            <a:r>
              <a:rPr lang="en-US" sz="2600" spc="200" dirty="0">
                <a:solidFill>
                  <a:schemeClr val="tx1"/>
                </a:solidFill>
              </a:rPr>
              <a:t> </a:t>
            </a:r>
            <a:r>
              <a:rPr lang="en-US" sz="2600" spc="200" dirty="0" err="1">
                <a:solidFill>
                  <a:schemeClr val="tx1"/>
                </a:solidFill>
              </a:rPr>
              <a:t>esperienze</a:t>
            </a:r>
            <a:r>
              <a:rPr lang="en-US" sz="2600" spc="200" dirty="0">
                <a:solidFill>
                  <a:schemeClr val="tx1"/>
                </a:solidFill>
              </a:rPr>
              <a:t> </a:t>
            </a:r>
            <a:r>
              <a:rPr lang="en-US" sz="2600" spc="200" dirty="0" err="1">
                <a:solidFill>
                  <a:schemeClr val="tx1"/>
                </a:solidFill>
              </a:rPr>
              <a:t>concepite</a:t>
            </a:r>
            <a:r>
              <a:rPr lang="en-US" sz="2600" spc="200" dirty="0">
                <a:solidFill>
                  <a:schemeClr val="tx1"/>
                </a:solidFill>
              </a:rPr>
              <a:t> in </a:t>
            </a:r>
            <a:r>
              <a:rPr lang="en-US" sz="2600" spc="200" dirty="0" err="1">
                <a:solidFill>
                  <a:schemeClr val="tx1"/>
                </a:solidFill>
              </a:rPr>
              <a:t>maniera</a:t>
            </a:r>
            <a:r>
              <a:rPr lang="en-US" sz="2600" spc="200" dirty="0">
                <a:solidFill>
                  <a:schemeClr val="tx1"/>
                </a:solidFill>
              </a:rPr>
              <a:t> </a:t>
            </a:r>
            <a:r>
              <a:rPr lang="en-US" sz="2600" spc="200" dirty="0" err="1">
                <a:solidFill>
                  <a:schemeClr val="tx1"/>
                </a:solidFill>
              </a:rPr>
              <a:t>completamente</a:t>
            </a:r>
            <a:r>
              <a:rPr lang="en-US" sz="2600" spc="200" dirty="0">
                <a:solidFill>
                  <a:schemeClr val="tx1"/>
                </a:solidFill>
              </a:rPr>
              <a:t> </a:t>
            </a:r>
            <a:r>
              <a:rPr lang="en-US" sz="2600" spc="200" dirty="0" err="1">
                <a:solidFill>
                  <a:schemeClr val="tx1"/>
                </a:solidFill>
              </a:rPr>
              <a:t>integrata</a:t>
            </a:r>
            <a:r>
              <a:rPr lang="en-US" sz="2600" spc="200" dirty="0">
                <a:solidFill>
                  <a:schemeClr val="tx1"/>
                </a:solidFill>
              </a:rPr>
              <a:t>;</a:t>
            </a:r>
            <a:br>
              <a:rPr lang="en-US" sz="2600" spc="200" dirty="0">
                <a:solidFill>
                  <a:schemeClr val="tx1"/>
                </a:solidFill>
              </a:rPr>
            </a:br>
            <a:br>
              <a:rPr lang="en-US" sz="2600" spc="200" dirty="0">
                <a:solidFill>
                  <a:schemeClr val="tx1"/>
                </a:solidFill>
              </a:rPr>
            </a:br>
            <a:r>
              <a:rPr lang="it-IT" sz="2600" spc="200" dirty="0">
                <a:solidFill>
                  <a:schemeClr val="tx1"/>
                </a:solidFill>
              </a:rPr>
              <a:t>• </a:t>
            </a:r>
            <a:r>
              <a:rPr lang="it-IT" sz="2600" b="1" spc="200" dirty="0">
                <a:solidFill>
                  <a:schemeClr val="tx1"/>
                </a:solidFill>
              </a:rPr>
              <a:t>Il secondo livello </a:t>
            </a:r>
            <a:r>
              <a:rPr lang="it-IT" sz="2600" spc="200" dirty="0">
                <a:solidFill>
                  <a:schemeClr val="tx1"/>
                </a:solidFill>
              </a:rPr>
              <a:t>si riferisce all'integrazione tra device, dalla vetrina allo scaffale, dal computer al mobile, predisponendo e gestendo una costellazione di </a:t>
            </a:r>
            <a:r>
              <a:rPr lang="it-IT" sz="2600" spc="200" dirty="0" err="1">
                <a:solidFill>
                  <a:schemeClr val="tx1"/>
                </a:solidFill>
              </a:rPr>
              <a:t>touchpoint</a:t>
            </a:r>
            <a:r>
              <a:rPr lang="it-IT" sz="2600" spc="200" dirty="0">
                <a:solidFill>
                  <a:schemeClr val="tx1"/>
                </a:solidFill>
              </a:rPr>
              <a:t> in grado di conoscere e riconoscere l'utente a prescindere dalla modalità di accesso al brand scelta per ciascuna singola interazione;</a:t>
            </a:r>
            <a:endParaRPr lang="en-US" sz="2600" spc="2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B838C1-26D1-2F47-2881-5B42E7E499E3}"/>
              </a:ext>
            </a:extLst>
          </p:cNvPr>
          <p:cNvSpPr txBox="1"/>
          <p:nvPr/>
        </p:nvSpPr>
        <p:spPr>
          <a:xfrm>
            <a:off x="8471070" y="1107281"/>
            <a:ext cx="343757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it-IT" sz="1800" cap="none" dirty="0">
                <a:latin typeface="Trebuchet MS" panose="020B0603020202020204" pitchFamily="34" charset="0"/>
              </a:rPr>
            </a:br>
            <a:r>
              <a:rPr lang="it-IT" sz="1800" cap="none" dirty="0">
                <a:solidFill>
                  <a:srgbClr val="92D050"/>
                </a:solidFill>
                <a:latin typeface="Trebuchet MS" panose="020B0603020202020204" pitchFamily="34" charset="0"/>
              </a:rPr>
              <a:t>• </a:t>
            </a:r>
            <a:r>
              <a:rPr lang="it-IT" sz="1800" b="1" cap="none" dirty="0">
                <a:solidFill>
                  <a:srgbClr val="92D050"/>
                </a:solidFill>
                <a:latin typeface="Trebuchet MS" panose="020B0603020202020204" pitchFamily="34" charset="0"/>
              </a:rPr>
              <a:t>il terzo livello </a:t>
            </a:r>
            <a:r>
              <a:rPr lang="it-IT" sz="1800" cap="none" dirty="0">
                <a:latin typeface="Trebuchet MS" panose="020B0603020202020204" pitchFamily="34" charset="0"/>
              </a:rPr>
              <a:t>si riferisce all'integrazione tra piattaforme, venendo a creare i cosiddetti ecosistemi in cui l'univocità del contenuto dei messaggi rispecchia le specificità di canali, device e piattaforme impiegati, rimandando però gli uni agli altri, in una logica coerente con lo storytelling che la marca si prefigge di raccontare.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8485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6CE673-6307-D0B0-3649-9972D4A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400" spc="200" dirty="0"/>
              <a:t>con </a:t>
            </a:r>
            <a:r>
              <a:rPr lang="en-US" sz="2400" spc="200" dirty="0" err="1"/>
              <a:t>riferimento</a:t>
            </a:r>
            <a:r>
              <a:rPr lang="en-US" sz="2400" spc="200" dirty="0"/>
              <a:t> </a:t>
            </a:r>
            <a:r>
              <a:rPr lang="en-US" sz="2400" spc="200" dirty="0" err="1"/>
              <a:t>agli</a:t>
            </a:r>
            <a:r>
              <a:rPr lang="en-US" sz="2400" spc="200" dirty="0"/>
              <a:t> </a:t>
            </a:r>
            <a:r>
              <a:rPr lang="en-US" sz="2400" spc="200" dirty="0" err="1"/>
              <a:t>indicatori</a:t>
            </a:r>
            <a:r>
              <a:rPr lang="en-US" sz="2400" spc="200" dirty="0"/>
              <a:t> di performance </a:t>
            </a:r>
            <a:r>
              <a:rPr lang="en-US" sz="2400" spc="200" dirty="0" err="1"/>
              <a:t>adottati</a:t>
            </a:r>
            <a:r>
              <a:rPr lang="en-US" sz="2400" spc="200" dirty="0"/>
              <a:t> per </a:t>
            </a:r>
            <a:r>
              <a:rPr lang="en-US" sz="2400" spc="200" dirty="0" err="1"/>
              <a:t>monitorare</a:t>
            </a:r>
            <a:r>
              <a:rPr lang="en-US" sz="2400" spc="200" dirty="0"/>
              <a:t> </a:t>
            </a:r>
            <a:r>
              <a:rPr lang="en-US" sz="2400" spc="200" dirty="0" err="1"/>
              <a:t>l'efficacia</a:t>
            </a:r>
            <a:r>
              <a:rPr lang="en-US" sz="2400" spc="200" dirty="0"/>
              <a:t> </a:t>
            </a:r>
            <a:r>
              <a:rPr lang="en-US" sz="2400" spc="200" dirty="0" err="1"/>
              <a:t>dei</a:t>
            </a:r>
            <a:r>
              <a:rPr lang="en-US" sz="2400" spc="200" dirty="0"/>
              <a:t> </a:t>
            </a:r>
            <a:r>
              <a:rPr lang="en-US" sz="2400" spc="200" dirty="0" err="1"/>
              <a:t>canali</a:t>
            </a:r>
            <a:r>
              <a:rPr lang="en-US" sz="2400" spc="200" dirty="0"/>
              <a:t>, è </a:t>
            </a:r>
            <a:r>
              <a:rPr lang="en-US" sz="2400" spc="200" dirty="0" err="1"/>
              <a:t>possibile</a:t>
            </a:r>
            <a:r>
              <a:rPr lang="en-US" sz="2400" spc="200" dirty="0"/>
              <a:t> </a:t>
            </a:r>
            <a:r>
              <a:rPr lang="en-US" sz="2400" spc="200" dirty="0" err="1"/>
              <a:t>suddividere</a:t>
            </a:r>
            <a:r>
              <a:rPr lang="en-US" sz="2400" spc="200" dirty="0"/>
              <a:t> </a:t>
            </a:r>
            <a:r>
              <a:rPr lang="en-US" sz="2400" spc="200" dirty="0" err="1"/>
              <a:t>quelli</a:t>
            </a:r>
            <a:r>
              <a:rPr lang="en-US" sz="2400" spc="200" dirty="0"/>
              <a:t> </a:t>
            </a:r>
            <a:r>
              <a:rPr lang="en-US" sz="2400" spc="200" dirty="0" err="1"/>
              <a:t>maggiormente</a:t>
            </a:r>
            <a:r>
              <a:rPr lang="en-US" sz="2400" spc="200" dirty="0"/>
              <a:t> </a:t>
            </a:r>
            <a:r>
              <a:rPr lang="en-US" sz="2400" spc="200" dirty="0" err="1"/>
              <a:t>impiegati</a:t>
            </a:r>
            <a:r>
              <a:rPr lang="en-US" sz="2400" spc="200" dirty="0"/>
              <a:t> in </a:t>
            </a:r>
            <a:r>
              <a:rPr lang="en-US" sz="2400" spc="200" dirty="0" err="1"/>
              <a:t>tre</a:t>
            </a:r>
            <a:r>
              <a:rPr lang="en-US" sz="2400" spc="200" dirty="0"/>
              <a:t> </a:t>
            </a:r>
            <a:r>
              <a:rPr lang="en-US" sz="2400" spc="200" dirty="0" err="1"/>
              <a:t>principali</a:t>
            </a:r>
            <a:r>
              <a:rPr lang="en-US" sz="2400" spc="200" dirty="0"/>
              <a:t> </a:t>
            </a:r>
            <a:r>
              <a:rPr lang="en-US" sz="2400" spc="200" dirty="0" err="1"/>
              <a:t>tipologie</a:t>
            </a:r>
            <a:r>
              <a:rPr lang="en-US" sz="2400" spc="200" dirty="0"/>
              <a:t>:</a:t>
            </a:r>
          </a:p>
        </p:txBody>
      </p: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4 cose che NON sono successe nel Retail durante il 2018">
            <a:extLst>
              <a:ext uri="{FF2B5EF4-FFF2-40B4-BE49-F238E27FC236}">
                <a16:creationId xmlns:a16="http://schemas.microsoft.com/office/drawing/2014/main" id="{5FF6E4BE-5463-4C5D-8F04-F75E1DC7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984" y="843137"/>
            <a:ext cx="6896936" cy="51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6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20720"/>
            <a:ext cx="3366054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6CE673-6307-D0B0-3649-9972D4A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304" y="907697"/>
            <a:ext cx="6902750" cy="13791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spc="200" dirty="0">
                <a:solidFill>
                  <a:srgbClr val="FFFFFF"/>
                </a:solidFill>
              </a:rPr>
              <a:t>1. </a:t>
            </a:r>
            <a:r>
              <a:rPr lang="en-US" sz="2400" b="1" spc="200" dirty="0" err="1">
                <a:solidFill>
                  <a:srgbClr val="FFFFFF"/>
                </a:solidFill>
              </a:rPr>
              <a:t>Operativi</a:t>
            </a:r>
            <a:r>
              <a:rPr lang="en-US" sz="2400" spc="200" dirty="0">
                <a:solidFill>
                  <a:srgbClr val="FFFFFF"/>
                </a:solidFill>
              </a:rPr>
              <a:t>, </a:t>
            </a:r>
            <a:r>
              <a:rPr lang="en-US" sz="2400" spc="200" dirty="0" err="1">
                <a:solidFill>
                  <a:srgbClr val="FFFFFF"/>
                </a:solidFill>
              </a:rPr>
              <a:t>i</a:t>
            </a:r>
            <a:r>
              <a:rPr lang="en-US" sz="2400" spc="200" dirty="0">
                <a:solidFill>
                  <a:srgbClr val="FFFFFF"/>
                </a:solidFill>
              </a:rPr>
              <a:t> </a:t>
            </a:r>
            <a:r>
              <a:rPr lang="en-US" sz="2400" spc="200" dirty="0" err="1">
                <a:solidFill>
                  <a:srgbClr val="FFFFFF"/>
                </a:solidFill>
              </a:rPr>
              <a:t>quali</a:t>
            </a:r>
            <a:r>
              <a:rPr lang="en-US" sz="2400" spc="200" dirty="0">
                <a:solidFill>
                  <a:srgbClr val="FFFFFF"/>
                </a:solidFill>
              </a:rPr>
              <a:t> </a:t>
            </a:r>
            <a:r>
              <a:rPr lang="en-US" sz="2400" spc="200" dirty="0" err="1">
                <a:solidFill>
                  <a:srgbClr val="FFFFFF"/>
                </a:solidFill>
              </a:rPr>
              <a:t>monitorano</a:t>
            </a:r>
            <a:r>
              <a:rPr lang="en-US" sz="2400" spc="200" dirty="0">
                <a:solidFill>
                  <a:srgbClr val="FFFFFF"/>
                </a:solidFill>
              </a:rPr>
              <a:t> la performance di un </a:t>
            </a:r>
            <a:r>
              <a:rPr lang="en-US" sz="2400" spc="200" dirty="0" err="1">
                <a:solidFill>
                  <a:srgbClr val="FFFFFF"/>
                </a:solidFill>
              </a:rPr>
              <a:t>singolo</a:t>
            </a:r>
            <a:r>
              <a:rPr lang="en-US" sz="2400" spc="200" dirty="0">
                <a:solidFill>
                  <a:srgbClr val="FFFFFF"/>
                </a:solidFill>
              </a:rPr>
              <a:t> </a:t>
            </a:r>
            <a:r>
              <a:rPr lang="en-US" sz="2400" spc="200" dirty="0" err="1">
                <a:solidFill>
                  <a:srgbClr val="FFFFFF"/>
                </a:solidFill>
              </a:rPr>
              <a:t>canale</a:t>
            </a:r>
            <a:r>
              <a:rPr lang="en-US" sz="2400" spc="200" dirty="0">
                <a:solidFill>
                  <a:srgbClr val="FFFFFF"/>
                </a:solidFill>
              </a:rPr>
              <a:t>, </a:t>
            </a:r>
            <a:r>
              <a:rPr lang="en-US" sz="2400" spc="200" dirty="0" err="1">
                <a:solidFill>
                  <a:srgbClr val="FFFFFF"/>
                </a:solidFill>
              </a:rPr>
              <a:t>attraverso</a:t>
            </a:r>
            <a:r>
              <a:rPr lang="en-US" sz="2400" spc="200" dirty="0">
                <a:solidFill>
                  <a:srgbClr val="FFFFFF"/>
                </a:solidFill>
              </a:rPr>
              <a:t> </a:t>
            </a:r>
            <a:r>
              <a:rPr lang="en-US" sz="2400" spc="200" dirty="0" err="1">
                <a:solidFill>
                  <a:srgbClr val="FFFFFF"/>
                </a:solidFill>
              </a:rPr>
              <a:t>misure</a:t>
            </a:r>
            <a:r>
              <a:rPr lang="en-US" sz="2400" spc="200" dirty="0">
                <a:solidFill>
                  <a:srgbClr val="FFFFFF"/>
                </a:solidFill>
              </a:rPr>
              <a:t> di </a:t>
            </a:r>
            <a:r>
              <a:rPr lang="en-US" sz="2400" spc="200" dirty="0" err="1">
                <a:solidFill>
                  <a:srgbClr val="FFFFFF"/>
                </a:solidFill>
              </a:rPr>
              <a:t>efficacia</a:t>
            </a:r>
            <a:r>
              <a:rPr lang="en-US" sz="2400" spc="200" dirty="0">
                <a:solidFill>
                  <a:srgbClr val="FFFFFF"/>
                </a:solidFill>
              </a:rPr>
              <a:t> di </a:t>
            </a:r>
            <a:r>
              <a:rPr lang="en-US" sz="2400" spc="200" dirty="0" err="1">
                <a:solidFill>
                  <a:srgbClr val="FFFFFF"/>
                </a:solidFill>
              </a:rPr>
              <a:t>tipo</a:t>
            </a:r>
            <a:r>
              <a:rPr lang="en-US" sz="2400" spc="200" dirty="0">
                <a:solidFill>
                  <a:srgbClr val="FFFFFF"/>
                </a:solidFill>
              </a:rPr>
              <a:t> quantitative.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D2944D23-F358-809F-4D8E-91E01CF9430F}"/>
              </a:ext>
            </a:extLst>
          </p:cNvPr>
          <p:cNvSpPr txBox="1">
            <a:spLocks/>
          </p:cNvSpPr>
          <p:nvPr/>
        </p:nvSpPr>
        <p:spPr>
          <a:xfrm>
            <a:off x="4591304" y="2589606"/>
            <a:ext cx="6594857" cy="1180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200" dirty="0">
                <a:solidFill>
                  <a:srgbClr val="FFFFFF"/>
                </a:solidFill>
              </a:rPr>
              <a:t>2. Di </a:t>
            </a:r>
            <a:r>
              <a:rPr lang="en-US" sz="2400" b="1" spc="200" dirty="0" err="1">
                <a:solidFill>
                  <a:srgbClr val="FFFFFF"/>
                </a:solidFill>
              </a:rPr>
              <a:t>marca</a:t>
            </a:r>
            <a:r>
              <a:rPr lang="en-US" sz="2400" spc="200" dirty="0">
                <a:solidFill>
                  <a:srgbClr val="FFFFFF"/>
                </a:solidFill>
              </a:rPr>
              <a:t>, </a:t>
            </a:r>
            <a:r>
              <a:rPr lang="en-US" sz="2400" spc="200" dirty="0" err="1">
                <a:solidFill>
                  <a:srgbClr val="FFFFFF"/>
                </a:solidFill>
              </a:rPr>
              <a:t>che</a:t>
            </a:r>
            <a:r>
              <a:rPr lang="en-US" sz="2400" spc="200" dirty="0">
                <a:solidFill>
                  <a:srgbClr val="FFFFFF"/>
                </a:solidFill>
              </a:rPr>
              <a:t> </a:t>
            </a:r>
            <a:r>
              <a:rPr lang="en-US" sz="2400" spc="200" dirty="0" err="1">
                <a:solidFill>
                  <a:srgbClr val="FFFFFF"/>
                </a:solidFill>
              </a:rPr>
              <a:t>fanno</a:t>
            </a:r>
            <a:r>
              <a:rPr lang="en-US" sz="2400" spc="200" dirty="0">
                <a:solidFill>
                  <a:srgbClr val="FFFFFF"/>
                </a:solidFill>
              </a:rPr>
              <a:t> leva </a:t>
            </a:r>
            <a:r>
              <a:rPr lang="en-US" sz="2400" spc="200" dirty="0" err="1">
                <a:solidFill>
                  <a:srgbClr val="FFFFFF"/>
                </a:solidFill>
              </a:rPr>
              <a:t>su</a:t>
            </a:r>
            <a:r>
              <a:rPr lang="en-US" sz="2400" spc="200" dirty="0">
                <a:solidFill>
                  <a:srgbClr val="FFFFFF"/>
                </a:solidFill>
              </a:rPr>
              <a:t> un mix di </a:t>
            </a:r>
            <a:r>
              <a:rPr lang="en-US" sz="2400" spc="200" dirty="0" err="1">
                <a:solidFill>
                  <a:srgbClr val="FFFFFF"/>
                </a:solidFill>
              </a:rPr>
              <a:t>tecniche</a:t>
            </a:r>
            <a:r>
              <a:rPr lang="en-US" sz="2400" spc="200" dirty="0">
                <a:solidFill>
                  <a:srgbClr val="FFFFFF"/>
                </a:solidFill>
              </a:rPr>
              <a:t> </a:t>
            </a:r>
            <a:r>
              <a:rPr lang="en-US" sz="2400" spc="200" dirty="0" err="1">
                <a:solidFill>
                  <a:srgbClr val="FFFFFF"/>
                </a:solidFill>
              </a:rPr>
              <a:t>quali</a:t>
            </a:r>
            <a:r>
              <a:rPr lang="en-US" sz="2400" spc="200" dirty="0">
                <a:solidFill>
                  <a:srgbClr val="FFFFFF"/>
                </a:solidFill>
              </a:rPr>
              <a:t>-quantitative al fine di </a:t>
            </a:r>
            <a:r>
              <a:rPr lang="en-US" sz="2400" spc="200" dirty="0" err="1">
                <a:solidFill>
                  <a:srgbClr val="FFFFFF"/>
                </a:solidFill>
              </a:rPr>
              <a:t>rilevare</a:t>
            </a:r>
            <a:r>
              <a:rPr lang="en-US" sz="2400" spc="200" dirty="0">
                <a:solidFill>
                  <a:srgbClr val="FFFFFF"/>
                </a:solidFill>
              </a:rPr>
              <a:t> </a:t>
            </a:r>
            <a:r>
              <a:rPr lang="en-US" sz="2400" spc="200" dirty="0" err="1">
                <a:solidFill>
                  <a:srgbClr val="FFFFFF"/>
                </a:solidFill>
              </a:rPr>
              <a:t>soprattutto</a:t>
            </a:r>
            <a:r>
              <a:rPr lang="en-US" sz="2400" spc="200" dirty="0">
                <a:solidFill>
                  <a:srgbClr val="FFFFFF"/>
                </a:solidFill>
              </a:rPr>
              <a:t> brand awareness, brand consideration e brand personality.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09E67B-7BCA-D37B-9E0C-E42D355AC565}"/>
              </a:ext>
            </a:extLst>
          </p:cNvPr>
          <p:cNvSpPr txBox="1"/>
          <p:nvPr/>
        </p:nvSpPr>
        <p:spPr>
          <a:xfrm>
            <a:off x="4591304" y="4490498"/>
            <a:ext cx="65369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Per </a:t>
            </a:r>
            <a:r>
              <a:rPr lang="en-US" sz="2400" b="1" cap="all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cliente</a:t>
            </a:r>
            <a:r>
              <a:rPr lang="en-US" sz="2400" b="1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cap="all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cap="all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quali</a:t>
            </a:r>
            <a:r>
              <a:rPr lang="en-US" sz="2400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cap="all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annoverano</a:t>
            </a:r>
            <a:r>
              <a:rPr lang="en-US" sz="2400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cap="all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tecniche</a:t>
            </a:r>
            <a:r>
              <a:rPr lang="en-US" sz="2400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al </a:t>
            </a:r>
            <a:r>
              <a:rPr lang="en-US" sz="2400" cap="all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contempo</a:t>
            </a:r>
            <a:r>
              <a:rPr lang="en-US" sz="2400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qualitative e quantitative: </a:t>
            </a:r>
            <a:r>
              <a:rPr lang="en-US" sz="2400" cap="all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innanzitutto</a:t>
            </a:r>
            <a:r>
              <a:rPr lang="en-US" sz="2400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 customer experience.</a:t>
            </a:r>
            <a:endParaRPr lang="it-IT" sz="2400" cap="all" spc="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05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6CE673-6307-D0B0-3649-9972D4A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Le marche più evolute nell'operare secondo la logica omnicanale sono quelle che: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512ECF-F188-1945-BBB9-092E9E3F3C0C}"/>
              </a:ext>
            </a:extLst>
          </p:cNvPr>
          <p:cNvSpPr txBox="1"/>
          <p:nvPr/>
        </p:nvSpPr>
        <p:spPr>
          <a:xfrm>
            <a:off x="1024129" y="2286000"/>
            <a:ext cx="3791711" cy="393192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• Hanno </a:t>
            </a:r>
            <a:r>
              <a:rPr lang="en-US" dirty="0" err="1">
                <a:solidFill>
                  <a:srgbClr val="FFFFFF"/>
                </a:solidFill>
              </a:rPr>
              <a:t>sviluppato</a:t>
            </a:r>
            <a:r>
              <a:rPr lang="en-US" dirty="0">
                <a:solidFill>
                  <a:srgbClr val="FFFFFF"/>
                </a:solidFill>
              </a:rPr>
              <a:t> e </a:t>
            </a:r>
            <a:r>
              <a:rPr lang="en-US" dirty="0" err="1">
                <a:solidFill>
                  <a:srgbClr val="FFFFFF"/>
                </a:solidFill>
              </a:rPr>
              <a:t>attivato</a:t>
            </a:r>
            <a:r>
              <a:rPr lang="en-US" dirty="0">
                <a:solidFill>
                  <a:srgbClr val="FFFFFF"/>
                </a:solidFill>
              </a:rPr>
              <a:t> un </a:t>
            </a:r>
            <a:r>
              <a:rPr lang="en-US" dirty="0" err="1">
                <a:solidFill>
                  <a:srgbClr val="FFFFFF"/>
                </a:solidFill>
              </a:rPr>
              <a:t>numero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più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elevato</a:t>
            </a:r>
            <a:r>
              <a:rPr lang="en-US" dirty="0">
                <a:solidFill>
                  <a:srgbClr val="FFFFFF"/>
                </a:solidFill>
              </a:rPr>
              <a:t> di </a:t>
            </a:r>
            <a:r>
              <a:rPr lang="en-US" dirty="0" err="1">
                <a:solidFill>
                  <a:srgbClr val="FFFFFF"/>
                </a:solidFill>
              </a:rPr>
              <a:t>canali</a:t>
            </a:r>
            <a:r>
              <a:rPr lang="en-US" dirty="0">
                <a:solidFill>
                  <a:srgbClr val="FFFFFF"/>
                </a:solidFill>
              </a:rPr>
              <a:t> e di touchpoint;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• Hanno </a:t>
            </a:r>
            <a:r>
              <a:rPr lang="en-US" dirty="0" err="1">
                <a:solidFill>
                  <a:srgbClr val="FFFFFF"/>
                </a:solidFill>
              </a:rPr>
              <a:t>investito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maggiori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risorse</a:t>
            </a:r>
            <a:r>
              <a:rPr lang="en-US" dirty="0">
                <a:solidFill>
                  <a:srgbClr val="FFFFFF"/>
                </a:solidFill>
              </a:rPr>
              <a:t>;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• Hanno </a:t>
            </a:r>
            <a:r>
              <a:rPr lang="en-US" dirty="0" err="1">
                <a:solidFill>
                  <a:srgbClr val="FFFFFF"/>
                </a:solidFill>
              </a:rPr>
              <a:t>intrapreso</a:t>
            </a:r>
            <a:r>
              <a:rPr lang="en-US" dirty="0">
                <a:solidFill>
                  <a:srgbClr val="FFFFFF"/>
                </a:solidFill>
              </a:rPr>
              <a:t> il </a:t>
            </a:r>
            <a:r>
              <a:rPr lang="en-US" dirty="0" err="1">
                <a:solidFill>
                  <a:srgbClr val="FFFFFF"/>
                </a:solidFill>
              </a:rPr>
              <a:t>percorso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dell'integrazione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canali</a:t>
            </a:r>
            <a:r>
              <a:rPr lang="en-US" dirty="0">
                <a:solidFill>
                  <a:srgbClr val="FFFFFF"/>
                </a:solidFill>
              </a:rPr>
              <a:t> da </a:t>
            </a:r>
            <a:r>
              <a:rPr lang="en-US" dirty="0" err="1">
                <a:solidFill>
                  <a:srgbClr val="FFFFFF"/>
                </a:solidFill>
              </a:rPr>
              <a:t>più</a:t>
            </a:r>
            <a:r>
              <a:rPr lang="en-US" dirty="0">
                <a:solidFill>
                  <a:srgbClr val="FFFFFF"/>
                </a:solidFill>
              </a:rPr>
              <a:t> tempo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it-IT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it-IT" dirty="0">
                <a:solidFill>
                  <a:srgbClr val="FFFFFF"/>
                </a:solidFill>
              </a:rPr>
              <a:t>• Hanno formalizzato un processo strategico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it-IT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it-IT" dirty="0">
                <a:solidFill>
                  <a:srgbClr val="FFFFFF"/>
                </a:solidFill>
              </a:rPr>
              <a:t>• Presentano un brand system integrato che già contempla un'architettura di marca orientata all'</a:t>
            </a:r>
            <a:r>
              <a:rPr lang="it-IT" dirty="0" err="1">
                <a:solidFill>
                  <a:srgbClr val="FFFFFF"/>
                </a:solidFill>
              </a:rPr>
              <a:t>omnicanalità</a:t>
            </a:r>
            <a:r>
              <a:rPr lang="it-IT" dirty="0">
                <a:solidFill>
                  <a:srgbClr val="FFFFFF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5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5A6DDEB-7515-6A7E-C403-84F1D832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" y="849311"/>
            <a:ext cx="10583331" cy="515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4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Brand Storytelling: What is Your Story? | Visual Learning Center by Visme">
            <a:extLst>
              <a:ext uri="{FF2B5EF4-FFF2-40B4-BE49-F238E27FC236}">
                <a16:creationId xmlns:a16="http://schemas.microsoft.com/office/drawing/2014/main" id="{8895D6C2-8CA6-2211-1F60-B6B42AA26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859890"/>
            <a:ext cx="5459470" cy="31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4FF15E-3AF4-4B2B-C93A-33C2995F8C74}"/>
              </a:ext>
            </a:extLst>
          </p:cNvPr>
          <p:cNvSpPr txBox="1"/>
          <p:nvPr/>
        </p:nvSpPr>
        <p:spPr>
          <a:xfrm>
            <a:off x="636530" y="563156"/>
            <a:ext cx="461619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cap="none" dirty="0">
                <a:solidFill>
                  <a:schemeClr val="bg2"/>
                </a:solidFill>
                <a:latin typeface="Trebuchet MS" panose="020B0603020202020204" pitchFamily="34" charset="0"/>
              </a:rPr>
              <a:t>I principi sottostanti al processo di narrazione, connessi a pervasività nella trasmissione e potenzialità di condivisione delle storie, sono le fondamenta affinché si realizzi lo storytelling. </a:t>
            </a:r>
            <a:endParaRPr lang="it-IT" sz="2200" dirty="0">
              <a:solidFill>
                <a:schemeClr val="bg2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1CF77F-737E-2F08-E6B8-60566A73E996}"/>
              </a:ext>
            </a:extLst>
          </p:cNvPr>
          <p:cNvSpPr txBox="1"/>
          <p:nvPr/>
        </p:nvSpPr>
        <p:spPr>
          <a:xfrm>
            <a:off x="597665" y="3310930"/>
            <a:ext cx="46939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it-IT" sz="1800" cap="none" dirty="0">
                <a:latin typeface="Trebuchet MS" panose="020B0603020202020204" pitchFamily="34" charset="0"/>
              </a:rPr>
            </a:br>
            <a:br>
              <a:rPr lang="it-IT" sz="1800" cap="none" dirty="0">
                <a:solidFill>
                  <a:schemeClr val="bg2"/>
                </a:solidFill>
                <a:latin typeface="Trebuchet MS" panose="020B0603020202020204" pitchFamily="34" charset="0"/>
              </a:rPr>
            </a:br>
            <a:r>
              <a:rPr lang="it-IT" sz="1800" cap="none" dirty="0">
                <a:solidFill>
                  <a:srgbClr val="FFFF00"/>
                </a:solidFill>
                <a:latin typeface="Trebuchet MS" panose="020B0603020202020204" pitchFamily="34" charset="0"/>
              </a:rPr>
              <a:t>Questo avviene nel rispetto di alcune componenti essenziali:</a:t>
            </a:r>
          </a:p>
          <a:p>
            <a:br>
              <a:rPr lang="it-IT" sz="1800" cap="none" dirty="0">
                <a:solidFill>
                  <a:schemeClr val="bg2"/>
                </a:solidFill>
                <a:latin typeface="Trebuchet MS" panose="020B0603020202020204" pitchFamily="34" charset="0"/>
              </a:rPr>
            </a:br>
            <a:r>
              <a:rPr lang="it-IT" sz="1800" cap="none" dirty="0">
                <a:solidFill>
                  <a:schemeClr val="bg2"/>
                </a:solidFill>
                <a:latin typeface="Trebuchet MS" panose="020B0603020202020204" pitchFamily="34" charset="0"/>
              </a:rPr>
              <a:t>•azione diretta all'obiettivo;</a:t>
            </a:r>
            <a:br>
              <a:rPr lang="it-IT" sz="1800" cap="none" dirty="0">
                <a:solidFill>
                  <a:schemeClr val="bg2"/>
                </a:solidFill>
                <a:latin typeface="Trebuchet MS" panose="020B0603020202020204" pitchFamily="34" charset="0"/>
              </a:rPr>
            </a:br>
            <a:r>
              <a:rPr lang="it-IT" sz="1800" cap="none" dirty="0">
                <a:solidFill>
                  <a:schemeClr val="bg2"/>
                </a:solidFill>
                <a:latin typeface="Trebuchet MS" panose="020B0603020202020204" pitchFamily="34" charset="0"/>
              </a:rPr>
              <a:t>• ordine stabilito tra gli eventi;</a:t>
            </a:r>
            <a:br>
              <a:rPr lang="it-IT" sz="1800" cap="none" dirty="0">
                <a:solidFill>
                  <a:schemeClr val="bg2"/>
                </a:solidFill>
                <a:latin typeface="Trebuchet MS" panose="020B0603020202020204" pitchFamily="34" charset="0"/>
              </a:rPr>
            </a:br>
            <a:r>
              <a:rPr lang="it-IT" sz="1800" cap="none" dirty="0">
                <a:solidFill>
                  <a:schemeClr val="bg2"/>
                </a:solidFill>
                <a:latin typeface="Trebuchet MS" panose="020B0603020202020204" pitchFamily="34" charset="0"/>
              </a:rPr>
              <a:t>• sensibilità verso l'interazione di persone e tra persone;</a:t>
            </a:r>
            <a:br>
              <a:rPr lang="it-IT" sz="1800" cap="none" dirty="0">
                <a:solidFill>
                  <a:schemeClr val="bg2"/>
                </a:solidFill>
                <a:latin typeface="Trebuchet MS" panose="020B0603020202020204" pitchFamily="34" charset="0"/>
              </a:rPr>
            </a:br>
            <a:r>
              <a:rPr lang="it-IT" sz="1800" cap="none" dirty="0">
                <a:solidFill>
                  <a:schemeClr val="bg2"/>
                </a:solidFill>
                <a:latin typeface="Trebuchet MS" panose="020B0603020202020204" pitchFamily="34" charset="0"/>
              </a:rPr>
              <a:t>• rivelazione della prospettiva di un narratore.</a:t>
            </a:r>
            <a:endParaRPr lang="it-I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0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2618DD3C-AECB-422E-BF3A-25F49DF30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6CE673-6307-D0B0-3649-9972D4A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85893"/>
            <a:ext cx="3566407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La </a:t>
            </a:r>
            <a:r>
              <a:rPr lang="en-US" sz="2500" spc="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 narrative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deve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considerare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propri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consumatori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e il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tipo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di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risposta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ottenibile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, in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funzione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degli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obiettivi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prefissati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e del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livello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di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coinvolgimento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raggiungere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portando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l'audience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all'interno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della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trama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e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rendendo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il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viaggio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proposto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davvero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3">
                    <a:lumMod val="75000"/>
                  </a:schemeClr>
                </a:solidFill>
              </a:rPr>
              <a:t>immersivo</a:t>
            </a:r>
            <a:r>
              <a:rPr lang="en-US" sz="2100" spc="2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B073669D-B21F-48ED-BC1D-FFD25A3D8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The Complete Digital Marketing 2019 Guide - EOI Digital">
            <a:extLst>
              <a:ext uri="{FF2B5EF4-FFF2-40B4-BE49-F238E27FC236}">
                <a16:creationId xmlns:a16="http://schemas.microsoft.com/office/drawing/2014/main" id="{FFC0F89A-C010-289B-9BFE-4D1E5E4B4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r="447" b="-2"/>
          <a:stretch/>
        </p:blipFill>
        <p:spPr bwMode="auto">
          <a:xfrm>
            <a:off x="4654984" y="975"/>
            <a:ext cx="75337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2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20720"/>
            <a:ext cx="3366054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6CE673-6307-D0B0-3649-9972D4A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4" y="715542"/>
            <a:ext cx="6353967" cy="49999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600" spc="200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Di </a:t>
            </a:r>
            <a:r>
              <a:rPr lang="en-US" sz="2600" spc="200" dirty="0" err="1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fatto</a:t>
            </a:r>
            <a:r>
              <a:rPr lang="en-US" sz="2600" spc="200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, è </a:t>
            </a:r>
            <a:r>
              <a:rPr lang="en-US" sz="2600" spc="200" dirty="0" err="1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possibile</a:t>
            </a:r>
            <a:r>
              <a:rPr lang="en-US" sz="2600" spc="200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2600" spc="200" dirty="0" err="1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distinguere</a:t>
            </a:r>
            <a:r>
              <a:rPr lang="en-US" sz="2600" spc="200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le </a:t>
            </a:r>
            <a:r>
              <a:rPr lang="en-US" sz="2600" spc="200" dirty="0" err="1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risposte</a:t>
            </a:r>
            <a:r>
              <a:rPr lang="en-US" sz="2600" spc="200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2600" spc="200" dirty="0" err="1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ottenibili</a:t>
            </a:r>
            <a:r>
              <a:rPr lang="en-US" sz="2600" spc="200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a </a:t>
            </a:r>
            <a:r>
              <a:rPr lang="en-US" sz="2600" spc="200" dirty="0" err="1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seconda</a:t>
            </a:r>
            <a:r>
              <a:rPr lang="en-US" sz="2600" spc="200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2600" spc="200" dirty="0" err="1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della</a:t>
            </a:r>
            <a:r>
              <a:rPr lang="en-US" sz="2600" spc="200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loro natura:</a:t>
            </a:r>
            <a:br>
              <a:rPr lang="en-US" sz="2600" spc="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US" sz="2600" spc="200" dirty="0">
                <a:solidFill>
                  <a:srgbClr val="FFFFFF"/>
                </a:solidFill>
              </a:rPr>
            </a:br>
            <a:r>
              <a:rPr lang="en-US" sz="2600" spc="200" dirty="0">
                <a:solidFill>
                  <a:srgbClr val="FFFFFF"/>
                </a:solidFill>
              </a:rPr>
              <a:t>• </a:t>
            </a:r>
            <a:r>
              <a:rPr lang="en-US" sz="2600" b="1" spc="200" dirty="0" err="1">
                <a:solidFill>
                  <a:srgbClr val="FFFFFF"/>
                </a:solidFill>
              </a:rPr>
              <a:t>Cognitiva</a:t>
            </a:r>
            <a:r>
              <a:rPr lang="en-US" sz="2600" spc="200" dirty="0">
                <a:solidFill>
                  <a:srgbClr val="FFFFFF"/>
                </a:solidFill>
              </a:rPr>
              <a:t>, </a:t>
            </a:r>
            <a:r>
              <a:rPr lang="en-US" sz="2600" spc="200" dirty="0" err="1">
                <a:solidFill>
                  <a:srgbClr val="FFFFFF"/>
                </a:solidFill>
              </a:rPr>
              <a:t>allorché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l'audience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processi</a:t>
            </a:r>
            <a:r>
              <a:rPr lang="en-US" sz="2600" spc="200" dirty="0">
                <a:solidFill>
                  <a:srgbClr val="FFFFFF"/>
                </a:solidFill>
              </a:rPr>
              <a:t> la </a:t>
            </a:r>
            <a:r>
              <a:rPr lang="en-US" sz="2600" spc="200" dirty="0" err="1">
                <a:solidFill>
                  <a:srgbClr val="FFFFFF"/>
                </a:solidFill>
              </a:rPr>
              <a:t>storia</a:t>
            </a:r>
            <a:r>
              <a:rPr lang="en-US" sz="2600" spc="200" dirty="0">
                <a:solidFill>
                  <a:srgbClr val="FFFFFF"/>
                </a:solidFill>
              </a:rPr>
              <a:t> e </a:t>
            </a:r>
            <a:r>
              <a:rPr lang="en-US" sz="2600" spc="200" dirty="0" err="1">
                <a:solidFill>
                  <a:srgbClr val="FFFFFF"/>
                </a:solidFill>
              </a:rPr>
              <a:t>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suoi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temi</a:t>
            </a:r>
            <a:r>
              <a:rPr lang="en-US" sz="2600" spc="200" dirty="0">
                <a:solidFill>
                  <a:srgbClr val="FFFFFF"/>
                </a:solidFill>
              </a:rPr>
              <a:t>, ne </a:t>
            </a:r>
            <a:r>
              <a:rPr lang="en-US" sz="2600" spc="200" dirty="0" err="1">
                <a:solidFill>
                  <a:srgbClr val="FFFFFF"/>
                </a:solidFill>
              </a:rPr>
              <a:t>comprenda</a:t>
            </a:r>
            <a:r>
              <a:rPr lang="en-US" sz="2600" spc="200" dirty="0">
                <a:solidFill>
                  <a:srgbClr val="FFFFFF"/>
                </a:solidFill>
              </a:rPr>
              <a:t> e ne </a:t>
            </a:r>
            <a:r>
              <a:rPr lang="en-US" sz="2600" spc="200" dirty="0" err="1">
                <a:solidFill>
                  <a:srgbClr val="FFFFFF"/>
                </a:solidFill>
              </a:rPr>
              <a:t>accetti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suoi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punti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cardine</a:t>
            </a:r>
            <a:r>
              <a:rPr lang="en-US" sz="2600" spc="200" dirty="0">
                <a:solidFill>
                  <a:srgbClr val="FFFFFF"/>
                </a:solidFill>
              </a:rPr>
              <a:t>;</a:t>
            </a:r>
            <a:br>
              <a:rPr lang="en-US" sz="2600" spc="200" dirty="0">
                <a:solidFill>
                  <a:srgbClr val="FFFFFF"/>
                </a:solidFill>
              </a:rPr>
            </a:br>
            <a:br>
              <a:rPr lang="en-US" sz="2600" spc="200" dirty="0">
                <a:solidFill>
                  <a:srgbClr val="FFFFFF"/>
                </a:solidFill>
              </a:rPr>
            </a:br>
            <a:r>
              <a:rPr lang="en-US" sz="2600" spc="200" dirty="0">
                <a:solidFill>
                  <a:srgbClr val="FFFFFF"/>
                </a:solidFill>
              </a:rPr>
              <a:t>• </a:t>
            </a:r>
            <a:r>
              <a:rPr lang="en-US" sz="2600" b="1" spc="200" dirty="0" err="1">
                <a:solidFill>
                  <a:srgbClr val="FFFFFF"/>
                </a:solidFill>
              </a:rPr>
              <a:t>Emozionale</a:t>
            </a:r>
            <a:r>
              <a:rPr lang="en-US" sz="2600" spc="200" dirty="0">
                <a:solidFill>
                  <a:srgbClr val="FFFFFF"/>
                </a:solidFill>
              </a:rPr>
              <a:t>, </a:t>
            </a:r>
            <a:r>
              <a:rPr lang="en-US" sz="2600" spc="200" dirty="0" err="1">
                <a:solidFill>
                  <a:srgbClr val="FFFFFF"/>
                </a:solidFill>
              </a:rPr>
              <a:t>quando</a:t>
            </a:r>
            <a:r>
              <a:rPr lang="en-US" sz="2600" spc="200" dirty="0">
                <a:solidFill>
                  <a:srgbClr val="FFFFFF"/>
                </a:solidFill>
              </a:rPr>
              <a:t> la </a:t>
            </a:r>
            <a:r>
              <a:rPr lang="en-US" sz="2600" spc="200" dirty="0" err="1">
                <a:solidFill>
                  <a:srgbClr val="FFFFFF"/>
                </a:solidFill>
              </a:rPr>
              <a:t>storia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diviene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coinvolgente</a:t>
            </a:r>
            <a:r>
              <a:rPr lang="en-US" sz="2600" spc="200" dirty="0">
                <a:solidFill>
                  <a:srgbClr val="FFFFFF"/>
                </a:solidFill>
              </a:rPr>
              <a:t> e </a:t>
            </a:r>
            <a:r>
              <a:rPr lang="en-US" sz="2600" spc="200" dirty="0" err="1">
                <a:solidFill>
                  <a:srgbClr val="FFFFFF"/>
                </a:solidFill>
              </a:rPr>
              <a:t>suscita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sentimenti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tali</a:t>
            </a:r>
            <a:r>
              <a:rPr lang="en-US" sz="2600" spc="200" dirty="0">
                <a:solidFill>
                  <a:srgbClr val="FFFFFF"/>
                </a:solidFill>
              </a:rPr>
              <a:t> da </a:t>
            </a:r>
            <a:r>
              <a:rPr lang="en-US" sz="2600" spc="200" dirty="0" err="1">
                <a:solidFill>
                  <a:srgbClr val="FFFFFF"/>
                </a:solidFill>
              </a:rPr>
              <a:t>indurre</a:t>
            </a:r>
            <a:r>
              <a:rPr lang="en-US" sz="2600" spc="200" dirty="0">
                <a:solidFill>
                  <a:srgbClr val="FFFFFF"/>
                </a:solidFill>
              </a:rPr>
              <a:t> a </a:t>
            </a:r>
            <a:r>
              <a:rPr lang="en-US" sz="2600" spc="200" dirty="0" err="1">
                <a:solidFill>
                  <a:srgbClr val="FFFFFF"/>
                </a:solidFill>
              </a:rPr>
              <a:t>immergersi</a:t>
            </a:r>
            <a:r>
              <a:rPr lang="en-US" sz="2600" spc="200" dirty="0">
                <a:solidFill>
                  <a:srgbClr val="FFFFFF"/>
                </a:solidFill>
              </a:rPr>
              <a:t>, </a:t>
            </a:r>
            <a:r>
              <a:rPr lang="en-US" sz="2600" spc="200" dirty="0" err="1">
                <a:solidFill>
                  <a:srgbClr val="FFFFFF"/>
                </a:solidFill>
              </a:rPr>
              <a:t>partecipandovi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affettivamente</a:t>
            </a:r>
            <a:r>
              <a:rPr lang="en-US" sz="2600" spc="200" dirty="0">
                <a:solidFill>
                  <a:srgbClr val="FFFFFF"/>
                </a:solidFill>
              </a:rPr>
              <a:t>. </a:t>
            </a:r>
            <a:br>
              <a:rPr lang="en-US" sz="2600" spc="200" dirty="0">
                <a:solidFill>
                  <a:srgbClr val="FFFFFF"/>
                </a:solidFill>
              </a:rPr>
            </a:br>
            <a:br>
              <a:rPr lang="en-US" sz="2600" spc="200" dirty="0">
                <a:solidFill>
                  <a:srgbClr val="FFFFFF"/>
                </a:solidFill>
              </a:rPr>
            </a:br>
            <a:r>
              <a:rPr lang="en-US" sz="2600" spc="200" dirty="0">
                <a:solidFill>
                  <a:srgbClr val="FFFFFF"/>
                </a:solidFill>
              </a:rPr>
              <a:t>• </a:t>
            </a:r>
            <a:r>
              <a:rPr lang="en-US" sz="2600" b="1" spc="200" dirty="0" err="1">
                <a:solidFill>
                  <a:srgbClr val="FFFFFF"/>
                </a:solidFill>
              </a:rPr>
              <a:t>Comportamentale</a:t>
            </a:r>
            <a:r>
              <a:rPr lang="en-US" sz="2600" spc="200" dirty="0">
                <a:solidFill>
                  <a:srgbClr val="FFFFFF"/>
                </a:solidFill>
              </a:rPr>
              <a:t>, </a:t>
            </a:r>
            <a:r>
              <a:rPr lang="en-US" sz="2600" spc="200" dirty="0" err="1">
                <a:solidFill>
                  <a:srgbClr val="FFFFFF"/>
                </a:solidFill>
              </a:rPr>
              <a:t>quando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si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motiva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l'audience</a:t>
            </a:r>
            <a:r>
              <a:rPr lang="en-US" sz="2600" spc="200" dirty="0">
                <a:solidFill>
                  <a:srgbClr val="FFFFFF"/>
                </a:solidFill>
              </a:rPr>
              <a:t> a </a:t>
            </a:r>
            <a:r>
              <a:rPr lang="en-US" sz="2600" spc="200" dirty="0" err="1">
                <a:solidFill>
                  <a:srgbClr val="FFFFFF"/>
                </a:solidFill>
              </a:rPr>
              <a:t>compiere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un'azione</a:t>
            </a:r>
            <a:r>
              <a:rPr lang="en-US" sz="2600" spc="200" dirty="0">
                <a:solidFill>
                  <a:srgbClr val="FFFFFF"/>
                </a:solidFill>
              </a:rPr>
              <a:t> o a </a:t>
            </a:r>
            <a:r>
              <a:rPr lang="en-US" sz="2600" spc="200" dirty="0" err="1">
                <a:solidFill>
                  <a:srgbClr val="FFFFFF"/>
                </a:solidFill>
              </a:rPr>
              <a:t>propagare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l'esperienza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vissuta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raccontandone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contenuti</a:t>
            </a:r>
            <a:r>
              <a:rPr lang="en-US" sz="2600" spc="200" dirty="0">
                <a:solidFill>
                  <a:srgbClr val="FFFFFF"/>
                </a:solidFill>
              </a:rPr>
              <a:t> ad amici o </a:t>
            </a:r>
            <a:r>
              <a:rPr lang="en-US" sz="2600" spc="200" dirty="0" err="1">
                <a:solidFill>
                  <a:srgbClr val="FFFFFF"/>
                </a:solidFill>
              </a:rPr>
              <a:t>colleghi</a:t>
            </a:r>
            <a:r>
              <a:rPr lang="en-US" sz="2600" spc="200" dirty="0">
                <a:solidFill>
                  <a:srgbClr val="FFFFFF"/>
                </a:solidFill>
              </a:rPr>
              <a:t>, </a:t>
            </a:r>
            <a:r>
              <a:rPr lang="en-US" sz="2600" spc="200" dirty="0" err="1">
                <a:solidFill>
                  <a:srgbClr val="FFFFFF"/>
                </a:solidFill>
              </a:rPr>
              <a:t>sviluppando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così</a:t>
            </a:r>
            <a:r>
              <a:rPr lang="en-US" sz="2600" spc="200" dirty="0">
                <a:solidFill>
                  <a:srgbClr val="FFFFFF"/>
                </a:solidFill>
              </a:rPr>
              <a:t> le </a:t>
            </a:r>
            <a:r>
              <a:rPr lang="en-US" sz="2600" spc="200" dirty="0" err="1">
                <a:solidFill>
                  <a:srgbClr val="FFFFFF"/>
                </a:solidFill>
              </a:rPr>
              <a:t>comunicazioni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interpersonali</a:t>
            </a:r>
            <a:r>
              <a:rPr lang="en-US" sz="2600" spc="200" dirty="0">
                <a:solidFill>
                  <a:srgbClr val="FFFFFF"/>
                </a:solidFill>
              </a:rPr>
              <a:t> e la </a:t>
            </a:r>
            <a:r>
              <a:rPr lang="en-US" sz="2600" spc="200" dirty="0" err="1">
                <a:solidFill>
                  <a:srgbClr val="FFFFFF"/>
                </a:solidFill>
              </a:rPr>
              <a:t>viralità</a:t>
            </a:r>
            <a:r>
              <a:rPr lang="en-US" sz="2600" spc="200" dirty="0">
                <a:solidFill>
                  <a:srgbClr val="FFFFFF"/>
                </a:solidFill>
              </a:rPr>
              <a:t> in modo </a:t>
            </a:r>
            <a:r>
              <a:rPr lang="en-US" sz="2600" spc="200" dirty="0" err="1">
                <a:solidFill>
                  <a:srgbClr val="FFFFFF"/>
                </a:solidFill>
              </a:rPr>
              <a:t>transmediale</a:t>
            </a:r>
            <a:r>
              <a:rPr lang="en-US" sz="2600" spc="200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96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354</TotalTime>
  <Words>912</Words>
  <Application>Microsoft Office PowerPoint</Application>
  <PresentationFormat>Widescreen</PresentationFormat>
  <Paragraphs>30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Bahnschrift Light</vt:lpstr>
      <vt:lpstr>Trebuchet MS</vt:lpstr>
      <vt:lpstr>Tw Cen MT</vt:lpstr>
      <vt:lpstr>Tw Cen MT Condensed</vt:lpstr>
      <vt:lpstr>Wingdings 3</vt:lpstr>
      <vt:lpstr>Integrale</vt:lpstr>
      <vt:lpstr>LEZIONE 3  OMNICHANNEL BRANDING</vt:lpstr>
      <vt:lpstr>Per le marche, assecondare questa tendenza richiede una profonda trasformazione, in quanto è necessario realizzare, nel modo più efficace, tre livelli di integrazione.   • Il primo livello  è costituito dall'integrazione tra canali, intendendo la coesistenza e il coordinamento tra canali distributivi al fine di costruire esperienze concepite in maniera completamente integrata;  • Il secondo livello si riferisce all'integrazione tra device, dalla vetrina allo scaffale, dal computer al mobile, predisponendo e gestendo una costellazione di touchpoint in grado di conoscere e riconoscere l'utente a prescindere dalla modalità di accesso al brand scelta per ciascuna singola interazione;</vt:lpstr>
      <vt:lpstr>con riferimento agli indicatori di performance adottati per monitorare l'efficacia dei canali, è possibile suddividere quelli maggiormente impiegati in tre principali tipologie:</vt:lpstr>
      <vt:lpstr>1. Operativi, i quali monitorano la performance di un singolo canale, attraverso misure di efficacia di tipo quantitative.</vt:lpstr>
      <vt:lpstr>Le marche più evolute nell'operare secondo la logica omnicanale sono quelle che:</vt:lpstr>
      <vt:lpstr>Presentazione standard di PowerPoint</vt:lpstr>
      <vt:lpstr>Presentazione standard di PowerPoint</vt:lpstr>
      <vt:lpstr>La brand narrative deve considerare i propri consumatori e il tipo di risposta ottenibile, in funzione degli obiettivi prefissati e del livello di coinvolgimento da raggiungere, portando l'audience all'interno della trama e rendendo il viaggio proposto davvero immersivo.</vt:lpstr>
      <vt:lpstr>Di fatto, è possibile distinguere le risposte ottenibili a seconda della loro natura:  • Cognitiva, allorché l'audience processi la storia e i suoi temi, ne comprenda e ne accetti i suoi punti cardine;  • Emozionale, quando la storia diviene coinvolgente e suscita sentimenti tali da indurre a immergersi, partecipandovi affettivamente.   • Comportamentale, quando si motiva l'audience a compiere un'azione o a propagare l'esperienza vissuta raccontandone i contenuti ad amici o colleghi, sviluppando così le comunicazioni interpersonali e la viralità in modo transmediale.</vt:lpstr>
      <vt:lpstr>Presentazione standard di PowerPoint</vt:lpstr>
      <vt:lpstr>Si rivela utile una classificazione, ormai diffusa nella digital communication e per user experience e digital experience, che racchiude i numerosi canali all'interno di un framework denominato «POSE», acronimo di paid, owned, shared ed earned.</vt:lpstr>
      <vt:lpstr>I mezzi paid, così come espresso dalla denominazione, sono rappresentati da quei mezzi per i quali la marca è tenuta a pagare un corrispettivo per l'acquisto di spazi al loro interno.</vt:lpstr>
      <vt:lpstr>I mezzi owned, di proprietà e controllo diretto della marca, rientrano, per esempio, il sito o i siti web, li dove la marca ha un suo specifico dominio, e/o un account di social media, oltre a blog, e-mail, newsletter, landing page.</vt:lpstr>
      <vt:lpstr>I mezzi shared, situati fra i media di proprietà e quelli pagati, si differenziano per l'aspetto interattivo dei social media che in tale gruppo sono allocati.</vt:lpstr>
      <vt:lpstr> I mezzi carned sono quelLI attraverso cui la marca stimola altri soggetti a parlare o avviare conversazioni che la coinvolgano, cercando ti guadagnare citazioni, post, sentimenti positivi, copertura mediatica che, detto in altri termini, generi buzz.</vt:lpstr>
      <vt:lpstr>Presentazione standard di PowerPoint</vt:lpstr>
      <vt:lpstr>Per creare e gestire uno storytelling transmediale di successo, la marca deve rispettare i seguenti principi:  • pervasività, perché man mano che la trama e le sub-trame si evolvono e acquisiscono maggiore profondità devono rimanere coerenti e connesse alla trama complessiva-centrale;</vt:lpstr>
      <vt:lpstr>• Persistenza, in quanto qualsiasi campagna di storytelling deve persistere attraverso molteplici canali per favorire la costante consapevolezza della marca e per stimolare la partecipazione del pubblico target;  • Partecipazione, poiché il pubblico deve essere incoraggiato a partecipare attivamente alla campagna attraverso le sfide, la creazione di contenuti e la condivisione attiva sui social media, garantendo l'interconnessione tra i messaggi di media e social media per unirsi all'esperienza narrativa;  • Personalizzazione, dettata da quegli elementi della trama/contenuto che consentono agli spettatori e ai fan di co-creare la propria esperienza e contribuire a modellare la storia aumentandone il coinvolgimento.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pietropaolo garofalo</dc:creator>
  <cp:lastModifiedBy>Rossana Piccolo</cp:lastModifiedBy>
  <cp:revision>17</cp:revision>
  <dcterms:created xsi:type="dcterms:W3CDTF">2023-03-30T20:44:47Z</dcterms:created>
  <dcterms:modified xsi:type="dcterms:W3CDTF">2023-04-27T18:09:13Z</dcterms:modified>
</cp:coreProperties>
</file>