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62" r:id="rId15"/>
    <p:sldId id="260" r:id="rId16"/>
    <p:sldId id="265" r:id="rId17"/>
    <p:sldId id="257" r:id="rId18"/>
    <p:sldId id="280" r:id="rId19"/>
    <p:sldId id="263" r:id="rId20"/>
    <p:sldId id="264" r:id="rId21"/>
    <p:sldId id="259" r:id="rId22"/>
    <p:sldId id="261" r:id="rId23"/>
    <p:sldId id="272" r:id="rId24"/>
    <p:sldId id="270" r:id="rId25"/>
    <p:sldId id="276" r:id="rId26"/>
    <p:sldId id="274" r:id="rId27"/>
    <p:sldId id="278" r:id="rId28"/>
    <p:sldId id="267" r:id="rId29"/>
    <p:sldId id="268" r:id="rId3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81" autoAdjust="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FB85C-DDFA-A447-824F-5192560CAE14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CDDD6-3C77-0B4A-A132-8CD5BF4A0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953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“Seconda guerra mondiale. Italia.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Mediterranean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Allied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Air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Forces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Operazione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Diadem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Bombardieri in missione”.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Maggio-giugno 1944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Logo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it-IT" sz="1200" kern="1200" cap="small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[P</a:t>
            </a:r>
            <a:r>
              <a:rPr lang="it-IT" sz="120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], </a:t>
            </a:r>
            <a:r>
              <a:rPr lang="it-IT" sz="120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23/8569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27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“Teatro di guerra. Italia.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Mediterranean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Allied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Air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Forces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B-26, soprannominato ‘Little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Chum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ripreso da un altro velivolo mentre bombarda la stazione Tiburtina, target assegnato. In basso a destra nella fotografia si distingue la Città del Vaticano”. 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Roma, 31 marzo 1944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Logo </a:t>
            </a:r>
            <a:r>
              <a:rPr lang="it-IT" sz="120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Nara,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342-FH-A25694-50208AC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15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“Teatro di guerra. Italia. Un B-26 della dodicesima Forza Aerea bombarda la stazione Ostiense”.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Roma, 1944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Logo </a:t>
            </a:r>
            <a:r>
              <a:rPr lang="it-IT" sz="120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Nara,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342-FH-A25750-62180AC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230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“Teatro di guerra. Italia. Bombardamento di Roma. Ordigni sganciati sul sistema ferroviario da un velivolo delle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Northwest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African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Air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Forces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Roma, s.d.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Logo </a:t>
            </a:r>
            <a:r>
              <a:rPr lang="it-IT" sz="120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Nara,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342-FH-A25667-24409AC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752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“Teatro di guerra. Ordigni sganciati sulla stazione di San Lorenzo da quattro gruppi di B-17 della 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Northwest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African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Strategic Air Force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Accurata concentrazione di bombe per circa 226 chilogrammi di esplosivo. La Basilica di San Lorenzo distinguibile sulla destra”. 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Roma, 29 luglio 1943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Logo </a:t>
            </a:r>
            <a:r>
              <a:rPr lang="it-IT" sz="120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Nara,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342-FH-A25675-25298AC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42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30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40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05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63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88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54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35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41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20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3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41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3031A-DD98-3B42-BD6F-F57C72361471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82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La seconda guerra mondiale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0783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Brigate Garibaldi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Azzurri</a:t>
            </a:r>
          </a:p>
          <a:p>
            <a:pPr marL="0" indent="0">
              <a:buNone/>
            </a:pPr>
            <a:endParaRPr lang="it-IT" dirty="0"/>
          </a:p>
          <a:p>
            <a:pPr>
              <a:buFontTx/>
              <a:buChar char="•"/>
            </a:pPr>
            <a:r>
              <a:rPr lang="it-IT" dirty="0" smtClean="0"/>
              <a:t>Comitato di Liberazione Nazionale (CLN)</a:t>
            </a:r>
          </a:p>
          <a:p>
            <a:pPr marL="0" indent="0">
              <a:buNone/>
            </a:pPr>
            <a:r>
              <a:rPr lang="it-IT" dirty="0" smtClean="0"/>
              <a:t>Partito d’Azione</a:t>
            </a:r>
          </a:p>
          <a:p>
            <a:pPr marL="0" indent="0">
              <a:buNone/>
            </a:pPr>
            <a:r>
              <a:rPr lang="it-IT" dirty="0" smtClean="0"/>
              <a:t>Democrazia Cristiana</a:t>
            </a:r>
          </a:p>
          <a:p>
            <a:pPr marL="0" indent="0">
              <a:buNone/>
            </a:pPr>
            <a:r>
              <a:rPr lang="it-IT" dirty="0" smtClean="0"/>
              <a:t>Partito Socialista Italiano di Unità </a:t>
            </a:r>
            <a:r>
              <a:rPr lang="it-IT" dirty="0"/>
              <a:t>P</a:t>
            </a:r>
            <a:r>
              <a:rPr lang="it-IT" dirty="0" smtClean="0"/>
              <a:t>roletaria</a:t>
            </a:r>
          </a:p>
          <a:p>
            <a:pPr marL="0" indent="0">
              <a:buNone/>
            </a:pPr>
            <a:r>
              <a:rPr lang="it-IT" dirty="0" smtClean="0"/>
              <a:t>Partito Repubblicano Italiano</a:t>
            </a:r>
          </a:p>
          <a:p>
            <a:pPr marL="0" indent="0">
              <a:buNone/>
            </a:pPr>
            <a:r>
              <a:rPr lang="it-IT" dirty="0" smtClean="0"/>
              <a:t>Partito Liberale Italiano</a:t>
            </a:r>
          </a:p>
          <a:p>
            <a:pPr marL="0" indent="0">
              <a:buNone/>
            </a:pPr>
            <a:r>
              <a:rPr lang="it-IT" dirty="0" smtClean="0"/>
              <a:t>Partito Democratico del Lavoro</a:t>
            </a:r>
          </a:p>
          <a:p>
            <a:pPr marL="0" indent="0">
              <a:buNone/>
            </a:pPr>
            <a:r>
              <a:rPr lang="it-IT" dirty="0" smtClean="0"/>
              <a:t>Partito Comunista Italiano</a:t>
            </a:r>
          </a:p>
        </p:txBody>
      </p:sp>
    </p:spTree>
    <p:extLst>
      <p:ext uri="{BB962C8B-B14F-4D97-AF65-F5344CB8AC3E}">
        <p14:creationId xmlns:p14="http://schemas.microsoft.com/office/powerpoint/2010/main" val="75994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Giugno 1944 &gt; sbarco in Normandia</a:t>
            </a:r>
          </a:p>
          <a:p>
            <a:pPr marL="0" indent="0">
              <a:buNone/>
            </a:pPr>
            <a:r>
              <a:rPr lang="it-IT" dirty="0" smtClean="0"/>
              <a:t>(D-DAY)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Ha inizio la fase offensiva contro il Reich sul continente: a ovest le armate alleate, a est l’Armata rossa, a sud il fronte italiano</a:t>
            </a:r>
          </a:p>
        </p:txBody>
      </p:sp>
    </p:spTree>
    <p:extLst>
      <p:ext uri="{BB962C8B-B14F-4D97-AF65-F5344CB8AC3E}">
        <p14:creationId xmlns:p14="http://schemas.microsoft.com/office/powerpoint/2010/main" val="231740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Conferenze di</a:t>
            </a:r>
          </a:p>
          <a:p>
            <a:pPr>
              <a:buFontTx/>
              <a:buChar char="-"/>
            </a:pPr>
            <a:r>
              <a:rPr lang="it-IT" dirty="0" smtClean="0"/>
              <a:t>Teheran (dicembre 1943) &gt; principio della resa incondizionata</a:t>
            </a:r>
          </a:p>
          <a:p>
            <a:pPr>
              <a:buFontTx/>
              <a:buChar char="-"/>
            </a:pPr>
            <a:r>
              <a:rPr lang="it-IT" dirty="0" smtClean="0"/>
              <a:t>Yalta (febbraio 1945) &gt; divisione della Germania in quattro zone di influenza e governi provvisori in Polonia, Jugoslavia, Romania e Bulgaria</a:t>
            </a:r>
          </a:p>
          <a:p>
            <a:pPr>
              <a:buFontTx/>
              <a:buChar char="-"/>
            </a:pPr>
            <a:r>
              <a:rPr lang="it-IT" dirty="0" smtClean="0"/>
              <a:t>Potsdam (agosto 1945)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7659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Ø"/>
            </a:pPr>
            <a:r>
              <a:rPr lang="it-IT" dirty="0" smtClean="0"/>
              <a:t>50 milioni di morti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914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w2_map_eto_overview_usma_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179" r="-521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94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 descr="198671_ori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528" r="-285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7262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000px-France_map_Lambert-93_with_regions_and_departments-occupation.svg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279" r="-362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37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Segnaposto contenuto 5" descr="hitler+in+Pari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630" r="-74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84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F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 rot="5400000">
            <a:off x="1485900" y="1779553"/>
            <a:ext cx="6172200" cy="3394472"/>
          </a:xfrm>
        </p:spPr>
      </p:pic>
    </p:spTree>
    <p:extLst>
      <p:ext uri="{BB962C8B-B14F-4D97-AF65-F5344CB8AC3E}">
        <p14:creationId xmlns:p14="http://schemas.microsoft.com/office/powerpoint/2010/main" val="2301250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orldWarTwoAsiaOverview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98" b="-40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29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1° settembre 1939: le truppe tedesche invadono la Polonia</a:t>
            </a:r>
          </a:p>
          <a:p>
            <a:endParaRPr lang="it-IT" dirty="0"/>
          </a:p>
          <a:p>
            <a:pPr>
              <a:buFont typeface="Wingdings" charset="0"/>
              <a:buChar char="Ø"/>
            </a:pPr>
            <a:r>
              <a:rPr lang="it-IT" dirty="0" smtClean="0"/>
              <a:t>escalation di violenza</a:t>
            </a:r>
          </a:p>
          <a:p>
            <a:pPr>
              <a:buFont typeface="Wingdings" charset="0"/>
              <a:buChar char="Ø"/>
            </a:pPr>
            <a:r>
              <a:rPr lang="it-IT" dirty="0" smtClean="0"/>
              <a:t>combattimenti totali</a:t>
            </a:r>
          </a:p>
          <a:p>
            <a:pPr>
              <a:buFont typeface="Wingdings" charset="0"/>
              <a:buChar char="Ø"/>
            </a:pPr>
            <a:r>
              <a:rPr lang="it-IT" dirty="0" smtClean="0"/>
              <a:t>moltiplicarsi dei teatri di guerra </a:t>
            </a:r>
          </a:p>
          <a:p>
            <a:pPr>
              <a:buFont typeface="Wingdings" charset="0"/>
              <a:buChar char="Ø"/>
            </a:pPr>
            <a:r>
              <a:rPr lang="it-IT" dirty="0" smtClean="0"/>
              <a:t>carattere ideologico della guerra </a:t>
            </a:r>
          </a:p>
          <a:p>
            <a:pPr>
              <a:buFont typeface="Wingdings" charset="0"/>
              <a:buChar char="Ø"/>
            </a:pPr>
            <a:r>
              <a:rPr lang="it-IT" dirty="0" smtClean="0"/>
              <a:t>politiche di occupazione</a:t>
            </a:r>
          </a:p>
          <a:p>
            <a:pPr>
              <a:buFont typeface="Wingdings" charset="0"/>
              <a:buChar char="Ø"/>
            </a:pPr>
            <a:r>
              <a:rPr lang="it-IT" dirty="0" smtClean="0"/>
              <a:t>genocidio</a:t>
            </a:r>
          </a:p>
          <a:p>
            <a:pPr>
              <a:buFont typeface="Wingdings" charset="0"/>
              <a:buChar char="Ø"/>
            </a:pPr>
            <a:r>
              <a:rPr lang="it-IT" dirty="0" smtClean="0"/>
              <a:t>resistenze</a:t>
            </a:r>
          </a:p>
          <a:p>
            <a:pPr>
              <a:buFont typeface="Wingdings" charset="0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4358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w2-pacific-theater-map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266" r="-262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27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Mediterranean</a:t>
            </a:r>
            <a:r>
              <a:rPr lang="it-IT" dirty="0" smtClean="0"/>
              <a:t> </a:t>
            </a:r>
            <a:r>
              <a:rPr lang="it-IT" dirty="0" err="1" smtClean="0"/>
              <a:t>theater</a:t>
            </a:r>
            <a:endParaRPr lang="it-IT" dirty="0"/>
          </a:p>
        </p:txBody>
      </p:sp>
      <p:pic>
        <p:nvPicPr>
          <p:cNvPr id="4" name="Segnaposto contenuto 3" descr="F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514" r="-12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74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campagna d’Italia</a:t>
            </a:r>
            <a:endParaRPr lang="it-IT" dirty="0"/>
          </a:p>
        </p:txBody>
      </p:sp>
      <p:pic>
        <p:nvPicPr>
          <p:cNvPr id="4" name="Segnaposto contenuto 3" descr="F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822" r="-29822"/>
          <a:stretch>
            <a:fillRect/>
          </a:stretch>
        </p:blipFill>
        <p:spPr>
          <a:xfrm>
            <a:off x="1485900" y="2017709"/>
            <a:ext cx="6172200" cy="3394472"/>
          </a:xfrm>
        </p:spPr>
      </p:pic>
    </p:spTree>
    <p:extLst>
      <p:ext uri="{BB962C8B-B14F-4D97-AF65-F5344CB8AC3E}">
        <p14:creationId xmlns:p14="http://schemas.microsoft.com/office/powerpoint/2010/main" val="8917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A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041" r="-26041"/>
          <a:stretch>
            <a:fillRect/>
          </a:stretch>
        </p:blipFill>
        <p:spPr>
          <a:xfrm>
            <a:off x="1485900" y="2017709"/>
            <a:ext cx="6172200" cy="3394472"/>
          </a:xfrm>
        </p:spPr>
      </p:pic>
    </p:spTree>
    <p:extLst>
      <p:ext uri="{BB962C8B-B14F-4D97-AF65-F5344CB8AC3E}">
        <p14:creationId xmlns:p14="http://schemas.microsoft.com/office/powerpoint/2010/main" val="21201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A1.TI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522" r="-22522"/>
          <a:stretch>
            <a:fillRect/>
          </a:stretch>
        </p:blipFill>
        <p:spPr>
          <a:xfrm>
            <a:off x="1485900" y="2044171"/>
            <a:ext cx="6172200" cy="3394472"/>
          </a:xfrm>
        </p:spPr>
      </p:pic>
    </p:spTree>
    <p:extLst>
      <p:ext uri="{BB962C8B-B14F-4D97-AF65-F5344CB8AC3E}">
        <p14:creationId xmlns:p14="http://schemas.microsoft.com/office/powerpoint/2010/main" val="2340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A9.TI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994" r="-22994"/>
          <a:stretch>
            <a:fillRect/>
          </a:stretch>
        </p:blipFill>
        <p:spPr>
          <a:xfrm>
            <a:off x="1485900" y="2031208"/>
            <a:ext cx="6172200" cy="3394472"/>
          </a:xfrm>
        </p:spPr>
      </p:pic>
    </p:spTree>
    <p:extLst>
      <p:ext uri="{BB962C8B-B14F-4D97-AF65-F5344CB8AC3E}">
        <p14:creationId xmlns:p14="http://schemas.microsoft.com/office/powerpoint/2010/main" val="409234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A7.TI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949" r="-809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4998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B1.TI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958" r="-219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13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1944_par12145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89" r="-104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photo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18" r="-83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53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AutoNum type="arabicParenR"/>
            </a:pPr>
            <a:r>
              <a:rPr lang="it-IT" dirty="0" smtClean="0"/>
              <a:t>1939-1941 La guerra lampo e la dominazione nazista dell’Europa</a:t>
            </a:r>
          </a:p>
          <a:p>
            <a:pPr marL="385763" indent="-385763">
              <a:buAutoNum type="arabicParenR"/>
            </a:pPr>
            <a:r>
              <a:rPr lang="it-IT" dirty="0" smtClean="0"/>
              <a:t>1941-1943 La guerra mondiale</a:t>
            </a:r>
          </a:p>
          <a:p>
            <a:pPr marL="385763" indent="-385763">
              <a:buAutoNum type="arabicParenR"/>
            </a:pPr>
            <a:r>
              <a:rPr lang="it-IT" dirty="0" smtClean="0"/>
              <a:t>1943-1944 La controffensiva alleata</a:t>
            </a:r>
          </a:p>
          <a:p>
            <a:pPr marL="385763" indent="-385763">
              <a:buAutoNum type="arabicParenR"/>
            </a:pPr>
            <a:r>
              <a:rPr lang="it-IT" dirty="0" smtClean="0"/>
              <a:t>1944-1945 L’attacco al cuore dell’Europa e la fine del conflitto</a:t>
            </a:r>
          </a:p>
          <a:p>
            <a:pPr marL="0" indent="0">
              <a:buNone/>
            </a:pPr>
            <a:endParaRPr lang="it-IT" dirty="0" smtClean="0"/>
          </a:p>
          <a:p>
            <a:pPr marL="385763" indent="-385763">
              <a:buAutoNum type="arabicParenR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239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1939-1940:</a:t>
            </a:r>
          </a:p>
          <a:p>
            <a:pPr marL="0" indent="0">
              <a:buNone/>
            </a:pPr>
            <a:r>
              <a:rPr lang="it-IT" i="1" dirty="0" err="1" smtClean="0"/>
              <a:t>Blietzkrieg</a:t>
            </a:r>
            <a:r>
              <a:rPr lang="it-IT" dirty="0" smtClean="0"/>
              <a:t> &gt; Conquista di Danzica e della Polonia occidentale; di Danimarca e Norvegia</a:t>
            </a:r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r>
              <a:rPr lang="it-IT" dirty="0" smtClean="0"/>
              <a:t>Parallelamente: espansione dell’Urss negli stati baltici e in Polonia orientale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maggio/giugno 1940: occupazione della Francia e regime di Vichy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681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Pratiche di dominio naziste:</a:t>
            </a:r>
          </a:p>
          <a:p>
            <a:pPr>
              <a:buFontTx/>
              <a:buChar char="-"/>
            </a:pPr>
            <a:r>
              <a:rPr lang="it-IT" dirty="0" smtClean="0"/>
              <a:t>regimi collaborazionisti</a:t>
            </a:r>
          </a:p>
          <a:p>
            <a:pPr>
              <a:buFontTx/>
              <a:buChar char="-"/>
            </a:pPr>
            <a:r>
              <a:rPr lang="it-IT" dirty="0" smtClean="0"/>
              <a:t>occupazione diretta tramite regimi militari</a:t>
            </a:r>
          </a:p>
          <a:p>
            <a:pPr>
              <a:buFontTx/>
              <a:buChar char="-"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10 giugno 1940: quando la Francia è già capitolata, entra in </a:t>
            </a:r>
            <a:r>
              <a:rPr lang="it-IT" dirty="0"/>
              <a:t>g</a:t>
            </a:r>
            <a:r>
              <a:rPr lang="it-IT" dirty="0" smtClean="0"/>
              <a:t>uerra l’Italia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attacco aereo sulla Gran Bretagna, che rimane l’unico stato europeo a resistere al nuovo ordine nazi-fascista &gt; Battaglia d’Inghilterra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460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guerre “parallele” in Nord Africa e nei Balcani</a:t>
            </a:r>
          </a:p>
          <a:p>
            <a:pPr marL="0" indent="0">
              <a:buNone/>
            </a:pPr>
            <a:r>
              <a:rPr lang="it-IT" dirty="0" smtClean="0"/>
              <a:t>(Mediterranea Theater)</a:t>
            </a:r>
          </a:p>
          <a:p>
            <a:pPr marL="0" indent="0">
              <a:buNone/>
            </a:pPr>
            <a:endParaRPr lang="it-IT" dirty="0"/>
          </a:p>
          <a:p>
            <a:pPr>
              <a:buFontTx/>
              <a:buChar char="•"/>
            </a:pPr>
            <a:r>
              <a:rPr lang="it-IT" dirty="0" smtClean="0"/>
              <a:t>1941: entrano in guerra l’Unione sovietica (Operazione Barbarossa) e gli Stati Uniti d’America (Pearl Harbour) &gt; nascita ufficiale della Grande Alleanza </a:t>
            </a:r>
          </a:p>
          <a:p>
            <a:pPr>
              <a:buFontTx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798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1942-1943</a:t>
            </a:r>
          </a:p>
          <a:p>
            <a:pPr>
              <a:buFontTx/>
              <a:buChar char="•"/>
            </a:pPr>
            <a:r>
              <a:rPr lang="it-IT" dirty="0" smtClean="0"/>
              <a:t>guerra nel Pacifico </a:t>
            </a:r>
          </a:p>
          <a:p>
            <a:pPr marL="0" indent="0">
              <a:buNone/>
            </a:pPr>
            <a:r>
              <a:rPr lang="it-IT" dirty="0" smtClean="0"/>
              <a:t>(vittorie americane)</a:t>
            </a:r>
          </a:p>
          <a:p>
            <a:pPr>
              <a:buFontTx/>
              <a:buChar char="•"/>
            </a:pPr>
            <a:r>
              <a:rPr lang="it-IT" dirty="0" smtClean="0"/>
              <a:t>guerra in Nord-Africa </a:t>
            </a:r>
          </a:p>
          <a:p>
            <a:pPr marL="0" indent="0">
              <a:buNone/>
            </a:pPr>
            <a:r>
              <a:rPr lang="it-IT" dirty="0" smtClean="0"/>
              <a:t>(</a:t>
            </a:r>
            <a:r>
              <a:rPr lang="it-IT" dirty="0" err="1" smtClean="0"/>
              <a:t>El</a:t>
            </a:r>
            <a:r>
              <a:rPr lang="it-IT" dirty="0" smtClean="0"/>
              <a:t> Alamein e Algeri)</a:t>
            </a:r>
          </a:p>
          <a:p>
            <a:pPr>
              <a:buFontTx/>
              <a:buChar char="•"/>
            </a:pPr>
            <a:r>
              <a:rPr lang="it-IT" dirty="0" smtClean="0"/>
              <a:t>Stalingrado</a:t>
            </a:r>
          </a:p>
          <a:p>
            <a:pPr marL="0" indent="0">
              <a:buNone/>
            </a:pPr>
            <a:r>
              <a:rPr lang="it-IT" dirty="0" smtClean="0"/>
              <a:t>(vittoria sovietica nel febbraio 1943)</a:t>
            </a:r>
          </a:p>
          <a:p>
            <a:pPr>
              <a:buFontTx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616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1943: dal Nord Africa, sbarco in Sicilia (luglio 1943) e Campagna d’Italia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Wingdings" charset="0"/>
              <a:buChar char="Ø"/>
            </a:pPr>
            <a:r>
              <a:rPr lang="it-IT" dirty="0" smtClean="0"/>
              <a:t>strategia americana: portare la guerra sul continente attraverso uno sbarco sulle coste francesi</a:t>
            </a:r>
          </a:p>
          <a:p>
            <a:pPr>
              <a:buFont typeface="Wingdings" charset="0"/>
              <a:buChar char="Ø"/>
            </a:pPr>
            <a:r>
              <a:rPr lang="it-IT" dirty="0" smtClean="0"/>
              <a:t>strategia inglese: ritardare lo sbarco sul continente attraverso guerre nei teatri ‘periferici’ per indebolire le armate del Reich</a:t>
            </a:r>
          </a:p>
          <a:p>
            <a:pPr>
              <a:buFont typeface="Wingdings" charset="0"/>
              <a:buChar char="Ø"/>
            </a:pPr>
            <a:r>
              <a:rPr lang="it-IT" dirty="0" smtClean="0"/>
              <a:t>comandi alleati integrati: sbarco sul continente (Normandia) ma rimandato al 1944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626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Italia</a:t>
            </a:r>
          </a:p>
          <a:p>
            <a:pPr marL="0" indent="0">
              <a:buNone/>
            </a:pPr>
            <a:r>
              <a:rPr lang="it-IT" dirty="0" smtClean="0"/>
              <a:t>10 luglio: sbarco in Sicilia e inizio della Campagna d’Italia</a:t>
            </a:r>
          </a:p>
          <a:p>
            <a:pPr marL="0" indent="0">
              <a:buNone/>
            </a:pPr>
            <a:r>
              <a:rPr lang="it-IT" dirty="0" smtClean="0"/>
              <a:t>19 luglio: bombardamento su San Lorenzo</a:t>
            </a:r>
          </a:p>
          <a:p>
            <a:pPr marL="0" indent="0">
              <a:buNone/>
            </a:pPr>
            <a:r>
              <a:rPr lang="it-IT" dirty="0" smtClean="0"/>
              <a:t>25 luglio: il Gran Consiglio del Fascismo sfiducia Mussolini</a:t>
            </a:r>
          </a:p>
          <a:p>
            <a:pPr marL="0" indent="0">
              <a:buNone/>
            </a:pPr>
            <a:r>
              <a:rPr lang="it-IT" dirty="0" smtClean="0"/>
              <a:t>8 settembre: armistizio con gli anglo-americani a </a:t>
            </a:r>
            <a:r>
              <a:rPr lang="it-IT" dirty="0" err="1" smtClean="0"/>
              <a:t>Cassibile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>
              <a:buFont typeface="Wingdings" charset="2"/>
              <a:buChar char="Ø"/>
            </a:pPr>
            <a:r>
              <a:rPr lang="it-IT" dirty="0" smtClean="0"/>
              <a:t> “guerra civile”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Resistenza (fenomeno europeo)</a:t>
            </a:r>
          </a:p>
          <a:p>
            <a:pPr marL="0" indent="0">
              <a:buNone/>
            </a:pPr>
            <a:r>
              <a:rPr lang="it-IT" dirty="0" smtClean="0"/>
              <a:t>[De Gaulle, Tito]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65970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650</Words>
  <Application>Microsoft Office PowerPoint</Application>
  <PresentationFormat>Presentazione su schermo (4:3)</PresentationFormat>
  <Paragraphs>98</Paragraphs>
  <Slides>29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Mediterranean theater</vt:lpstr>
      <vt:lpstr>La campagna d’Italia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Carli</dc:creator>
  <cp:lastModifiedBy>utente</cp:lastModifiedBy>
  <cp:revision>14</cp:revision>
  <dcterms:created xsi:type="dcterms:W3CDTF">2015-04-15T16:40:21Z</dcterms:created>
  <dcterms:modified xsi:type="dcterms:W3CDTF">2016-05-05T12:39:29Z</dcterms:modified>
</cp:coreProperties>
</file>