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317" r:id="rId4"/>
    <p:sldId id="319" r:id="rId5"/>
    <p:sldId id="294" r:id="rId6"/>
    <p:sldId id="295" r:id="rId7"/>
    <p:sldId id="318" r:id="rId8"/>
    <p:sldId id="287" r:id="rId9"/>
    <p:sldId id="257" r:id="rId10"/>
    <p:sldId id="264" r:id="rId11"/>
    <p:sldId id="259" r:id="rId12"/>
    <p:sldId id="312" r:id="rId13"/>
    <p:sldId id="315" r:id="rId14"/>
    <p:sldId id="316" r:id="rId15"/>
    <p:sldId id="297" r:id="rId16"/>
    <p:sldId id="30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4707"/>
  </p:normalViewPr>
  <p:slideViewPr>
    <p:cSldViewPr snapToGrid="0">
      <p:cViewPr varScale="1">
        <p:scale>
          <a:sx n="91" d="100"/>
          <a:sy n="91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D5B-9961-574D-AC5A-4E767070FFAD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0CAC-A7AA-2F4E-A64A-D8F4C2DC7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97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01/10/23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prima guerra mondiale.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-6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76"/>
            <a:ext cx="3495402" cy="4788000"/>
          </a:xfrm>
        </p:spPr>
      </p:pic>
      <p:pic>
        <p:nvPicPr>
          <p:cNvPr id="8" name="Segnaposto contenuto 5" descr="imgres-8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377" r="-71377"/>
          <a:stretch>
            <a:fillRect/>
          </a:stretch>
        </p:blipFill>
        <p:spPr>
          <a:xfrm>
            <a:off x="6541881" y="2441576"/>
            <a:ext cx="8051472" cy="4428000"/>
          </a:xfrm>
        </p:spPr>
      </p:pic>
    </p:spTree>
    <p:extLst>
      <p:ext uri="{BB962C8B-B14F-4D97-AF65-F5344CB8AC3E}">
        <p14:creationId xmlns:p14="http://schemas.microsoft.com/office/powerpoint/2010/main" val="119514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trincee.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382DAF3-441E-7748-8884-CC5D0C8E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614" y="1690688"/>
            <a:ext cx="6712772" cy="4464000"/>
          </a:xfrm>
        </p:spPr>
      </p:pic>
    </p:spTree>
    <p:extLst>
      <p:ext uri="{BB962C8B-B14F-4D97-AF65-F5344CB8AC3E}">
        <p14:creationId xmlns:p14="http://schemas.microsoft.com/office/powerpoint/2010/main" val="40172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9417348-67BB-67D1-47D7-3DA5301B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16CE30-E2D9-2D46-9683-3F90703350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8412"/>
            <a:ext cx="5181600" cy="3445764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43EE7D41-5CBA-2E93-88FD-953CBA8721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1945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7D17215-2E8C-6746-AF4F-06028BAD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793" y="387000"/>
            <a:ext cx="4056000" cy="6084000"/>
          </a:xfrm>
        </p:spPr>
      </p:pic>
    </p:spTree>
    <p:extLst>
      <p:ext uri="{BB962C8B-B14F-4D97-AF65-F5344CB8AC3E}">
        <p14:creationId xmlns:p14="http://schemas.microsoft.com/office/powerpoint/2010/main" val="327937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A4B31-32A6-A348-AA91-FABF0A53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 </a:t>
            </a:r>
            <a:r>
              <a:rPr lang="it-IT" dirty="0" err="1"/>
              <a:t>man’s</a:t>
            </a:r>
            <a:r>
              <a:rPr lang="it-IT" dirty="0"/>
              <a:t> </a:t>
            </a:r>
            <a:r>
              <a:rPr lang="it-IT" dirty="0" err="1"/>
              <a:t>land</a:t>
            </a:r>
            <a:r>
              <a:rPr lang="it-IT" dirty="0"/>
              <a:t>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6686143-1C38-1D41-ABB0-92E473BBD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286" y="1410287"/>
            <a:ext cx="7403427" cy="5220000"/>
          </a:xfrm>
        </p:spPr>
      </p:pic>
    </p:spTree>
    <p:extLst>
      <p:ext uri="{BB962C8B-B14F-4D97-AF65-F5344CB8AC3E}">
        <p14:creationId xmlns:p14="http://schemas.microsoft.com/office/powerpoint/2010/main" val="403769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Otto Dix, </a:t>
            </a:r>
            <a:r>
              <a:rPr lang="it-IT" i="1" dirty="0"/>
              <a:t>La guerra durante un attacco di gas </a:t>
            </a:r>
            <a:r>
              <a:rPr lang="it-IT" dirty="0"/>
              <a:t>(1924).</a:t>
            </a:r>
          </a:p>
        </p:txBody>
      </p:sp>
      <p:pic>
        <p:nvPicPr>
          <p:cNvPr id="4" name="Segnaposto contenuto 3" descr="otto dix, la guerra durante un attacco di gas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50" y="1690688"/>
            <a:ext cx="6769100" cy="4533900"/>
          </a:xfrm>
        </p:spPr>
      </p:pic>
    </p:spTree>
    <p:extLst>
      <p:ext uri="{BB962C8B-B14F-4D97-AF65-F5344CB8AC3E}">
        <p14:creationId xmlns:p14="http://schemas.microsoft.com/office/powerpoint/2010/main" val="329735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B20553-1186-8D4F-8BF6-C6E9C439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927" y="1600201"/>
            <a:ext cx="5888146" cy="4525963"/>
          </a:xfrm>
        </p:spPr>
      </p:pic>
    </p:spTree>
    <p:extLst>
      <p:ext uri="{BB962C8B-B14F-4D97-AF65-F5344CB8AC3E}">
        <p14:creationId xmlns:p14="http://schemas.microsoft.com/office/powerpoint/2010/main" val="273936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 descr="germ00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532" y="135000"/>
            <a:ext cx="8166936" cy="65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0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34CDC6-9693-2552-9C04-4B951C52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322729"/>
            <a:ext cx="10735235" cy="585423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" pitchFamily="2" charset="0"/>
              </a:rPr>
              <a:t>28 giugno 1914</a:t>
            </a:r>
            <a:r>
              <a:rPr lang="it-IT" dirty="0">
                <a:latin typeface="Times" pitchFamily="2" charset="0"/>
              </a:rPr>
              <a:t>: </a:t>
            </a:r>
            <a:r>
              <a:rPr lang="it-IT" dirty="0" err="1">
                <a:latin typeface="Times" pitchFamily="2" charset="0"/>
              </a:rPr>
              <a:t>Gavrilo</a:t>
            </a:r>
            <a:r>
              <a:rPr lang="it-IT" dirty="0">
                <a:latin typeface="Times" pitchFamily="2" charset="0"/>
              </a:rPr>
              <a:t> Princip uccide l’arciduca Francesco Ferdinando, erede al trono asburgico, a Sarajevo.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Giorni di attesa.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Inizio della guerra: </a:t>
            </a:r>
            <a:r>
              <a:rPr lang="it-IT" b="1" dirty="0">
                <a:latin typeface="Times" pitchFamily="2" charset="0"/>
              </a:rPr>
              <a:t>dall’area balcanica all’Europa al mondo</a:t>
            </a:r>
            <a:r>
              <a:rPr lang="it-IT" dirty="0">
                <a:latin typeface="Times" pitchFamily="2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1914: Serbia, Austria-Ungheria, Russia, Germania (invasione del Belgio neutrale), Francia, Regno Unito, Impero Ottomano, Giappone, Australia, Nuova Zelanda, Unione Sudafricana.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b="1" dirty="0">
                <a:latin typeface="Times" pitchFamily="2" charset="0"/>
              </a:rPr>
              <a:t>Stabilizzazione dei due fronti: occidentale e orientale</a:t>
            </a:r>
            <a:r>
              <a:rPr lang="it-IT" dirty="0">
                <a:latin typeface="Times" pitchFamily="2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" pitchFamily="2" charset="0"/>
              </a:rPr>
              <a:t>    &gt; </a:t>
            </a:r>
            <a:r>
              <a:rPr lang="it-IT" b="1" dirty="0">
                <a:latin typeface="Times" pitchFamily="2" charset="0"/>
              </a:rPr>
              <a:t>guerra di posizione </a:t>
            </a:r>
            <a:r>
              <a:rPr lang="it-IT" dirty="0">
                <a:latin typeface="Times" pitchFamily="2" charset="0"/>
              </a:rPr>
              <a:t>&gt; le trincee, la </a:t>
            </a:r>
            <a:r>
              <a:rPr lang="it-IT" i="1" dirty="0">
                <a:latin typeface="Times" pitchFamily="2" charset="0"/>
              </a:rPr>
              <a:t>no </a:t>
            </a:r>
            <a:r>
              <a:rPr lang="it-IT" i="1" dirty="0" err="1">
                <a:latin typeface="Times" pitchFamily="2" charset="0"/>
              </a:rPr>
              <a:t>man’s</a:t>
            </a:r>
            <a:r>
              <a:rPr lang="it-IT" i="1" dirty="0">
                <a:latin typeface="Times" pitchFamily="2" charset="0"/>
              </a:rPr>
              <a:t> </a:t>
            </a:r>
            <a:r>
              <a:rPr lang="it-IT" i="1" dirty="0" err="1">
                <a:latin typeface="Times" pitchFamily="2" charset="0"/>
              </a:rPr>
              <a:t>land</a:t>
            </a:r>
            <a:r>
              <a:rPr lang="it-IT" i="1" dirty="0">
                <a:latin typeface="Times" pitchFamily="2" charset="0"/>
              </a:rPr>
              <a:t>, </a:t>
            </a:r>
            <a:r>
              <a:rPr lang="it-IT" dirty="0">
                <a:latin typeface="Times" pitchFamily="2" charset="0"/>
              </a:rPr>
              <a:t>le nuove armi.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1915: Italia, Bulgaria.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1916: Romania, Portogallo, Grecia.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" pitchFamily="2" charset="0"/>
              </a:rPr>
              <a:t>* neutrali: Svizzera, Spagna, Paesi Bassi.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1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34CDC6-9693-2552-9C04-4B951C52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322729"/>
            <a:ext cx="10735235" cy="58542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1917: Stati Uniti d’America, Cina, Brasile, Cuba, Panama, Costarica, Nicaragua, Honduras, Guatemala, Siam, Liberia.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1918: la Russia firma la pace di Brest-</a:t>
            </a:r>
            <a:r>
              <a:rPr lang="it-IT" dirty="0" err="1">
                <a:latin typeface="Times" pitchFamily="2" charset="0"/>
              </a:rPr>
              <a:t>Litovsk</a:t>
            </a:r>
            <a:r>
              <a:rPr lang="it-IT" dirty="0">
                <a:latin typeface="Times" pitchFamily="2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Times" pitchFamily="2" charset="0"/>
              </a:rPr>
              <a:t>4/11 novembre 1918: armistizio e fine del conflitto.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guerra </a:t>
            </a:r>
            <a:r>
              <a:rPr lang="it-IT" b="1" dirty="0">
                <a:latin typeface="Times" pitchFamily="2" charset="0"/>
              </a:rPr>
              <a:t>totale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guerra </a:t>
            </a:r>
            <a:r>
              <a:rPr lang="it-IT" b="1" dirty="0">
                <a:latin typeface="Times" pitchFamily="2" charset="0"/>
              </a:rPr>
              <a:t>brutale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guerra </a:t>
            </a:r>
            <a:r>
              <a:rPr lang="it-IT" b="1" dirty="0">
                <a:latin typeface="Times" pitchFamily="2" charset="0"/>
              </a:rPr>
              <a:t>mondiale</a:t>
            </a:r>
            <a:r>
              <a:rPr lang="it-IT" dirty="0">
                <a:latin typeface="Times" pitchFamily="2" charset="0"/>
              </a:rPr>
              <a:t> (differenti fronti di guerra e ruolo delle colonie)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70.000.000 di soldati mobilitati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10.000.000 circa di morti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30.000.000 di feriti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numerosi prigionieri e dispersi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1915: genocidio degli armeni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1917: rivoluzioni russe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epidemia di «Spagnola»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dirty="0">
              <a:latin typeface="Times" pitchFamily="2" charset="0"/>
            </a:endParaRP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1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Cultura di guerra.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aspettative / </a:t>
            </a:r>
            <a:r>
              <a:rPr lang="it-IT" i="1" dirty="0"/>
              <a:t>esperienza</a:t>
            </a:r>
            <a:r>
              <a:rPr lang="it-IT" dirty="0"/>
              <a:t> di guerra.</a:t>
            </a:r>
          </a:p>
          <a:p>
            <a:r>
              <a:rPr lang="it-IT" dirty="0"/>
              <a:t>rinascita del mito, ‘regressione’ verso forme antiche di pensare ed esperire la realtà.</a:t>
            </a:r>
          </a:p>
          <a:p>
            <a:r>
              <a:rPr lang="it-IT" dirty="0"/>
              <a:t>cameratismo.</a:t>
            </a:r>
          </a:p>
          <a:p>
            <a:r>
              <a:rPr lang="it-IT" dirty="0"/>
              <a:t>malattia mentale.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3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Brutalizzazione della guerra, brutalizzazione della politica.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brutalità dei combattimenti / brutalità del linguaggio e del comportamento politico.</a:t>
            </a:r>
          </a:p>
          <a:p>
            <a:r>
              <a:rPr lang="it-IT" dirty="0"/>
              <a:t>il fenomeno dei volontari di guerra.</a:t>
            </a:r>
          </a:p>
          <a:p>
            <a:r>
              <a:rPr lang="it-IT" dirty="0"/>
              <a:t>l’immagine del nemico.</a:t>
            </a:r>
          </a:p>
          <a:p>
            <a:r>
              <a:rPr lang="it-IT" dirty="0"/>
              <a:t>le ‘false notizie’.</a:t>
            </a:r>
          </a:p>
          <a:p>
            <a:r>
              <a:rPr lang="it-IT" dirty="0"/>
              <a:t>l’ideale del sacrifico, la morte e il lutto collettivo.</a:t>
            </a:r>
          </a:p>
          <a:p>
            <a:r>
              <a:rPr lang="it-IT" dirty="0"/>
              <a:t>i riti del ricordo &gt; sacralizzazione e banalizzazione della guerra.</a:t>
            </a:r>
          </a:p>
        </p:txBody>
      </p:sp>
    </p:spTree>
    <p:extLst>
      <p:ext uri="{BB962C8B-B14F-4D97-AF65-F5344CB8AC3E}">
        <p14:creationId xmlns:p14="http://schemas.microsoft.com/office/powerpoint/2010/main" val="236569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C89A4A-4092-42D8-E748-A578B599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Guerra totale.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E72BEC6-8D92-E0A5-92FF-06CDA5728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Nuovi armamenti.</a:t>
            </a:r>
          </a:p>
          <a:p>
            <a:r>
              <a:rPr lang="it-IT" dirty="0"/>
              <a:t>Disciplinamento e sentimento patriottico.</a:t>
            </a:r>
          </a:p>
          <a:p>
            <a:r>
              <a:rPr lang="it-IT" dirty="0"/>
              <a:t>Propaganda e controllo dell’informazione.</a:t>
            </a:r>
          </a:p>
          <a:p>
            <a:r>
              <a:rPr lang="it-IT" dirty="0"/>
              <a:t>Il «fronte interno».</a:t>
            </a:r>
          </a:p>
          <a:p>
            <a:r>
              <a:rPr lang="it-IT" dirty="0"/>
              <a:t>Le violenze sui civili.</a:t>
            </a:r>
          </a:p>
          <a:p>
            <a:r>
              <a:rPr lang="it-IT" dirty="0"/>
              <a:t>Il nuovo ruolo dello Stato.</a:t>
            </a:r>
          </a:p>
          <a:p>
            <a:r>
              <a:rPr lang="it-IT" dirty="0"/>
              <a:t>Il costo dell’impegno bellico.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54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Manifesto futurista, </a:t>
            </a:r>
            <a:r>
              <a:rPr lang="it-IT" i="1" dirty="0"/>
              <a:t>Sintesi della guerra mondiale </a:t>
            </a:r>
            <a:r>
              <a:rPr lang="it-IT" dirty="0"/>
              <a:t>(1918).</a:t>
            </a:r>
          </a:p>
        </p:txBody>
      </p:sp>
      <p:pic>
        <p:nvPicPr>
          <p:cNvPr id="5" name="Segnaposto contenuto 4" descr="aavv-sintesi-futurista-guerra-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3" r="-5913"/>
          <a:stretch>
            <a:fillRect/>
          </a:stretch>
        </p:blipFill>
        <p:spPr>
          <a:xfrm>
            <a:off x="838200" y="1797489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3602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7919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La propaganda.</a:t>
            </a:r>
          </a:p>
        </p:txBody>
      </p:sp>
      <p:pic>
        <p:nvPicPr>
          <p:cNvPr id="5" name="Segnaposto contenuto 4" descr="ur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8" y="1940068"/>
            <a:ext cx="3713265" cy="4932000"/>
          </a:xfrm>
        </p:spPr>
      </p:pic>
      <p:pic>
        <p:nvPicPr>
          <p:cNvPr id="1026" name="Picture 2" descr="2">
            <a:extLst>
              <a:ext uri="{FF2B5EF4-FFF2-40B4-BE49-F238E27FC236}">
                <a16:creationId xmlns:a16="http://schemas.microsoft.com/office/drawing/2014/main" id="{464E567A-7258-66EC-8843-FAF36C699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18" y="871972"/>
            <a:ext cx="4239082" cy="60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2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375</Words>
  <Application>Microsoft Macintosh PowerPoint</Application>
  <PresentationFormat>Widescreen</PresentationFormat>
  <Paragraphs>69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Wingdings</vt:lpstr>
      <vt:lpstr>Tema di Office</vt:lpstr>
      <vt:lpstr>La prima guerra mondiale.</vt:lpstr>
      <vt:lpstr>Presentazione standard di PowerPoint</vt:lpstr>
      <vt:lpstr>Presentazione standard di PowerPoint</vt:lpstr>
      <vt:lpstr>Presentazione standard di PowerPoint</vt:lpstr>
      <vt:lpstr>Cultura di guerra.</vt:lpstr>
      <vt:lpstr>Brutalizzazione della guerra, brutalizzazione della politica.</vt:lpstr>
      <vt:lpstr>Guerra totale.</vt:lpstr>
      <vt:lpstr>Manifesto futurista, Sintesi della guerra mondiale (1918).</vt:lpstr>
      <vt:lpstr>La propaganda.</vt:lpstr>
      <vt:lpstr>Presentazione standard di PowerPoint</vt:lpstr>
      <vt:lpstr>Le trincee.</vt:lpstr>
      <vt:lpstr>Presentazione standard di PowerPoint</vt:lpstr>
      <vt:lpstr>Presentazione standard di PowerPoint</vt:lpstr>
      <vt:lpstr>No man’s land.</vt:lpstr>
      <vt:lpstr>Otto Dix, La guerra durante un attacco di gas (1924).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</cp:revision>
  <dcterms:created xsi:type="dcterms:W3CDTF">2022-09-23T13:57:19Z</dcterms:created>
  <dcterms:modified xsi:type="dcterms:W3CDTF">2023-10-01T14:42:36Z</dcterms:modified>
</cp:coreProperties>
</file>