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306" r:id="rId5"/>
    <p:sldId id="257" r:id="rId6"/>
    <p:sldId id="283" r:id="rId7"/>
    <p:sldId id="307" r:id="rId8"/>
    <p:sldId id="308" r:id="rId9"/>
    <p:sldId id="262" r:id="rId10"/>
    <p:sldId id="280" r:id="rId11"/>
    <p:sldId id="281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63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D526A-5BDE-1C5C-A800-3C74E40B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DFBDA4-6F16-A1CE-26D8-310D48B06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E6658-EB04-E9CA-8AB3-8F2478EC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7393C-D1C0-AF2D-7588-888FEC6B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88B5EF-FB42-930B-E156-A38AEB81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77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E5EBD-81F8-B317-B55C-BFD8332E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3AF91B-99A2-449C-1F54-9782251C7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3A5A5C-491D-30D6-AD47-F63095B6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3CD123-B8F8-5758-80D3-3482A7B8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F7F3C5-CCA4-963D-00BD-D9DE5789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77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1EED9A-FF4E-7782-944E-A0BDBDFDD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96E098-2D8A-6373-3076-4456B331B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226BC3-518F-166F-CCCD-6ACB7948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B206B-7C0A-18E1-E16B-27077C6E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8EDD6E-2812-C2FE-548F-7F22A0DE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05036-D3EB-D07B-6F04-CBF6F54B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55E82-21AA-E6F0-8FB9-94447BF77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82732-3B2A-BB5B-5591-B2F0D0AD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B471F5-8062-484C-5F44-DEB344D3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7639CC-89D9-5AB4-DD5F-BDF27446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6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42EAE-0D77-D618-CDC9-726369B6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3FE5EB-885F-2373-46F0-CEC7AB7DD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5F7092-61AD-D1B1-7DF5-7783252F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E1F79-B6D4-866F-BC76-F9BA8743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E9DB71-078B-844A-6030-D5D9854A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2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D698E-32C5-160B-5CA3-FD9C021C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58C0E-9092-5AE6-66D0-5B52E2BA3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2E03D2-7A20-C84A-996A-B00061F4E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84CB33-A7DB-A66E-0516-D3B44512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6B7898-7C2C-404E-BFC2-ADCFA5D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3B96F-310B-D134-7C63-07E2D25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07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B8C3F-73DF-B729-2FF0-0BCF69DE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A108A-C2AA-0C5D-44C2-EDFBF960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4D0D41-683C-F56F-C1E0-A4230400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02BDB0-4EC9-F1EF-3ADA-15C263447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E6C278-06A5-B272-76B7-480785143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1B25B3-764B-541E-F6BF-6905E06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A4A72E-95DF-D0E9-183B-F4858C72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57E455-E2D8-916E-DE1B-22894785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7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44F7D-D645-C123-1142-D7D40D96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8862B6-FFF2-BA12-DA53-CE3675FE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C06872-1657-1AAE-502D-F15A5D8F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6CF4EA-EECA-F56A-0BD4-42F1735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F2B3F-3D6D-5296-84FB-3D4EDEA9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94F78-24E1-53FE-7B9F-382741B4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DFFFC3-DA4A-62F6-BB03-2E58159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81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00FFD-5973-9B73-B2E1-FFDC1A4A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3B1D7-0D71-7891-A49D-C28963F8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151FF8-7075-06C9-E345-07857474A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C79A86-08A1-E8C0-3ACF-7DE7DD19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8E4F1D-6708-D232-3C9B-117BF081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DDFE8D-AF63-E196-D726-D5DAB9B0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7855E-8A3F-D60D-A2A7-7B8459D4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927F36-9D0F-87A7-2E82-430839EEB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930E30-F0A3-43EC-64CA-11E431A2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904A18-0DB5-D72B-6F7C-9D85171A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DF4DB5-CB50-A01C-DC06-440F7C98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F443-17B7-8425-1E3B-929CF08E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E8AD3F-271E-5201-8463-F7541C91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044FDF-D299-F6E2-52A3-A4D27E41C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AED047-0539-BC40-D2B4-6824A728F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4B0B-4418-4043-B598-4504D2A648F2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7ECC0D-4E2B-6AA3-E2E5-1B59661C3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189672-CF2E-1AEA-C961-F553EB8B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70CF-C128-5E40-A5B2-B211EC9FCFB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9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D82C8-1CD3-13E6-B9D6-0376AFA86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internazionale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 le due guerre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mondiali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C4C62C-0458-41AC-CF92-530BEB42D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2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F52FD-D295-D5A6-378A-9223A2B2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attacca l’Etiopia, stato aderente alla Società delle Nazioni.</a:t>
            </a: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dell’Impero.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Orientale Italiana (Etiopia, Somalia, Eritrea).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Sanzioni economiche della Sdn.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Appoggio diplomatico della Germania nazista.</a:t>
            </a: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esce dalla Sdn.</a:t>
            </a:r>
          </a:p>
        </p:txBody>
      </p:sp>
    </p:spTree>
    <p:extLst>
      <p:ext uri="{BB962C8B-B14F-4D97-AF65-F5344CB8AC3E}">
        <p14:creationId xmlns:p14="http://schemas.microsoft.com/office/powerpoint/2010/main" val="142801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rica orientale Italiana, impero d'Etiopia, Eritrea e Somalia Italiana ">
            <a:extLst>
              <a:ext uri="{FF2B5EF4-FFF2-40B4-BE49-F238E27FC236}">
                <a16:creationId xmlns:a16="http://schemas.microsoft.com/office/drawing/2014/main" id="{2CB13D09-DF3E-9DF2-C858-174CA41F2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34" y="531000"/>
            <a:ext cx="4653533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A895A7-607F-6A59-387F-ACAD7235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Legislazione razziale in colonia: segregazionismo nei confronti degli eritrei, etiopi e somali.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Distinzione tra abitanti e sudditi.</a:t>
            </a:r>
          </a:p>
        </p:txBody>
      </p:sp>
    </p:spTree>
    <p:extLst>
      <p:ext uri="{BB962C8B-B14F-4D97-AF65-F5344CB8AC3E}">
        <p14:creationId xmlns:p14="http://schemas.microsoft.com/office/powerpoint/2010/main" val="40926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spagnola (1936-1939)</a:t>
            </a:r>
          </a:p>
        </p:txBody>
      </p:sp>
    </p:spTree>
    <p:extLst>
      <p:ext uri="{BB962C8B-B14F-4D97-AF65-F5344CB8AC3E}">
        <p14:creationId xmlns:p14="http://schemas.microsoft.com/office/powerpoint/2010/main" val="266975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1923-1930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dittatura di Primo de Rivera.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aprile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elezioni amministrative e sconfitta dei partiti monarchici. Alfonso XIII abdica ed espatria.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aprile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della Repubblica. Governo di coalizione repubblicano-socialista guidato da Manuel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&gt; tentativo di ridimensionare i poteri forti della 	Spagna tradizionale: gerarchia ecclesiastica, 	esercito, aristocrazia terriera.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85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Costituzione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dicembre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 autonomo di Catalogna e forme di autogoverno nelle province basche.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Riforma agraria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1932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1932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tentativo di colpo di Stato del generale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scioperi promossi dal sindacato anarchico CNT 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19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riorganizzazione dei partiti di destra: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CEDA, dicembre 1932;	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Falange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espanola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ottobre 1933.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delle destre alle elezioni.</a:t>
            </a:r>
          </a:p>
          <a:p>
            <a:pPr>
              <a:buFontTx/>
              <a:buChar char="•"/>
            </a:pP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bienio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negro.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(repressione dell’ottobre 1934).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830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febbraio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della coalizione di Fronte popolare e formazione di un nuovo governo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luglio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alzamiento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degli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Africanistas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stanza in Marocco [Francisco Franco, Manuel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Emilio Mola, José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appoggiati da Hitler e Mussolini.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giro di qualche settimana la Spagna viene spezzata a metà: le regioni nordoccidentali amministrate da una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Giunta di difesa nazionale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guidata dal generalissimo Franco; i territori controllati dalla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(Asturie, Catalogna, Paesi Baschi, Castiglia orientale), sostenuti dal governo legittimo, dalle migliaia di volontari accorsi in sua difesa da ogni parte del paese e del mondo.</a:t>
            </a:r>
          </a:p>
        </p:txBody>
      </p:sp>
    </p:spTree>
    <p:extLst>
      <p:ext uri="{BB962C8B-B14F-4D97-AF65-F5344CB8AC3E}">
        <p14:creationId xmlns:p14="http://schemas.microsoft.com/office/powerpoint/2010/main" val="32132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rima-agosto-settembre-1936-e-dopo-novembre-1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1" b="-1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48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nazionalista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coesione e disciplina interna; autorità del capo e partito unico (Falange); ideologia corporativa di matrice fascista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marzo 1938).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repubblicano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profonde divisioni interne, che si sommano alla frammentazione dei governi locali, malgrado la formazione di un governo organico di Fronte popolare presieduto dal socialista Largo Caballero (settembre 1936).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‘guerra civile nella guerra civile’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Barcellona, maggio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governo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Négrin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(rallenta le riforme per rafforzare lo sforzo bellico).</a:t>
            </a:r>
          </a:p>
          <a:p>
            <a:pPr algn="just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9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" pitchFamily="2" charset="0"/>
              </a:rPr>
              <a:t>1. L’instabilità europea e la </a:t>
            </a:r>
            <a:r>
              <a:rPr lang="it-IT" i="1" dirty="0">
                <a:latin typeface="Times" pitchFamily="2" charset="0"/>
              </a:rPr>
              <a:t>sicurezza collettiva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" pitchFamily="2" charset="0"/>
              </a:rPr>
              <a:t>settembre 1919- dicembre 1920: avventura fiumana.</a:t>
            </a:r>
          </a:p>
          <a:p>
            <a:endParaRPr lang="it-IT" dirty="0">
              <a:latin typeface="Times" pitchFamily="2" charset="0"/>
            </a:endParaRPr>
          </a:p>
          <a:p>
            <a:r>
              <a:rPr lang="it-IT" dirty="0">
                <a:latin typeface="Times" pitchFamily="2" charset="0"/>
              </a:rPr>
              <a:t>gennaio 1923: occupazione franco-belga della Ruhr.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processo inflazionistico.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rovina dei piccoli e medi risparmiatori.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deprezzamento dei salari.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aumento del tasso di disoccupazione.</a:t>
            </a:r>
          </a:p>
        </p:txBody>
      </p:sp>
    </p:spTree>
    <p:extLst>
      <p:ext uri="{BB962C8B-B14F-4D97-AF65-F5344CB8AC3E}">
        <p14:creationId xmlns:p14="http://schemas.microsoft.com/office/powerpoint/2010/main" val="25151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agosto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patto di non intervento e politica di appeasement.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aprile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bombardamento di Guernica.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gennaio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Barcellona.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marzo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Madrid.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aprile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ufficialmente inizio la dittatura di Francisco Franco (che soggiogherà la Spagna fino alla morte del caudillo, avvenuta il 20 novembre 1975).</a:t>
            </a:r>
          </a:p>
        </p:txBody>
      </p:sp>
    </p:spTree>
    <p:extLst>
      <p:ext uri="{BB962C8B-B14F-4D97-AF65-F5344CB8AC3E}">
        <p14:creationId xmlns:p14="http://schemas.microsoft.com/office/powerpoint/2010/main" val="33399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dei volontari internazionali (George Mosse).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divisioni internazionali che si sovrappongono a quelle interne.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bombardamenti.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surplus di violenza della guerra civile.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93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Brigate internazionali</a:t>
            </a:r>
          </a:p>
        </p:txBody>
      </p:sp>
      <p:pic>
        <p:nvPicPr>
          <p:cNvPr id="4" name="Segnaposto contenuto 3" descr="brig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0" r="-1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7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Robert Capa, Miliziano</a:t>
            </a:r>
          </a:p>
        </p:txBody>
      </p:sp>
      <p:pic>
        <p:nvPicPr>
          <p:cNvPr id="4" name="Segnaposto contenuto 3" descr="22.jpg_21032710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4" r="-18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02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Pablo Picasso, Guernica</a:t>
            </a:r>
          </a:p>
        </p:txBody>
      </p:sp>
      <p:pic>
        <p:nvPicPr>
          <p:cNvPr id="4" name="Segnaposto contenuto 3" descr="77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" b="-1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793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Guernica, bombardamenti.</a:t>
            </a:r>
          </a:p>
        </p:txBody>
      </p:sp>
      <p:pic>
        <p:nvPicPr>
          <p:cNvPr id="4" name="Segnaposto contenuto 3" descr="128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9" r="-16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7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uerto_bombarde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9" r="-24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05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1938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: Anschluss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1938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Conferenza di Monaco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patto Ribbentrop-Molotov</a:t>
            </a:r>
          </a:p>
        </p:txBody>
      </p:sp>
    </p:spTree>
    <p:extLst>
      <p:ext uri="{BB962C8B-B14F-4D97-AF65-F5344CB8AC3E}">
        <p14:creationId xmlns:p14="http://schemas.microsoft.com/office/powerpoint/2010/main" val="56533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" pitchFamily="2" charset="0"/>
              </a:rPr>
              <a:t>agosto 1923: ministero di coalizione guidato da Gustav </a:t>
            </a:r>
            <a:r>
              <a:rPr lang="it-IT" dirty="0" err="1">
                <a:latin typeface="Times" pitchFamily="2" charset="0"/>
              </a:rPr>
              <a:t>Stresemann</a:t>
            </a:r>
            <a:r>
              <a:rPr lang="it-IT" dirty="0">
                <a:latin typeface="Times" pitchFamily="2" charset="0"/>
              </a:rPr>
              <a:t>, che avvia una politica di dialogo con il Cartello delle sinistre francesi e il ministero laburista inglese.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r>
              <a:rPr lang="it-IT" dirty="0">
                <a:latin typeface="Times" pitchFamily="2" charset="0"/>
              </a:rPr>
              <a:t>aprile 1924: Piano </a:t>
            </a:r>
            <a:r>
              <a:rPr lang="it-IT" dirty="0" err="1">
                <a:latin typeface="Times" pitchFamily="2" charset="0"/>
              </a:rPr>
              <a:t>Dawes</a:t>
            </a:r>
            <a:r>
              <a:rPr lang="it-IT" dirty="0">
                <a:latin typeface="Times" pitchFamily="2" charset="0"/>
              </a:rPr>
              <a:t> (1929: piano Young).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r>
              <a:rPr lang="it-IT" dirty="0">
                <a:latin typeface="Times" pitchFamily="2" charset="0"/>
              </a:rPr>
              <a:t>ottobre 1925: Trattato di Locarno.</a:t>
            </a:r>
          </a:p>
          <a:p>
            <a:endParaRPr lang="it-IT" dirty="0">
              <a:latin typeface="Times" pitchFamily="2" charset="0"/>
            </a:endParaRPr>
          </a:p>
          <a:p>
            <a:r>
              <a:rPr lang="it-IT" dirty="0">
                <a:latin typeface="Times" pitchFamily="2" charset="0"/>
              </a:rPr>
              <a:t>agosto 1928: Patto Briand-</a:t>
            </a:r>
            <a:r>
              <a:rPr lang="it-IT" dirty="0" err="1">
                <a:latin typeface="Times" pitchFamily="2" charset="0"/>
              </a:rPr>
              <a:t>Kellogs</a:t>
            </a:r>
            <a:r>
              <a:rPr lang="it-IT" dirty="0">
                <a:latin typeface="Time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85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limiti della politica di sicurezza collettiva:</a:t>
            </a:r>
          </a:p>
          <a:p>
            <a:pPr>
              <a:buFontTx/>
              <a:buChar char="-"/>
            </a:pPr>
            <a:r>
              <a:rPr lang="it-IT" dirty="0"/>
              <a:t>contraddizioni interne alla Sdn.</a:t>
            </a:r>
          </a:p>
          <a:p>
            <a:pPr>
              <a:buFontTx/>
              <a:buChar char="-"/>
            </a:pPr>
            <a:r>
              <a:rPr lang="it-IT" dirty="0"/>
              <a:t>dialettica tra le principali potenze europee e occidentali.</a:t>
            </a:r>
          </a:p>
          <a:p>
            <a:pPr>
              <a:buFontTx/>
              <a:buChar char="-"/>
            </a:pPr>
            <a:r>
              <a:rPr lang="it-IT" dirty="0"/>
              <a:t>ruolo destabilizzante della Russia sovietica.</a:t>
            </a:r>
          </a:p>
        </p:txBody>
      </p:sp>
    </p:spTree>
    <p:extLst>
      <p:ext uri="{BB962C8B-B14F-4D97-AF65-F5344CB8AC3E}">
        <p14:creationId xmlns:p14="http://schemas.microsoft.com/office/powerpoint/2010/main" val="272253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crisi della sicurezza collettiva (1929-1931)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Grande depressione mette in crisi l’illusione della «sicurezza collettiva».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aggressione giapponese alla Manciuria.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Giappone esce dalla Società delle nazioni.</a:t>
            </a:r>
          </a:p>
        </p:txBody>
      </p:sp>
    </p:spTree>
    <p:extLst>
      <p:ext uri="{BB962C8B-B14F-4D97-AF65-F5344CB8AC3E}">
        <p14:creationId xmlns:p14="http://schemas.microsoft.com/office/powerpoint/2010/main" val="66253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Cina e Giappone</a:t>
            </a:r>
          </a:p>
        </p:txBody>
      </p:sp>
      <p:pic>
        <p:nvPicPr>
          <p:cNvPr id="4" name="Segnaposto contenuto 3" descr="China_and_Japan,_John_Nicaragua_Dower_(1844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75" y="1758158"/>
            <a:ext cx="5577650" cy="4543806"/>
          </a:xfrm>
        </p:spPr>
      </p:pic>
    </p:spTree>
    <p:extLst>
      <p:ext uri="{BB962C8B-B14F-4D97-AF65-F5344CB8AC3E}">
        <p14:creationId xmlns:p14="http://schemas.microsoft.com/office/powerpoint/2010/main" val="343747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6" r="-15776"/>
          <a:stretch>
            <a:fillRect/>
          </a:stretch>
        </p:blipFill>
        <p:spPr>
          <a:xfrm>
            <a:off x="2476052" y="1607536"/>
            <a:ext cx="6624000" cy="3642928"/>
          </a:xfrm>
        </p:spPr>
      </p:pic>
    </p:spTree>
    <p:extLst>
      <p:ext uri="{BB962C8B-B14F-4D97-AF65-F5344CB8AC3E}">
        <p14:creationId xmlns:p14="http://schemas.microsoft.com/office/powerpoint/2010/main" val="333756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Man-</a:t>
            </a:r>
            <a:r>
              <a:rPr lang="it-IT" dirty="0" err="1"/>
              <a:t>chu</a:t>
            </a:r>
            <a:r>
              <a:rPr lang="it-IT" dirty="0"/>
              <a:t>-</a:t>
            </a:r>
            <a:r>
              <a:rPr lang="it-IT" dirty="0" err="1"/>
              <a:t>kuo</a:t>
            </a:r>
            <a:endParaRPr lang="it-IT" dirty="0"/>
          </a:p>
        </p:txBody>
      </p:sp>
      <p:pic>
        <p:nvPicPr>
          <p:cNvPr id="4" name="Segnaposto contenuto 3" descr="transsib-manchukuo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1" r="-1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08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Verso la seconda guerra mondiale (1933-1939)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Hitler cancelliere del Reich.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Germania esce dalla Società delle nazioni.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plebiscito della Saar (riunificazione entro lo stesso territorio nazionale di tutti i tedeschi).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ripristino della coscrizione obbligatoria.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1935-1936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guerra d’Etiopia.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rimilitarizzazione della Renania.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asse Roma-Berlino e patto anti-Comintern.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guerra civile spagnola.</a:t>
            </a:r>
          </a:p>
        </p:txBody>
      </p:sp>
    </p:spTree>
    <p:extLst>
      <p:ext uri="{BB962C8B-B14F-4D97-AF65-F5344CB8AC3E}">
        <p14:creationId xmlns:p14="http://schemas.microsoft.com/office/powerpoint/2010/main" val="1668282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808</Words>
  <Application>Microsoft Macintosh PowerPoint</Application>
  <PresentationFormat>Widescreen</PresentationFormat>
  <Paragraphs>83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La politica internazionale tra le due guerre mondiali</vt:lpstr>
      <vt:lpstr>1. L’instabilità europea e la sicurezza collettiva</vt:lpstr>
      <vt:lpstr>Presentazione standard di PowerPoint</vt:lpstr>
      <vt:lpstr>Presentazione standard di PowerPoint</vt:lpstr>
      <vt:lpstr>2. La crisi della sicurezza collettiva (1929-1931)</vt:lpstr>
      <vt:lpstr>Cina e Giappone</vt:lpstr>
      <vt:lpstr>Presentazione standard di PowerPoint</vt:lpstr>
      <vt:lpstr>Man-chu-kuo</vt:lpstr>
      <vt:lpstr>3. Verso la seconda guerra mondiale (1933-1939)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Brigate internazionali</vt:lpstr>
      <vt:lpstr>Robert Capa, Miliziano</vt:lpstr>
      <vt:lpstr>Pablo Picasso, Guernica</vt:lpstr>
      <vt:lpstr>Guernica, bombardamenti.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3</cp:revision>
  <dcterms:created xsi:type="dcterms:W3CDTF">2024-10-06T15:13:26Z</dcterms:created>
  <dcterms:modified xsi:type="dcterms:W3CDTF">2024-10-14T08:12:30Z</dcterms:modified>
</cp:coreProperties>
</file>