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309" r:id="rId4"/>
    <p:sldId id="344" r:id="rId5"/>
    <p:sldId id="259" r:id="rId6"/>
    <p:sldId id="258" r:id="rId7"/>
    <p:sldId id="347" r:id="rId8"/>
    <p:sldId id="348" r:id="rId9"/>
    <p:sldId id="349" r:id="rId10"/>
    <p:sldId id="262" r:id="rId11"/>
    <p:sldId id="263" r:id="rId12"/>
    <p:sldId id="265" r:id="rId13"/>
    <p:sldId id="266" r:id="rId14"/>
    <p:sldId id="267" r:id="rId15"/>
    <p:sldId id="276" r:id="rId16"/>
    <p:sldId id="268" r:id="rId17"/>
    <p:sldId id="270" r:id="rId18"/>
    <p:sldId id="269" r:id="rId19"/>
    <p:sldId id="271" r:id="rId20"/>
    <p:sldId id="272" r:id="rId21"/>
    <p:sldId id="273" r:id="rId22"/>
    <p:sldId id="275" r:id="rId23"/>
    <p:sldId id="277" r:id="rId24"/>
    <p:sldId id="274" r:id="rId25"/>
    <p:sldId id="257" r:id="rId26"/>
    <p:sldId id="260" r:id="rId27"/>
    <p:sldId id="261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730"/>
  </p:normalViewPr>
  <p:slideViewPr>
    <p:cSldViewPr snapToGrid="0" snapToObjects="1">
      <p:cViewPr varScale="1">
        <p:scale>
          <a:sx n="132" d="100"/>
          <a:sy n="132" d="100"/>
        </p:scale>
        <p:origin x="1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C5043-D689-0A4A-9CFA-7CBAE3943ADA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AC873-E2C5-1949-AABD-F922FB10B1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76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AC873-E2C5-1949-AABD-F922FB10B16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1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58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4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42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5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8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0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4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88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1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EF8C-3959-7E4C-9857-F208FDFF6F70}" type="datetimeFigureOut">
              <a:rPr lang="it-IT" smtClean="0"/>
              <a:t>12/10/21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23D0-62FE-F041-98DC-6F7A89ED14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4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</a:rPr>
              <a:t>La crisi del sistema internazionale e la riorganizzazione delle alleanze</a:t>
            </a:r>
          </a:p>
        </p:txBody>
      </p:sp>
    </p:spTree>
    <p:extLst>
      <p:ext uri="{BB962C8B-B14F-4D97-AF65-F5344CB8AC3E}">
        <p14:creationId xmlns:p14="http://schemas.microsoft.com/office/powerpoint/2010/main" val="74274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1881: occupazione francese di Tunisi</a:t>
            </a:r>
          </a:p>
          <a:p>
            <a:r>
              <a:rPr lang="it-IT" dirty="0"/>
              <a:t>1882: occupazione inglese dell’Egitto</a:t>
            </a:r>
          </a:p>
          <a:p>
            <a:endParaRPr lang="it-IT" dirty="0"/>
          </a:p>
          <a:p>
            <a:r>
              <a:rPr lang="it-IT" dirty="0"/>
              <a:t>Abdul-Hamid II ((1842-1918)</a:t>
            </a:r>
          </a:p>
          <a:p>
            <a:pPr>
              <a:buFontTx/>
              <a:buChar char="-"/>
            </a:pPr>
            <a:r>
              <a:rPr lang="it-IT" dirty="0"/>
              <a:t>riforme amministrative ma svolta autoritaria (1878: revoca della Costituzione)</a:t>
            </a:r>
          </a:p>
          <a:p>
            <a:pPr>
              <a:buFontTx/>
              <a:buChar char="-"/>
            </a:pPr>
            <a:r>
              <a:rPr lang="it-IT" dirty="0"/>
              <a:t>appello all’islam </a:t>
            </a:r>
          </a:p>
          <a:p>
            <a:pPr marL="0" indent="0">
              <a:buNone/>
            </a:pPr>
            <a:r>
              <a:rPr lang="it-IT" dirty="0"/>
              <a:t>- esacerbarsi delle tendenze nazionaliste all’interno della popolazione islamica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74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1896: ribellione a Creta</a:t>
            </a:r>
          </a:p>
          <a:p>
            <a:r>
              <a:rPr lang="it-IT" dirty="0"/>
              <a:t>1897: guerra greco-ottomana</a:t>
            </a:r>
          </a:p>
          <a:p>
            <a:endParaRPr lang="it-IT" dirty="0"/>
          </a:p>
          <a:p>
            <a:r>
              <a:rPr lang="it-IT" dirty="0"/>
              <a:t>nascita, a Istanbul, di un movimento nazionale  armeno</a:t>
            </a:r>
          </a:p>
          <a:p>
            <a:r>
              <a:rPr lang="it-IT" dirty="0"/>
              <a:t>1894-96: massacri di Samsun e Trebisonda</a:t>
            </a:r>
          </a:p>
          <a:p>
            <a:r>
              <a:rPr lang="it-IT" dirty="0"/>
              <a:t>1909: massacro di Adana</a:t>
            </a:r>
          </a:p>
        </p:txBody>
      </p:sp>
    </p:spTree>
    <p:extLst>
      <p:ext uri="{BB962C8B-B14F-4D97-AF65-F5344CB8AC3E}">
        <p14:creationId xmlns:p14="http://schemas.microsoft.com/office/powerpoint/2010/main" val="90075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I giovani turchi</a:t>
            </a:r>
          </a:p>
        </p:txBody>
      </p:sp>
      <p:pic>
        <p:nvPicPr>
          <p:cNvPr id="4" name="Segnaposto contenuto 3" descr="giovani-turc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654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1908: </a:t>
            </a:r>
          </a:p>
          <a:p>
            <a:r>
              <a:rPr lang="it-IT" dirty="0"/>
              <a:t>sollevazione dei Giovani Turchi che costringe Abdul </a:t>
            </a:r>
            <a:r>
              <a:rPr lang="it-IT" dirty="0" err="1"/>
              <a:t>Hamed</a:t>
            </a:r>
            <a:r>
              <a:rPr lang="it-IT" dirty="0"/>
              <a:t> II a ripristinare la Costituzione del 1876</a:t>
            </a:r>
          </a:p>
          <a:p>
            <a:r>
              <a:rPr lang="it-IT" dirty="0"/>
              <a:t>Regno di Bulgaria</a:t>
            </a:r>
          </a:p>
          <a:p>
            <a:r>
              <a:rPr lang="it-IT" dirty="0"/>
              <a:t>Creta proclama la sua riunificazione alla Grecia (riconosciuta nel 1913 col trattato di Londra)</a:t>
            </a:r>
          </a:p>
          <a:p>
            <a:r>
              <a:rPr lang="it-IT" dirty="0"/>
              <a:t>L’impero austro-ungarico annette la Bosnia-Erzegovina</a:t>
            </a:r>
          </a:p>
        </p:txBody>
      </p:sp>
    </p:spTree>
    <p:extLst>
      <p:ext uri="{BB962C8B-B14F-4D97-AF65-F5344CB8AC3E}">
        <p14:creationId xmlns:p14="http://schemas.microsoft.com/office/powerpoint/2010/main" val="400512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1909: Abdul </a:t>
            </a:r>
            <a:r>
              <a:rPr lang="it-IT" dirty="0" err="1"/>
              <a:t>Hamed</a:t>
            </a:r>
            <a:r>
              <a:rPr lang="it-IT" dirty="0"/>
              <a:t> II viene costretto ad abdicare e sostituito dal fratello Mahmud V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15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25" y="1600200"/>
            <a:ext cx="6684150" cy="4525963"/>
          </a:xfrm>
        </p:spPr>
      </p:pic>
    </p:spTree>
    <p:extLst>
      <p:ext uri="{BB962C8B-B14F-4D97-AF65-F5344CB8AC3E}">
        <p14:creationId xmlns:p14="http://schemas.microsoft.com/office/powerpoint/2010/main" val="321986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La guerra di Libia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1911-1912: guerra di Libia</a:t>
            </a:r>
          </a:p>
        </p:txBody>
      </p:sp>
    </p:spTree>
    <p:extLst>
      <p:ext uri="{BB962C8B-B14F-4D97-AF65-F5344CB8AC3E}">
        <p14:creationId xmlns:p14="http://schemas.microsoft.com/office/powerpoint/2010/main" val="240014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09" r="-39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38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Alpini del battaglione Edolo davanti ai corpi dei libici caduti nell’assalto al muro della Ridotta Lombarda (1912)</a:t>
            </a:r>
          </a:p>
        </p:txBody>
      </p:sp>
      <p:pic>
        <p:nvPicPr>
          <p:cNvPr id="4" name="Segnaposto contenuto 3" descr="Alpini_battaglione_Edolo_in_Libia_-_Guerra_italo-turca_(191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93" r="-4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1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911_Libia2_Rabuiti.jpg_15359963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50" r="-14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52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00FF"/>
                </a:solidFill>
              </a:rPr>
              <a:t>I sistemi internazionali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1. </a:t>
            </a:r>
            <a:r>
              <a:rPr lang="it-IT" b="1" u="sng" dirty="0"/>
              <a:t>Sistema “viennese”</a:t>
            </a:r>
            <a:r>
              <a:rPr lang="it-IT" dirty="0"/>
              <a:t> (1815-1914) </a:t>
            </a:r>
          </a:p>
          <a:p>
            <a:endParaRPr lang="it-IT" dirty="0"/>
          </a:p>
          <a:p>
            <a:pPr lvl="0"/>
            <a:r>
              <a:rPr lang="it-IT" dirty="0"/>
              <a:t>2. </a:t>
            </a:r>
            <a:r>
              <a:rPr lang="it-IT" b="1" u="sng" dirty="0"/>
              <a:t>Sistema “</a:t>
            </a:r>
            <a:r>
              <a:rPr lang="it-IT" b="1" u="sng" dirty="0" err="1"/>
              <a:t>versaillese</a:t>
            </a:r>
            <a:r>
              <a:rPr lang="it-IT" b="1" u="sng" dirty="0"/>
              <a:t>”</a:t>
            </a:r>
            <a:r>
              <a:rPr lang="it-IT" b="1" dirty="0"/>
              <a:t> (1914-1945)</a:t>
            </a:r>
            <a:endParaRPr lang="it-IT" dirty="0"/>
          </a:p>
          <a:p>
            <a:endParaRPr lang="it-IT" dirty="0"/>
          </a:p>
          <a:p>
            <a:r>
              <a:rPr lang="it-IT" dirty="0"/>
              <a:t>3. </a:t>
            </a:r>
            <a:r>
              <a:rPr lang="it-IT" b="1" u="sng" dirty="0"/>
              <a:t>Sistema della “pax armata sovietico-americana dei quarantacinque anni”</a:t>
            </a:r>
            <a:r>
              <a:rPr lang="it-IT" b="1" dirty="0"/>
              <a:t> (1946-1991)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79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050-Pasco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07" r="-84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407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ibia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648" r="-81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788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Le guerre balcaniche</a:t>
            </a:r>
          </a:p>
        </p:txBody>
      </p:sp>
      <p:pic>
        <p:nvPicPr>
          <p:cNvPr id="4" name="Segnaposto contenuto 3" descr="Guerre_balcanich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18" r="-87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45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61" y="1600200"/>
            <a:ext cx="4450677" cy="4525963"/>
          </a:xfrm>
        </p:spPr>
      </p:pic>
    </p:spTree>
    <p:extLst>
      <p:ext uri="{BB962C8B-B14F-4D97-AF65-F5344CB8AC3E}">
        <p14:creationId xmlns:p14="http://schemas.microsoft.com/office/powerpoint/2010/main" val="170626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autunno 1912: prima guerra balcanica</a:t>
            </a:r>
          </a:p>
          <a:p>
            <a:endParaRPr lang="it-IT" dirty="0"/>
          </a:p>
          <a:p>
            <a:r>
              <a:rPr lang="it-IT" dirty="0"/>
              <a:t>estate 1913: seconda guerra balcanica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08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Il sistema delle alleanze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Triplice Alleanza:</a:t>
            </a:r>
          </a:p>
          <a:p>
            <a:pPr marL="0" indent="0">
              <a:buNone/>
            </a:pPr>
            <a:r>
              <a:rPr lang="it-IT" dirty="0"/>
              <a:t>Germania, Austria-Ungheria, Italia</a:t>
            </a:r>
          </a:p>
          <a:p>
            <a:pPr marL="0" indent="0">
              <a:buNone/>
            </a:pPr>
            <a:r>
              <a:rPr lang="it-IT" dirty="0"/>
              <a:t>(permanente dal 1887)</a:t>
            </a:r>
          </a:p>
          <a:p>
            <a:pPr>
              <a:buFontTx/>
              <a:buChar char="•"/>
            </a:pPr>
            <a:r>
              <a:rPr lang="it-IT" dirty="0"/>
              <a:t>Triplice Intesa:</a:t>
            </a:r>
          </a:p>
          <a:p>
            <a:pPr marL="0" indent="0">
              <a:buNone/>
            </a:pPr>
            <a:r>
              <a:rPr lang="it-IT" dirty="0"/>
              <a:t>Francia, Russia, Regno Unito</a:t>
            </a:r>
          </a:p>
          <a:p>
            <a:pPr marL="0" indent="0">
              <a:buNone/>
            </a:pPr>
            <a:r>
              <a:rPr lang="it-IT" dirty="0"/>
              <a:t>(1904: Entente cordiale; 1907: intesa anglo-russa)</a:t>
            </a:r>
          </a:p>
        </p:txBody>
      </p:sp>
    </p:spTree>
    <p:extLst>
      <p:ext uri="{BB962C8B-B14F-4D97-AF65-F5344CB8AC3E}">
        <p14:creationId xmlns:p14="http://schemas.microsoft.com/office/powerpoint/2010/main" val="117272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uropa1914alleanz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2" r="-22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08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alleanze_guerr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9" r="-18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49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Sistema “viennese”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just">
              <a:buFont typeface="Wingdings" charset="0"/>
              <a:buChar char="Ø"/>
            </a:pPr>
            <a:r>
              <a:rPr lang="it-IT" b="1" dirty="0">
                <a:solidFill>
                  <a:srgbClr val="000000"/>
                </a:solidFill>
              </a:rPr>
              <a:t>flessibilità</a:t>
            </a:r>
            <a:r>
              <a:rPr lang="it-IT" dirty="0">
                <a:solidFill>
                  <a:srgbClr val="000000"/>
                </a:solidFill>
              </a:rPr>
              <a:t> (capacità di adattamento ai cambiamenti geopolitici che ne garantisce la </a:t>
            </a:r>
            <a:r>
              <a:rPr lang="it-IT" b="1" dirty="0">
                <a:solidFill>
                  <a:srgbClr val="000000"/>
                </a:solidFill>
              </a:rPr>
              <a:t>durata</a:t>
            </a:r>
            <a:r>
              <a:rPr lang="it-IT" dirty="0">
                <a:solidFill>
                  <a:srgbClr val="000000"/>
                </a:solidFill>
              </a:rPr>
              <a:t> nel tempo)</a:t>
            </a:r>
          </a:p>
          <a:p>
            <a:pPr>
              <a:buFont typeface="Wingdings" charset="0"/>
              <a:buChar char="Ø"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9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protagonisti:</a:t>
            </a:r>
          </a:p>
          <a:p>
            <a:pPr marL="0" indent="0">
              <a:buNone/>
            </a:pPr>
            <a:r>
              <a:rPr lang="it-IT" dirty="0"/>
              <a:t>Austria</a:t>
            </a:r>
          </a:p>
          <a:p>
            <a:pPr marL="0" indent="0">
              <a:buNone/>
            </a:pPr>
            <a:r>
              <a:rPr lang="it-IT" dirty="0"/>
              <a:t>Russia</a:t>
            </a:r>
          </a:p>
          <a:p>
            <a:pPr marL="0" indent="0">
              <a:buNone/>
            </a:pPr>
            <a:r>
              <a:rPr lang="it-IT" dirty="0"/>
              <a:t>Prussia</a:t>
            </a:r>
          </a:p>
          <a:p>
            <a:pPr marL="0" indent="0">
              <a:buNone/>
            </a:pPr>
            <a:r>
              <a:rPr lang="it-IT" dirty="0"/>
              <a:t>Gran Bretagna</a:t>
            </a:r>
          </a:p>
          <a:p>
            <a:pPr marL="0" indent="0">
              <a:buNone/>
            </a:pPr>
            <a:r>
              <a:rPr lang="it-IT" dirty="0"/>
              <a:t>Francia post-rivoluzionaria</a:t>
            </a:r>
          </a:p>
        </p:txBody>
      </p:sp>
    </p:spTree>
    <p:extLst>
      <p:ext uri="{BB962C8B-B14F-4D97-AF65-F5344CB8AC3E}">
        <p14:creationId xmlns:p14="http://schemas.microsoft.com/office/powerpoint/2010/main" val="26809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</a:rPr>
              <a:t>I campi di tensione europea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>
              <a:buFontTx/>
              <a:buChar char="•"/>
            </a:pPr>
            <a:r>
              <a:rPr lang="it-IT" dirty="0"/>
              <a:t>Germania vs Francia</a:t>
            </a:r>
          </a:p>
          <a:p>
            <a:r>
              <a:rPr lang="it-IT" dirty="0"/>
              <a:t>Austria-Ungheria vs Russia</a:t>
            </a:r>
          </a:p>
          <a:p>
            <a:r>
              <a:rPr lang="it-IT" dirty="0"/>
              <a:t>Regno Unito vs Germania</a:t>
            </a:r>
          </a:p>
        </p:txBody>
      </p:sp>
    </p:spTree>
    <p:extLst>
      <p:ext uri="{BB962C8B-B14F-4D97-AF65-F5344CB8AC3E}">
        <p14:creationId xmlns:p14="http://schemas.microsoft.com/office/powerpoint/2010/main" val="301196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Effetti destabilizzanti: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lphaLcParenR"/>
            </a:pPr>
            <a:r>
              <a:rPr lang="it-IT" dirty="0"/>
              <a:t>corsa al riarmo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b) questione d’Oriente</a:t>
            </a:r>
          </a:p>
        </p:txBody>
      </p:sp>
    </p:spTree>
    <p:extLst>
      <p:ext uri="{BB962C8B-B14F-4D97-AF65-F5344CB8AC3E}">
        <p14:creationId xmlns:p14="http://schemas.microsoft.com/office/powerpoint/2010/main" val="40429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0AEB3-65ED-AE43-A30E-D36DE732B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EE402-4041-994F-827B-6B7F5CDC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1873: Bismark, per isolare la Francia, si adopera per la nascita della Lega dei tre imperatori (Austria-Ungheria, Russia, Germania); Inghilterra isolazionista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Rapida evoluzione della questione d’Oriente, verso cui è puntata l’attenzione dell’opinione pubblica e dei governi occidentali</a:t>
            </a:r>
          </a:p>
        </p:txBody>
      </p:sp>
    </p:spTree>
    <p:extLst>
      <p:ext uri="{BB962C8B-B14F-4D97-AF65-F5344CB8AC3E}">
        <p14:creationId xmlns:p14="http://schemas.microsoft.com/office/powerpoint/2010/main" val="233396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1346C-DE1E-7043-A24E-1F89CBFF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La disgregazione dell’Impero ottomano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A7CF0-7A2C-214C-BEAB-1299B058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1877: guerra russo-turca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1878: pace e trattato di Santo Stefano</a:t>
            </a:r>
          </a:p>
          <a:p>
            <a:pPr marL="0" indent="0">
              <a:buNone/>
            </a:pPr>
            <a:r>
              <a:rPr lang="it-IT" dirty="0"/>
              <a:t>	Nascita della Bulgaria indipendente (anche se   	satellite della Russia), indipendenza di Serbia, 	Montenegro e Romania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Reazione europea contro l’egemonia russa nei Balcani.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Conferenza di Berlino e nuovo trattato di Pace</a:t>
            </a:r>
          </a:p>
          <a:p>
            <a:pPr marL="457200" lvl="1" indent="0">
              <a:buNone/>
            </a:pPr>
            <a:r>
              <a:rPr lang="it-IT" sz="3000" dirty="0"/>
              <a:t>Indipendenza della Serbia, del Montenegro de della Romania; ridimensionamento della Bulgaria; Bosnia Erzegovina protettorato austro-ungarico; Cipro al Regno Unito</a:t>
            </a:r>
          </a:p>
        </p:txBody>
      </p:sp>
    </p:spTree>
    <p:extLst>
      <p:ext uri="{BB962C8B-B14F-4D97-AF65-F5344CB8AC3E}">
        <p14:creationId xmlns:p14="http://schemas.microsoft.com/office/powerpoint/2010/main" val="337177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06EEF-03F0-7F40-8140-8C71A07E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365B8A9-156D-5C41-BB41-C0C0AC8C5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22" y="1600200"/>
            <a:ext cx="6037355" cy="4525963"/>
          </a:xfrm>
        </p:spPr>
      </p:pic>
    </p:spTree>
    <p:extLst>
      <p:ext uri="{BB962C8B-B14F-4D97-AF65-F5344CB8AC3E}">
        <p14:creationId xmlns:p14="http://schemas.microsoft.com/office/powerpoint/2010/main" val="1953225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433</Words>
  <Application>Microsoft Macintosh PowerPoint</Application>
  <PresentationFormat>Presentazione su schermo (4:3)</PresentationFormat>
  <Paragraphs>89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di Office</vt:lpstr>
      <vt:lpstr>Presentazione standard di PowerPoint</vt:lpstr>
      <vt:lpstr>I sistemi internazionali</vt:lpstr>
      <vt:lpstr>Sistema “viennese”</vt:lpstr>
      <vt:lpstr>Presentazione standard di PowerPoint</vt:lpstr>
      <vt:lpstr>I campi di tensione europea</vt:lpstr>
      <vt:lpstr>Presentazione standard di PowerPoint</vt:lpstr>
      <vt:lpstr>Presentazione standard di PowerPoint</vt:lpstr>
      <vt:lpstr>La disgregazione dell’Impero ottomano</vt:lpstr>
      <vt:lpstr>Presentazione standard di PowerPoint</vt:lpstr>
      <vt:lpstr>Presentazione standard di PowerPoint</vt:lpstr>
      <vt:lpstr>Presentazione standard di PowerPoint</vt:lpstr>
      <vt:lpstr>I giovani turchi</vt:lpstr>
      <vt:lpstr>Presentazione standard di PowerPoint</vt:lpstr>
      <vt:lpstr>Presentazione standard di PowerPoint</vt:lpstr>
      <vt:lpstr>Presentazione standard di PowerPoint</vt:lpstr>
      <vt:lpstr>La guerra di Libia</vt:lpstr>
      <vt:lpstr>Presentazione standard di PowerPoint</vt:lpstr>
      <vt:lpstr>Alpini del battaglione Edolo davanti ai corpi dei libici caduti nell’assalto al muro della Ridotta Lombarda (1912)</vt:lpstr>
      <vt:lpstr>Presentazione standard di PowerPoint</vt:lpstr>
      <vt:lpstr>Presentazione standard di PowerPoint</vt:lpstr>
      <vt:lpstr>Presentazione standard di PowerPoint</vt:lpstr>
      <vt:lpstr>Le guerre balcaniche</vt:lpstr>
      <vt:lpstr>Presentazione standard di PowerPoint</vt:lpstr>
      <vt:lpstr>Presentazione standard di PowerPoint</vt:lpstr>
      <vt:lpstr>Il sistema delle alleanze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14</cp:revision>
  <dcterms:created xsi:type="dcterms:W3CDTF">2015-03-11T09:11:58Z</dcterms:created>
  <dcterms:modified xsi:type="dcterms:W3CDTF">2021-10-12T05:17:20Z</dcterms:modified>
</cp:coreProperties>
</file>