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4" r:id="rId3"/>
    <p:sldId id="257" r:id="rId4"/>
    <p:sldId id="291" r:id="rId5"/>
    <p:sldId id="292" r:id="rId6"/>
    <p:sldId id="293" r:id="rId7"/>
    <p:sldId id="295" r:id="rId8"/>
    <p:sldId id="296" r:id="rId9"/>
    <p:sldId id="297" r:id="rId10"/>
    <p:sldId id="300" r:id="rId11"/>
    <p:sldId id="298" r:id="rId12"/>
    <p:sldId id="299" r:id="rId13"/>
    <p:sldId id="301" r:id="rId14"/>
    <p:sldId id="302" r:id="rId15"/>
    <p:sldId id="303" r:id="rId16"/>
  </p:sldIdLst>
  <p:sldSz cx="9144000" cy="6858000" type="screen4x3"/>
  <p:notesSz cx="6858000" cy="9144000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FFFFCC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510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4A30377-55F4-A0C8-3B0B-EFA177062B0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B88DBDF-37AF-CC67-A097-C505C9BE91A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266D701-FA36-942D-F761-667A6304397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F8BA10-E89B-4811-8C04-E42E0340138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377556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2DE1B72-CD65-53C4-51DF-96A278C0E72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089DB51-BE4A-0DD3-7B5E-67DB754B86B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6C8F88B-79A3-21BA-74F9-5DC1867C6DB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D6F2AF-68A9-4CF0-A9CD-7D24B379B7C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30606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17B6FE0-6A40-6CF6-06D2-28EDB5BB451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EC46886-BB0D-CFAA-C2CC-9E9928FC459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EFB9259-E8D7-E71B-68BA-66E519974AD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CC5D4B-0546-471C-ADD2-DC3DB1B52FF5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083373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EB2695D-959C-E730-DA47-0717C2708FD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3CF6E25-D1A0-6DBE-9464-D82DD41F40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C68785E-5086-0B2B-012C-A0DD769E5D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B5A682-317A-4F7B-A452-6181C8EAE5C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546356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97A95D7-28B7-66DA-13E4-760B739F10C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6FE7F0B-9555-44FB-1776-2EE19AA6C06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817D2EE-3D70-A3D9-09F5-6FFB7B2B2BC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96908C-5587-4F71-AAD1-8B4A1D21912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908550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D6B2B58-8495-D882-FDBE-B87C9882D5F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6AACDF2-5199-E0F4-0C8B-1303A55E06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A8ABE33-2A33-2492-6B31-5A3801A3851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CAC933-5B8C-4679-94B6-79CAD85C08B7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631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3C441424-D9D1-4297-FF5F-01B256CD1D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6D9FCD26-9708-C173-2C1B-89395584FB5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6CD146D3-6F3C-F3F5-A201-E67416C992C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BEF851-6928-4D8E-8274-F027415C090E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1482144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5336988-EAD2-9312-BCB2-F37301BECA2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92A5006-CDFA-FF02-93AB-A2314E1B42D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A0A4C01-5A95-8DB5-E014-0CD21A2B15F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7D3D6C-771F-49A0-BF17-5503ED2AFA1E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828925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9CF50E50-FA0B-137E-A4F8-233CC9730BF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FE7BA995-2D03-D50F-8068-63B05D6D196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A1A2C6E8-3FB3-3AF1-46D6-AAB4D01E73A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0BC352-916E-4DDD-9190-29C660898EA6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682198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367E3D7-A969-07A2-0B58-0B852235712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EE130AD-5CA8-E755-DD46-64A56ED26CF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B7FB15A-10FE-0532-D545-D11677E2058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A29490-7103-46C8-8039-8A2108285C4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418621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4F1554B-373F-A5B5-1F4E-B85E9EB0DAD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1A0721A-6435-C4C8-50D6-DC3143205D9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18AC01F-18DF-6B42-BD57-1BD1A84E3B1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990ACC-8EC5-40BD-B9AD-18B036626372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172828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6C4E2B66-023A-4E2C-385D-A955988268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486DB87C-223C-4DC5-1EA8-2F010097C8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704274E0-8581-BDA4-5C2C-84F0AB2EF70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5C776DD-465D-821B-8050-E0150C7B2E8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888ADA88-8201-21C6-5A1D-9016DA0F1B4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883FD877-7BED-45B2-8354-6AB007BCF8B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E1988889-EE98-D441-A830-E6AC6CF04CA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1700213"/>
            <a:ext cx="7772400" cy="3024187"/>
          </a:xfrm>
        </p:spPr>
        <p:txBody>
          <a:bodyPr/>
          <a:lstStyle/>
          <a:p>
            <a:pPr eaLnBrk="1" hangingPunct="1">
              <a:defRPr/>
            </a:pPr>
            <a:r>
              <a:rPr lang="it-IT" altLang="it-IT" sz="36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skerville Old Face" pitchFamily="18" charset="0"/>
              </a:rPr>
              <a:t>Diritto delle relazioni esterne dell’Unione europea della PESC e della PESD</a:t>
            </a:r>
            <a:br>
              <a:rPr lang="it-IT" altLang="it-IT" sz="36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skerville Old Face" pitchFamily="18" charset="0"/>
              </a:rPr>
            </a:br>
            <a:r>
              <a:rPr lang="it-IT" altLang="it-IT" sz="2800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skerville Old Face" pitchFamily="18" charset="0"/>
              </a:rPr>
              <a:t>Politica di sicurezza e di difesa: graduale definizione di politica di difesa comune</a:t>
            </a:r>
            <a:br>
              <a:rPr lang="it-IT" altLang="it-IT" sz="36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skerville Old Face" pitchFamily="18" charset="0"/>
              </a:rPr>
            </a:br>
            <a:r>
              <a:rPr lang="it-IT" altLang="it-IT" sz="24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skerville Old Face" pitchFamily="18" charset="0"/>
              </a:rPr>
              <a:t>Master «</a:t>
            </a:r>
            <a:r>
              <a:rPr lang="en-US" altLang="it-IT" sz="24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skerville Old Face" pitchFamily="18" charset="0"/>
              </a:rPr>
              <a:t>International Cooperation and Security Diplomacy</a:t>
            </a:r>
            <a:r>
              <a:rPr lang="it-IT" altLang="it-IT" sz="24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skerville Old Face" pitchFamily="18" charset="0"/>
              </a:rPr>
              <a:t>»</a:t>
            </a:r>
            <a:endParaRPr lang="it-IT" altLang="it-IT" sz="3600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askerville Old Face" pitchFamily="18" charset="0"/>
            </a:endParaRP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9148B0BD-149E-BB9D-2297-B12AA0E41B34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71600" y="4652963"/>
            <a:ext cx="6400800" cy="1368425"/>
          </a:xfrm>
        </p:spPr>
        <p:txBody>
          <a:bodyPr/>
          <a:lstStyle/>
          <a:p>
            <a:pPr eaLnBrk="1" hangingPunct="1"/>
            <a:endParaRPr lang="it-IT" altLang="it-IT">
              <a:solidFill>
                <a:srgbClr val="CC0000"/>
              </a:solidFill>
              <a:latin typeface="Baskerville Old Face" panose="02020602080505020303" pitchFamily="18" charset="0"/>
            </a:endParaRPr>
          </a:p>
          <a:p>
            <a:pPr eaLnBrk="1" hangingPunct="1"/>
            <a:r>
              <a:rPr lang="it-IT" altLang="it-IT" sz="1800">
                <a:solidFill>
                  <a:srgbClr val="CC0000"/>
                </a:solidFill>
                <a:latin typeface="Baskerville Old Face" panose="02020602080505020303" pitchFamily="18" charset="0"/>
              </a:rPr>
              <a:t>Prof.ssa Emanuela Pistoia</a:t>
            </a:r>
          </a:p>
          <a:p>
            <a:pPr eaLnBrk="1" hangingPunct="1"/>
            <a:r>
              <a:rPr lang="it-IT" altLang="it-IT" sz="1600">
                <a:solidFill>
                  <a:srgbClr val="CC0000"/>
                </a:solidFill>
                <a:latin typeface="Baskerville Old Face" panose="02020602080505020303" pitchFamily="18" charset="0"/>
              </a:rPr>
              <a:t>Ordinario di Diritto dell’Unione europea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4DE7B9-737A-D43E-BFCD-0ADBFDA717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8FC5D16F-F416-5EA7-E140-031FD0AFF1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41325" y="620713"/>
            <a:ext cx="8229600" cy="71437"/>
          </a:xfrm>
        </p:spPr>
        <p:txBody>
          <a:bodyPr/>
          <a:lstStyle/>
          <a:p>
            <a:pPr eaLnBrk="1" hangingPunct="1"/>
            <a:r>
              <a:rPr lang="it-IT" altLang="it-IT" sz="3600">
                <a:solidFill>
                  <a:srgbClr val="CC0000"/>
                </a:solidFill>
                <a:latin typeface="Baskerville Old Face" panose="02020602080505020303" pitchFamily="18" charset="0"/>
              </a:rPr>
              <a:t>-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36396A6F-B7C2-E2B4-4AF9-13301A7B82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404813"/>
            <a:ext cx="8229600" cy="63373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it-IT" altLang="it-IT" dirty="0">
                <a:solidFill>
                  <a:srgbClr val="CC0000"/>
                </a:solidFill>
                <a:latin typeface="Baskerville Old Face" pitchFamily="18" charset="0"/>
              </a:rPr>
              <a:t>La </a:t>
            </a:r>
            <a:r>
              <a:rPr lang="it-IT" altLang="it-IT" i="1" dirty="0">
                <a:solidFill>
                  <a:srgbClr val="CC0000"/>
                </a:solidFill>
                <a:latin typeface="Baskerville Old Face" pitchFamily="18" charset="0"/>
              </a:rPr>
              <a:t>difesa comune</a:t>
            </a:r>
            <a:endParaRPr lang="it-IT" altLang="it-IT" dirty="0">
              <a:solidFill>
                <a:srgbClr val="CC0000"/>
              </a:solidFill>
              <a:latin typeface="Baskerville Old Face" pitchFamily="18" charset="0"/>
            </a:endParaRPr>
          </a:p>
          <a:p>
            <a:pPr algn="ctr" eaLnBrk="1" hangingPunct="1">
              <a:buFontTx/>
              <a:buNone/>
              <a:defRPr/>
            </a:pPr>
            <a:r>
              <a:rPr lang="it-IT" altLang="it-IT" sz="2800" dirty="0">
                <a:solidFill>
                  <a:srgbClr val="0070C0"/>
                </a:solidFill>
                <a:latin typeface="Baskerville Old Face" pitchFamily="18" charset="0"/>
              </a:rPr>
              <a:t>Cosa significa?</a:t>
            </a:r>
          </a:p>
          <a:p>
            <a:pPr algn="just" eaLnBrk="1" hangingPunct="1">
              <a:buNone/>
              <a:defRPr/>
            </a:pPr>
            <a:endParaRPr lang="it-IT" altLang="it-IT" sz="2400" dirty="0">
              <a:solidFill>
                <a:srgbClr val="0070C0"/>
              </a:solidFill>
              <a:latin typeface="Baskerville Old Face" pitchFamily="18" charset="0"/>
            </a:endParaRPr>
          </a:p>
          <a:p>
            <a:pPr algn="just" eaLnBrk="1" hangingPunct="1">
              <a:buNone/>
              <a:defRPr/>
            </a:pPr>
            <a:r>
              <a:rPr lang="it-IT" altLang="it-IT" sz="2400" dirty="0">
                <a:solidFill>
                  <a:srgbClr val="0070C0"/>
                </a:solidFill>
                <a:latin typeface="Baskerville Old Face" pitchFamily="18" charset="0"/>
              </a:rPr>
              <a:t>L’UE può acquisire una </a:t>
            </a:r>
            <a:r>
              <a:rPr lang="it-IT" altLang="it-IT" sz="2400" dirty="0">
                <a:solidFill>
                  <a:srgbClr val="C00000"/>
                </a:solidFill>
                <a:latin typeface="Baskerville Old Face" pitchFamily="18" charset="0"/>
              </a:rPr>
              <a:t>competenza nuova </a:t>
            </a:r>
            <a:r>
              <a:rPr lang="it-IT" altLang="it-IT" sz="2400" dirty="0">
                <a:solidFill>
                  <a:srgbClr val="0070C0"/>
                </a:solidFill>
                <a:latin typeface="Baskerville Old Face" pitchFamily="18" charset="0"/>
              </a:rPr>
              <a:t>senza necessità di revisionare i Trattati.</a:t>
            </a:r>
          </a:p>
          <a:p>
            <a:pPr algn="just" eaLnBrk="1" hangingPunct="1">
              <a:buNone/>
              <a:defRPr/>
            </a:pPr>
            <a:r>
              <a:rPr lang="it-IT" altLang="it-IT" sz="2400" dirty="0">
                <a:solidFill>
                  <a:srgbClr val="0070C0"/>
                </a:solidFill>
                <a:latin typeface="Baskerville Old Face" pitchFamily="18" charset="0"/>
              </a:rPr>
              <a:t>Tuttavia:</a:t>
            </a:r>
          </a:p>
          <a:p>
            <a:pPr marL="457200" lvl="1" indent="0" algn="just" eaLnBrk="1" hangingPunct="1">
              <a:buNone/>
              <a:defRPr/>
            </a:pPr>
            <a:r>
              <a:rPr lang="it-IT" altLang="it-IT" sz="2400" dirty="0">
                <a:solidFill>
                  <a:srgbClr val="C00000"/>
                </a:solidFill>
                <a:latin typeface="Baskerville Old Face" pitchFamily="18" charset="0"/>
              </a:rPr>
              <a:t>Difesa comune = forze armate comuni?</a:t>
            </a:r>
          </a:p>
          <a:p>
            <a:pPr marL="457200" lvl="1" indent="0" algn="just" eaLnBrk="1" hangingPunct="1">
              <a:buNone/>
              <a:defRPr/>
            </a:pPr>
            <a:endParaRPr lang="it-IT" altLang="it-IT" sz="1800" dirty="0">
              <a:solidFill>
                <a:srgbClr val="C00000"/>
              </a:solidFill>
              <a:latin typeface="Baskerville Old Face" pitchFamily="18" charset="0"/>
            </a:endParaRPr>
          </a:p>
          <a:p>
            <a:pPr lvl="1" algn="just" eaLnBrk="1" hangingPunct="1">
              <a:buFont typeface="Wingdings" panose="05000000000000000000" pitchFamily="2" charset="2"/>
              <a:buChar char="ü"/>
              <a:defRPr/>
            </a:pPr>
            <a:r>
              <a:rPr lang="it-IT" altLang="it-IT" sz="1800" dirty="0">
                <a:solidFill>
                  <a:srgbClr val="C00000"/>
                </a:solidFill>
                <a:latin typeface="Baskerville Old Face" pitchFamily="18" charset="0"/>
              </a:rPr>
              <a:t>Sì</a:t>
            </a:r>
          </a:p>
          <a:p>
            <a:pPr lvl="1" algn="just" eaLnBrk="1" hangingPunct="1">
              <a:buFont typeface="Wingdings" panose="05000000000000000000" pitchFamily="2" charset="2"/>
              <a:buChar char="ü"/>
              <a:defRPr/>
            </a:pPr>
            <a:r>
              <a:rPr lang="it-IT" altLang="it-IT" sz="1800" dirty="0">
                <a:solidFill>
                  <a:srgbClr val="C00000"/>
                </a:solidFill>
                <a:latin typeface="Baskerville Old Face" pitchFamily="18" charset="0"/>
              </a:rPr>
              <a:t>No</a:t>
            </a:r>
          </a:p>
          <a:p>
            <a:pPr lvl="1" algn="just" eaLnBrk="1" hangingPunct="1">
              <a:buFont typeface="Wingdings" panose="05000000000000000000" pitchFamily="2" charset="2"/>
              <a:buChar char="ü"/>
              <a:defRPr/>
            </a:pPr>
            <a:r>
              <a:rPr lang="it-IT" altLang="it-IT" sz="1800" dirty="0">
                <a:solidFill>
                  <a:srgbClr val="C00000"/>
                </a:solidFill>
                <a:latin typeface="Baskerville Old Face" pitchFamily="18" charset="0"/>
              </a:rPr>
              <a:t>Non necessariamente</a:t>
            </a:r>
          </a:p>
          <a:p>
            <a:pPr marL="457200" lvl="1" indent="0" algn="just" eaLnBrk="1" hangingPunct="1">
              <a:buNone/>
              <a:defRPr/>
            </a:pPr>
            <a:endParaRPr lang="it-IT" altLang="it-IT" sz="1800" dirty="0">
              <a:solidFill>
                <a:srgbClr val="C00000"/>
              </a:solidFill>
              <a:latin typeface="Baskerville Old Face" pitchFamily="18" charset="0"/>
            </a:endParaRPr>
          </a:p>
          <a:p>
            <a:pPr marL="457200" lvl="1" indent="0" algn="just" eaLnBrk="1" hangingPunct="1">
              <a:buNone/>
              <a:defRPr/>
            </a:pPr>
            <a:endParaRPr lang="it-IT" altLang="it-IT" sz="1800" dirty="0">
              <a:solidFill>
                <a:srgbClr val="0070C0"/>
              </a:solidFill>
              <a:latin typeface="Baskerville Old Face" pitchFamily="18" charset="0"/>
            </a:endParaRPr>
          </a:p>
          <a:p>
            <a:pPr marL="457200" lvl="1" indent="0" algn="just" eaLnBrk="1" hangingPunct="1">
              <a:buNone/>
              <a:defRPr/>
            </a:pPr>
            <a:endParaRPr lang="it-IT" altLang="it-IT" sz="2000" dirty="0">
              <a:solidFill>
                <a:srgbClr val="0070C0"/>
              </a:solidFill>
              <a:latin typeface="Baskerville Old Face" pitchFamily="18" charset="0"/>
            </a:endParaRPr>
          </a:p>
          <a:p>
            <a:pPr marL="457200" lvl="1" indent="0" algn="just" eaLnBrk="1" hangingPunct="1">
              <a:buNone/>
              <a:defRPr/>
            </a:pPr>
            <a:endParaRPr lang="it-IT" altLang="it-IT" sz="2000" dirty="0">
              <a:solidFill>
                <a:srgbClr val="0070C0"/>
              </a:solidFill>
              <a:latin typeface="Baskerville Old Face" pitchFamily="18" charset="0"/>
            </a:endParaRPr>
          </a:p>
          <a:p>
            <a:pPr marL="457200" lvl="1" indent="0" algn="just" eaLnBrk="1" hangingPunct="1">
              <a:buNone/>
              <a:defRPr/>
            </a:pPr>
            <a:endParaRPr lang="it-IT" altLang="it-IT" sz="2000" dirty="0">
              <a:solidFill>
                <a:srgbClr val="0070C0"/>
              </a:solidFill>
              <a:latin typeface="Baskerville Old Fac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6841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7A248C-571A-1F3A-F44C-AF4AB99150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EB7C13-6020-441A-A041-2E7C78C2C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500438"/>
            <a:ext cx="7772400" cy="1543050"/>
          </a:xfrm>
        </p:spPr>
        <p:txBody>
          <a:bodyPr/>
          <a:lstStyle/>
          <a:p>
            <a:pPr>
              <a:defRPr/>
            </a:pPr>
            <a:r>
              <a:rPr lang="it-IT" sz="3200" dirty="0">
                <a:solidFill>
                  <a:srgbClr val="C00000"/>
                </a:solidFill>
              </a:rPr>
              <a:t>LA GRADUALE DEFINIZIONE DI POLITICA DI DIFESA COMUNE</a:t>
            </a:r>
            <a:endParaRPr lang="nl-NL" sz="3200" dirty="0">
              <a:solidFill>
                <a:srgbClr val="C00000"/>
              </a:solidFill>
            </a:endParaRPr>
          </a:p>
        </p:txBody>
      </p:sp>
      <p:sp>
        <p:nvSpPr>
          <p:cNvPr id="8195" name="Segnaposto testo 2">
            <a:extLst>
              <a:ext uri="{FF2B5EF4-FFF2-40B4-BE49-F238E27FC236}">
                <a16:creationId xmlns:a16="http://schemas.microsoft.com/office/drawing/2014/main" id="{D856B11E-A371-3032-18B1-995705B9938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2133600"/>
            <a:ext cx="7810500" cy="760413"/>
          </a:xfrm>
        </p:spPr>
        <p:txBody>
          <a:bodyPr/>
          <a:lstStyle/>
          <a:p>
            <a:r>
              <a:rPr lang="it-IT" altLang="nl-NL" dirty="0">
                <a:solidFill>
                  <a:srgbClr val="0070C0"/>
                </a:solidFill>
              </a:rPr>
              <a:t>Sezione III</a:t>
            </a:r>
            <a:endParaRPr lang="nl-NL" altLang="nl-NL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5618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AE2CF-982C-3A16-2A38-982CA1CEB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971A5CF9-50BE-ED34-54AA-E68A8A8A272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41325" y="620713"/>
            <a:ext cx="8229600" cy="71437"/>
          </a:xfrm>
        </p:spPr>
        <p:txBody>
          <a:bodyPr/>
          <a:lstStyle/>
          <a:p>
            <a:pPr eaLnBrk="1" hangingPunct="1"/>
            <a:r>
              <a:rPr lang="it-IT" altLang="it-IT" sz="3600">
                <a:solidFill>
                  <a:srgbClr val="CC0000"/>
                </a:solidFill>
                <a:latin typeface="Baskerville Old Face" panose="02020602080505020303" pitchFamily="18" charset="0"/>
              </a:rPr>
              <a:t>-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3D822F02-89B6-4F93-EB0F-31DCDD56D2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404813"/>
            <a:ext cx="8229600" cy="63373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it-IT" altLang="it-IT" dirty="0">
                <a:solidFill>
                  <a:srgbClr val="CC0000"/>
                </a:solidFill>
                <a:latin typeface="Baskerville Old Face" pitchFamily="18" charset="0"/>
              </a:rPr>
              <a:t>L’incipit</a:t>
            </a:r>
          </a:p>
          <a:p>
            <a:pPr algn="ctr" eaLnBrk="1" hangingPunct="1">
              <a:buFontTx/>
              <a:buNone/>
              <a:defRPr/>
            </a:pPr>
            <a:endParaRPr lang="it-IT" altLang="it-IT" dirty="0">
              <a:solidFill>
                <a:srgbClr val="0070C0"/>
              </a:solidFill>
              <a:latin typeface="Baskerville Old Face" pitchFamily="18" charset="0"/>
            </a:endParaRPr>
          </a:p>
          <a:p>
            <a:pPr marL="0" indent="0" algn="just" eaLnBrk="1" hangingPunct="1">
              <a:buNone/>
              <a:defRPr/>
            </a:pPr>
            <a:r>
              <a:rPr lang="it-IT" altLang="it-IT" sz="2800" dirty="0">
                <a:solidFill>
                  <a:srgbClr val="0070C0"/>
                </a:solidFill>
                <a:latin typeface="Baskerville Old Face" pitchFamily="18" charset="0"/>
              </a:rPr>
              <a:t>2016: l’Alto Rappresentante per gli affari esteri e la politica di sicurezza presenta la Strategia globale dell’UE</a:t>
            </a:r>
          </a:p>
          <a:p>
            <a:pPr marL="457200" lvl="1" indent="0" algn="just" eaLnBrk="1" hangingPunct="1">
              <a:buNone/>
              <a:defRPr/>
            </a:pPr>
            <a:r>
              <a:rPr lang="it-IT" altLang="it-IT" sz="1800" dirty="0">
                <a:solidFill>
                  <a:srgbClr val="0070C0"/>
                </a:solidFill>
                <a:latin typeface="Baskerville Old Face" pitchFamily="18" charset="0"/>
              </a:rPr>
              <a:t> RAGIONI</a:t>
            </a:r>
          </a:p>
          <a:p>
            <a:pPr lvl="1" algn="just" eaLnBrk="1" hangingPunct="1">
              <a:defRPr/>
            </a:pPr>
            <a:r>
              <a:rPr lang="it-IT" altLang="it-IT" sz="2000" dirty="0">
                <a:solidFill>
                  <a:srgbClr val="0070C0"/>
                </a:solidFill>
                <a:latin typeface="Baskerville Old Face" pitchFamily="18" charset="0"/>
              </a:rPr>
              <a:t>Instabilità geopolitica internazionale (Russia, Cina)</a:t>
            </a:r>
          </a:p>
          <a:p>
            <a:pPr lvl="1" algn="just" eaLnBrk="1" hangingPunct="1">
              <a:defRPr/>
            </a:pPr>
            <a:r>
              <a:rPr lang="it-IT" altLang="it-IT" sz="2000" dirty="0">
                <a:solidFill>
                  <a:srgbClr val="0070C0"/>
                </a:solidFill>
                <a:latin typeface="Baskerville Old Face" pitchFamily="18" charset="0"/>
              </a:rPr>
              <a:t>Brexit (uscita SM più riluttante + necessità di «stringersi»)</a:t>
            </a:r>
          </a:p>
          <a:p>
            <a:pPr lvl="1" algn="just" eaLnBrk="1" hangingPunct="1">
              <a:defRPr/>
            </a:pPr>
            <a:r>
              <a:rPr lang="it-IT" altLang="it-IT" sz="2000" dirty="0">
                <a:solidFill>
                  <a:srgbClr val="0070C0"/>
                </a:solidFill>
                <a:latin typeface="Baskerville Old Face" pitchFamily="18" charset="0"/>
              </a:rPr>
              <a:t>Presidenza Trump e NATO</a:t>
            </a:r>
          </a:p>
          <a:p>
            <a:pPr lvl="1" algn="just" eaLnBrk="1" hangingPunct="1">
              <a:defRPr/>
            </a:pPr>
            <a:r>
              <a:rPr lang="it-IT" altLang="it-IT" sz="2000" dirty="0">
                <a:solidFill>
                  <a:srgbClr val="0070C0"/>
                </a:solidFill>
                <a:latin typeface="Baskerville Old Face" pitchFamily="18" charset="0"/>
              </a:rPr>
              <a:t>Possibilità di sviluppare sinergie con altre politiche dell’UE (mercato unico – politica industriale)</a:t>
            </a:r>
          </a:p>
        </p:txBody>
      </p:sp>
    </p:spTree>
    <p:extLst>
      <p:ext uri="{BB962C8B-B14F-4D97-AF65-F5344CB8AC3E}">
        <p14:creationId xmlns:p14="http://schemas.microsoft.com/office/powerpoint/2010/main" val="20022474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272CC7-F99C-FD6C-99D7-C954F660F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2236F262-A43D-8092-8406-AED3183DBA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41325" y="620713"/>
            <a:ext cx="8229600" cy="71437"/>
          </a:xfrm>
        </p:spPr>
        <p:txBody>
          <a:bodyPr/>
          <a:lstStyle/>
          <a:p>
            <a:pPr eaLnBrk="1" hangingPunct="1"/>
            <a:r>
              <a:rPr lang="it-IT" altLang="it-IT" sz="3600">
                <a:solidFill>
                  <a:srgbClr val="CC0000"/>
                </a:solidFill>
                <a:latin typeface="Baskerville Old Face" panose="02020602080505020303" pitchFamily="18" charset="0"/>
              </a:rPr>
              <a:t>-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68F74894-0713-FAE5-D548-8622788C92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404813"/>
            <a:ext cx="8229600" cy="63373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it-IT" altLang="it-IT" dirty="0">
                <a:solidFill>
                  <a:srgbClr val="CC0000"/>
                </a:solidFill>
                <a:latin typeface="Baskerville Old Face" pitchFamily="18" charset="0"/>
              </a:rPr>
              <a:t>La definizione graduale della politica di difesa comune</a:t>
            </a:r>
          </a:p>
          <a:p>
            <a:pPr algn="ctr" eaLnBrk="1" hangingPunct="1">
              <a:buFontTx/>
              <a:buNone/>
              <a:defRPr/>
            </a:pPr>
            <a:r>
              <a:rPr lang="it-IT" altLang="it-IT" dirty="0">
                <a:solidFill>
                  <a:srgbClr val="CC0000"/>
                </a:solidFill>
                <a:latin typeface="Baskerville Old Face" pitchFamily="18" charset="0"/>
              </a:rPr>
              <a:t>AL DI FUORI</a:t>
            </a:r>
          </a:p>
          <a:p>
            <a:pPr algn="ctr" eaLnBrk="1" hangingPunct="1">
              <a:buFontTx/>
              <a:buNone/>
              <a:defRPr/>
            </a:pPr>
            <a:r>
              <a:rPr lang="it-IT" altLang="it-IT" dirty="0">
                <a:solidFill>
                  <a:srgbClr val="CC0000"/>
                </a:solidFill>
                <a:latin typeface="Baskerville Old Face" pitchFamily="18" charset="0"/>
              </a:rPr>
              <a:t>della politica di sicurezza e difesa</a:t>
            </a:r>
          </a:p>
          <a:p>
            <a:pPr algn="just" eaLnBrk="1" hangingPunct="1">
              <a:defRPr/>
            </a:pPr>
            <a:r>
              <a:rPr lang="it-IT" altLang="it-IT" sz="2400" dirty="0">
                <a:solidFill>
                  <a:srgbClr val="0070C0"/>
                </a:solidFill>
                <a:latin typeface="Baskerville Old Face" pitchFamily="18" charset="0"/>
              </a:rPr>
              <a:t>EDITB (consolidamento della base tecnologica e industriale di difesa europea)</a:t>
            </a:r>
          </a:p>
          <a:p>
            <a:pPr algn="just" eaLnBrk="1" hangingPunct="1">
              <a:defRPr/>
            </a:pPr>
            <a:r>
              <a:rPr lang="it-IT" altLang="it-IT" sz="2400" dirty="0">
                <a:solidFill>
                  <a:srgbClr val="0070C0"/>
                </a:solidFill>
                <a:latin typeface="Baskerville Old Face" pitchFamily="18" charset="0"/>
              </a:rPr>
              <a:t>Promuovere l’integrazione del mercato dei prodotti della difesa (molto compartimentato su base nazionale)</a:t>
            </a:r>
          </a:p>
          <a:p>
            <a:pPr algn="just" eaLnBrk="1" hangingPunct="1">
              <a:defRPr/>
            </a:pPr>
            <a:r>
              <a:rPr lang="it-IT" altLang="it-IT" sz="2400" dirty="0">
                <a:solidFill>
                  <a:srgbClr val="0070C0"/>
                </a:solidFill>
                <a:latin typeface="Baskerville Old Face" pitchFamily="18" charset="0"/>
              </a:rPr>
              <a:t>Fondo europeo per la difesa (regolamento 2021/697): basi giuridiche relative alla politica industriale e alla competenza dell’Unione in materia di ricerca e sviluppo tecnologico e spazio</a:t>
            </a:r>
          </a:p>
          <a:p>
            <a:pPr algn="just" eaLnBrk="1" hangingPunct="1">
              <a:defRPr/>
            </a:pPr>
            <a:r>
              <a:rPr lang="it-IT" altLang="it-IT" sz="2400" dirty="0">
                <a:solidFill>
                  <a:srgbClr val="0070C0"/>
                </a:solidFill>
                <a:latin typeface="Baskerville Old Face" pitchFamily="18" charset="0"/>
              </a:rPr>
              <a:t>varie </a:t>
            </a:r>
          </a:p>
        </p:txBody>
      </p:sp>
    </p:spTree>
    <p:extLst>
      <p:ext uri="{BB962C8B-B14F-4D97-AF65-F5344CB8AC3E}">
        <p14:creationId xmlns:p14="http://schemas.microsoft.com/office/powerpoint/2010/main" val="37439857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45B2B3-8E1E-107B-5AE0-81FCFB0DB4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A3BB92A2-494D-DFF8-5773-898BF7DA285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41325" y="620713"/>
            <a:ext cx="8229600" cy="71437"/>
          </a:xfrm>
        </p:spPr>
        <p:txBody>
          <a:bodyPr/>
          <a:lstStyle/>
          <a:p>
            <a:pPr eaLnBrk="1" hangingPunct="1"/>
            <a:r>
              <a:rPr lang="it-IT" altLang="it-IT" sz="3600">
                <a:solidFill>
                  <a:srgbClr val="CC0000"/>
                </a:solidFill>
                <a:latin typeface="Baskerville Old Face" panose="02020602080505020303" pitchFamily="18" charset="0"/>
              </a:rPr>
              <a:t>-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6D63372B-92C5-2B19-9CA7-E745D5B084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404813"/>
            <a:ext cx="8229600" cy="63373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it-IT" altLang="it-IT" dirty="0">
                <a:solidFill>
                  <a:srgbClr val="CC0000"/>
                </a:solidFill>
                <a:latin typeface="Baskerville Old Face" pitchFamily="18" charset="0"/>
              </a:rPr>
              <a:t>Agenzia europea per la difesa</a:t>
            </a:r>
          </a:p>
          <a:p>
            <a:pPr algn="ctr" eaLnBrk="1" hangingPunct="1">
              <a:buFontTx/>
              <a:buNone/>
              <a:defRPr/>
            </a:pPr>
            <a:r>
              <a:rPr lang="it-IT" altLang="it-IT" sz="2400" dirty="0">
                <a:solidFill>
                  <a:srgbClr val="CC0000"/>
                </a:solidFill>
                <a:latin typeface="Baskerville Old Face" pitchFamily="18" charset="0"/>
              </a:rPr>
              <a:t>Strumento squisitamente PSDC</a:t>
            </a:r>
          </a:p>
          <a:p>
            <a:pPr algn="ctr" eaLnBrk="1" hangingPunct="1">
              <a:buFontTx/>
              <a:buNone/>
              <a:defRPr/>
            </a:pPr>
            <a:endParaRPr lang="it-IT" altLang="it-IT" sz="2400" dirty="0">
              <a:solidFill>
                <a:srgbClr val="0070C0"/>
              </a:solidFill>
              <a:latin typeface="Baskerville Old Face" pitchFamily="18" charset="0"/>
            </a:endParaRPr>
          </a:p>
          <a:p>
            <a:pPr algn="just" eaLnBrk="1" hangingPunct="1">
              <a:buFontTx/>
              <a:buChar char="-"/>
              <a:defRPr/>
            </a:pPr>
            <a:r>
              <a:rPr lang="it-IT" altLang="it-IT" sz="2400" dirty="0">
                <a:solidFill>
                  <a:srgbClr val="0070C0"/>
                </a:solidFill>
                <a:latin typeface="Baskerville Old Face" pitchFamily="18" charset="0"/>
              </a:rPr>
              <a:t>Artt. 42, par. 3 e 45 TUE (compiti)</a:t>
            </a:r>
          </a:p>
          <a:p>
            <a:pPr algn="just" eaLnBrk="1" hangingPunct="1">
              <a:buFontTx/>
              <a:buChar char="-"/>
              <a:defRPr/>
            </a:pPr>
            <a:r>
              <a:rPr lang="it-IT" altLang="it-IT" sz="2400" dirty="0">
                <a:solidFill>
                  <a:srgbClr val="0070C0"/>
                </a:solidFill>
                <a:latin typeface="Baskerville Old Face" pitchFamily="18" charset="0"/>
              </a:rPr>
              <a:t>Istituita nel 2004</a:t>
            </a:r>
          </a:p>
          <a:p>
            <a:pPr algn="just" eaLnBrk="1" hangingPunct="1">
              <a:buFontTx/>
              <a:buChar char="-"/>
              <a:defRPr/>
            </a:pPr>
            <a:r>
              <a:rPr lang="it-IT" altLang="it-IT" sz="2400" dirty="0">
                <a:solidFill>
                  <a:srgbClr val="0070C0"/>
                </a:solidFill>
                <a:latin typeface="Baskerville Old Face" pitchFamily="18" charset="0"/>
              </a:rPr>
              <a:t>Decisione (PESC) 2015/1835: Statuto, sede, modalità di funzionamento</a:t>
            </a:r>
          </a:p>
          <a:p>
            <a:pPr algn="just" eaLnBrk="1" hangingPunct="1">
              <a:buFontTx/>
              <a:buChar char="-"/>
              <a:defRPr/>
            </a:pPr>
            <a:r>
              <a:rPr lang="it-IT" altLang="it-IT" sz="2400" dirty="0">
                <a:solidFill>
                  <a:srgbClr val="0070C0"/>
                </a:solidFill>
                <a:latin typeface="Baskerville Old Face" pitchFamily="18" charset="0"/>
              </a:rPr>
              <a:t>Governance intergovernativa (Ministri Difesa)</a:t>
            </a:r>
          </a:p>
          <a:p>
            <a:pPr algn="just" eaLnBrk="1" hangingPunct="1">
              <a:buFontTx/>
              <a:buChar char="-"/>
              <a:defRPr/>
            </a:pPr>
            <a:endParaRPr lang="it-IT" altLang="it-IT" sz="2400" dirty="0">
              <a:solidFill>
                <a:srgbClr val="0070C0"/>
              </a:solidFill>
              <a:latin typeface="Baskerville Old Face" pitchFamily="18" charset="0"/>
            </a:endParaRPr>
          </a:p>
          <a:p>
            <a:pPr marL="0" indent="0" algn="just" eaLnBrk="1" hangingPunct="1">
              <a:buNone/>
              <a:defRPr/>
            </a:pPr>
            <a:r>
              <a:rPr lang="it-IT" altLang="it-IT" sz="2400" dirty="0">
                <a:solidFill>
                  <a:srgbClr val="0070C0"/>
                </a:solidFill>
                <a:latin typeface="Baskerville Old Face" pitchFamily="18" charset="0"/>
              </a:rPr>
              <a:t>Priva di poteri decisionali – supporto agli Stati, anche grazie a imprese private</a:t>
            </a:r>
          </a:p>
          <a:p>
            <a:pPr marL="0" indent="0" algn="just" eaLnBrk="1" hangingPunct="1">
              <a:buNone/>
              <a:defRPr/>
            </a:pPr>
            <a:r>
              <a:rPr lang="it-IT" altLang="it-IT" sz="2000" dirty="0">
                <a:solidFill>
                  <a:srgbClr val="0070C0"/>
                </a:solidFill>
                <a:latin typeface="Baskerville Old Face" pitchFamily="18" charset="0"/>
              </a:rPr>
              <a:t>Esempi:</a:t>
            </a:r>
          </a:p>
          <a:p>
            <a:pPr marL="0" indent="0" algn="just" eaLnBrk="1" hangingPunct="1">
              <a:buNone/>
              <a:defRPr/>
            </a:pPr>
            <a:r>
              <a:rPr lang="it-IT" altLang="it-IT" sz="1800" dirty="0">
                <a:solidFill>
                  <a:srgbClr val="0070C0"/>
                </a:solidFill>
                <a:latin typeface="Baskerville Old Face" pitchFamily="18" charset="0"/>
              </a:rPr>
              <a:t> </a:t>
            </a:r>
            <a:r>
              <a:rPr lang="it-IT" altLang="it-IT" sz="1800" dirty="0" err="1">
                <a:solidFill>
                  <a:srgbClr val="0070C0"/>
                </a:solidFill>
                <a:latin typeface="Baskerville Old Face" pitchFamily="18" charset="0"/>
              </a:rPr>
              <a:t>Helicopter</a:t>
            </a:r>
            <a:r>
              <a:rPr lang="it-IT" altLang="it-IT" sz="1800" dirty="0">
                <a:solidFill>
                  <a:srgbClr val="0070C0"/>
                </a:solidFill>
                <a:latin typeface="Baskerville Old Face" pitchFamily="18" charset="0"/>
              </a:rPr>
              <a:t> </a:t>
            </a:r>
            <a:r>
              <a:rPr lang="it-IT" altLang="it-IT" sz="1800" dirty="0" err="1">
                <a:solidFill>
                  <a:srgbClr val="0070C0"/>
                </a:solidFill>
                <a:latin typeface="Baskerville Old Face" pitchFamily="18" charset="0"/>
              </a:rPr>
              <a:t>Exercise</a:t>
            </a:r>
            <a:r>
              <a:rPr lang="it-IT" altLang="it-IT" sz="1800" dirty="0">
                <a:solidFill>
                  <a:srgbClr val="0070C0"/>
                </a:solidFill>
                <a:latin typeface="Baskerville Old Face" pitchFamily="18" charset="0"/>
              </a:rPr>
              <a:t> </a:t>
            </a:r>
            <a:r>
              <a:rPr lang="it-IT" altLang="it-IT" sz="1800" dirty="0" err="1">
                <a:solidFill>
                  <a:srgbClr val="0070C0"/>
                </a:solidFill>
                <a:latin typeface="Baskerville Old Face" pitchFamily="18" charset="0"/>
              </a:rPr>
              <a:t>Programme</a:t>
            </a:r>
            <a:r>
              <a:rPr lang="it-IT" altLang="it-IT" sz="1800" dirty="0">
                <a:solidFill>
                  <a:srgbClr val="0070C0"/>
                </a:solidFill>
                <a:latin typeface="Baskerville Old Face" pitchFamily="18" charset="0"/>
              </a:rPr>
              <a:t>, </a:t>
            </a:r>
            <a:r>
              <a:rPr lang="it-IT" altLang="it-IT" sz="1800" dirty="0" err="1">
                <a:solidFill>
                  <a:srgbClr val="0070C0"/>
                </a:solidFill>
                <a:latin typeface="Baskerville Old Face" pitchFamily="18" charset="0"/>
              </a:rPr>
              <a:t>Helicopter</a:t>
            </a:r>
            <a:r>
              <a:rPr lang="it-IT" altLang="it-IT" sz="1800" dirty="0">
                <a:solidFill>
                  <a:srgbClr val="0070C0"/>
                </a:solidFill>
                <a:latin typeface="Baskerville Old Face" pitchFamily="18" charset="0"/>
              </a:rPr>
              <a:t> </a:t>
            </a:r>
            <a:r>
              <a:rPr lang="it-IT" altLang="it-IT" sz="1800" dirty="0" err="1">
                <a:solidFill>
                  <a:srgbClr val="0070C0"/>
                </a:solidFill>
                <a:latin typeface="Baskerville Old Face" pitchFamily="18" charset="0"/>
              </a:rPr>
              <a:t>Tactics</a:t>
            </a:r>
            <a:r>
              <a:rPr lang="it-IT" altLang="it-IT" sz="1800" dirty="0">
                <a:solidFill>
                  <a:srgbClr val="0070C0"/>
                </a:solidFill>
                <a:latin typeface="Baskerville Old Face" pitchFamily="18" charset="0"/>
              </a:rPr>
              <a:t> Course </a:t>
            </a:r>
            <a:r>
              <a:rPr lang="it-IT" altLang="it-IT" sz="1800" dirty="0" err="1">
                <a:solidFill>
                  <a:srgbClr val="0070C0"/>
                </a:solidFill>
                <a:latin typeface="Baskerville Old Face" pitchFamily="18" charset="0"/>
              </a:rPr>
              <a:t>Programme</a:t>
            </a:r>
            <a:r>
              <a:rPr lang="it-IT" altLang="it-IT" sz="1800" dirty="0">
                <a:solidFill>
                  <a:srgbClr val="0070C0"/>
                </a:solidFill>
                <a:latin typeface="Baskerville Old Face" pitchFamily="18" charset="0"/>
              </a:rPr>
              <a:t>, </a:t>
            </a:r>
            <a:r>
              <a:rPr lang="it-IT" altLang="it-IT" sz="1800" dirty="0" err="1">
                <a:solidFill>
                  <a:srgbClr val="0070C0"/>
                </a:solidFill>
                <a:latin typeface="Baskerville Old Face" pitchFamily="18" charset="0"/>
              </a:rPr>
              <a:t>Helicopter</a:t>
            </a:r>
            <a:r>
              <a:rPr lang="it-IT" altLang="it-IT" sz="1800" dirty="0">
                <a:solidFill>
                  <a:srgbClr val="0070C0"/>
                </a:solidFill>
                <a:latin typeface="Baskerville Old Face" pitchFamily="18" charset="0"/>
              </a:rPr>
              <a:t> </a:t>
            </a:r>
            <a:r>
              <a:rPr lang="it-IT" altLang="it-IT" sz="1800" dirty="0" err="1">
                <a:solidFill>
                  <a:srgbClr val="0070C0"/>
                </a:solidFill>
                <a:latin typeface="Baskerville Old Face" pitchFamily="18" charset="0"/>
              </a:rPr>
              <a:t>Instructor</a:t>
            </a:r>
            <a:r>
              <a:rPr lang="it-IT" altLang="it-IT" sz="1800" dirty="0">
                <a:solidFill>
                  <a:srgbClr val="0070C0"/>
                </a:solidFill>
                <a:latin typeface="Baskerville Old Face" pitchFamily="18" charset="0"/>
              </a:rPr>
              <a:t> Course </a:t>
            </a:r>
            <a:r>
              <a:rPr lang="it-IT" altLang="it-IT" sz="1800" dirty="0" err="1">
                <a:solidFill>
                  <a:srgbClr val="0070C0"/>
                </a:solidFill>
                <a:latin typeface="Baskerville Old Face" pitchFamily="18" charset="0"/>
              </a:rPr>
              <a:t>programme</a:t>
            </a:r>
            <a:r>
              <a:rPr lang="it-IT" altLang="it-IT" sz="1800" dirty="0">
                <a:solidFill>
                  <a:srgbClr val="0070C0"/>
                </a:solidFill>
                <a:latin typeface="Baskerville Old Face" pitchFamily="18" charset="0"/>
              </a:rPr>
              <a:t> (interoperabilità forze armate, addestramento, condivisione prassi)</a:t>
            </a:r>
          </a:p>
          <a:p>
            <a:pPr marL="0" indent="0" algn="just" eaLnBrk="1" hangingPunct="1">
              <a:buNone/>
              <a:defRPr/>
            </a:pPr>
            <a:r>
              <a:rPr lang="it-IT" altLang="it-IT" sz="1800" dirty="0" err="1">
                <a:solidFill>
                  <a:srgbClr val="0070C0"/>
                </a:solidFill>
                <a:latin typeface="Baskerville Old Face" pitchFamily="18" charset="0"/>
              </a:rPr>
              <a:t>Remotely</a:t>
            </a:r>
            <a:r>
              <a:rPr lang="it-IT" altLang="it-IT" sz="1800" dirty="0">
                <a:solidFill>
                  <a:srgbClr val="0070C0"/>
                </a:solidFill>
                <a:latin typeface="Baskerville Old Face" pitchFamily="18" charset="0"/>
              </a:rPr>
              <a:t> </a:t>
            </a:r>
            <a:r>
              <a:rPr lang="it-IT" altLang="it-IT" sz="1800" dirty="0" err="1">
                <a:solidFill>
                  <a:srgbClr val="0070C0"/>
                </a:solidFill>
                <a:latin typeface="Baskerville Old Face" pitchFamily="18" charset="0"/>
              </a:rPr>
              <a:t>Piloted</a:t>
            </a:r>
            <a:r>
              <a:rPr lang="it-IT" altLang="it-IT" sz="1800" dirty="0">
                <a:solidFill>
                  <a:srgbClr val="0070C0"/>
                </a:solidFill>
                <a:latin typeface="Baskerville Old Face" pitchFamily="18" charset="0"/>
              </a:rPr>
              <a:t> Aircraft Systems (anche attori privati)</a:t>
            </a:r>
          </a:p>
          <a:p>
            <a:pPr marL="0" indent="0" algn="just" eaLnBrk="1" hangingPunct="1">
              <a:buNone/>
              <a:defRPr/>
            </a:pPr>
            <a:endParaRPr lang="it-IT" altLang="it-IT" sz="1800" dirty="0">
              <a:solidFill>
                <a:srgbClr val="0070C0"/>
              </a:solidFill>
              <a:latin typeface="Baskerville Old Fac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37235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5FEA4B-4881-F7AD-1FDD-4ACC6DB460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53F2345D-8CA0-3F80-E194-C70E95A76D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41325" y="620713"/>
            <a:ext cx="8229600" cy="71437"/>
          </a:xfrm>
        </p:spPr>
        <p:txBody>
          <a:bodyPr/>
          <a:lstStyle/>
          <a:p>
            <a:pPr eaLnBrk="1" hangingPunct="1"/>
            <a:r>
              <a:rPr lang="it-IT" altLang="it-IT" sz="3600">
                <a:solidFill>
                  <a:srgbClr val="CC0000"/>
                </a:solidFill>
                <a:latin typeface="Baskerville Old Face" panose="02020602080505020303" pitchFamily="18" charset="0"/>
              </a:rPr>
              <a:t>-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7F704BBC-BD35-8F42-BAB0-6CEF05D37A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404813"/>
            <a:ext cx="8229600" cy="63373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it-IT" altLang="it-IT" sz="2400" dirty="0">
                <a:solidFill>
                  <a:srgbClr val="CC0000"/>
                </a:solidFill>
                <a:latin typeface="Baskerville Old Face" pitchFamily="18" charset="0"/>
              </a:rPr>
              <a:t>segue</a:t>
            </a:r>
          </a:p>
          <a:p>
            <a:pPr algn="ctr" eaLnBrk="1" hangingPunct="1">
              <a:buFontTx/>
              <a:buNone/>
              <a:defRPr/>
            </a:pPr>
            <a:r>
              <a:rPr lang="it-IT" altLang="it-IT" dirty="0">
                <a:solidFill>
                  <a:srgbClr val="CC0000"/>
                </a:solidFill>
                <a:latin typeface="Baskerville Old Face" pitchFamily="18" charset="0"/>
              </a:rPr>
              <a:t>Agenzia europea per la difesa</a:t>
            </a:r>
          </a:p>
          <a:p>
            <a:pPr marL="0" indent="0" algn="just" eaLnBrk="1" hangingPunct="1">
              <a:buNone/>
              <a:defRPr/>
            </a:pPr>
            <a:endParaRPr lang="it-IT" altLang="it-IT" sz="1800" i="1" dirty="0">
              <a:solidFill>
                <a:srgbClr val="0070C0"/>
              </a:solidFill>
              <a:latin typeface="Baskerville Old Face" pitchFamily="18" charset="0"/>
            </a:endParaRPr>
          </a:p>
          <a:p>
            <a:pPr marL="0" indent="0" algn="just" eaLnBrk="1" hangingPunct="1">
              <a:buNone/>
              <a:defRPr/>
            </a:pPr>
            <a:r>
              <a:rPr lang="it-IT" altLang="it-IT" sz="1800" dirty="0">
                <a:solidFill>
                  <a:srgbClr val="0070C0"/>
                </a:solidFill>
                <a:latin typeface="Baskerville Old Face" pitchFamily="18" charset="0"/>
              </a:rPr>
              <a:t>Metodo: individuare le aree di potenziale intersezione e di vantaggio reciproco + finanzia la ricerca</a:t>
            </a:r>
          </a:p>
          <a:p>
            <a:pPr marL="0" indent="0" algn="just" eaLnBrk="1" hangingPunct="1">
              <a:buNone/>
              <a:defRPr/>
            </a:pPr>
            <a:r>
              <a:rPr lang="it-IT" altLang="it-IT" sz="1800" i="1" dirty="0">
                <a:solidFill>
                  <a:srgbClr val="0070C0"/>
                </a:solidFill>
                <a:latin typeface="Baskerville Old Face" pitchFamily="18" charset="0"/>
              </a:rPr>
              <a:t>Dual-use </a:t>
            </a:r>
            <a:r>
              <a:rPr lang="it-IT" altLang="it-IT" sz="1800" i="1" dirty="0" err="1">
                <a:solidFill>
                  <a:srgbClr val="0070C0"/>
                </a:solidFill>
                <a:latin typeface="Baskerville Old Face" pitchFamily="18" charset="0"/>
              </a:rPr>
              <a:t>research</a:t>
            </a:r>
            <a:endParaRPr lang="it-IT" altLang="it-IT" sz="1800" i="1" dirty="0">
              <a:solidFill>
                <a:srgbClr val="0070C0"/>
              </a:solidFill>
              <a:latin typeface="Baskerville Old Face" pitchFamily="18" charset="0"/>
            </a:endParaRPr>
          </a:p>
          <a:p>
            <a:pPr marL="0" indent="0" algn="just" eaLnBrk="1" hangingPunct="1">
              <a:buNone/>
              <a:defRPr/>
            </a:pPr>
            <a:endParaRPr lang="it-IT" altLang="it-IT" sz="1800" i="1" dirty="0">
              <a:solidFill>
                <a:srgbClr val="0070C0"/>
              </a:solidFill>
              <a:latin typeface="Baskerville Old Face" pitchFamily="18" charset="0"/>
            </a:endParaRPr>
          </a:p>
          <a:p>
            <a:pPr marL="0" indent="0" algn="just" eaLnBrk="1" hangingPunct="1">
              <a:buNone/>
              <a:defRPr/>
            </a:pPr>
            <a:r>
              <a:rPr lang="it-IT" altLang="it-IT" sz="1800" dirty="0">
                <a:solidFill>
                  <a:srgbClr val="0070C0"/>
                </a:solidFill>
                <a:latin typeface="Baskerville Old Face" pitchFamily="18" charset="0"/>
              </a:rPr>
              <a:t>Ulteriori enti a corollario: </a:t>
            </a:r>
          </a:p>
          <a:p>
            <a:pPr marL="0" indent="0" algn="just" eaLnBrk="1" hangingPunct="1">
              <a:buNone/>
              <a:defRPr/>
            </a:pPr>
            <a:r>
              <a:rPr lang="it-IT" altLang="it-IT" sz="1800" dirty="0">
                <a:solidFill>
                  <a:srgbClr val="0070C0"/>
                </a:solidFill>
                <a:latin typeface="Baskerville Old Face" pitchFamily="18" charset="0"/>
              </a:rPr>
              <a:t>	Centro satellitare europeo (già UEO 1992)</a:t>
            </a:r>
          </a:p>
          <a:p>
            <a:pPr marL="0" indent="0" algn="just" eaLnBrk="1" hangingPunct="1">
              <a:buNone/>
              <a:defRPr/>
            </a:pPr>
            <a:r>
              <a:rPr lang="it-IT" altLang="it-IT" sz="1800" dirty="0">
                <a:solidFill>
                  <a:srgbClr val="0070C0"/>
                </a:solidFill>
                <a:latin typeface="Baskerville Old Face" pitchFamily="18" charset="0"/>
              </a:rPr>
              <a:t>	Istituto dell’UE per gli studi sulla sicurezza (dal 2002) – politologico</a:t>
            </a:r>
          </a:p>
          <a:p>
            <a:pPr marL="0" indent="0" algn="just" eaLnBrk="1" hangingPunct="1">
              <a:buNone/>
              <a:defRPr/>
            </a:pPr>
            <a:endParaRPr lang="it-IT" altLang="it-IT" sz="1800" dirty="0">
              <a:solidFill>
                <a:srgbClr val="0070C0"/>
              </a:solidFill>
              <a:latin typeface="Baskerville Old Face" pitchFamily="18" charset="0"/>
            </a:endParaRPr>
          </a:p>
          <a:p>
            <a:pPr marL="0" indent="0" algn="just" eaLnBrk="1" hangingPunct="1">
              <a:buNone/>
              <a:defRPr/>
            </a:pPr>
            <a:r>
              <a:rPr lang="it-IT" altLang="it-IT" sz="1800" dirty="0">
                <a:solidFill>
                  <a:srgbClr val="0070C0"/>
                </a:solidFill>
                <a:latin typeface="Baskerville Old Face" pitchFamily="18" charset="0"/>
              </a:rPr>
              <a:t>Ruolo in CARD (Revisione coordinata annuale della difesa – processo di coordinamento intergovernativo caratterizzato da basso livello di formalità, regolato da fonti di </a:t>
            </a:r>
            <a:r>
              <a:rPr lang="it-IT" altLang="it-IT" sz="1800" i="1" dirty="0">
                <a:solidFill>
                  <a:srgbClr val="0070C0"/>
                </a:solidFill>
                <a:latin typeface="Baskerville Old Face" pitchFamily="18" charset="0"/>
              </a:rPr>
              <a:t>soft </a:t>
            </a:r>
            <a:r>
              <a:rPr lang="it-IT" altLang="it-IT" sz="1800" i="1" dirty="0" err="1">
                <a:solidFill>
                  <a:srgbClr val="0070C0"/>
                </a:solidFill>
                <a:latin typeface="Baskerville Old Face" pitchFamily="18" charset="0"/>
              </a:rPr>
              <a:t>law</a:t>
            </a:r>
            <a:r>
              <a:rPr lang="it-IT" altLang="it-IT" sz="1800">
                <a:solidFill>
                  <a:srgbClr val="0070C0"/>
                </a:solidFill>
                <a:latin typeface="Baskerville Old Face" pitchFamily="18" charset="0"/>
              </a:rPr>
              <a:t>)</a:t>
            </a:r>
            <a:endParaRPr lang="it-IT" altLang="it-IT" sz="1800" dirty="0">
              <a:solidFill>
                <a:srgbClr val="0070C0"/>
              </a:solidFill>
              <a:latin typeface="Baskerville Old Face" pitchFamily="18" charset="0"/>
            </a:endParaRPr>
          </a:p>
          <a:p>
            <a:pPr marL="0" indent="0" algn="just" eaLnBrk="1" hangingPunct="1">
              <a:buNone/>
              <a:defRPr/>
            </a:pPr>
            <a:endParaRPr lang="it-IT" altLang="it-IT" sz="1800" dirty="0">
              <a:solidFill>
                <a:srgbClr val="0070C0"/>
              </a:solidFill>
              <a:latin typeface="Baskerville Old Face" pitchFamily="18" charset="0"/>
            </a:endParaRPr>
          </a:p>
          <a:p>
            <a:pPr marL="0" indent="0" algn="just" eaLnBrk="1" hangingPunct="1">
              <a:buNone/>
              <a:defRPr/>
            </a:pPr>
            <a:r>
              <a:rPr lang="it-IT" altLang="it-IT" sz="1800" dirty="0">
                <a:solidFill>
                  <a:srgbClr val="0070C0"/>
                </a:solidFill>
                <a:latin typeface="Baskerville Old Face" pitchFamily="18" charset="0"/>
              </a:rPr>
              <a:t>	</a:t>
            </a:r>
          </a:p>
          <a:p>
            <a:pPr marL="0" indent="0" algn="just" eaLnBrk="1" hangingPunct="1">
              <a:buNone/>
              <a:defRPr/>
            </a:pPr>
            <a:endParaRPr lang="it-IT" altLang="it-IT" sz="1800" i="1" dirty="0">
              <a:solidFill>
                <a:srgbClr val="0070C0"/>
              </a:solidFill>
              <a:latin typeface="Baskerville Old Fac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7505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BCA3A73-9547-8BDF-6A39-CD6B2DA0F4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500438"/>
            <a:ext cx="7772400" cy="1543050"/>
          </a:xfrm>
        </p:spPr>
        <p:txBody>
          <a:bodyPr/>
          <a:lstStyle/>
          <a:p>
            <a:pPr>
              <a:defRPr/>
            </a:pPr>
            <a:r>
              <a:rPr lang="it-IT" sz="3200" dirty="0">
                <a:solidFill>
                  <a:srgbClr val="C00000"/>
                </a:solidFill>
              </a:rPr>
              <a:t>Il ruolo della difesa nel processo di integrazione europea</a:t>
            </a:r>
            <a:endParaRPr lang="nl-NL" sz="3200" dirty="0">
              <a:solidFill>
                <a:srgbClr val="C00000"/>
              </a:solidFill>
            </a:endParaRPr>
          </a:p>
        </p:txBody>
      </p:sp>
      <p:sp>
        <p:nvSpPr>
          <p:cNvPr id="3075" name="Segnaposto testo 2">
            <a:extLst>
              <a:ext uri="{FF2B5EF4-FFF2-40B4-BE49-F238E27FC236}">
                <a16:creationId xmlns:a16="http://schemas.microsoft.com/office/drawing/2014/main" id="{8ED546A7-7C0F-38B6-3A68-AD17AF2F41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2133600"/>
            <a:ext cx="7810500" cy="760413"/>
          </a:xfrm>
        </p:spPr>
        <p:txBody>
          <a:bodyPr/>
          <a:lstStyle/>
          <a:p>
            <a:r>
              <a:rPr lang="it-IT" altLang="nl-NL">
                <a:solidFill>
                  <a:srgbClr val="0070C0"/>
                </a:solidFill>
              </a:rPr>
              <a:t>Sezione I</a:t>
            </a:r>
            <a:endParaRPr lang="nl-NL" altLang="nl-NL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840E8ABE-0EF3-E18A-F10B-9795A1B136B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41325" y="620713"/>
            <a:ext cx="8229600" cy="71437"/>
          </a:xfrm>
        </p:spPr>
        <p:txBody>
          <a:bodyPr/>
          <a:lstStyle/>
          <a:p>
            <a:pPr eaLnBrk="1" hangingPunct="1"/>
            <a:r>
              <a:rPr lang="it-IT" altLang="it-IT" sz="3600">
                <a:solidFill>
                  <a:srgbClr val="CC0000"/>
                </a:solidFill>
                <a:latin typeface="Baskerville Old Face" panose="02020602080505020303" pitchFamily="18" charset="0"/>
              </a:rPr>
              <a:t>-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F8C641A4-B47E-8965-0787-F9EEF161AF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692150"/>
            <a:ext cx="8229600" cy="5761038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it-IT" altLang="it-IT" sz="2800" dirty="0">
                <a:solidFill>
                  <a:srgbClr val="CC0000"/>
                </a:solidFill>
                <a:latin typeface="Baskerville Old Face" pitchFamily="18" charset="0"/>
              </a:rPr>
              <a:t>Il dopoguerra</a:t>
            </a:r>
          </a:p>
          <a:p>
            <a:pPr algn="ctr" eaLnBrk="1" hangingPunct="1">
              <a:buFontTx/>
              <a:buNone/>
              <a:defRPr/>
            </a:pPr>
            <a:endParaRPr lang="it-IT" altLang="it-IT" sz="1400" dirty="0">
              <a:solidFill>
                <a:srgbClr val="CC0000"/>
              </a:solidFill>
              <a:latin typeface="Baskerville Old Face" pitchFamily="18" charset="0"/>
            </a:endParaRPr>
          </a:p>
          <a:p>
            <a:pPr algn="just" eaLnBrk="1" hangingPunct="1">
              <a:buFontTx/>
              <a:buNone/>
              <a:defRPr/>
            </a:pPr>
            <a:r>
              <a:rPr lang="it-IT" altLang="it-IT" sz="2000" dirty="0">
                <a:solidFill>
                  <a:srgbClr val="0070C0"/>
                </a:solidFill>
                <a:latin typeface="Baskerville Old Face" pitchFamily="18" charset="0"/>
              </a:rPr>
              <a:t>Il «Patto di Bruxelles» del 17 marzo 1948: Francia, UK, Belgio, Lussemburgo, Paesi Bassi</a:t>
            </a:r>
          </a:p>
          <a:p>
            <a:pPr algn="just" eaLnBrk="1" hangingPunct="1">
              <a:buFontTx/>
              <a:buNone/>
              <a:defRPr/>
            </a:pPr>
            <a:r>
              <a:rPr lang="it-IT" altLang="it-IT" sz="2800" dirty="0">
                <a:solidFill>
                  <a:srgbClr val="0070C0"/>
                </a:solidFill>
                <a:latin typeface="Baskerville Old Face" pitchFamily="18" charset="0"/>
              </a:rPr>
              <a:t>		</a:t>
            </a:r>
            <a:r>
              <a:rPr lang="it-IT" altLang="it-IT" sz="1600" dirty="0">
                <a:solidFill>
                  <a:srgbClr val="0070C0"/>
                </a:solidFill>
                <a:latin typeface="Baskerville Old Face" pitchFamily="18" charset="0"/>
              </a:rPr>
              <a:t>precedente: Accordo di Dunkerque per </a:t>
            </a:r>
            <a:r>
              <a:rPr lang="it-IT" altLang="it-IT" sz="1600" u="sng" dirty="0">
                <a:solidFill>
                  <a:srgbClr val="0070C0"/>
                </a:solidFill>
                <a:latin typeface="Baskerville Old Face" pitchFamily="18" charset="0"/>
              </a:rPr>
              <a:t>mutuo soccorso </a:t>
            </a:r>
            <a:r>
              <a:rPr lang="it-IT" altLang="it-IT" sz="1600" dirty="0">
                <a:solidFill>
                  <a:srgbClr val="0070C0"/>
                </a:solidFill>
                <a:latin typeface="Baskerville Old Face" pitchFamily="18" charset="0"/>
              </a:rPr>
              <a:t>in caso di </a:t>
            </a:r>
            <a:r>
              <a:rPr lang="it-IT" altLang="it-IT" sz="1600" u="sng" dirty="0">
                <a:solidFill>
                  <a:srgbClr val="0070C0"/>
                </a:solidFill>
                <a:latin typeface="Baskerville Old Face" pitchFamily="18" charset="0"/>
              </a:rPr>
              <a:t>rinnovato attacco tedesco</a:t>
            </a:r>
            <a:r>
              <a:rPr lang="it-IT" altLang="it-IT" sz="1600" dirty="0">
                <a:solidFill>
                  <a:srgbClr val="0070C0"/>
                </a:solidFill>
                <a:latin typeface="Baskerville Old Face" pitchFamily="18" charset="0"/>
              </a:rPr>
              <a:t>  (Francia e UK) - 4 marzo 1947 </a:t>
            </a:r>
          </a:p>
          <a:p>
            <a:pPr marL="0" indent="0" algn="just" eaLnBrk="1" hangingPunct="1">
              <a:buFontTx/>
              <a:buNone/>
              <a:defRPr/>
            </a:pPr>
            <a:r>
              <a:rPr lang="it-IT" altLang="it-IT" sz="1600" dirty="0">
                <a:solidFill>
                  <a:srgbClr val="0070C0"/>
                </a:solidFill>
                <a:latin typeface="Baskerville Old Face" pitchFamily="18" charset="0"/>
              </a:rPr>
              <a:t>		</a:t>
            </a:r>
          </a:p>
          <a:p>
            <a:pPr marL="0" indent="0" algn="just" eaLnBrk="1" hangingPunct="1">
              <a:buFontTx/>
              <a:buNone/>
              <a:defRPr/>
            </a:pPr>
            <a:r>
              <a:rPr lang="it-IT" altLang="it-IT" sz="2000" b="1" dirty="0">
                <a:solidFill>
                  <a:srgbClr val="CC0000"/>
                </a:solidFill>
                <a:latin typeface="Bradley Hand ITC" panose="03070402050302030203" pitchFamily="66" charset="0"/>
              </a:rPr>
              <a:t>*4 aprile 1949 Trattato Nord-Atlantico (Washington)</a:t>
            </a:r>
          </a:p>
          <a:p>
            <a:pPr marL="0" indent="0" algn="just" eaLnBrk="1" hangingPunct="1">
              <a:buFontTx/>
              <a:buNone/>
              <a:defRPr/>
            </a:pPr>
            <a:r>
              <a:rPr lang="it-IT" altLang="it-IT" sz="2000" b="1" dirty="0">
                <a:solidFill>
                  <a:srgbClr val="CC0000"/>
                </a:solidFill>
                <a:latin typeface="Bradley Hand ITC" panose="03070402050302030203" pitchFamily="66" charset="0"/>
              </a:rPr>
              <a:t>*Nel 1950 USA chiedono che RFT aderisca</a:t>
            </a:r>
          </a:p>
          <a:p>
            <a:pPr marL="0" indent="0" algn="just" eaLnBrk="1" hangingPunct="1">
              <a:buFontTx/>
              <a:buNone/>
              <a:defRPr/>
            </a:pPr>
            <a:r>
              <a:rPr lang="en-US" altLang="it-IT" sz="2000" b="1" dirty="0" err="1">
                <a:solidFill>
                  <a:srgbClr val="0070C0"/>
                </a:solidFill>
                <a:latin typeface="Bradley Hand ITC" panose="03070402050302030203" pitchFamily="66" charset="0"/>
              </a:rPr>
              <a:t>Contrarietà</a:t>
            </a:r>
            <a:r>
              <a:rPr lang="en-US" altLang="it-IT" sz="2000" b="1" dirty="0">
                <a:solidFill>
                  <a:srgbClr val="0070C0"/>
                </a:solidFill>
                <a:latin typeface="Bradley Hand ITC" panose="03070402050302030203" pitchFamily="66" charset="0"/>
              </a:rPr>
              <a:t> </a:t>
            </a:r>
            <a:r>
              <a:rPr lang="en-US" altLang="it-IT" sz="2000" b="1" dirty="0" err="1">
                <a:solidFill>
                  <a:srgbClr val="0070C0"/>
                </a:solidFill>
                <a:latin typeface="Bradley Hand ITC" panose="03070402050302030203" pitchFamily="66" charset="0"/>
              </a:rPr>
              <a:t>della</a:t>
            </a:r>
            <a:r>
              <a:rPr lang="en-US" altLang="it-IT" sz="2000" b="1" dirty="0">
                <a:solidFill>
                  <a:srgbClr val="0070C0"/>
                </a:solidFill>
                <a:latin typeface="Bradley Hand ITC" panose="03070402050302030203" pitchFamily="66" charset="0"/>
              </a:rPr>
              <a:t> Francia al </a:t>
            </a:r>
            <a:r>
              <a:rPr lang="en-US" altLang="it-IT" sz="2000" b="1" dirty="0" err="1">
                <a:solidFill>
                  <a:srgbClr val="0070C0"/>
                </a:solidFill>
                <a:latin typeface="Bradley Hand ITC" panose="03070402050302030203" pitchFamily="66" charset="0"/>
              </a:rPr>
              <a:t>riarmo</a:t>
            </a:r>
            <a:r>
              <a:rPr lang="en-US" altLang="it-IT" sz="2000" b="1" dirty="0">
                <a:solidFill>
                  <a:srgbClr val="0070C0"/>
                </a:solidFill>
                <a:latin typeface="Bradley Hand ITC" panose="03070402050302030203" pitchFamily="66" charset="0"/>
              </a:rPr>
              <a:t> Tedesco MA </a:t>
            </a:r>
            <a:r>
              <a:rPr lang="en-US" altLang="it-IT" sz="2000" b="1" dirty="0" err="1">
                <a:solidFill>
                  <a:srgbClr val="0070C0"/>
                </a:solidFill>
                <a:latin typeface="Bradley Hand ITC" panose="03070402050302030203" pitchFamily="66" charset="0"/>
              </a:rPr>
              <a:t>favore</a:t>
            </a:r>
            <a:r>
              <a:rPr lang="en-US" altLang="it-IT" sz="2000" b="1" dirty="0">
                <a:solidFill>
                  <a:srgbClr val="0070C0"/>
                </a:solidFill>
                <a:latin typeface="Bradley Hand ITC" panose="03070402050302030203" pitchFamily="66" charset="0"/>
              </a:rPr>
              <a:t> di tutti </a:t>
            </a:r>
            <a:r>
              <a:rPr lang="en-US" altLang="it-IT" sz="2000" b="1" dirty="0" err="1">
                <a:solidFill>
                  <a:srgbClr val="0070C0"/>
                </a:solidFill>
                <a:latin typeface="Bradley Hand ITC" panose="03070402050302030203" pitchFamily="66" charset="0"/>
              </a:rPr>
              <a:t>gli</a:t>
            </a:r>
            <a:r>
              <a:rPr lang="en-US" altLang="it-IT" sz="2000" b="1" dirty="0">
                <a:solidFill>
                  <a:srgbClr val="0070C0"/>
                </a:solidFill>
                <a:latin typeface="Bradley Hand ITC" panose="03070402050302030203" pitchFamily="66" charset="0"/>
              </a:rPr>
              <a:t> </a:t>
            </a:r>
            <a:r>
              <a:rPr lang="en-US" altLang="it-IT" sz="2000" b="1" dirty="0" err="1">
                <a:solidFill>
                  <a:srgbClr val="0070C0"/>
                </a:solidFill>
                <a:latin typeface="Bradley Hand ITC" panose="03070402050302030203" pitchFamily="66" charset="0"/>
              </a:rPr>
              <a:t>altri</a:t>
            </a:r>
            <a:r>
              <a:rPr lang="en-US" altLang="it-IT" sz="2000" b="1" dirty="0">
                <a:solidFill>
                  <a:srgbClr val="0070C0"/>
                </a:solidFill>
                <a:latin typeface="Bradley Hand ITC" panose="03070402050302030203" pitchFamily="66" charset="0"/>
              </a:rPr>
              <a:t> </a:t>
            </a:r>
            <a:r>
              <a:rPr lang="en-US" altLang="it-IT" sz="2000" b="1" dirty="0" err="1">
                <a:solidFill>
                  <a:srgbClr val="0070C0"/>
                </a:solidFill>
                <a:latin typeface="Bradley Hand ITC" panose="03070402050302030203" pitchFamily="66" charset="0"/>
              </a:rPr>
              <a:t>Stati</a:t>
            </a:r>
            <a:r>
              <a:rPr lang="en-US" altLang="it-IT" sz="2000" b="1" dirty="0">
                <a:solidFill>
                  <a:srgbClr val="0070C0"/>
                </a:solidFill>
                <a:latin typeface="Bradley Hand ITC" panose="03070402050302030203" pitchFamily="66" charset="0"/>
              </a:rPr>
              <a:t> </a:t>
            </a:r>
            <a:r>
              <a:rPr lang="en-US" altLang="it-IT" sz="2000" b="1" dirty="0" err="1">
                <a:solidFill>
                  <a:srgbClr val="0070C0"/>
                </a:solidFill>
                <a:latin typeface="Bradley Hand ITC" panose="03070402050302030203" pitchFamily="66" charset="0"/>
              </a:rPr>
              <a:t>all’ingresso</a:t>
            </a:r>
            <a:r>
              <a:rPr lang="en-US" altLang="it-IT" sz="2000" b="1" dirty="0">
                <a:solidFill>
                  <a:srgbClr val="0070C0"/>
                </a:solidFill>
                <a:latin typeface="Bradley Hand ITC" panose="03070402050302030203" pitchFamily="66" charset="0"/>
              </a:rPr>
              <a:t> </a:t>
            </a:r>
            <a:r>
              <a:rPr lang="en-US" altLang="it-IT" sz="2000" b="1" dirty="0" err="1">
                <a:solidFill>
                  <a:srgbClr val="0070C0"/>
                </a:solidFill>
                <a:latin typeface="Bradley Hand ITC" panose="03070402050302030203" pitchFamily="66" charset="0"/>
              </a:rPr>
              <a:t>della</a:t>
            </a:r>
            <a:r>
              <a:rPr lang="en-US" altLang="it-IT" sz="2000" b="1" dirty="0">
                <a:solidFill>
                  <a:srgbClr val="0070C0"/>
                </a:solidFill>
                <a:latin typeface="Bradley Hand ITC" panose="03070402050302030203" pitchFamily="66" charset="0"/>
              </a:rPr>
              <a:t> RFT </a:t>
            </a:r>
            <a:r>
              <a:rPr lang="en-US" altLang="it-IT" sz="2000" b="1" dirty="0" err="1">
                <a:solidFill>
                  <a:srgbClr val="0070C0"/>
                </a:solidFill>
                <a:latin typeface="Bradley Hand ITC" panose="03070402050302030203" pitchFamily="66" charset="0"/>
              </a:rPr>
              <a:t>nel</a:t>
            </a:r>
            <a:r>
              <a:rPr lang="en-US" altLang="it-IT" sz="2000" b="1" dirty="0">
                <a:solidFill>
                  <a:srgbClr val="0070C0"/>
                </a:solidFill>
                <a:latin typeface="Bradley Hand ITC" panose="03070402050302030203" pitchFamily="66" charset="0"/>
              </a:rPr>
              <a:t> </a:t>
            </a:r>
            <a:r>
              <a:rPr lang="en-US" altLang="it-IT" sz="2000" b="1" dirty="0" err="1">
                <a:solidFill>
                  <a:srgbClr val="0070C0"/>
                </a:solidFill>
                <a:latin typeface="Bradley Hand ITC" panose="03070402050302030203" pitchFamily="66" charset="0"/>
              </a:rPr>
              <a:t>sistema</a:t>
            </a:r>
            <a:r>
              <a:rPr lang="en-US" altLang="it-IT" sz="2000" b="1" dirty="0">
                <a:solidFill>
                  <a:srgbClr val="0070C0"/>
                </a:solidFill>
                <a:latin typeface="Bradley Hand ITC" panose="03070402050302030203" pitchFamily="66" charset="0"/>
              </a:rPr>
              <a:t> di </a:t>
            </a:r>
            <a:r>
              <a:rPr lang="en-US" altLang="it-IT" sz="2000" b="1" dirty="0" err="1">
                <a:solidFill>
                  <a:srgbClr val="0070C0"/>
                </a:solidFill>
                <a:latin typeface="Bradley Hand ITC" panose="03070402050302030203" pitchFamily="66" charset="0"/>
              </a:rPr>
              <a:t>difesa</a:t>
            </a:r>
            <a:r>
              <a:rPr lang="en-US" altLang="it-IT" sz="2000" b="1" dirty="0">
                <a:solidFill>
                  <a:srgbClr val="0070C0"/>
                </a:solidFill>
                <a:latin typeface="Bradley Hand ITC" panose="03070402050302030203" pitchFamily="66" charset="0"/>
              </a:rPr>
              <a:t> </a:t>
            </a:r>
            <a:r>
              <a:rPr lang="en-US" altLang="it-IT" sz="2000" b="1" dirty="0" err="1">
                <a:solidFill>
                  <a:srgbClr val="0070C0"/>
                </a:solidFill>
                <a:latin typeface="Bradley Hand ITC" panose="03070402050302030203" pitchFamily="66" charset="0"/>
              </a:rPr>
              <a:t>europeo</a:t>
            </a:r>
            <a:r>
              <a:rPr lang="en-US" altLang="it-IT" sz="2000" b="1" dirty="0">
                <a:solidFill>
                  <a:srgbClr val="0070C0"/>
                </a:solidFill>
                <a:latin typeface="Bradley Hand ITC" panose="03070402050302030203" pitchFamily="66" charset="0"/>
              </a:rPr>
              <a:t> </a:t>
            </a:r>
            <a:r>
              <a:rPr lang="en-US" altLang="it-IT" sz="2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lang="en-US" altLang="it-IT" sz="2000" b="1" dirty="0">
                <a:solidFill>
                  <a:srgbClr val="0070C0"/>
                </a:solidFill>
                <a:latin typeface="Bradley Hand ITC" panose="03070402050302030203" pitchFamily="66" charset="0"/>
              </a:rPr>
              <a:t> </a:t>
            </a:r>
          </a:p>
          <a:p>
            <a:pPr algn="just" eaLnBrk="1" hangingPunct="1">
              <a:buFontTx/>
              <a:buNone/>
              <a:defRPr/>
            </a:pPr>
            <a:endParaRPr lang="en-US" altLang="it-IT" sz="2800" b="1" dirty="0">
              <a:solidFill>
                <a:srgbClr val="0070C0"/>
              </a:solidFill>
              <a:latin typeface="Bradley Hand ITC" pitchFamily="66" charset="0"/>
            </a:endParaRPr>
          </a:p>
          <a:p>
            <a:pPr algn="just" eaLnBrk="1" hangingPunct="1">
              <a:buFontTx/>
              <a:buNone/>
              <a:defRPr/>
            </a:pPr>
            <a:r>
              <a:rPr lang="en-US" altLang="it-IT" sz="1800" dirty="0">
                <a:solidFill>
                  <a:srgbClr val="0070C0"/>
                </a:solidFill>
                <a:latin typeface="Baskerville Old Face" panose="02020602080505020303" pitchFamily="18" charset="0"/>
              </a:rPr>
              <a:t>Il </a:t>
            </a:r>
            <a:r>
              <a:rPr lang="en-US" altLang="it-IT" sz="1800" dirty="0" err="1">
                <a:solidFill>
                  <a:srgbClr val="0070C0"/>
                </a:solidFill>
                <a:latin typeface="Baskerville Old Face" panose="02020602080505020303" pitchFamily="18" charset="0"/>
              </a:rPr>
              <a:t>Trattato</a:t>
            </a:r>
            <a:r>
              <a:rPr lang="en-US" altLang="it-IT" sz="1800" dirty="0">
                <a:solidFill>
                  <a:srgbClr val="0070C0"/>
                </a:solidFill>
                <a:latin typeface="Baskerville Old Face" panose="02020602080505020303" pitchFamily="18" charset="0"/>
              </a:rPr>
              <a:t> </a:t>
            </a:r>
            <a:r>
              <a:rPr lang="en-US" altLang="it-IT" sz="1800" dirty="0" err="1">
                <a:solidFill>
                  <a:srgbClr val="0070C0"/>
                </a:solidFill>
                <a:latin typeface="Baskerville Old Face" panose="02020602080505020303" pitchFamily="18" charset="0"/>
              </a:rPr>
              <a:t>istitutivo</a:t>
            </a:r>
            <a:r>
              <a:rPr lang="en-US" altLang="it-IT" sz="1800" dirty="0">
                <a:solidFill>
                  <a:srgbClr val="0070C0"/>
                </a:solidFill>
                <a:latin typeface="Baskerville Old Face" panose="02020602080505020303" pitchFamily="18" charset="0"/>
              </a:rPr>
              <a:t> </a:t>
            </a:r>
            <a:r>
              <a:rPr lang="en-US" altLang="it-IT" sz="1800" dirty="0" err="1">
                <a:solidFill>
                  <a:srgbClr val="0070C0"/>
                </a:solidFill>
                <a:latin typeface="Baskerville Old Face" panose="02020602080505020303" pitchFamily="18" charset="0"/>
              </a:rPr>
              <a:t>della</a:t>
            </a:r>
            <a:r>
              <a:rPr lang="en-US" altLang="it-IT" sz="1800" dirty="0">
                <a:solidFill>
                  <a:srgbClr val="0070C0"/>
                </a:solidFill>
                <a:latin typeface="Baskerville Old Face" panose="02020602080505020303" pitchFamily="18" charset="0"/>
              </a:rPr>
              <a:t> </a:t>
            </a:r>
            <a:r>
              <a:rPr lang="en-US" altLang="it-IT" sz="1800" dirty="0" err="1">
                <a:solidFill>
                  <a:srgbClr val="0070C0"/>
                </a:solidFill>
                <a:latin typeface="Baskerville Old Face" panose="02020602080505020303" pitchFamily="18" charset="0"/>
              </a:rPr>
              <a:t>Comunità</a:t>
            </a:r>
            <a:r>
              <a:rPr lang="en-US" altLang="it-IT" sz="1800" dirty="0">
                <a:solidFill>
                  <a:srgbClr val="0070C0"/>
                </a:solidFill>
                <a:latin typeface="Baskerville Old Face" panose="02020602080505020303" pitchFamily="18" charset="0"/>
              </a:rPr>
              <a:t> </a:t>
            </a:r>
            <a:r>
              <a:rPr lang="en-US" altLang="it-IT" sz="1800" dirty="0" err="1">
                <a:solidFill>
                  <a:srgbClr val="0070C0"/>
                </a:solidFill>
                <a:latin typeface="Baskerville Old Face" panose="02020602080505020303" pitchFamily="18" charset="0"/>
              </a:rPr>
              <a:t>europea</a:t>
            </a:r>
            <a:r>
              <a:rPr lang="en-US" altLang="it-IT" sz="1800" dirty="0">
                <a:solidFill>
                  <a:srgbClr val="0070C0"/>
                </a:solidFill>
                <a:latin typeface="Baskerville Old Face" panose="02020602080505020303" pitchFamily="18" charset="0"/>
              </a:rPr>
              <a:t> di </a:t>
            </a:r>
            <a:r>
              <a:rPr lang="en-US" altLang="it-IT" sz="1800" dirty="0" err="1">
                <a:solidFill>
                  <a:srgbClr val="0070C0"/>
                </a:solidFill>
                <a:latin typeface="Baskerville Old Face" panose="02020602080505020303" pitchFamily="18" charset="0"/>
              </a:rPr>
              <a:t>Difesa</a:t>
            </a:r>
            <a:r>
              <a:rPr lang="en-US" altLang="it-IT" sz="1800" dirty="0">
                <a:solidFill>
                  <a:srgbClr val="0070C0"/>
                </a:solidFill>
                <a:latin typeface="Baskerville Old Face" panose="02020602080505020303" pitchFamily="18" charset="0"/>
              </a:rPr>
              <a:t> – CED (René Pleven) del 1952 (I 6 </a:t>
            </a:r>
            <a:r>
              <a:rPr lang="en-US" altLang="it-IT" sz="1800" dirty="0" err="1">
                <a:solidFill>
                  <a:srgbClr val="0070C0"/>
                </a:solidFill>
                <a:latin typeface="Baskerville Old Face" panose="02020602080505020303" pitchFamily="18" charset="0"/>
              </a:rPr>
              <a:t>Stati</a:t>
            </a:r>
            <a:r>
              <a:rPr lang="en-US" altLang="it-IT" sz="1800" dirty="0">
                <a:solidFill>
                  <a:srgbClr val="0070C0"/>
                </a:solidFill>
                <a:latin typeface="Baskerville Old Face" panose="02020602080505020303" pitchFamily="18" charset="0"/>
              </a:rPr>
              <a:t> CECA)</a:t>
            </a:r>
          </a:p>
          <a:p>
            <a:pPr algn="just" eaLnBrk="1" hangingPunct="1">
              <a:buFontTx/>
              <a:buNone/>
              <a:defRPr/>
            </a:pPr>
            <a:r>
              <a:rPr lang="en-US" altLang="it-IT" sz="1800" b="1" dirty="0">
                <a:solidFill>
                  <a:srgbClr val="0070C0"/>
                </a:solidFill>
                <a:latin typeface="Baskerville Old Face" panose="02020602080505020303" pitchFamily="18" charset="0"/>
              </a:rPr>
              <a:t>			</a:t>
            </a:r>
            <a:r>
              <a:rPr lang="en-US" altLang="it-IT" sz="1800" dirty="0" err="1">
                <a:solidFill>
                  <a:srgbClr val="CC0000"/>
                </a:solidFill>
                <a:latin typeface="Baskerville Old Face" panose="02020602080505020303" pitchFamily="18" charset="0"/>
              </a:rPr>
              <a:t>mancata</a:t>
            </a:r>
            <a:r>
              <a:rPr lang="en-US" altLang="it-IT" sz="1800" dirty="0">
                <a:solidFill>
                  <a:srgbClr val="CC0000"/>
                </a:solidFill>
                <a:latin typeface="Baskerville Old Face" panose="02020602080505020303" pitchFamily="18" charset="0"/>
              </a:rPr>
              <a:t> </a:t>
            </a:r>
            <a:r>
              <a:rPr lang="en-US" altLang="it-IT" sz="1800" dirty="0" err="1">
                <a:solidFill>
                  <a:srgbClr val="CC0000"/>
                </a:solidFill>
                <a:latin typeface="Baskerville Old Face" panose="02020602080505020303" pitchFamily="18" charset="0"/>
              </a:rPr>
              <a:t>ratifica</a:t>
            </a:r>
            <a:r>
              <a:rPr lang="en-US" altLang="it-IT" sz="1800" dirty="0">
                <a:solidFill>
                  <a:srgbClr val="CC0000"/>
                </a:solidFill>
                <a:latin typeface="Baskerville Old Face" panose="02020602080505020303" pitchFamily="18" charset="0"/>
              </a:rPr>
              <a:t> da </a:t>
            </a:r>
            <a:r>
              <a:rPr lang="en-US" altLang="it-IT" sz="1800" dirty="0" err="1">
                <a:solidFill>
                  <a:srgbClr val="CC0000"/>
                </a:solidFill>
                <a:latin typeface="Baskerville Old Face" panose="02020602080505020303" pitchFamily="18" charset="0"/>
              </a:rPr>
              <a:t>parte</a:t>
            </a:r>
            <a:r>
              <a:rPr lang="en-US" altLang="it-IT" sz="1800" dirty="0">
                <a:solidFill>
                  <a:srgbClr val="CC0000"/>
                </a:solidFill>
                <a:latin typeface="Baskerville Old Face" panose="02020602080505020303" pitchFamily="18" charset="0"/>
              </a:rPr>
              <a:t> </a:t>
            </a:r>
            <a:r>
              <a:rPr lang="en-US" altLang="it-IT" sz="1800" dirty="0" err="1">
                <a:solidFill>
                  <a:srgbClr val="CC0000"/>
                </a:solidFill>
                <a:latin typeface="Baskerville Old Face" panose="02020602080505020303" pitchFamily="18" charset="0"/>
              </a:rPr>
              <a:t>dell’Assemblea</a:t>
            </a:r>
            <a:r>
              <a:rPr lang="en-US" altLang="it-IT" sz="1800" dirty="0">
                <a:solidFill>
                  <a:srgbClr val="CC0000"/>
                </a:solidFill>
                <a:latin typeface="Baskerville Old Face" panose="02020602080505020303" pitchFamily="18" charset="0"/>
              </a:rPr>
              <a:t> </a:t>
            </a:r>
            <a:r>
              <a:rPr lang="en-US" altLang="it-IT" sz="1800" dirty="0" err="1">
                <a:solidFill>
                  <a:srgbClr val="CC0000"/>
                </a:solidFill>
                <a:latin typeface="Baskerville Old Face" panose="02020602080505020303" pitchFamily="18" charset="0"/>
              </a:rPr>
              <a:t>nazionale</a:t>
            </a:r>
            <a:r>
              <a:rPr lang="en-US" altLang="it-IT" sz="1800" dirty="0">
                <a:solidFill>
                  <a:srgbClr val="CC0000"/>
                </a:solidFill>
                <a:latin typeface="Baskerville Old Face" panose="02020602080505020303" pitchFamily="18" charset="0"/>
              </a:rPr>
              <a:t> </a:t>
            </a:r>
            <a:r>
              <a:rPr lang="en-US" altLang="it-IT" sz="1800" dirty="0" err="1">
                <a:solidFill>
                  <a:srgbClr val="CC0000"/>
                </a:solidFill>
                <a:latin typeface="Baskerville Old Face" panose="02020602080505020303" pitchFamily="18" charset="0"/>
              </a:rPr>
              <a:t>francese</a:t>
            </a:r>
            <a:r>
              <a:rPr lang="en-US" altLang="it-IT" sz="1800" dirty="0">
                <a:solidFill>
                  <a:srgbClr val="CC0000"/>
                </a:solidFill>
                <a:latin typeface="Baskerville Old Face" panose="02020602080505020303" pitchFamily="18" charset="0"/>
              </a:rPr>
              <a:t> (1954)</a:t>
            </a:r>
            <a:endParaRPr lang="en-US" altLang="it-IT" sz="2800" dirty="0">
              <a:latin typeface="Bradley Hand ITC" pitchFamily="66" charset="0"/>
            </a:endParaRPr>
          </a:p>
          <a:p>
            <a:pPr algn="just" eaLnBrk="1" hangingPunct="1">
              <a:buFontTx/>
              <a:buNone/>
              <a:defRPr/>
            </a:pPr>
            <a:endParaRPr lang="en-US" altLang="it-IT" sz="2800" b="1" dirty="0">
              <a:latin typeface="Bradley Hand ITC" pitchFamily="66" charset="0"/>
            </a:endParaRPr>
          </a:p>
          <a:p>
            <a:pPr algn="ctr" eaLnBrk="1" hangingPunct="1">
              <a:buFontTx/>
              <a:buNone/>
              <a:defRPr/>
            </a:pPr>
            <a:endParaRPr lang="en-US" altLang="it-IT" sz="2800" b="1" dirty="0">
              <a:solidFill>
                <a:schemeClr val="accent2"/>
              </a:solidFill>
              <a:latin typeface="Bradley Hand ITC" pitchFamily="66" charset="0"/>
            </a:endParaRPr>
          </a:p>
          <a:p>
            <a:pPr algn="ctr" eaLnBrk="1" hangingPunct="1">
              <a:buFontTx/>
              <a:buNone/>
              <a:defRPr/>
            </a:pPr>
            <a:endParaRPr lang="it-IT" altLang="it-IT" sz="2800" i="1" dirty="0">
              <a:solidFill>
                <a:srgbClr val="006600"/>
              </a:solidFill>
              <a:latin typeface="Baskerville Old Face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0131C180-42B4-32FC-9F92-9B268EEA84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41325" y="620713"/>
            <a:ext cx="8229600" cy="71437"/>
          </a:xfrm>
        </p:spPr>
        <p:txBody>
          <a:bodyPr/>
          <a:lstStyle/>
          <a:p>
            <a:pPr eaLnBrk="1" hangingPunct="1"/>
            <a:r>
              <a:rPr lang="it-IT" altLang="it-IT" sz="3600">
                <a:solidFill>
                  <a:srgbClr val="CC0000"/>
                </a:solidFill>
                <a:latin typeface="Baskerville Old Face" panose="02020602080505020303" pitchFamily="18" charset="0"/>
              </a:rPr>
              <a:t>-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3D832D45-2CFE-543D-956A-5242A48495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692150"/>
            <a:ext cx="8229600" cy="59055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it-IT" altLang="it-IT" sz="2800" dirty="0">
                <a:solidFill>
                  <a:srgbClr val="CC0000"/>
                </a:solidFill>
                <a:latin typeface="Baskerville Old Face" pitchFamily="18" charset="0"/>
              </a:rPr>
              <a:t>La UEO</a:t>
            </a:r>
          </a:p>
          <a:p>
            <a:pPr algn="ctr" eaLnBrk="1" hangingPunct="1">
              <a:buFontTx/>
              <a:buNone/>
              <a:defRPr/>
            </a:pPr>
            <a:endParaRPr lang="it-IT" altLang="it-IT" sz="1400" dirty="0">
              <a:solidFill>
                <a:srgbClr val="CC0000"/>
              </a:solidFill>
              <a:latin typeface="Baskerville Old Face" pitchFamily="18" charset="0"/>
            </a:endParaRPr>
          </a:p>
          <a:p>
            <a:pPr algn="just" eaLnBrk="1" hangingPunct="1">
              <a:buFontTx/>
              <a:buNone/>
              <a:defRPr/>
            </a:pPr>
            <a:r>
              <a:rPr lang="en-US" altLang="it-IT" sz="2000" b="1" dirty="0" err="1">
                <a:solidFill>
                  <a:srgbClr val="0070C0"/>
                </a:solidFill>
                <a:latin typeface="Bradley Hand ITC" panose="03070402050302030203" pitchFamily="66" charset="0"/>
              </a:rPr>
              <a:t>Pressione</a:t>
            </a:r>
            <a:r>
              <a:rPr lang="en-US" altLang="it-IT" sz="2000" b="1" dirty="0">
                <a:solidFill>
                  <a:srgbClr val="0070C0"/>
                </a:solidFill>
                <a:latin typeface="Bradley Hand ITC" panose="03070402050302030203" pitchFamily="66" charset="0"/>
              </a:rPr>
              <a:t> USA per la </a:t>
            </a:r>
            <a:r>
              <a:rPr lang="en-US" altLang="it-IT" sz="2000" b="1" dirty="0" err="1">
                <a:solidFill>
                  <a:srgbClr val="0070C0"/>
                </a:solidFill>
                <a:latin typeface="Bradley Hand ITC" panose="03070402050302030203" pitchFamily="66" charset="0"/>
              </a:rPr>
              <a:t>costituzione</a:t>
            </a:r>
            <a:r>
              <a:rPr lang="en-US" altLang="it-IT" sz="2000" b="1" dirty="0">
                <a:solidFill>
                  <a:srgbClr val="0070C0"/>
                </a:solidFill>
                <a:latin typeface="Bradley Hand ITC" panose="03070402050302030203" pitchFamily="66" charset="0"/>
              </a:rPr>
              <a:t> di </a:t>
            </a:r>
            <a:r>
              <a:rPr lang="en-US" altLang="it-IT" sz="2000" b="1" dirty="0" err="1">
                <a:solidFill>
                  <a:srgbClr val="0070C0"/>
                </a:solidFill>
                <a:latin typeface="Bradley Hand ITC" panose="03070402050302030203" pitchFamily="66" charset="0"/>
              </a:rPr>
              <a:t>un’organizzazione</a:t>
            </a:r>
            <a:r>
              <a:rPr lang="en-US" altLang="it-IT" sz="2000" b="1" dirty="0">
                <a:solidFill>
                  <a:srgbClr val="0070C0"/>
                </a:solidFill>
                <a:latin typeface="Bradley Hand ITC" panose="03070402050302030203" pitchFamily="66" charset="0"/>
              </a:rPr>
              <a:t> di </a:t>
            </a:r>
            <a:r>
              <a:rPr lang="en-US" altLang="it-IT" sz="2000" b="1" dirty="0" err="1">
                <a:solidFill>
                  <a:srgbClr val="0070C0"/>
                </a:solidFill>
                <a:latin typeface="Bradley Hand ITC" panose="03070402050302030203" pitchFamily="66" charset="0"/>
              </a:rPr>
              <a:t>difesa</a:t>
            </a:r>
            <a:r>
              <a:rPr lang="en-US" altLang="it-IT" sz="2000" b="1" dirty="0">
                <a:solidFill>
                  <a:srgbClr val="0070C0"/>
                </a:solidFill>
                <a:latin typeface="Bradley Hand ITC" panose="03070402050302030203" pitchFamily="66" charset="0"/>
              </a:rPr>
              <a:t> </a:t>
            </a:r>
            <a:r>
              <a:rPr lang="en-US" altLang="it-IT" sz="2000" b="1" dirty="0" err="1">
                <a:solidFill>
                  <a:srgbClr val="0070C0"/>
                </a:solidFill>
                <a:latin typeface="Bradley Hand ITC" panose="03070402050302030203" pitchFamily="66" charset="0"/>
              </a:rPr>
              <a:t>europea</a:t>
            </a:r>
            <a:r>
              <a:rPr lang="en-US" altLang="it-IT" sz="2000" b="1" dirty="0">
                <a:solidFill>
                  <a:srgbClr val="0070C0"/>
                </a:solidFill>
                <a:latin typeface="Bradley Hand ITC" panose="03070402050302030203" pitchFamily="66" charset="0"/>
              </a:rPr>
              <a:t> per </a:t>
            </a:r>
            <a:r>
              <a:rPr lang="en-US" altLang="it-IT" sz="2000" b="1" dirty="0" err="1">
                <a:solidFill>
                  <a:srgbClr val="0070C0"/>
                </a:solidFill>
                <a:latin typeface="Bradley Hand ITC" panose="03070402050302030203" pitchFamily="66" charset="0"/>
              </a:rPr>
              <a:t>contrapporre</a:t>
            </a:r>
            <a:r>
              <a:rPr lang="en-US" altLang="it-IT" sz="2000" b="1" dirty="0">
                <a:solidFill>
                  <a:srgbClr val="0070C0"/>
                </a:solidFill>
                <a:latin typeface="Bradley Hand ITC" panose="03070402050302030203" pitchFamily="66" charset="0"/>
              </a:rPr>
              <a:t> Europa occidentale forte a </a:t>
            </a:r>
            <a:r>
              <a:rPr lang="en-US" altLang="it-IT" sz="2000" b="1" dirty="0" err="1">
                <a:solidFill>
                  <a:srgbClr val="0070C0"/>
                </a:solidFill>
                <a:latin typeface="Bradley Hand ITC" panose="03070402050302030203" pitchFamily="66" charset="0"/>
              </a:rPr>
              <a:t>blocco</a:t>
            </a:r>
            <a:r>
              <a:rPr lang="en-US" altLang="it-IT" sz="2000" b="1" dirty="0">
                <a:solidFill>
                  <a:srgbClr val="0070C0"/>
                </a:solidFill>
                <a:latin typeface="Bradley Hand ITC" panose="03070402050302030203" pitchFamily="66" charset="0"/>
              </a:rPr>
              <a:t> </a:t>
            </a:r>
            <a:r>
              <a:rPr lang="en-US" altLang="it-IT" sz="2000" b="1" dirty="0" err="1">
                <a:solidFill>
                  <a:srgbClr val="0070C0"/>
                </a:solidFill>
                <a:latin typeface="Bradley Hand ITC" panose="03070402050302030203" pitchFamily="66" charset="0"/>
              </a:rPr>
              <a:t>dei</a:t>
            </a:r>
            <a:r>
              <a:rPr lang="en-US" altLang="it-IT" sz="2000" b="1" dirty="0">
                <a:solidFill>
                  <a:srgbClr val="0070C0"/>
                </a:solidFill>
                <a:latin typeface="Bradley Hand ITC" panose="03070402050302030203" pitchFamily="66" charset="0"/>
              </a:rPr>
              <a:t> </a:t>
            </a:r>
            <a:r>
              <a:rPr lang="en-US" altLang="it-IT" sz="2000" b="1" dirty="0" err="1">
                <a:solidFill>
                  <a:srgbClr val="0070C0"/>
                </a:solidFill>
                <a:latin typeface="Bradley Hand ITC" panose="03070402050302030203" pitchFamily="66" charset="0"/>
              </a:rPr>
              <a:t>Paesi</a:t>
            </a:r>
            <a:r>
              <a:rPr lang="en-US" altLang="it-IT" sz="2000" b="1" dirty="0">
                <a:solidFill>
                  <a:srgbClr val="0070C0"/>
                </a:solidFill>
                <a:latin typeface="Bradley Hand ITC" panose="03070402050302030203" pitchFamily="66" charset="0"/>
              </a:rPr>
              <a:t> </a:t>
            </a:r>
            <a:r>
              <a:rPr lang="en-US" altLang="it-IT" sz="2000" b="1" dirty="0" err="1">
                <a:solidFill>
                  <a:srgbClr val="0070C0"/>
                </a:solidFill>
                <a:latin typeface="Bradley Hand ITC" panose="03070402050302030203" pitchFamily="66" charset="0"/>
              </a:rPr>
              <a:t>socialisti</a:t>
            </a:r>
            <a:r>
              <a:rPr lang="en-US" altLang="it-IT" sz="2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→</a:t>
            </a:r>
            <a:r>
              <a:rPr lang="en-US" altLang="it-IT" sz="2000" b="1" dirty="0">
                <a:solidFill>
                  <a:srgbClr val="0070C0"/>
                </a:solidFill>
                <a:latin typeface="Bradley Hand ITC" panose="03070402050302030203" pitchFamily="66" charset="0"/>
              </a:rPr>
              <a:t> </a:t>
            </a:r>
            <a:endParaRPr lang="it-IT" altLang="it-IT" sz="2000" dirty="0">
              <a:solidFill>
                <a:srgbClr val="0070C0"/>
              </a:solidFill>
              <a:latin typeface="Baskerville Old Face" pitchFamily="18" charset="0"/>
            </a:endParaRPr>
          </a:p>
          <a:p>
            <a:pPr algn="just" eaLnBrk="1" hangingPunct="1">
              <a:buFontTx/>
              <a:buNone/>
              <a:defRPr/>
            </a:pPr>
            <a:r>
              <a:rPr lang="it-IT" altLang="it-IT" sz="2000" dirty="0">
                <a:solidFill>
                  <a:srgbClr val="0070C0"/>
                </a:solidFill>
                <a:latin typeface="Baskerville Old Face" pitchFamily="18" charset="0"/>
              </a:rPr>
              <a:t>Revisione globale del Patto di Bruxelles: </a:t>
            </a:r>
            <a:r>
              <a:rPr lang="it-IT" altLang="it-IT" sz="2000" u="sng" dirty="0">
                <a:solidFill>
                  <a:srgbClr val="0070C0"/>
                </a:solidFill>
                <a:latin typeface="Baskerville Old Face" pitchFamily="18" charset="0"/>
              </a:rPr>
              <a:t>Accordi di Parigi del 23 ottobre 1954 – Unione europea Occidentale </a:t>
            </a:r>
          </a:p>
          <a:p>
            <a:pPr algn="just" eaLnBrk="1" hangingPunct="1">
              <a:buFontTx/>
              <a:buNone/>
              <a:defRPr/>
            </a:pPr>
            <a:r>
              <a:rPr lang="it-IT" altLang="it-IT" sz="1800" dirty="0">
                <a:solidFill>
                  <a:srgbClr val="0070C0"/>
                </a:solidFill>
                <a:latin typeface="Baskerville Old Face" pitchFamily="18" charset="0"/>
              </a:rPr>
              <a:t>I 5 Stati del «Patto di Bruxelles» + RFT e Italia</a:t>
            </a: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r>
              <a:rPr lang="it-IT" altLang="it-IT" sz="1800" dirty="0">
                <a:solidFill>
                  <a:srgbClr val="0070C0"/>
                </a:solidFill>
                <a:latin typeface="Baskerville Old Face" pitchFamily="18" charset="0"/>
              </a:rPr>
              <a:t>Art. V legittima difesa collettiva (obbligo di agire automaticamente) </a:t>
            </a:r>
            <a:r>
              <a:rPr lang="it-IT" altLang="it-IT" sz="1400" dirty="0">
                <a:solidFill>
                  <a:srgbClr val="0070C0"/>
                </a:solidFill>
                <a:latin typeface="Baskerville Old Face" pitchFamily="18" charset="0"/>
              </a:rPr>
              <a:t>(VI raccordo con Carta ONU)</a:t>
            </a:r>
            <a:r>
              <a:rPr lang="it-IT" altLang="it-IT" sz="1800" dirty="0">
                <a:solidFill>
                  <a:srgbClr val="0070C0"/>
                </a:solidFill>
                <a:latin typeface="Baskerville Old Face" pitchFamily="18" charset="0"/>
              </a:rPr>
              <a:t> </a:t>
            </a: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r>
              <a:rPr lang="it-IT" altLang="it-IT" sz="1800" dirty="0">
                <a:solidFill>
                  <a:srgbClr val="0070C0"/>
                </a:solidFill>
                <a:latin typeface="Baskerville Old Face" pitchFamily="18" charset="0"/>
              </a:rPr>
              <a:t>Art. VIII mutua consultazione per «minacce alla pace»</a:t>
            </a:r>
            <a:r>
              <a:rPr lang="it-IT" altLang="it-IT" sz="2800" b="1" dirty="0">
                <a:solidFill>
                  <a:srgbClr val="0070C0"/>
                </a:solidFill>
                <a:latin typeface="Baskerville Old Face" pitchFamily="18" charset="0"/>
              </a:rPr>
              <a:t> </a:t>
            </a: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r>
              <a:rPr lang="it-IT" altLang="it-IT" sz="1400" b="1" dirty="0">
                <a:solidFill>
                  <a:srgbClr val="0070C0"/>
                </a:solidFill>
                <a:latin typeface="Baskerville Old Face" pitchFamily="18" charset="0"/>
              </a:rPr>
              <a:t>*In tutto 28 Stati ma con Diversi Status</a:t>
            </a:r>
            <a:r>
              <a:rPr lang="it-IT" altLang="it-IT" sz="1400" dirty="0">
                <a:solidFill>
                  <a:srgbClr val="0070C0"/>
                </a:solidFill>
                <a:latin typeface="Baskerville Old Face" pitchFamily="18" charset="0"/>
              </a:rPr>
              <a:t>:</a:t>
            </a:r>
          </a:p>
          <a:p>
            <a:pPr marL="0" indent="0" algn="just" eaLnBrk="1" hangingPunct="1">
              <a:buFontTx/>
              <a:buNone/>
              <a:defRPr/>
            </a:pPr>
            <a:r>
              <a:rPr lang="it-IT" altLang="it-IT" sz="1400" dirty="0">
                <a:solidFill>
                  <a:srgbClr val="0070C0"/>
                </a:solidFill>
                <a:latin typeface="Baskerville Old Face" pitchFamily="18" charset="0"/>
              </a:rPr>
              <a:t>		membri a pieno titolo (10) </a:t>
            </a:r>
          </a:p>
          <a:p>
            <a:pPr marL="0" indent="0" algn="just" eaLnBrk="1" hangingPunct="1">
              <a:buFontTx/>
              <a:buNone/>
              <a:defRPr/>
            </a:pPr>
            <a:r>
              <a:rPr lang="it-IT" altLang="it-IT" sz="1400" dirty="0">
                <a:solidFill>
                  <a:srgbClr val="0070C0"/>
                </a:solidFill>
                <a:latin typeface="Baskerville Old Face" pitchFamily="18" charset="0"/>
              </a:rPr>
              <a:t>		membri associati (6 - anche membri NATO)</a:t>
            </a:r>
          </a:p>
          <a:p>
            <a:pPr marL="0" indent="0" algn="just" eaLnBrk="1" hangingPunct="1">
              <a:buFontTx/>
              <a:buNone/>
              <a:defRPr/>
            </a:pPr>
            <a:r>
              <a:rPr lang="it-IT" altLang="it-IT" sz="1400" b="1" dirty="0">
                <a:solidFill>
                  <a:srgbClr val="0070C0"/>
                </a:solidFill>
                <a:latin typeface="Baskerville Old Face" pitchFamily="18" charset="0"/>
              </a:rPr>
              <a:t>		</a:t>
            </a:r>
            <a:r>
              <a:rPr lang="it-IT" altLang="it-IT" sz="1400" dirty="0">
                <a:solidFill>
                  <a:srgbClr val="0070C0"/>
                </a:solidFill>
                <a:latin typeface="Baskerville Old Face" pitchFamily="18" charset="0"/>
              </a:rPr>
              <a:t>osservatori (5 - anche membri UE)</a:t>
            </a:r>
          </a:p>
          <a:p>
            <a:pPr marL="0" indent="0" algn="just" eaLnBrk="1" hangingPunct="1">
              <a:buFontTx/>
              <a:buNone/>
              <a:defRPr/>
            </a:pPr>
            <a:r>
              <a:rPr lang="it-IT" altLang="it-IT" sz="1400" b="1" dirty="0">
                <a:solidFill>
                  <a:srgbClr val="0070C0"/>
                </a:solidFill>
                <a:latin typeface="Baskerville Old Face" pitchFamily="18" charset="0"/>
              </a:rPr>
              <a:t>		</a:t>
            </a:r>
            <a:r>
              <a:rPr lang="it-IT" altLang="it-IT" sz="1400" dirty="0">
                <a:solidFill>
                  <a:srgbClr val="0070C0"/>
                </a:solidFill>
                <a:latin typeface="Baskerville Old Face" pitchFamily="18" charset="0"/>
              </a:rPr>
              <a:t>partner associati (7 – accordi di associazione)</a:t>
            </a:r>
          </a:p>
          <a:p>
            <a:pPr marL="0" indent="0" algn="just" eaLnBrk="1" hangingPunct="1">
              <a:buFontTx/>
              <a:buNone/>
              <a:defRPr/>
            </a:pPr>
            <a:endParaRPr lang="it-IT" altLang="it-IT" sz="1400" dirty="0">
              <a:solidFill>
                <a:srgbClr val="0070C0"/>
              </a:solidFill>
              <a:latin typeface="Baskerville Old Face" pitchFamily="18" charset="0"/>
            </a:endParaRPr>
          </a:p>
          <a:p>
            <a:pPr marL="0" indent="0" algn="just" eaLnBrk="1" hangingPunct="1">
              <a:buFontTx/>
              <a:buNone/>
              <a:defRPr/>
            </a:pPr>
            <a:r>
              <a:rPr lang="it-IT" altLang="it-IT" sz="1800" dirty="0">
                <a:solidFill>
                  <a:srgbClr val="C00000"/>
                </a:solidFill>
                <a:latin typeface="Bradley Hand ITC" panose="03070402050302030203" pitchFamily="66" charset="0"/>
              </a:rPr>
              <a:t>Tuttavia, durante la Guerra fredda il compito di salvaguardare La sicurezza dell’Europa occidentale fu in effetti affidato alla NATO </a:t>
            </a:r>
          </a:p>
          <a:p>
            <a:pPr algn="ctr" eaLnBrk="1" hangingPunct="1">
              <a:buFontTx/>
              <a:buNone/>
              <a:defRPr/>
            </a:pPr>
            <a:endParaRPr lang="it-IT" altLang="it-IT" sz="2800" i="1" dirty="0">
              <a:solidFill>
                <a:srgbClr val="006600"/>
              </a:solidFill>
              <a:latin typeface="Baskerville Old Face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D0B9661C-E88A-5FBB-CEC7-88E008041A3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41325" y="620713"/>
            <a:ext cx="8229600" cy="71437"/>
          </a:xfrm>
        </p:spPr>
        <p:txBody>
          <a:bodyPr/>
          <a:lstStyle/>
          <a:p>
            <a:pPr eaLnBrk="1" hangingPunct="1"/>
            <a:r>
              <a:rPr lang="it-IT" altLang="it-IT" sz="3600">
                <a:solidFill>
                  <a:srgbClr val="CC0000"/>
                </a:solidFill>
                <a:latin typeface="Baskerville Old Face" panose="02020602080505020303" pitchFamily="18" charset="0"/>
              </a:rPr>
              <a:t>-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9D71B937-C069-54C2-1D44-D08F9C7383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692150"/>
            <a:ext cx="8229600" cy="59055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it-IT" altLang="it-IT" sz="2800" dirty="0">
                <a:solidFill>
                  <a:srgbClr val="CC0000"/>
                </a:solidFill>
                <a:latin typeface="Baskerville Old Face" pitchFamily="18" charset="0"/>
              </a:rPr>
              <a:t>Il ruolo della UEO</a:t>
            </a:r>
          </a:p>
          <a:p>
            <a:pPr algn="ctr" eaLnBrk="1" hangingPunct="1">
              <a:buFontTx/>
              <a:buNone/>
              <a:defRPr/>
            </a:pPr>
            <a:endParaRPr lang="it-IT" altLang="it-IT" sz="1400" dirty="0">
              <a:solidFill>
                <a:srgbClr val="CC0000"/>
              </a:solidFill>
              <a:latin typeface="Baskerville Old Face" pitchFamily="18" charset="0"/>
            </a:endParaRPr>
          </a:p>
          <a:p>
            <a:pPr algn="ctr" eaLnBrk="1" hangingPunct="1">
              <a:buFontTx/>
              <a:buNone/>
              <a:defRPr/>
            </a:pPr>
            <a:r>
              <a:rPr lang="it-IT" altLang="it-IT" sz="2000" dirty="0">
                <a:solidFill>
                  <a:srgbClr val="0070C0"/>
                </a:solidFill>
                <a:latin typeface="Baskerville Old Face" panose="02020602080505020303" pitchFamily="18" charset="0"/>
              </a:rPr>
              <a:t>In concreto: </a:t>
            </a:r>
          </a:p>
          <a:p>
            <a:pPr algn="just" eaLnBrk="1" hangingPunct="1">
              <a:buFontTx/>
              <a:buNone/>
              <a:defRPr/>
            </a:pPr>
            <a:r>
              <a:rPr lang="it-IT" altLang="it-IT" sz="2000" dirty="0">
                <a:solidFill>
                  <a:srgbClr val="0070C0"/>
                </a:solidFill>
                <a:latin typeface="Baskerville Old Face" panose="02020602080505020303" pitchFamily="18" charset="0"/>
              </a:rPr>
              <a:t>1954-1984: ruolo nel controllo sul </a:t>
            </a:r>
            <a:r>
              <a:rPr lang="it-IT" altLang="it-IT" sz="2000">
                <a:solidFill>
                  <a:srgbClr val="0070C0"/>
                </a:solidFill>
                <a:latin typeface="Baskerville Old Face" panose="02020602080505020303" pitchFamily="18" charset="0"/>
              </a:rPr>
              <a:t>riarmo Tedesco + </a:t>
            </a:r>
            <a:r>
              <a:rPr lang="it-IT" altLang="it-IT" sz="2000" dirty="0">
                <a:solidFill>
                  <a:srgbClr val="0070C0"/>
                </a:solidFill>
                <a:latin typeface="Baskerville Old Face" panose="02020602080505020303" pitchFamily="18" charset="0"/>
              </a:rPr>
              <a:t>foro politico (UK)</a:t>
            </a:r>
          </a:p>
          <a:p>
            <a:pPr algn="just" eaLnBrk="1" hangingPunct="1">
              <a:buFontTx/>
              <a:buNone/>
              <a:defRPr/>
            </a:pPr>
            <a:r>
              <a:rPr lang="it-IT" altLang="it-IT" sz="2000" dirty="0">
                <a:solidFill>
                  <a:srgbClr val="0070C0"/>
                </a:solidFill>
                <a:latin typeface="Baskerville Old Face" panose="02020602080505020303" pitchFamily="18" charset="0"/>
              </a:rPr>
              <a:t>1984: Dichiarazione di Roma (Consiglio) e riattivazione della UEO</a:t>
            </a:r>
          </a:p>
          <a:p>
            <a:pPr algn="just" eaLnBrk="1" hangingPunct="1">
              <a:buFontTx/>
              <a:buNone/>
              <a:defRPr/>
            </a:pPr>
            <a:r>
              <a:rPr lang="it-IT" altLang="it-IT" sz="2000" dirty="0">
                <a:solidFill>
                  <a:srgbClr val="0070C0"/>
                </a:solidFill>
                <a:latin typeface="Baskerville Old Face" panose="02020602080505020303" pitchFamily="18" charset="0"/>
              </a:rPr>
              <a:t>27 ottobre 1987: Piattaforma de L’Aja degli interessi europei in materia di sicurezza (Consiglio) </a:t>
            </a:r>
            <a:r>
              <a:rPr lang="it-IT" altLang="it-IT" sz="2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→ obiettivo di creare una dimensione di sicurezza nell’ambito del processo di integrazione europea</a:t>
            </a:r>
          </a:p>
          <a:p>
            <a:pPr algn="just" eaLnBrk="1" hangingPunct="1">
              <a:buFontTx/>
              <a:buNone/>
              <a:defRPr/>
            </a:pPr>
            <a:endParaRPr lang="it-IT" altLang="it-IT" sz="20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 eaLnBrk="1" hangingPunct="1">
              <a:buFontTx/>
              <a:buNone/>
              <a:defRPr/>
            </a:pPr>
            <a:r>
              <a:rPr lang="it-IT" altLang="it-IT" sz="1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Prassi UEO:</a:t>
            </a:r>
          </a:p>
          <a:p>
            <a:pPr algn="just" eaLnBrk="1" hangingPunct="1">
              <a:buFont typeface="Wingdings" panose="05000000000000000000" pitchFamily="2" charset="2"/>
              <a:buChar char="ü"/>
              <a:defRPr/>
            </a:pPr>
            <a:r>
              <a:rPr lang="it-IT" altLang="it-IT" sz="1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operazione </a:t>
            </a:r>
            <a:r>
              <a:rPr lang="it-IT" altLang="it-IT" sz="1600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Cleansweep</a:t>
            </a:r>
            <a:r>
              <a:rPr lang="it-IT" altLang="it-IT" sz="16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altLang="it-IT" sz="1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(op. navale Golfo persico) 1987-88 </a:t>
            </a:r>
          </a:p>
          <a:p>
            <a:pPr algn="just" eaLnBrk="1" hangingPunct="1">
              <a:buFont typeface="Wingdings" panose="05000000000000000000" pitchFamily="2" charset="2"/>
              <a:buChar char="ü"/>
              <a:defRPr/>
            </a:pPr>
            <a:r>
              <a:rPr lang="it-IT" altLang="it-IT" sz="1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Operazioni navali nel Golfo nella c.d. II guerra del Golfo (1990-1991)</a:t>
            </a:r>
          </a:p>
          <a:p>
            <a:pPr algn="just" eaLnBrk="1" hangingPunct="1">
              <a:buFont typeface="Wingdings" panose="05000000000000000000" pitchFamily="2" charset="2"/>
              <a:buChar char="ü"/>
              <a:defRPr/>
            </a:pPr>
            <a:r>
              <a:rPr lang="it-IT" altLang="it-IT" sz="1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Operazioni navali nei Balcani (1992-1996)</a:t>
            </a:r>
          </a:p>
          <a:p>
            <a:pPr algn="just" eaLnBrk="1" hangingPunct="1">
              <a:buFont typeface="Wingdings" panose="05000000000000000000" pitchFamily="2" charset="2"/>
              <a:buChar char="ü"/>
              <a:defRPr/>
            </a:pPr>
            <a:r>
              <a:rPr lang="it-IT" altLang="it-IT" sz="1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Operazione di polizia a Mostar (1993-1996)</a:t>
            </a:r>
          </a:p>
          <a:p>
            <a:pPr algn="just" eaLnBrk="1" hangingPunct="1">
              <a:buFont typeface="Wingdings" panose="05000000000000000000" pitchFamily="2" charset="2"/>
              <a:buChar char="ü"/>
              <a:defRPr/>
            </a:pPr>
            <a:r>
              <a:rPr lang="it-IT" altLang="it-IT" sz="1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Progetto MAPE in Albania (1997-1999)</a:t>
            </a:r>
          </a:p>
          <a:p>
            <a:pPr marL="0" indent="0" algn="just" eaLnBrk="1" hangingPunct="1">
              <a:buFontTx/>
              <a:buNone/>
              <a:defRPr/>
            </a:pPr>
            <a:r>
              <a:rPr lang="it-IT" altLang="it-IT" sz="2000" dirty="0">
                <a:solidFill>
                  <a:srgbClr val="0070C0"/>
                </a:solidFill>
                <a:latin typeface="Baskerville Old Face" panose="02020602080505020303" pitchFamily="18" charset="0"/>
              </a:rPr>
              <a:t>A margine: Dichiarazione di Petersberg (1992)</a:t>
            </a:r>
          </a:p>
          <a:p>
            <a:pPr algn="ctr" eaLnBrk="1" hangingPunct="1">
              <a:buFontTx/>
              <a:buNone/>
              <a:defRPr/>
            </a:pPr>
            <a:endParaRPr lang="it-IT" altLang="it-IT" sz="2800" i="1" dirty="0">
              <a:solidFill>
                <a:srgbClr val="006600"/>
              </a:solidFill>
              <a:latin typeface="Baskerville Old Face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50A56007-7F6E-A8FA-AFE7-0323D43167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41325" y="620713"/>
            <a:ext cx="8229600" cy="71437"/>
          </a:xfrm>
        </p:spPr>
        <p:txBody>
          <a:bodyPr/>
          <a:lstStyle/>
          <a:p>
            <a:pPr eaLnBrk="1" hangingPunct="1"/>
            <a:r>
              <a:rPr lang="it-IT" altLang="it-IT" sz="3600">
                <a:solidFill>
                  <a:srgbClr val="CC0000"/>
                </a:solidFill>
                <a:latin typeface="Baskerville Old Face" panose="02020602080505020303" pitchFamily="18" charset="0"/>
              </a:rPr>
              <a:t>-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31857E77-0D0F-DCCB-C3F7-95A8F71308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404813"/>
            <a:ext cx="8229600" cy="63373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it-IT" altLang="it-IT" sz="2800" dirty="0">
                <a:solidFill>
                  <a:srgbClr val="CC0000"/>
                </a:solidFill>
                <a:latin typeface="Baskerville Old Face" pitchFamily="18" charset="0"/>
              </a:rPr>
              <a:t>UEO e UE</a:t>
            </a:r>
          </a:p>
          <a:p>
            <a:pPr algn="ctr" eaLnBrk="1" hangingPunct="1">
              <a:buFontTx/>
              <a:buNone/>
              <a:defRPr/>
            </a:pPr>
            <a:endParaRPr lang="it-IT" altLang="it-IT" sz="1800" dirty="0">
              <a:solidFill>
                <a:srgbClr val="0070C0"/>
              </a:solidFill>
              <a:latin typeface="Baskerville Old Face" pitchFamily="18" charset="0"/>
            </a:endParaRPr>
          </a:p>
          <a:p>
            <a:pPr algn="ctr" eaLnBrk="1" hangingPunct="1">
              <a:buFontTx/>
              <a:buNone/>
              <a:defRPr/>
            </a:pPr>
            <a:r>
              <a:rPr lang="it-IT" altLang="it-IT" sz="1800" dirty="0">
                <a:solidFill>
                  <a:srgbClr val="0070C0"/>
                </a:solidFill>
                <a:latin typeface="Baskerville Old Face" pitchFamily="18" charset="0"/>
              </a:rPr>
              <a:t>A seguito dell’istituzione della UE e dell’attribuzione ad essa di una politica estera e di sicurezza comune (II Pilastro)</a:t>
            </a:r>
          </a:p>
          <a:p>
            <a:pPr algn="just" eaLnBrk="1" hangingPunct="1">
              <a:buFont typeface="Wingdings" panose="05000000000000000000" pitchFamily="2" charset="2"/>
              <a:buChar char="ü"/>
              <a:defRPr/>
            </a:pPr>
            <a:r>
              <a:rPr lang="it-IT" altLang="it-IT" sz="1800" dirty="0">
                <a:solidFill>
                  <a:srgbClr val="0070C0"/>
                </a:solidFill>
                <a:latin typeface="Baskerville Old Face" pitchFamily="18" charset="0"/>
              </a:rPr>
              <a:t>La UEO è indicata nei Trattati di Maastricht e Amsterdam quale «parte integrante dello sviluppo dell’Unione alla quale conferisce l’accesso ad una capacità operativa di difesa» (compiti di Petersberg – la Dichiarazione è allegata al Trattato di Maastricht))</a:t>
            </a:r>
          </a:p>
          <a:p>
            <a:pPr marL="0" indent="0" algn="just" eaLnBrk="1" hangingPunct="1">
              <a:buFontTx/>
              <a:buNone/>
              <a:defRPr/>
            </a:pPr>
            <a:r>
              <a:rPr lang="it-IT" altLang="it-IT" sz="1600" u="sng" dirty="0">
                <a:solidFill>
                  <a:srgbClr val="0070C0"/>
                </a:solidFill>
                <a:latin typeface="Baskerville Old Face" pitchFamily="18" charset="0"/>
              </a:rPr>
              <a:t>Cioè:</a:t>
            </a:r>
            <a:endParaRPr lang="it-IT" altLang="it-IT" sz="1600" dirty="0">
              <a:solidFill>
                <a:srgbClr val="0070C0"/>
              </a:solidFill>
              <a:latin typeface="Baskerville Old Face" pitchFamily="18" charset="0"/>
            </a:endParaRPr>
          </a:p>
          <a:p>
            <a:pPr algn="just" eaLnBrk="1" hangingPunct="1">
              <a:defRPr/>
            </a:pPr>
            <a:r>
              <a:rPr lang="it-IT" altLang="it-IT" sz="1600" dirty="0">
                <a:solidFill>
                  <a:srgbClr val="C00000"/>
                </a:solidFill>
                <a:latin typeface="Baskerville Old Face" pitchFamily="18" charset="0"/>
              </a:rPr>
              <a:t>alla UE NON è riconosciuto un ruolo autonomo nel settore della difesa</a:t>
            </a:r>
          </a:p>
          <a:p>
            <a:pPr algn="just" eaLnBrk="1" hangingPunct="1">
              <a:defRPr/>
            </a:pPr>
            <a:r>
              <a:rPr lang="it-IT" altLang="it-IT" sz="1600" dirty="0">
                <a:solidFill>
                  <a:srgbClr val="C00000"/>
                </a:solidFill>
                <a:latin typeface="Baskerville Old Face" pitchFamily="18" charset="0"/>
              </a:rPr>
              <a:t>la definizione progressiva di una politica di difesa comune è rimessa alla UEO</a:t>
            </a:r>
          </a:p>
          <a:p>
            <a:pPr marL="0" indent="0" algn="just" eaLnBrk="1" hangingPunct="1">
              <a:buFontTx/>
              <a:buNone/>
              <a:defRPr/>
            </a:pPr>
            <a:endParaRPr lang="it-IT" altLang="it-IT" sz="1800" u="sng" dirty="0">
              <a:solidFill>
                <a:srgbClr val="0070C0"/>
              </a:solidFill>
              <a:latin typeface="Baskerville Old Face" pitchFamily="18" charset="0"/>
            </a:endParaRPr>
          </a:p>
          <a:p>
            <a:pPr algn="just" eaLnBrk="1" hangingPunct="1">
              <a:buFont typeface="Wingdings" panose="05000000000000000000" pitchFamily="2" charset="2"/>
              <a:buChar char="ü"/>
              <a:defRPr/>
            </a:pPr>
            <a:r>
              <a:rPr lang="it-IT" altLang="it-IT" sz="1800" dirty="0">
                <a:solidFill>
                  <a:srgbClr val="0070C0"/>
                </a:solidFill>
                <a:latin typeface="Baskerville Old Face" pitchFamily="18" charset="0"/>
              </a:rPr>
              <a:t>Dichiarazione di Marsiglia della UEO (2000) – oggetto: decisa la cessazione della maggior parte delle attività del Consiglio dell’UEO (resta art. V), anticipando le decisioni che il Consiglio europeo avrebbe preso a Nizza</a:t>
            </a:r>
          </a:p>
          <a:p>
            <a:pPr marL="0" indent="0" algn="just" eaLnBrk="1" hangingPunct="1">
              <a:buFontTx/>
              <a:buNone/>
              <a:defRPr/>
            </a:pPr>
            <a:endParaRPr lang="it-IT" altLang="it-IT" sz="1800" dirty="0">
              <a:solidFill>
                <a:srgbClr val="0070C0"/>
              </a:solidFill>
              <a:latin typeface="Baskerville Old Face" pitchFamily="18" charset="0"/>
            </a:endParaRPr>
          </a:p>
          <a:p>
            <a:pPr algn="just" eaLnBrk="1" hangingPunct="1">
              <a:buFont typeface="Wingdings" panose="05000000000000000000" pitchFamily="2" charset="2"/>
              <a:buChar char="ü"/>
              <a:defRPr/>
            </a:pPr>
            <a:r>
              <a:rPr lang="it-IT" altLang="it-IT" sz="1800" dirty="0">
                <a:solidFill>
                  <a:srgbClr val="0070C0"/>
                </a:solidFill>
                <a:latin typeface="Baskerville Old Face" pitchFamily="18" charset="0"/>
              </a:rPr>
              <a:t>Trattato di Nizza (riforma UE): UEO scompare dal TUE</a:t>
            </a:r>
          </a:p>
          <a:p>
            <a:pPr algn="just" eaLnBrk="1" hangingPunct="1">
              <a:buFont typeface="Wingdings" panose="05000000000000000000" pitchFamily="2" charset="2"/>
              <a:buChar char="ü"/>
              <a:defRPr/>
            </a:pPr>
            <a:endParaRPr lang="it-IT" altLang="it-IT" sz="1800" dirty="0">
              <a:solidFill>
                <a:srgbClr val="0070C0"/>
              </a:solidFill>
              <a:latin typeface="Baskerville Old Face" pitchFamily="18" charset="0"/>
            </a:endParaRPr>
          </a:p>
          <a:p>
            <a:pPr algn="just" eaLnBrk="1" hangingPunct="1">
              <a:buFont typeface="Wingdings" panose="05000000000000000000" pitchFamily="2" charset="2"/>
              <a:buChar char="ü"/>
              <a:defRPr/>
            </a:pPr>
            <a:r>
              <a:rPr lang="it-IT" altLang="it-IT" sz="1800" dirty="0">
                <a:solidFill>
                  <a:srgbClr val="0070C0"/>
                </a:solidFill>
                <a:latin typeface="Baskerville Old Face" pitchFamily="18" charset="0"/>
              </a:rPr>
              <a:t>Con il Trattato di Lisbona è introdotta nel TUE la clausola di legittima difesa collettiva art. 42, par. 7) che tuttavia riguarda azioni statali </a:t>
            </a:r>
            <a:r>
              <a:rPr lang="it-IT" altLang="it-IT" sz="1800" dirty="0">
                <a:solidFill>
                  <a:srgbClr val="C00000"/>
                </a:solidFill>
                <a:latin typeface="Baskerville Old Face" pitchFamily="18" charset="0"/>
              </a:rPr>
              <a:t>(NB: l’UEO termina a giugno 2011)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4186515-E077-A7D9-5570-205FE10BB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500438"/>
            <a:ext cx="7772400" cy="1543050"/>
          </a:xfrm>
        </p:spPr>
        <p:txBody>
          <a:bodyPr/>
          <a:lstStyle/>
          <a:p>
            <a:pPr>
              <a:defRPr/>
            </a:pPr>
            <a:r>
              <a:rPr lang="it-IT" sz="3200" dirty="0">
                <a:solidFill>
                  <a:srgbClr val="C00000"/>
                </a:solidFill>
              </a:rPr>
              <a:t>ASSETTO ATTUALE</a:t>
            </a:r>
            <a:endParaRPr lang="nl-NL" sz="3200" dirty="0">
              <a:solidFill>
                <a:srgbClr val="C00000"/>
              </a:solidFill>
            </a:endParaRPr>
          </a:p>
        </p:txBody>
      </p:sp>
      <p:sp>
        <p:nvSpPr>
          <p:cNvPr id="8195" name="Segnaposto testo 2">
            <a:extLst>
              <a:ext uri="{FF2B5EF4-FFF2-40B4-BE49-F238E27FC236}">
                <a16:creationId xmlns:a16="http://schemas.microsoft.com/office/drawing/2014/main" id="{28E52D4B-186E-3699-A25B-FA7F2684BE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2133600"/>
            <a:ext cx="7810500" cy="760413"/>
          </a:xfrm>
        </p:spPr>
        <p:txBody>
          <a:bodyPr/>
          <a:lstStyle/>
          <a:p>
            <a:r>
              <a:rPr lang="it-IT" altLang="nl-NL">
                <a:solidFill>
                  <a:srgbClr val="0070C0"/>
                </a:solidFill>
              </a:rPr>
              <a:t>Sezione II</a:t>
            </a:r>
            <a:endParaRPr lang="nl-NL" altLang="nl-NL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EEA969-EC70-D5BE-4CC5-A1D1369B96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145295F6-C44D-B362-73AD-5FC6ECC4D0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41325" y="620713"/>
            <a:ext cx="8229600" cy="71437"/>
          </a:xfrm>
        </p:spPr>
        <p:txBody>
          <a:bodyPr/>
          <a:lstStyle/>
          <a:p>
            <a:pPr eaLnBrk="1" hangingPunct="1"/>
            <a:r>
              <a:rPr lang="it-IT" altLang="it-IT" sz="3600">
                <a:solidFill>
                  <a:srgbClr val="CC0000"/>
                </a:solidFill>
                <a:latin typeface="Baskerville Old Face" panose="02020602080505020303" pitchFamily="18" charset="0"/>
              </a:rPr>
              <a:t>-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B19AC1A2-339A-21C2-85FA-00B409BA40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404813"/>
            <a:ext cx="8229600" cy="63373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it-IT" altLang="it-IT" sz="2800" dirty="0">
                <a:solidFill>
                  <a:srgbClr val="CC0000"/>
                </a:solidFill>
                <a:latin typeface="Baskerville Old Face" pitchFamily="18" charset="0"/>
              </a:rPr>
              <a:t>L’UE ha competenze nella difesa dei suoi SM da attacchi armati?</a:t>
            </a:r>
          </a:p>
          <a:p>
            <a:pPr algn="ctr" eaLnBrk="1" hangingPunct="1">
              <a:buFontTx/>
              <a:buNone/>
              <a:defRPr/>
            </a:pPr>
            <a:endParaRPr lang="it-IT" altLang="it-IT" sz="1800" dirty="0">
              <a:solidFill>
                <a:srgbClr val="0070C0"/>
              </a:solidFill>
              <a:latin typeface="Baskerville Old Face" pitchFamily="18" charset="0"/>
            </a:endParaRPr>
          </a:p>
          <a:p>
            <a:pPr algn="just" eaLnBrk="1" hangingPunct="1">
              <a:buFontTx/>
              <a:buNone/>
              <a:defRPr/>
            </a:pPr>
            <a:r>
              <a:rPr lang="it-IT" altLang="it-IT" sz="2400" dirty="0">
                <a:solidFill>
                  <a:srgbClr val="0070C0"/>
                </a:solidFill>
                <a:latin typeface="Baskerville Old Face" pitchFamily="18" charset="0"/>
              </a:rPr>
              <a:t>Clausola di legittima difesa collettiva art. 42, par. 7 TUE</a:t>
            </a:r>
          </a:p>
          <a:p>
            <a:pPr algn="just" eaLnBrk="1" hangingPunct="1">
              <a:buFontTx/>
              <a:buNone/>
              <a:defRPr/>
            </a:pPr>
            <a:r>
              <a:rPr lang="it-IT" altLang="it-IT" sz="2400" dirty="0">
                <a:solidFill>
                  <a:srgbClr val="0070C0"/>
                </a:solidFill>
                <a:latin typeface="Baskerville Old Face" pitchFamily="18" charset="0"/>
              </a:rPr>
              <a:t>		</a:t>
            </a:r>
            <a:r>
              <a:rPr lang="it-IT" altLang="it-IT" sz="2400" dirty="0">
                <a:solidFill>
                  <a:srgbClr val="0070C0"/>
                </a:solidFill>
                <a:latin typeface="Baskerville Old Face" pitchFamily="18" charset="0"/>
                <a:ea typeface="Calibri" panose="020F0502020204030204" pitchFamily="34" charset="0"/>
                <a:cs typeface="Calibri" panose="020F0502020204030204" pitchFamily="34" charset="0"/>
              </a:rPr>
              <a:t>→ l’UE NON ha competenze: </a:t>
            </a:r>
            <a:r>
              <a:rPr lang="it-IT" altLang="it-IT" sz="2400" dirty="0">
                <a:solidFill>
                  <a:srgbClr val="C00000"/>
                </a:solidFill>
                <a:latin typeface="Baskerville Old Face" pitchFamily="18" charset="0"/>
                <a:ea typeface="Calibri" panose="020F0502020204030204" pitchFamily="34" charset="0"/>
                <a:cs typeface="Calibri" panose="020F0502020204030204" pitchFamily="34" charset="0"/>
              </a:rPr>
              <a:t>il supporto, armato e non, da parte degli altri SM </a:t>
            </a:r>
            <a:r>
              <a:rPr lang="it-IT" altLang="it-IT" sz="2400" u="sng" dirty="0">
                <a:solidFill>
                  <a:srgbClr val="C00000"/>
                </a:solidFill>
                <a:latin typeface="Baskerville Old Face" pitchFamily="18" charset="0"/>
                <a:ea typeface="Calibri" panose="020F0502020204030204" pitchFamily="34" charset="0"/>
                <a:cs typeface="Calibri" panose="020F0502020204030204" pitchFamily="34" charset="0"/>
              </a:rPr>
              <a:t>non passa attraverso l’Unione</a:t>
            </a:r>
            <a:endParaRPr lang="it-IT" altLang="it-IT" sz="2400" dirty="0">
              <a:solidFill>
                <a:srgbClr val="0070C0"/>
              </a:solidFill>
              <a:latin typeface="Baskerville Old Fac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8893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AF521A-7317-4A8A-BF04-5017B4941B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225C60A4-6FAC-468A-FFCC-6C4DB0D2AE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41325" y="620713"/>
            <a:ext cx="8229600" cy="71437"/>
          </a:xfrm>
        </p:spPr>
        <p:txBody>
          <a:bodyPr/>
          <a:lstStyle/>
          <a:p>
            <a:pPr eaLnBrk="1" hangingPunct="1"/>
            <a:r>
              <a:rPr lang="it-IT" altLang="it-IT" sz="3600">
                <a:solidFill>
                  <a:srgbClr val="CC0000"/>
                </a:solidFill>
                <a:latin typeface="Baskerville Old Face" panose="02020602080505020303" pitchFamily="18" charset="0"/>
              </a:rPr>
              <a:t>-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EE6528D1-8067-96AA-F24E-C2DCE45438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404813"/>
            <a:ext cx="8229600" cy="63373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it-IT" altLang="it-IT" dirty="0">
                <a:solidFill>
                  <a:srgbClr val="CC0000"/>
                </a:solidFill>
                <a:latin typeface="Baskerville Old Face" pitchFamily="18" charset="0"/>
              </a:rPr>
              <a:t>Quali sono le competenze UE in materia di </a:t>
            </a:r>
            <a:r>
              <a:rPr lang="it-IT" altLang="it-IT" i="1" dirty="0">
                <a:solidFill>
                  <a:srgbClr val="CC0000"/>
                </a:solidFill>
                <a:latin typeface="Baskerville Old Face" pitchFamily="18" charset="0"/>
              </a:rPr>
              <a:t>difesa</a:t>
            </a:r>
            <a:r>
              <a:rPr lang="it-IT" altLang="it-IT" dirty="0">
                <a:solidFill>
                  <a:srgbClr val="CC0000"/>
                </a:solidFill>
                <a:latin typeface="Baskerville Old Face" pitchFamily="18" charset="0"/>
              </a:rPr>
              <a:t>?</a:t>
            </a:r>
          </a:p>
          <a:p>
            <a:pPr algn="ctr" eaLnBrk="1" hangingPunct="1">
              <a:buFontTx/>
              <a:buNone/>
              <a:defRPr/>
            </a:pPr>
            <a:endParaRPr lang="it-IT" altLang="it-IT" dirty="0">
              <a:solidFill>
                <a:srgbClr val="0070C0"/>
              </a:solidFill>
              <a:latin typeface="Baskerville Old Face" pitchFamily="18" charset="0"/>
            </a:endParaRPr>
          </a:p>
          <a:p>
            <a:pPr marL="0" indent="0" algn="just" eaLnBrk="1" hangingPunct="1">
              <a:buNone/>
              <a:defRPr/>
            </a:pPr>
            <a:r>
              <a:rPr lang="it-IT" altLang="it-IT" sz="2800" dirty="0">
                <a:solidFill>
                  <a:srgbClr val="0070C0"/>
                </a:solidFill>
                <a:latin typeface="Baskerville Old Face" pitchFamily="18" charset="0"/>
              </a:rPr>
              <a:t>Politica di sicurezza e di </a:t>
            </a:r>
            <a:r>
              <a:rPr lang="it-IT" altLang="it-IT" sz="2800" dirty="0">
                <a:solidFill>
                  <a:srgbClr val="C00000"/>
                </a:solidFill>
                <a:latin typeface="Baskerville Old Face" pitchFamily="18" charset="0"/>
              </a:rPr>
              <a:t>difesa</a:t>
            </a:r>
            <a:r>
              <a:rPr lang="it-IT" altLang="it-IT" sz="2800" dirty="0">
                <a:solidFill>
                  <a:srgbClr val="0070C0"/>
                </a:solidFill>
                <a:latin typeface="Baskerville Old Face" pitchFamily="18" charset="0"/>
              </a:rPr>
              <a:t> comune (TUE, Titolo V, Capo 2, Sezione 2)</a:t>
            </a:r>
          </a:p>
          <a:p>
            <a:pPr marL="457200" lvl="1" indent="0" algn="just" eaLnBrk="1" hangingPunct="1">
              <a:buNone/>
              <a:defRPr/>
            </a:pPr>
            <a:r>
              <a:rPr lang="it-IT" altLang="it-IT" sz="1400" dirty="0">
                <a:solidFill>
                  <a:srgbClr val="0070C0"/>
                </a:solidFill>
                <a:latin typeface="Baskerville Old Face" pitchFamily="18" charset="0"/>
              </a:rPr>
              <a:t> </a:t>
            </a:r>
          </a:p>
          <a:p>
            <a:pPr lvl="1" algn="just" eaLnBrk="1" hangingPunct="1">
              <a:defRPr/>
            </a:pPr>
            <a:r>
              <a:rPr lang="it-IT" altLang="it-IT" sz="2000" dirty="0">
                <a:solidFill>
                  <a:srgbClr val="C00000"/>
                </a:solidFill>
                <a:latin typeface="Baskerville Old Face" pitchFamily="18" charset="0"/>
              </a:rPr>
              <a:t>Missioni civili e militari</a:t>
            </a:r>
            <a:r>
              <a:rPr lang="it-IT" altLang="it-IT" sz="2000" dirty="0">
                <a:solidFill>
                  <a:srgbClr val="0070C0"/>
                </a:solidFill>
                <a:latin typeface="Baskerville Old Face" pitchFamily="18" charset="0"/>
              </a:rPr>
              <a:t>, con capacità operative fornite dagli Stati membri (art. 42, par. 1)</a:t>
            </a:r>
          </a:p>
          <a:p>
            <a:pPr marL="457200" lvl="1" indent="0" algn="just" eaLnBrk="1" hangingPunct="1">
              <a:buNone/>
              <a:defRPr/>
            </a:pPr>
            <a:endParaRPr lang="it-IT" altLang="it-IT" sz="2000" dirty="0">
              <a:solidFill>
                <a:srgbClr val="0070C0"/>
              </a:solidFill>
              <a:latin typeface="Baskerville Old Face" pitchFamily="18" charset="0"/>
            </a:endParaRPr>
          </a:p>
          <a:p>
            <a:pPr marL="457200" lvl="1" indent="0" algn="just" eaLnBrk="1" hangingPunct="1">
              <a:buNone/>
              <a:defRPr/>
            </a:pPr>
            <a:r>
              <a:rPr lang="it-IT" altLang="it-IT" sz="2000" dirty="0">
                <a:solidFill>
                  <a:srgbClr val="0070C0"/>
                </a:solidFill>
                <a:latin typeface="Baskerville Old Face" pitchFamily="18" charset="0"/>
              </a:rPr>
              <a:t>- 	Comprende la graduale definizione di </a:t>
            </a:r>
            <a:r>
              <a:rPr lang="it-IT" altLang="it-IT" sz="2000" dirty="0">
                <a:solidFill>
                  <a:srgbClr val="C00000"/>
                </a:solidFill>
                <a:latin typeface="Baskerville Old Face" pitchFamily="18" charset="0"/>
              </a:rPr>
              <a:t>politica di difesa comune </a:t>
            </a:r>
            <a:r>
              <a:rPr lang="it-IT" altLang="it-IT" sz="2000" dirty="0">
                <a:solidFill>
                  <a:srgbClr val="0070C0"/>
                </a:solidFill>
                <a:latin typeface="Baskerville Old Face" pitchFamily="18" charset="0"/>
              </a:rPr>
              <a:t>(art. 42, par. 2)	</a:t>
            </a:r>
          </a:p>
          <a:p>
            <a:pPr marL="457200" lvl="1" indent="0" algn="just" eaLnBrk="1" hangingPunct="1">
              <a:buNone/>
              <a:defRPr/>
            </a:pPr>
            <a:r>
              <a:rPr lang="it-IT" altLang="it-IT" sz="2000" dirty="0">
                <a:solidFill>
                  <a:srgbClr val="0070C0"/>
                </a:solidFill>
                <a:latin typeface="Baskerville Old Face" pitchFamily="18" charset="0"/>
              </a:rPr>
              <a:t>		Questa condurrà a </a:t>
            </a:r>
            <a:r>
              <a:rPr lang="it-IT" altLang="it-IT" sz="2000" b="1" u="sng" dirty="0">
                <a:solidFill>
                  <a:srgbClr val="C00000"/>
                </a:solidFill>
                <a:latin typeface="Baskerville Old Face" pitchFamily="18" charset="0"/>
              </a:rPr>
              <a:t>difesa comune </a:t>
            </a:r>
            <a:r>
              <a:rPr lang="it-IT" altLang="it-IT" sz="2000" dirty="0">
                <a:solidFill>
                  <a:srgbClr val="0070C0"/>
                </a:solidFill>
                <a:latin typeface="Baskerville Old Face" pitchFamily="18" charset="0"/>
              </a:rPr>
              <a:t>(decisione Consiglio 		europeo all’unanimità)</a:t>
            </a:r>
          </a:p>
          <a:p>
            <a:pPr marL="457200" lvl="1" indent="0" algn="just" eaLnBrk="1" hangingPunct="1">
              <a:buNone/>
              <a:defRPr/>
            </a:pPr>
            <a:endParaRPr lang="it-IT" altLang="it-IT" sz="2000" dirty="0">
              <a:solidFill>
                <a:srgbClr val="0070C0"/>
              </a:solidFill>
              <a:latin typeface="Baskerville Old Face" pitchFamily="18" charset="0"/>
            </a:endParaRPr>
          </a:p>
          <a:p>
            <a:pPr marL="457200" lvl="1" indent="0" algn="just" eaLnBrk="1" hangingPunct="1">
              <a:buNone/>
              <a:defRPr/>
            </a:pPr>
            <a:r>
              <a:rPr lang="it-IT" altLang="it-IT" sz="2000" dirty="0">
                <a:solidFill>
                  <a:srgbClr val="0070C0"/>
                </a:solidFill>
                <a:latin typeface="Baskerville Old Face" pitchFamily="18" charset="0"/>
              </a:rPr>
              <a:t>- NOTA BENE: la clausola di legittima difesa collettiva fa parte della politica di sicurezza e di difesa comune 	</a:t>
            </a:r>
          </a:p>
        </p:txBody>
      </p:sp>
    </p:spTree>
    <p:extLst>
      <p:ext uri="{BB962C8B-B14F-4D97-AF65-F5344CB8AC3E}">
        <p14:creationId xmlns:p14="http://schemas.microsoft.com/office/powerpoint/2010/main" val="3293231565"/>
      </p:ext>
    </p:extLst>
  </p:cSld>
  <p:clrMapOvr>
    <a:masterClrMapping/>
  </p:clrMapOvr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4357</TotalTime>
  <Words>1159</Words>
  <Application>Microsoft Office PowerPoint</Application>
  <PresentationFormat>Presentazione su schermo (4:3)</PresentationFormat>
  <Paragraphs>141</Paragraphs>
  <Slides>15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21" baseType="lpstr">
      <vt:lpstr>Arial</vt:lpstr>
      <vt:lpstr>Baskerville Old Face</vt:lpstr>
      <vt:lpstr>Bradley Hand ITC</vt:lpstr>
      <vt:lpstr>Calibri</vt:lpstr>
      <vt:lpstr>Wingdings</vt:lpstr>
      <vt:lpstr>Struttura predefinita</vt:lpstr>
      <vt:lpstr>Diritto delle relazioni esterne dell’Unione europea della PESC e della PESD Politica di sicurezza e di difesa: graduale definizione di politica di difesa comune Master «International Cooperation and Security Diplomacy»</vt:lpstr>
      <vt:lpstr>Il ruolo della difesa nel processo di integrazione europea</vt:lpstr>
      <vt:lpstr>-</vt:lpstr>
      <vt:lpstr>-</vt:lpstr>
      <vt:lpstr>-</vt:lpstr>
      <vt:lpstr>-</vt:lpstr>
      <vt:lpstr>ASSETTO ATTUALE</vt:lpstr>
      <vt:lpstr>-</vt:lpstr>
      <vt:lpstr>-</vt:lpstr>
      <vt:lpstr>-</vt:lpstr>
      <vt:lpstr>LA GRADUALE DEFINIZIONE DI POLITICA DI DIFESA COMUNE</vt:lpstr>
      <vt:lpstr>-</vt:lpstr>
      <vt:lpstr>-</vt:lpstr>
      <vt:lpstr>-</vt:lpstr>
      <vt:lpstr>-</vt:lpstr>
    </vt:vector>
  </TitlesOfParts>
  <Company>Uniroma1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DITS</dc:creator>
  <cp:lastModifiedBy>Emanuela Pistoia</cp:lastModifiedBy>
  <cp:revision>119</cp:revision>
  <dcterms:created xsi:type="dcterms:W3CDTF">2012-10-05T13:09:13Z</dcterms:created>
  <dcterms:modified xsi:type="dcterms:W3CDTF">2024-11-28T18:23:59Z</dcterms:modified>
</cp:coreProperties>
</file>