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335" r:id="rId2"/>
    <p:sldId id="395" r:id="rId3"/>
    <p:sldId id="417" r:id="rId4"/>
    <p:sldId id="418" r:id="rId5"/>
    <p:sldId id="419" r:id="rId6"/>
    <p:sldId id="390" r:id="rId7"/>
    <p:sldId id="420" r:id="rId8"/>
    <p:sldId id="421" r:id="rId9"/>
    <p:sldId id="349" r:id="rId10"/>
    <p:sldId id="392" r:id="rId11"/>
    <p:sldId id="422" r:id="rId12"/>
    <p:sldId id="423" r:id="rId13"/>
    <p:sldId id="424" r:id="rId14"/>
    <p:sldId id="425" r:id="rId15"/>
    <p:sldId id="426" r:id="rId16"/>
    <p:sldId id="427" r:id="rId17"/>
    <p:sldId id="428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781"/>
  </p:normalViewPr>
  <p:slideViewPr>
    <p:cSldViewPr snapToGrid="0">
      <p:cViewPr varScale="1">
        <p:scale>
          <a:sx n="111" d="100"/>
          <a:sy n="111" d="100"/>
        </p:scale>
        <p:origin x="6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A80CC-20A3-C344-B06D-E9D596BF494B}" type="datetimeFigureOut">
              <a:rPr lang="it-IT" smtClean="0"/>
              <a:t>02/04/25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2D968-9B0B-C141-B041-8A419C610F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15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168A-61D4-FFA8-8073-8B113514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3F24C7C-F9AE-37D4-7916-639B83782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8DA0A5D-BAC1-6231-25FF-C79C520B5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0D2ABB0-65E2-83C1-F146-325C1B00B9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04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20836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96698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50519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84617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43324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79884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20271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8733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99448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12735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47950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9946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4366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18693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40412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103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2ECC72-280E-72C2-E2B3-2F41D58E5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D44E9CE-69A3-29A1-5AF6-6DD7B66EE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F349DE-8CBE-779B-A2B8-725146DDC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02/04/25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65AB88-27BE-6551-CEA1-2E5FD4301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126DFB-E67D-104D-E92C-6B481273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161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A4BCF8-B44D-75F6-05F6-C51F42D76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6950FA2-3CA6-EC55-018D-FC99DCE48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A36E9-0A85-B334-9BF5-E95E8FDD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02/04/25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F4449E-A309-30FC-E172-8B6E05F2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FD431D-B051-D7FD-CF35-A802BBE0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43160DE-C0F2-241D-A089-6DBD3CDD0D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C2FF80-ED34-BC9E-9C4A-6EF48C078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75C88F-9995-28B1-DB86-B48F4273F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02/04/25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CFADBB-B403-A9DF-C4E8-1D2E8FD6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3251D9-4DE2-1CB8-5940-ED4B6BB1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290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B0A04-BBE7-D343-BF4A-4CC426B84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53" y="1672314"/>
            <a:ext cx="11189995" cy="547200"/>
          </a:xfrm>
        </p:spPr>
        <p:txBody>
          <a:bodyPr lIns="0" tIns="0" rIns="0" bIns="0" anchor="t" anchorCtr="0">
            <a:spAutoFit/>
          </a:bodyPr>
          <a:lstStyle>
            <a:lvl1pPr algn="l">
              <a:defRPr sz="38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679AF4-40BB-0349-820B-505BF6BB1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243181"/>
            <a:ext cx="11189994" cy="619850"/>
          </a:xfr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3800">
                <a:solidFill>
                  <a:srgbClr val="003A70"/>
                </a:solidFill>
                <a:latin typeface="Luiss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3891534"/>
            <a:ext cx="5565913" cy="547200"/>
          </a:xfrm>
        </p:spPr>
        <p:txBody>
          <a:bodyPr lIns="0" tIns="0" rIns="0" bIns="0" anchor="b"/>
          <a:lstStyle>
            <a:lvl1pPr algn="l">
              <a:defRPr sz="22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90A97C65-1B54-DB47-A604-7DF0E350DE20}" type="datetime4">
              <a:rPr lang="it-IT" smtClean="0"/>
              <a:pPr/>
              <a:t>2 aprile 2025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515508" y="5066132"/>
            <a:ext cx="3257143" cy="547200"/>
          </a:xfrm>
          <a:prstGeom prst="rect">
            <a:avLst/>
          </a:prstGeom>
        </p:spPr>
      </p:pic>
      <p:sp>
        <p:nvSpPr>
          <p:cNvPr id="32" name="Segnaposto testo 77">
            <a:extLst>
              <a:ext uri="{FF2B5EF4-FFF2-40B4-BE49-F238E27FC236}">
                <a16:creationId xmlns:a16="http://schemas.microsoft.com/office/drawing/2014/main" id="{11E9754D-4544-094C-90CE-D95DEC303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225" y="795857"/>
            <a:ext cx="6889750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20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48BF19-5644-BB43-8AD2-AEB567996144}"/>
              </a:ext>
            </a:extLst>
          </p:cNvPr>
          <p:cNvSpPr txBox="1"/>
          <p:nvPr userDrawn="1"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20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3280944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5" orient="horz" pos="3517">
          <p15:clr>
            <a:srgbClr val="FBAE40"/>
          </p15:clr>
        </p15:guide>
        <p15:guide id="7" orient="horz" pos="2742">
          <p15:clr>
            <a:srgbClr val="FBAE40"/>
          </p15:clr>
        </p15:guide>
        <p15:guide id="8" orient="horz" pos="1091">
          <p15:clr>
            <a:srgbClr val="FBAE40"/>
          </p15:clr>
        </p15:guide>
        <p15:guide id="10" pos="5011">
          <p15:clr>
            <a:srgbClr val="FBAE40"/>
          </p15:clr>
        </p15:guide>
        <p15:guide id="11" pos="467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DA9BEF-80A2-2331-DC94-EBB0C285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D19C77-4BE8-2E96-C0B8-733DE692E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85FAC5-3CEB-E7E8-0C26-13461939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02/04/25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A447C6-BBB5-AE5F-213C-A75B55A3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170495-A64D-9581-65F3-209633DE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49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0DBE94-C5A7-7146-5DF9-B7AE84427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5495F73-6741-4E8D-C2F4-35124625B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5B4F62-E436-DCD4-5D5B-80B9D88F5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02/04/25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8E0835-B3FC-ED34-1FF8-BF1E940D8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662F94-BC73-17CD-5247-355D5A54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98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0D406D-7C0D-5EA4-D71A-8F5038314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46FA6B-3F0C-218F-C39C-212A702CC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09847B-C27A-8415-A22C-D74574350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51B669-6778-1071-378A-FCF068101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02/04/25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866B33-D405-6AA2-04DD-8D1A4A8C7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C9CED0-7C38-A680-A3E8-79967908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15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BFFFC2-9497-EE80-67E2-95617E1A9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3221A3-3F79-CE47-AF15-BE1883619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2B4A25-4702-E7AF-1318-918274CAF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E371380-C290-51C9-BF6A-DB6754F26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48FF730-5359-B6A8-B12D-A36D5C2F2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BFF7F4F-D638-4C9A-8225-D0E96B3A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02/04/25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A56874-A21B-AD3C-00FA-F73655AEF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F0A97E2-611F-6021-6B95-F37F906B9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13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654111-F026-CDC0-4656-B719E1D1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752540F-E4FE-8F35-FFC5-574203D8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02/04/25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6D46E13-2E96-77A9-462A-3E8D64C38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CDD7D3-6592-93E6-0D4D-2BDD17C3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543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94E561C-1D2F-5C79-09C0-3D8544DF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02/04/25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F675F10-CBB4-3D3F-3CBF-6B255BB4E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2CDB5B-B609-4500-47F1-2A34113D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00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6ECC02-1330-B1DC-C297-5E4569F69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EBE631-1F5E-974F-F0D9-B1BB4012C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E9B07D-A11A-F80A-0F10-BFB1AD274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C8AF56-3003-6CD2-099B-C437A1B92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02/04/25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64C94F-F4C9-4E16-C2CC-06D44F64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8C6C2-503B-F1F4-C5B7-CE60FD4ED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42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D4A6A7-397A-029E-4F1F-518C7DD2E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7C1659A-5181-3716-91F0-E512EC0385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104660F-3444-29CE-0022-A347C1BB8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DFF5B3-9EA7-28FC-8CB4-8EE9CB90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02/04/25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5424BD-8406-7085-3A44-2B6AC1F0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C46EAB-6271-89BD-988F-1683B808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73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5F06D29-4895-B3EE-1718-BD95BD40D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E5F458-6B28-8315-C74D-7DB77A5A3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2741B5-7DDD-D058-E233-735285CD5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286A0-824A-5942-B62D-2CDCFA938951}" type="datetimeFigureOut">
              <a:rPr lang="it-IT" smtClean="0"/>
              <a:t>02/04/25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1DB45D-58C4-C289-B768-AE08237F6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C36594-999E-2C84-4402-3F6FB517C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3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4E4BF2-12BC-D68B-DB54-3E9069791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6A8F5F-E5AD-743A-2736-31A5C5BE1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it-IT" sz="6000" dirty="0"/>
              <a:t>Statualità</a:t>
            </a:r>
            <a:r>
              <a:rPr lang="it-IT" sz="5800" b="1" dirty="0"/>
              <a:t>
</a:t>
            </a:r>
            <a:endParaRPr lang="en-US" sz="5800" b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D1090-A6BF-477D-00A1-C9878811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814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19973"/>
            <a:ext cx="10515600" cy="4636376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514350" indent="-514350" algn="just">
              <a:buFont typeface="Arial" panose="020B0604020202020204" pitchFamily="34" charset="0"/>
              <a:buAutoNum type="arabicPeriod"/>
            </a:pPr>
            <a:endParaRPr lang="it-IT" sz="3600" dirty="0"/>
          </a:p>
          <a:p>
            <a:pPr marL="0" indent="0" algn="just">
              <a:buNone/>
            </a:pPr>
            <a:r>
              <a:rPr lang="it-IT" sz="4400" dirty="0"/>
              <a:t>Lo Stato, in quanto persona di diritto internazionale, dovrebbe possedere le seguenti caratteristiche:</a:t>
            </a:r>
          </a:p>
          <a:p>
            <a:pPr marL="742950" indent="-742950" algn="just">
              <a:buFont typeface="+mj-lt"/>
              <a:buAutoNum type="alphaLcParenR"/>
            </a:pPr>
            <a:r>
              <a:rPr lang="it-IT" sz="4400" dirty="0"/>
              <a:t>una popolazione permanente;
un territorio definito;
governo; e
capacità di entrare in relazione con gli altri Stati.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000" dirty="0"/>
              <a:t>Convenzione di Montevideo del 1933 sui diritti e i doveri degli Stati – Articolo 1</a:t>
            </a: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2929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00953"/>
            <a:ext cx="10515600" cy="4855396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sz="4000" dirty="0"/>
              <a:t>Articolo 3</a:t>
            </a:r>
          </a:p>
          <a:p>
            <a:pPr marL="0" indent="0" algn="just">
              <a:buNone/>
            </a:pPr>
            <a:r>
              <a:rPr lang="it-IT" sz="4000" b="1" dirty="0"/>
              <a:t>L’esistenza politica dello Stato è indipendente dal riconoscimento </a:t>
            </a:r>
            <a:r>
              <a:rPr lang="it-IT" sz="4000" dirty="0"/>
              <a:t>da parte degli altri Stati.</a:t>
            </a:r>
          </a:p>
          <a:p>
            <a:pPr marL="0" indent="0" algn="ctr">
              <a:buNone/>
            </a:pPr>
            <a:r>
              <a:rPr lang="it-IT" sz="4000" dirty="0"/>
              <a:t>Articolo 6</a:t>
            </a:r>
          </a:p>
          <a:p>
            <a:pPr marL="0" indent="0" algn="just">
              <a:buNone/>
            </a:pPr>
            <a:r>
              <a:rPr lang="it-IT" sz="4000" dirty="0"/>
              <a:t>Il riconoscimento di uno Stato significa semplicemente che lo Stato che lo riconosce accetta la personalità dell’altro con tutti i diritti e i doveri discendenti dal diritto internazionale. Il riconoscimento è incondizionato e irrevocabile.</a:t>
            </a:r>
          </a:p>
          <a:p>
            <a:pPr marL="0" indent="0" algn="just">
              <a:buNone/>
            </a:pPr>
            <a:endParaRPr lang="it-IT" sz="36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000" dirty="0"/>
              <a:t>Convenzione di Montevideo del 1933</a:t>
            </a: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9819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19973"/>
            <a:ext cx="10515600" cy="4636376"/>
          </a:xfrm>
        </p:spPr>
        <p:txBody>
          <a:bodyPr vert="horz" lIns="91440" tIns="45720" rIns="91440" bIns="45720" rtlCol="0">
            <a:normAutofit/>
          </a:bodyPr>
          <a:lstStyle/>
          <a:p>
            <a:pPr marL="514350" indent="-514350" algn="just">
              <a:buFont typeface="Arial" panose="020B0604020202020204" pitchFamily="34" charset="0"/>
              <a:buAutoNum type="arabicPeriod"/>
            </a:pPr>
            <a:endParaRPr lang="it-IT" sz="3600" dirty="0"/>
          </a:p>
          <a:p>
            <a:pPr marL="0" indent="0" algn="just">
              <a:buNone/>
            </a:pPr>
            <a:endParaRPr lang="it-IT" sz="4400" dirty="0"/>
          </a:p>
          <a:p>
            <a:pPr marL="0" indent="0" algn="just">
              <a:buNone/>
            </a:pPr>
            <a:r>
              <a:rPr lang="it-IT" sz="4400" dirty="0"/>
              <a:t>Lo Stato federale costituisce una persona unica agli occhi del diritto internazionale.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000" dirty="0"/>
              <a:t>Convenzione di Montevideo del 1933</a:t>
            </a:r>
          </a:p>
          <a:p>
            <a:pPr lvl="0" algn="ctr">
              <a:defRPr/>
            </a:pPr>
            <a:r>
              <a:rPr lang="it-IT" sz="4000" dirty="0"/>
              <a:t>Articolo 2</a:t>
            </a: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84244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FE1D064-5A4C-3195-B384-E93CAD8C8E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9021" y="643466"/>
            <a:ext cx="5013958" cy="5571067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/>
              <a:pPr>
                <a:spcAft>
                  <a:spcPts val="600"/>
                </a:spcAft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370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03F5807-6EF9-08E5-ED0F-66F34D7AD1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14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6685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35E9C06-EEB6-F132-8893-7E0543A91C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15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0911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BC1AD01-2124-709F-BB26-8F66664039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2630" y="295410"/>
            <a:ext cx="4997969" cy="6306588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/>
              <a:pPr>
                <a:spcAft>
                  <a:spcPts val="600"/>
                </a:spcAft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5620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5D83C38-8A64-0DB5-92F9-89F44472F5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1229193" y="251350"/>
            <a:ext cx="9743607" cy="6361826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/>
              <a:pPr>
                <a:spcAft>
                  <a:spcPts val="600"/>
                </a:spcAft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010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4BAE235-A6AB-B9A4-D4B8-25683C3FB2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501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2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052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magine 2" descr="Immagine che contiene esterni, acqua, ponte, barca&#10;&#10;Descrizione generata automaticamente">
            <a:extLst>
              <a:ext uri="{FF2B5EF4-FFF2-40B4-BE49-F238E27FC236}">
                <a16:creationId xmlns:a16="http://schemas.microsoft.com/office/drawing/2014/main" id="{449B5A64-F5AC-A073-0C64-A94E038EAB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100" b="391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3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034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testo&#10;&#10;Descrizione generata automaticamente">
            <a:extLst>
              <a:ext uri="{FF2B5EF4-FFF2-40B4-BE49-F238E27FC236}">
                <a16:creationId xmlns:a16="http://schemas.microsoft.com/office/drawing/2014/main" id="{AC4C9BDB-5D3A-55D5-C718-E36AC65B60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3" y="357189"/>
            <a:ext cx="12165596" cy="6143624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 smtClean="0"/>
              <a:pPr>
                <a:spcAft>
                  <a:spcPts val="600"/>
                </a:spcAft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955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8324722-B448-52AC-ED53-FE11E40A4E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93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5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473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3400" dirty="0"/>
              <a:t>
</a:t>
            </a:r>
            <a:r>
              <a:rPr lang="it-IT" sz="4400" dirty="0"/>
              <a:t>teoria del riconoscimento («costitutiva»)
</a:t>
            </a:r>
          </a:p>
          <a:p>
            <a:pPr marL="0" indent="0" algn="ctr">
              <a:buNone/>
            </a:pPr>
            <a:r>
              <a:rPr lang="it-IT" sz="4400" dirty="0"/>
              <a:t> teoria fattuale («dichiarativa»)
</a:t>
            </a:r>
          </a:p>
          <a:p>
            <a:pPr marL="0" indent="0" algn="ctr">
              <a:buNone/>
            </a:pPr>
            <a:r>
              <a:rPr lang="it-IT" sz="4400" dirty="0"/>
              <a:t>teoria «legalistica»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0190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77BE081-47E1-94A9-9F91-94AB7C2D77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76" r="318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7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230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0D4DB49C-580F-74AF-4D3B-5A62F2F325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3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8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444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  <a:endParaRPr lang="it-IT" sz="4400" i="1" dirty="0"/>
          </a:p>
          <a:p>
            <a:pPr marL="0" indent="0" algn="ctr">
              <a:buNone/>
            </a:pPr>
            <a:r>
              <a:rPr lang="it-IT" sz="4800" b="1" dirty="0"/>
              <a:t>teoria fattuale</a:t>
            </a:r>
            <a:br>
              <a:rPr lang="it-IT" sz="4800" dirty="0"/>
            </a:br>
            <a:br>
              <a:rPr lang="it-IT" sz="4800" dirty="0"/>
            </a:br>
            <a:r>
              <a:rPr lang="it-IT" sz="4400" dirty="0"/>
              <a:t>effettività e indipendenza</a:t>
            </a:r>
            <a:endParaRPr lang="it-IT" sz="4400" i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2443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8718</TotalTime>
  <Words>197</Words>
  <Application>Microsoft Macintosh PowerPoint</Application>
  <PresentationFormat>Widescreen</PresentationFormat>
  <Paragraphs>54</Paragraphs>
  <Slides>17</Slides>
  <Notes>17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Luiss Sans</vt:lpstr>
      <vt:lpstr>Luiss type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State in International Law</dc:title>
  <dc:creator>Pierfrancesco Rossi</dc:creator>
  <cp:lastModifiedBy>Pierfrancesco Rossi</cp:lastModifiedBy>
  <cp:revision>283</cp:revision>
  <dcterms:created xsi:type="dcterms:W3CDTF">2023-02-07T10:10:48Z</dcterms:created>
  <dcterms:modified xsi:type="dcterms:W3CDTF">2025-04-02T08:48:59Z</dcterms:modified>
</cp:coreProperties>
</file>