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369" r:id="rId3"/>
    <p:sldId id="391" r:id="rId4"/>
    <p:sldId id="372" r:id="rId5"/>
    <p:sldId id="392" r:id="rId6"/>
    <p:sldId id="381" r:id="rId7"/>
    <p:sldId id="383" r:id="rId8"/>
    <p:sldId id="385" r:id="rId9"/>
    <p:sldId id="362" r:id="rId10"/>
    <p:sldId id="393" r:id="rId11"/>
    <p:sldId id="363" r:id="rId12"/>
    <p:sldId id="365" r:id="rId13"/>
    <p:sldId id="367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051"/>
    <a:srgbClr val="4E8F00"/>
    <a:srgbClr val="00FB92"/>
    <a:srgbClr val="712178"/>
    <a:srgbClr val="8089FF"/>
    <a:srgbClr val="2E37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98"/>
    <p:restoredTop sz="91482"/>
  </p:normalViewPr>
  <p:slideViewPr>
    <p:cSldViewPr snapToGrid="0">
      <p:cViewPr varScale="1">
        <p:scale>
          <a:sx n="114" d="100"/>
          <a:sy n="114" d="100"/>
        </p:scale>
        <p:origin x="10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74D22-5072-E84E-B480-64A762CBB498}" type="datetimeFigureOut">
              <a:rPr lang="it-IT" smtClean="0"/>
              <a:t>21/11/25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8D5AEF-C83F-624A-8ACF-FAE17F20E2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270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8D5AEF-C83F-624A-8ACF-FAE17F20E2BC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053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8D5AEF-C83F-624A-8ACF-FAE17F20E2BC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2772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E264E0-FB52-675E-10EC-892D517538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E32C996-E79E-2C48-DF26-B08E535579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8C53D7-3D19-D54D-C822-6EE48A18E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21/11/25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3023046-EE20-AF7B-43FB-A44A71824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9C86C73-13D0-9555-666D-0C9100CC3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937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28C98A-4BE2-E3F5-7D4A-0C27030EE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4A1432C-4BE0-7AB4-1276-9D42EF4D94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62A8715-3FFC-025D-99E0-8C8C76E1A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21/11/25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4D65120-40F8-FEBB-F29C-3454B3430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554B8B9-64BA-A9C8-5213-7EC9C0D35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144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03C5752-6194-68DD-4110-1FEB7FE5A0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F24EB9C-1C59-64A6-112C-6E9437FCA3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AEFBE0-FAC8-B699-922A-D69304859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21/11/25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2A6EEC-ABB0-703C-6C3B-231922464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8B7AAB-EDBB-9BDB-BE79-00479C0FC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319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5F37EA-63AE-4BF2-9536-92D24CEF0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461603-7059-BBF3-E461-B1E8A2B8AF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71F477C-F76B-FF60-2C93-002639E5B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21/11/25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13A0AEC-8D68-F215-C190-2273646F8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4741A7A-EA3C-0F5A-F3D1-94900EFF8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3194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46D7F1-C1F4-A164-7CDE-ADF3AE9BB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3E651B-0264-B48A-4B06-C4FA9497B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A073EC7-DCF1-1F30-1618-457906F29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21/11/25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D74791D-1513-0670-5500-4FD0F6B0D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489D82-6404-E16A-F857-A1DD1FDF5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5232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4BF2F4-0636-111A-DED8-5082EB154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C7DC82D-C8BE-58F1-6792-604F6974F5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B5C0171-D259-F5D0-D47F-16650EE6AF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2CEC8C2-07B3-3F77-8CBD-FAC8D1BB5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21/11/25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8E2941-0619-39CD-0E95-C8F5320F6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2887E02-B5C4-57C4-AF3A-10B0468C9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1960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AFF58B-9A82-1302-43E2-1C713767B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B045473-0D65-EA4C-B8E2-B0F25AA84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B443DEE-4AF0-0FA9-3518-BD165F2565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86FCA57-EB7A-D9FB-D4EB-BCDB625089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21A2C54-F752-6F08-D225-41A4252E71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D5130EA-212F-774F-28E1-8B0D4D8C9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21/11/25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2294161-ACA2-D2A4-B4F0-F4AEB0E49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C205BE2-9DD1-86FF-9C18-7D794F539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2755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11AECD-A598-8930-FD05-140676686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C383197-44CD-8102-1336-3AFC75F02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21/11/25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D54DDCB-3F24-5816-AF82-31638D33E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179B6E4-00A5-0C7C-874B-9811BD44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6464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2250683-4690-B7F9-FA8B-3D5FB22CB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21/11/25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85B1F87-0C25-BB7D-E018-41DD563D0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8926DC4-CB7C-8720-6182-711C7814B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7119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7125B4-A08A-7245-001D-6BF03EF17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5F4BD8-0817-6686-544C-E24E91B83D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D01CAF3-8524-7B9C-9979-D4DA2B75B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F822C58-AF2C-30BF-0387-29185E5F9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21/11/25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683E744-C862-B8F1-A3D7-35A7BD7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387502F-4AA8-B788-DDB9-F9D847E90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0513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E96545-4A3A-3D91-E125-87CA20537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28E9926-02DD-E435-D785-7A81F74E13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EE86364-A417-E2C8-96BE-143FF0AE28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A3D60C8-46C4-CBED-4750-1367632C6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8CCB4-A755-DE4A-A5AD-C73E95AD64A4}" type="datetimeFigureOut">
              <a:rPr lang="it-IT" smtClean="0"/>
              <a:t>21/11/25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DCD6E4-37E6-F981-E514-55C4F1BDA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71B3317-D12B-F6ED-E997-9DFA3CE76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185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AB61F03-C014-8FC4-6DD0-7A81D3126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284472C-4F80-DA5C-0B0A-60610954D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23C37F7-72D4-46A9-B303-5337BA4291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8CCB4-A755-DE4A-A5AD-C73E95AD64A4}" type="datetimeFigureOut">
              <a:rPr lang="it-IT" smtClean="0"/>
              <a:t>21/11/25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11F0C3-A87C-2E45-7D52-FC35A713FD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C6EC302-A175-F046-F0FE-FFBA6732CE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2B785-C1C9-3D49-9F61-B6941BA97B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9401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07A83D-1E24-3C21-4698-CDA383EDAF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it-IT" sz="5400" b="1" dirty="0">
                <a:solidFill>
                  <a:srgbClr val="009051"/>
                </a:solidFill>
              </a:rPr>
              <a:t>b. Partiti</a:t>
            </a:r>
            <a:r>
              <a:rPr lang="it-IT" sz="5400" b="1">
                <a:solidFill>
                  <a:srgbClr val="009051"/>
                </a:solidFill>
              </a:rPr>
              <a:t>, movimenti</a:t>
            </a:r>
            <a:endParaRPr lang="it-IT" sz="5400" b="1" dirty="0">
              <a:solidFill>
                <a:srgbClr val="009051"/>
              </a:solidFill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F2CCCD7-0122-0B10-CBD5-BA48D8F81F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endParaRPr lang="it-IT" sz="1700" dirty="0"/>
          </a:p>
          <a:p>
            <a:pPr algn="r">
              <a:lnSpc>
                <a:spcPct val="100000"/>
              </a:lnSpc>
              <a:spcBef>
                <a:spcPts val="0"/>
              </a:spcBef>
            </a:pPr>
            <a:endParaRPr lang="it-IT" sz="1700" dirty="0"/>
          </a:p>
          <a:p>
            <a:pPr algn="r"/>
            <a:endParaRPr lang="it-IT" dirty="0"/>
          </a:p>
          <a:p>
            <a:pPr algn="r"/>
            <a:r>
              <a:rPr lang="it-IT" sz="1500" dirty="0"/>
              <a:t>Storia contemporanea</a:t>
            </a:r>
          </a:p>
          <a:p>
            <a:pPr algn="r"/>
            <a:r>
              <a:rPr lang="it-IT" sz="1500" dirty="0"/>
              <a:t>Prof.ssa Maddalena Carli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06A84D5F-22F6-B09A-81C6-ADDA8300476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300"/>
                    </a14:imgEffect>
                    <a14:imgEffect>
                      <a14:saturation sat="19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64000" y="5342611"/>
            <a:ext cx="504000" cy="504000"/>
          </a:xfrm>
          <a:prstGeom prst="rect">
            <a:avLst/>
          </a:prstGeom>
          <a:solidFill>
            <a:srgbClr val="009051"/>
          </a:solidFill>
        </p:spPr>
      </p:pic>
    </p:spTree>
    <p:extLst>
      <p:ext uri="{BB962C8B-B14F-4D97-AF65-F5344CB8AC3E}">
        <p14:creationId xmlns:p14="http://schemas.microsoft.com/office/powerpoint/2010/main" val="3579054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CEA494-F8D2-DACC-5E56-3A6B61BFAE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C58F11-2891-D940-E75F-72394D7907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 w="12700">
            <a:solidFill>
              <a:srgbClr val="00FB92"/>
            </a:solidFill>
          </a:ln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400" b="1" dirty="0">
                <a:solidFill>
                  <a:srgbClr val="0090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PCI</a:t>
            </a:r>
            <a:endParaRPr lang="it-IT" sz="6400" dirty="0">
              <a:solidFill>
                <a:srgbClr val="00905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il primo segretario: Palmiro Togliatti (muore nel 1964)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primavera 1944: svolta di Salerno e “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partito nuovo” 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(modello leninista + radicamento di massa nella società civile) &gt; </a:t>
            </a:r>
            <a:r>
              <a:rPr lang="it-IT" sz="6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doppiezza togliattiana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legame con l’URSS (che si approfondisce con la creazione del </a:t>
            </a:r>
            <a:r>
              <a:rPr lang="it-IT" sz="6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Cominform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viene ribadito nel 1956), ma attenzione all’identità nazionale e controversi rapporti con il Psi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forte 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struttura organizzativa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rete di cooperative, leghe, associazioni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mutamenti essenziali nella vita del Pci tra gli anni Sessanta e Settanta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sempre più complessi i rapporti con l’URSS e il movimento comunista internazionale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3499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D5977EB-0336-9608-D45F-4982A97AEC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743805-B960-A3E6-C786-70ED8021FD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 w="12700">
            <a:solidFill>
              <a:srgbClr val="00FB92"/>
            </a:solidFill>
          </a:ln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4000" b="1" dirty="0">
                <a:solidFill>
                  <a:srgbClr val="0090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4000" b="1" dirty="0">
              <a:solidFill>
                <a:srgbClr val="00905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Pietro Nenni primo segretario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riorganizzazione negli anni della Repubblica, ma: peso della tradizione, difficoltà a mantenere e rinforzare l’identità di partito di massa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correnti interne e continue scissioni </a:t>
            </a: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(anche e soprattutto rispetto all’atteggiamento da tenere nei confronti del PCI)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negli anni Sessanta: dialogo con la DC e politica di centro-sinistra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degenerazione e assottigliamento del partito dopo il centro-sinistra: continue fratture e scissioni interne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polarizzazione DC-PCI e ruolo di ago della bilancia giocato da Craxi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Clr>
                <a:srgbClr val="00FB92"/>
              </a:buClr>
              <a:buFont typeface="Wingdings" pitchFamily="2" charset="2"/>
              <a:buChar char="ü"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094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76572E-9801-C636-0CDB-0566578B9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B83FAA-CD70-7246-6065-07BC84E249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 w="12700">
            <a:solidFill>
              <a:srgbClr val="00FB92"/>
            </a:solidFill>
          </a:ln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b="1" dirty="0">
                <a:solidFill>
                  <a:srgbClr val="0090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destre</a:t>
            </a:r>
            <a:endParaRPr lang="it-IT" sz="1600" dirty="0">
              <a:solidFill>
                <a:srgbClr val="00905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Destra italiana: relazioni esplicite (ideologiche e di personale) tanto con il fascismo regime quanto con la Repubblica sociale italiana. Nei primi anni, i neo-fascisti si “nascondono” dietro le forze monarchiche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Unione Monarchica Italiana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Partito nazionale monarchico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Uomo Qualunque (1944)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MSI (1946-1994)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Alleanza Nazionale (1995-2009)</a:t>
            </a:r>
          </a:p>
          <a:p>
            <a:pPr marL="0" indent="0">
              <a:buNone/>
            </a:pPr>
            <a:endParaRPr lang="it-IT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Clr>
                <a:srgbClr val="00FB92"/>
              </a:buClr>
              <a:buFont typeface="Wingdings" pitchFamily="2" charset="2"/>
              <a:buChar char="ü"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781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3EDD83-4C0F-24CE-904A-AA5F506DA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41B432-0609-1D67-62FB-1F651BD8FB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 w="12700">
            <a:solidFill>
              <a:srgbClr val="00FB92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it-IT" sz="1600" b="1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1600" b="1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6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centrismo (1948-1958)</a:t>
            </a: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6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Centro-sinistra (1962-1976)</a:t>
            </a: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600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crisi della Repubblica (1976-1992)</a:t>
            </a: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51340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5415A0-10AC-623F-89A0-171B70602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5E071EF-718B-CCDD-39DC-F1F4C037C0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 w="12700">
            <a:solidFill>
              <a:srgbClr val="00FB92"/>
            </a:solidFill>
          </a:ln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rgbClr val="00FB92"/>
              </a:buClr>
              <a:buFont typeface="Wingdings" pitchFamily="2" charset="2"/>
              <a:buChar char="q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partito politico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FB92"/>
              </a:buClr>
              <a:buFont typeface="Wingdings" pitchFamily="2" charset="2"/>
              <a:buChar char="q"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FB92"/>
              </a:buClr>
              <a:buFont typeface="Wingdings" pitchFamily="2" charset="2"/>
              <a:buChar char="ü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definizione (politologica)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FB92"/>
              </a:buClr>
              <a:buFont typeface="Wingdings" pitchFamily="2" charset="2"/>
              <a:buChar char="ü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storia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 sue trasformazioni tra Ottocento e Novecento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FB92"/>
              </a:buClr>
              <a:buFont typeface="Wingdings" pitchFamily="2" charset="2"/>
              <a:buChar char="ü"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00FB92"/>
              </a:buClr>
              <a:buFont typeface="Wingdings" pitchFamily="2" charset="2"/>
              <a:buChar char="q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Italia</a:t>
            </a: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00FB92"/>
              </a:buClr>
              <a:buNone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44D2E58-0821-A228-FC23-125CD8DBD3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 w="12700">
            <a:solidFill>
              <a:srgbClr val="00FB92"/>
            </a:solidFill>
          </a:ln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trasformazioni socio-economiche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dialettica nazionale/internazionale</a:t>
            </a: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storia di partito a storia dei partiti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storia sociale/storia delle mentalità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storia di genere (la «cittadinanza»)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q"/>
            </a:pPr>
            <a:r>
              <a:rPr lang="it-IT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partito oggetto di storia / soggetto politico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480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35C4B21-E207-90D8-5443-A1DCE2F7D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D79009-424F-4E7E-DF6D-0DFA4AE22B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 w="12700">
            <a:solidFill>
              <a:srgbClr val="00FB92"/>
            </a:solidFill>
          </a:ln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partiti strumento democratico di 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partecipazione e competizione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nella vita politica? O dell’</a:t>
            </a:r>
            <a:r>
              <a:rPr lang="it-IT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involuzione consociativa </a:t>
            </a: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della Repubblica italiana?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quale futuro per i partiti dopo il 1992?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EF2E7F8-44BE-F24B-C19D-5A517C8B16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 w="12700">
            <a:solidFill>
              <a:srgbClr val="00FB92"/>
            </a:solidFill>
          </a:ln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lphaLcPeriod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lungo Ottocento (1861-1919)</a:t>
            </a:r>
          </a:p>
          <a:p>
            <a:pPr marL="514350" lvl="0" indent="-514350">
              <a:buFont typeface="+mj-lt"/>
              <a:buAutoNum type="alphaLcPeriod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dittatura fascista le origini della Repubblica (1922-1948)</a:t>
            </a:r>
          </a:p>
          <a:p>
            <a:pPr marL="514350" lvl="0" indent="-514350">
              <a:buFont typeface="+mj-lt"/>
              <a:buAutoNum type="alphaLcPeriod"/>
            </a:pPr>
            <a:r>
              <a:rPr lang="it-IT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Repubblica dei partiti (1948- 1992)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683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B3B057A-6213-9727-2D22-B568E6704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BE572B-EBC5-4BB5-6213-D3E9A90E11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591014"/>
            <a:ext cx="5181600" cy="5585949"/>
          </a:xfrm>
          <a:ln w="12700">
            <a:solidFill>
              <a:srgbClr val="00FB92"/>
            </a:solidFill>
          </a:ln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Referendum istituzionale del 2 giugno 1946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6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gestito dai 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partiti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CLN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(Comitato di liberazione nazionale, Roma - 9 settembre 1943) che ha guidato il processo di liberazione dal fascismo e a cui è affidata la formazione del primo governo successivo alla liberazione (il governo Parri)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6400" dirty="0">
                <a:solidFill>
                  <a:srgbClr val="0090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Democrazia Cristiana 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(Alcide De Gasperi)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6400" dirty="0">
                <a:solidFill>
                  <a:srgbClr val="0090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Partito Comunista 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(Palmiro Togliatti)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6400" dirty="0">
                <a:solidFill>
                  <a:srgbClr val="0090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Partito Socialista 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(Pietro Nenni)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6400" dirty="0">
                <a:solidFill>
                  <a:srgbClr val="0090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Partito d’Azione 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(Ferruccio Parri)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6400" dirty="0">
                <a:solidFill>
                  <a:srgbClr val="0090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Partito Liberale 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(Benedetto Croce)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6400" dirty="0">
                <a:solidFill>
                  <a:srgbClr val="0090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Democrazia del Lavoro 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(Ivanoe Bonomi)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Il Partito Repubblicano rimane estraneo al Referendum in nome della pregiudiziale istituzionale (Il CLN decide la “tregua sulla questione istituzionale” fino al termine del conflitto)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* Movimento clandestino antifascista di Giustizia e Libertà: antifascismo non comunista e non cattolico; si scioglie nel 1947 e i suoi membri raggiungeranno chi il partito socialista, chi il partito radicale, chi il partito repubblicano, chi il partito socialdemocratico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rgbClr val="00FB92"/>
              </a:buClr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529507E-0918-29EA-19A8-5319EE6C9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 w="12700">
            <a:solidFill>
              <a:srgbClr val="00FB92"/>
            </a:solidFill>
          </a:ln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it-IT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5600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 «famiglie politiche» di origine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it-IT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struttura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it-IT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composizione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funzionamento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it-IT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linguaggi programmatici e propagandistici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endParaRPr lang="it-IT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419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6545B3E-0F9C-67BC-191D-9B968DE1C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B366506-0099-9F97-C8F5-509FC16A84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 w="12700">
            <a:solidFill>
              <a:srgbClr val="00FB92"/>
            </a:solidFill>
          </a:ln>
        </p:spPr>
        <p:txBody>
          <a:bodyPr>
            <a:normAutofit fontScale="25000" lnSpcReduction="20000"/>
          </a:bodyPr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5600" b="1" dirty="0">
                <a:solidFill>
                  <a:srgbClr val="0090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Cattolicesimo politico</a:t>
            </a:r>
            <a:r>
              <a:rPr lang="it-IT" sz="5600" dirty="0">
                <a:solidFill>
                  <a:srgbClr val="0090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(DC)	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rapporto tra fede e politica, tra </a:t>
            </a:r>
            <a:r>
              <a:rPr lang="it-IT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religione e secolarizzazione </a:t>
            </a: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particolarmente acutizzato in Italia, dalla presenza del Vaticano e dalle conseguenze della “presa di Roma” nel 1870 (che sancisce la rottura dell’alleanza tra Monarchia e Santa Sede)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it-IT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it-IT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Legge sulle guarentigie</a:t>
            </a: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garantisce lo Stato Vaticano ma “cancella” lo Stato della Chiesa; Pio IX non riconosce la legittimità dello Stato italiano, alla cui vita impone ai cattolici di non partecipare (1874: </a:t>
            </a:r>
            <a:r>
              <a:rPr lang="it-IT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</a:t>
            </a:r>
            <a:r>
              <a:rPr lang="it-IT" sz="5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expedit</a:t>
            </a: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&gt; ai cattolici si pone la scelta tra una </a:t>
            </a:r>
            <a:r>
              <a:rPr lang="it-IT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duplice appartenenza</a:t>
            </a: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nazionale o religiosa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it-IT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realtà: divieto stemperato da una </a:t>
            </a:r>
            <a:r>
              <a:rPr lang="it-IT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partecipazione della base</a:t>
            </a: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(cattolica e vaticana) alla vita dello Stato e delle comunità locali; dal fervente operare dell’</a:t>
            </a:r>
            <a:r>
              <a:rPr lang="it-IT" sz="5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associazionismo cattolico</a:t>
            </a:r>
            <a:r>
              <a:rPr lang="it-IT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it-IT" sz="5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C1237FC2-75B3-AA72-1C1F-3047D3A6578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nucleo di un “</a:t>
            </a:r>
            <a:r>
              <a:rPr lang="it-IT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partito di ispirazione cattolica</a:t>
            </a: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”: </a:t>
            </a:r>
            <a:r>
              <a:rPr lang="it-IT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conservatori nazionali</a:t>
            </a: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(tardi anni 70 dell’800)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fallimento del progetto di fondare un partito politico riversa le energie e la </a:t>
            </a:r>
            <a:r>
              <a:rPr lang="it-IT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partecipazione cattolica nel sociale</a:t>
            </a: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differenziata per aree regionali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età giolittiana</a:t>
            </a:r>
            <a:r>
              <a:rPr lang="it-IT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nuovo modo di manifestarsi del problema della partecipazione dei cattolici alla vita politica</a:t>
            </a:r>
            <a:r>
              <a:rPr lang="it-IT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stemperano le tendenze intransigenti e si comincia a ripensare il </a:t>
            </a:r>
            <a:r>
              <a:rPr lang="it-IT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</a:t>
            </a:r>
            <a:r>
              <a:rPr lang="it-IT" sz="5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expedit</a:t>
            </a: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Sorgono Unioni elettorali cattoliche; la prima “sospensione” del </a:t>
            </a:r>
            <a:r>
              <a:rPr lang="it-IT" sz="5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</a:t>
            </a:r>
            <a:r>
              <a:rPr lang="it-IT" sz="5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expedit</a:t>
            </a: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avviene nel 1913 (Patto Gentiloni); verrà definitivamente revocato nel </a:t>
            </a:r>
            <a:r>
              <a:rPr lang="it-IT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1919</a:t>
            </a: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anno di fondazione del </a:t>
            </a:r>
            <a:r>
              <a:rPr lang="it-IT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Partito Popolare</a:t>
            </a: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Don Luigi Sturzo (il primo partito cattolico; ispirazione sociale e democratica)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fino alla nascita del Partito popolare nel primo dopoguerra </a:t>
            </a:r>
            <a:r>
              <a:rPr lang="it-IT" sz="5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cattolici accedono alla rappresentanza politica senza un partito</a:t>
            </a: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(opzione clerico-moderata come strategia di alleanza privilegiata, da allargare dal piano municipale a quello parlamentare, tra la classe dirigente liberale e le forze organizzate del mondo cattolico, ostile al radicalismo borghese e all’ascesa del movimento socialista)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it-IT" sz="6000" dirty="0"/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§"/>
            </a:pPr>
            <a:endParaRPr lang="it-IT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572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FC2B11-BB45-DEDF-1B8A-3D505AC96C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11BD1A3A-E9AB-8922-28FD-ED7E4D59164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§"/>
            </a:pP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Partito comunista (1921): partito nuovo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bolscevico, centralizzato, forte legame con il Comintern, ma: avvento del fascismo e clandestinità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t-IT" dirty="0"/>
          </a:p>
        </p:txBody>
      </p:sp>
      <p:sp>
        <p:nvSpPr>
          <p:cNvPr id="6" name="Segnaposto contenuto 3">
            <a:extLst>
              <a:ext uri="{FF2B5EF4-FFF2-40B4-BE49-F238E27FC236}">
                <a16:creationId xmlns:a16="http://schemas.microsoft.com/office/drawing/2014/main" id="{FFCF3C0C-5302-F4B0-38C4-8389D10CC8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 w="12700">
            <a:solidFill>
              <a:srgbClr val="00FB92"/>
            </a:solidFill>
          </a:ln>
        </p:spPr>
        <p:txBody>
          <a:bodyPr>
            <a:no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400" b="1" dirty="0">
                <a:solidFill>
                  <a:srgbClr val="0090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Socialismo 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(PSI-PCI)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400" b="1" dirty="0">
              <a:solidFill>
                <a:srgbClr val="00905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Partito Socialista e Partito Comunista provengono dalla medesima famiglia politica (da una frattura della medesima famiglia politica) e tale origine comune renderà i loro rapporti particolarmente controversi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anni Settanta dell’Ottocento: negli ambienti europei del socialismo ha inizio una riflessione sulla </a:t>
            </a: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 partito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(partecipazione alle elezioni? La dottrina marxista è portatrice di un’appartenenza alternativa a quella nazionale)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la fondazione del </a:t>
            </a: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Partito socialista italiano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(primo nome: Partito dei lavoratori italiani, sostituito nel 1895) fu un processo, conclusosi nel </a:t>
            </a: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1892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Genova.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grande sviluppo di iscritti e di voti: in età giolittiana diviene un interlocutore del governo Giolitti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correnti interne e lotta tra massimalisti e riformisti; poi tra socialisti e sindacalisti rivoluzionari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ü"/>
            </a:pP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camere del lavoro e </a:t>
            </a:r>
            <a:r>
              <a:rPr lang="it-IT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Cgl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primo partito con una </a:t>
            </a:r>
            <a:r>
              <a:rPr lang="it-IT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dimensione di massa</a:t>
            </a:r>
            <a:r>
              <a:rPr lang="it-IT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vertici e base, forme di mobilitazione di massa, associazionismo socialista</a:t>
            </a:r>
          </a:p>
        </p:txBody>
      </p:sp>
    </p:spTree>
    <p:extLst>
      <p:ext uri="{BB962C8B-B14F-4D97-AF65-F5344CB8AC3E}">
        <p14:creationId xmlns:p14="http://schemas.microsoft.com/office/powerpoint/2010/main" val="2476709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BB947B-9499-F484-E549-00439349BC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9FFB785-CE62-26B1-FA01-4C5D9EA46E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 w="12700">
            <a:solidFill>
              <a:srgbClr val="00FB92"/>
            </a:solidFill>
          </a:ln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b="1" dirty="0">
                <a:solidFill>
                  <a:srgbClr val="0090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Tradizione repubblicana e radicale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600" b="1" dirty="0">
              <a:solidFill>
                <a:srgbClr val="00905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parte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Partito Repubblicano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estraneo al CLN ma presente nella vita dell’Italia repubblicana; in parte </a:t>
            </a:r>
            <a:r>
              <a:rPr lang="it-IT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Pd’A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(Risorgimento “tradito”, le anime più radicali della cultura politica risorgimentale)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partiti e rappresentanza parlamentare, ma senza una dimensione di massa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Più che il partito, sono le tradizioni politiche e le ispirazioni ideali a essere riprese nel secondo dopoguerra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7BCE70A-4313-9DF2-507A-5029BB16EB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 w="12700">
            <a:solidFill>
              <a:srgbClr val="00FB92"/>
            </a:solidFill>
          </a:ln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b="1" dirty="0">
                <a:solidFill>
                  <a:srgbClr val="0090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Tradizione liberale</a:t>
            </a:r>
            <a:r>
              <a:rPr lang="it-IT" sz="1600" dirty="0">
                <a:solidFill>
                  <a:srgbClr val="0090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(PLI, DL,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esaurisce nel 1946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 tanto una forma unitaria di organizzazione partitica quanto una </a:t>
            </a:r>
            <a:r>
              <a:rPr lang="it-IT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costellazione di gruppi, comitati e associazioni </a:t>
            </a:r>
            <a:r>
              <a:rPr lang="it-IT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operanti a difesa delle (giovani) istituzioni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476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9FB5F0-E391-CFB1-5CD3-B094935D6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6F8ED8-7E88-3888-84D9-C587A53AA4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 w="12700">
            <a:solidFill>
              <a:srgbClr val="00FB92"/>
            </a:solidFill>
          </a:ln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900" b="1" dirty="0">
                <a:solidFill>
                  <a:srgbClr val="0090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Nazionalismo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2900" b="1" dirty="0">
              <a:solidFill>
                <a:srgbClr val="00905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tradizione politica ottocentesca assente dai partiti del CLN</a:t>
            </a:r>
            <a:endParaRPr lang="it-IT" sz="2900" b="1" dirty="0">
              <a:solidFill>
                <a:srgbClr val="00905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restituire alla borghesia un ruolo direttivo che le è venuto a mancare;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colmare la lacuna derivante dall’assenza di un partito conservatore, ma beneficiando degli insegnamenti del “socialismo”: mobilitazione di massa, simboli, “militanza”, “lotta di classe” trasformata in “lotta tra nazioni” (Italia nazione proletaria)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29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1910</a:t>
            </a:r>
            <a:r>
              <a:rPr lang="it-IT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it-IT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Associazione Nazionalista Italiana</a:t>
            </a:r>
            <a:endParaRPr lang="it-IT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1923</a:t>
            </a:r>
            <a:r>
              <a:rPr lang="it-IT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fusione con il </a:t>
            </a:r>
            <a:r>
              <a:rPr lang="it-IT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Partito Nazional Fascista</a:t>
            </a:r>
            <a:r>
              <a:rPr lang="it-IT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fondato da Mussolini nel 1921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it-IT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 nazionalismo darà al fascismo molto sul piano ideologico e politico (stato autoritario; importanza della mobilitazione e dei miti politici; imperialismo; autoritarismo; attenzione alle masse) e molti dei suoi uomini (Luigi Federzoni; Alfredo Rocco)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>
              <a:lnSpc>
                <a:spcPct val="100000"/>
              </a:lnSpc>
              <a:spcBef>
                <a:spcPts val="0"/>
              </a:spcBef>
              <a:buClr>
                <a:srgbClr val="00FB92"/>
              </a:buClr>
              <a:buFont typeface="Wingdings" pitchFamily="2" charset="2"/>
              <a:buChar char="ü"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747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D4173C7-54E4-8B60-E993-3977F7819D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D00340A-7C82-6681-EFFD-8F276A18ED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 w="12700">
            <a:solidFill>
              <a:srgbClr val="00FB92"/>
            </a:solidFill>
          </a:ln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400" b="1" dirty="0">
                <a:solidFill>
                  <a:srgbClr val="00905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DC</a:t>
            </a:r>
            <a:endParaRPr lang="it-IT" sz="6400" dirty="0">
              <a:solidFill>
                <a:srgbClr val="00905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il primo segretario: Alcide De Gasperi &gt; rottura e continuità rispetto al Partito popolare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partito “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confessionale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garanzia del consenso della Chiesa alla nuova democrazia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unità politica dei cattolici (fisionomia di centro)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divisione in 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correnti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interne: costante della storia della DC e tendenza che si approfondirà nel corso della storia repubblicana &gt; </a:t>
            </a:r>
            <a:r>
              <a:rPr lang="it-IT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elemento dialettico e vitale a causa di ingovernabilità e di corruzione</a:t>
            </a:r>
            <a:r>
              <a:rPr lang="it-IT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>
              <a:lnSpc>
                <a:spcPct val="100000"/>
              </a:lnSpc>
              <a:spcBef>
                <a:spcPts val="0"/>
              </a:spcBef>
              <a:buClr>
                <a:srgbClr val="00FB92"/>
              </a:buClr>
              <a:buFont typeface="Wingdings" pitchFamily="2" charset="2"/>
              <a:buChar char="ü"/>
            </a:pPr>
            <a:endParaRPr lang="it-IT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4645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3593</TotalTime>
  <Words>1384</Words>
  <Application>Microsoft Macintosh PowerPoint</Application>
  <PresentationFormat>Widescreen</PresentationFormat>
  <Paragraphs>132</Paragraphs>
  <Slides>13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Tema di Office</vt:lpstr>
      <vt:lpstr>b. Partiti, movimenti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maddalena carli</dc:creator>
  <cp:lastModifiedBy>maddalena carli</cp:lastModifiedBy>
  <cp:revision>95</cp:revision>
  <cp:lastPrinted>2025-10-24T06:47:05Z</cp:lastPrinted>
  <dcterms:created xsi:type="dcterms:W3CDTF">2025-05-28T06:59:09Z</dcterms:created>
  <dcterms:modified xsi:type="dcterms:W3CDTF">2025-11-21T08:58:55Z</dcterms:modified>
</cp:coreProperties>
</file>