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81" r:id="rId3"/>
    <p:sldId id="282" r:id="rId4"/>
    <p:sldId id="257" r:id="rId5"/>
    <p:sldId id="258" r:id="rId6"/>
    <p:sldId id="259" r:id="rId7"/>
    <p:sldId id="260" r:id="rId8"/>
    <p:sldId id="262" r:id="rId9"/>
    <p:sldId id="261" r:id="rId10"/>
    <p:sldId id="285" r:id="rId11"/>
    <p:sldId id="286" r:id="rId12"/>
    <p:sldId id="287" r:id="rId13"/>
    <p:sldId id="288" r:id="rId14"/>
    <p:sldId id="289" r:id="rId15"/>
    <p:sldId id="283" r:id="rId16"/>
    <p:sldId id="263" r:id="rId17"/>
    <p:sldId id="264" r:id="rId18"/>
    <p:sldId id="290" r:id="rId19"/>
    <p:sldId id="284" r:id="rId20"/>
    <p:sldId id="291" r:id="rId21"/>
    <p:sldId id="292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93" r:id="rId38"/>
    <p:sldId id="280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5"/>
  </p:normalViewPr>
  <p:slideViewPr>
    <p:cSldViewPr snapToGrid="0">
      <p:cViewPr varScale="1">
        <p:scale>
          <a:sx n="102" d="100"/>
          <a:sy n="102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09/08/24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3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09/08/24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75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09/08/24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30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09/08/24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84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09/08/24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5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09/08/24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08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09/08/24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5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09/08/24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10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09/08/24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47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09/08/24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95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09/08/24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92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104C-F7BC-3743-9129-BABE01727AEB}" type="datetimeFigureOut">
              <a:rPr lang="it-IT" smtClean="0"/>
              <a:t>09/08/24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27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lsole24ore.com/art/lagarde-preme-roma-ratifichi-presto-riforma-mes-AE77eXPC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lsole24ore.com/art/mes-cos-e-e-come-funziona-fondo-salva-stati-ACGaaC2?refresh_ce&amp;nof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1222D-2129-BAAE-00EC-2F84CEC39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400"/>
            <a:ext cx="9144000" cy="1662135"/>
          </a:xfrm>
        </p:spPr>
        <p:txBody>
          <a:bodyPr>
            <a:noAutofit/>
          </a:bodyPr>
          <a:lstStyle/>
          <a:p>
            <a:pPr algn="l"/>
            <a:r>
              <a:rPr lang="it-IT" sz="3600" b="1" i="0" u="none" strike="noStrike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+mn-lt"/>
              </a:rPr>
              <a:t>Politiche dell’Unione europea e tutela dell’ambiente</a:t>
            </a:r>
            <a:br>
              <a:rPr lang="it-IT" sz="4000" b="1" dirty="0">
                <a:solidFill>
                  <a:srgbClr val="00B0F0"/>
                </a:solidFill>
              </a:rPr>
            </a:br>
            <a:r>
              <a:rPr lang="it-IT" sz="4000" b="1" dirty="0">
                <a:solidFill>
                  <a:schemeClr val="bg1">
                    <a:lumMod val="50000"/>
                  </a:schemeClr>
                </a:solidFill>
              </a:rPr>
              <a:t>Prof. Dr. Alessandro Nato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17CB69F-F640-CEDA-212E-18CE27135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55934"/>
            <a:ext cx="9144000" cy="2401866"/>
          </a:xfrm>
        </p:spPr>
        <p:txBody>
          <a:bodyPr>
            <a:normAutofit/>
          </a:bodyPr>
          <a:lstStyle/>
          <a:p>
            <a:endParaRPr lang="it-IT" sz="3600" b="1" dirty="0">
              <a:solidFill>
                <a:srgbClr val="00B050"/>
              </a:solidFill>
            </a:endParaRPr>
          </a:p>
          <a:p>
            <a:r>
              <a:rPr lang="it-IT" sz="3600" b="1" dirty="0">
                <a:solidFill>
                  <a:srgbClr val="00B050"/>
                </a:solidFill>
              </a:rPr>
              <a:t>Settimana 1</a:t>
            </a:r>
          </a:p>
          <a:p>
            <a:r>
              <a:rPr lang="it-IT" b="1" i="1" dirty="0">
                <a:solidFill>
                  <a:srgbClr val="92D050"/>
                </a:solidFill>
                <a:effectLst/>
                <a:ea typeface="Arial" panose="020B0604020202020204" pitchFamily="34" charset="0"/>
              </a:rPr>
              <a:t>L'Unione europea dalle origini al presente </a:t>
            </a:r>
            <a:endParaRPr lang="it-IT" sz="4400" b="1" dirty="0">
              <a:solidFill>
                <a:srgbClr val="92D05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28E83C0-5B68-8240-2A2D-3BEC5CDAD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725" y="0"/>
            <a:ext cx="3304275" cy="133930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CDBFDDD-99C0-0B17-ECF6-CB10F08DD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438897"/>
            <a:ext cx="7772400" cy="20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6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D413F6-6639-A482-FFC0-2CD00DBEB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Concetto di integrazione europea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4F5169-92B8-3432-BFEA-4606E098B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Tre strade possibili:</a:t>
            </a:r>
          </a:p>
          <a:p>
            <a:endParaRPr lang="it-IT" dirty="0"/>
          </a:p>
          <a:p>
            <a:r>
              <a:rPr lang="it-IT" dirty="0"/>
              <a:t>Federalismo</a:t>
            </a:r>
          </a:p>
          <a:p>
            <a:endParaRPr lang="it-IT" dirty="0"/>
          </a:p>
          <a:p>
            <a:r>
              <a:rPr lang="it-IT" dirty="0"/>
              <a:t>Inter-</a:t>
            </a:r>
            <a:r>
              <a:rPr lang="it-IT" dirty="0" err="1"/>
              <a:t>governamentalismo</a:t>
            </a:r>
            <a:r>
              <a:rPr lang="it-IT" dirty="0"/>
              <a:t>: visione intergovernativa propria del diritto internazionale</a:t>
            </a:r>
          </a:p>
          <a:p>
            <a:endParaRPr lang="it-IT" dirty="0"/>
          </a:p>
          <a:p>
            <a:r>
              <a:rPr lang="it-IT" dirty="0"/>
              <a:t>Funzionalismo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2521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E79C46-5285-BC23-7F24-E3051C7C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Concetto di integrazione europea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17DE48-F9DD-7D18-7F4F-86A1A9BF6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Federalismo:</a:t>
            </a:r>
          </a:p>
          <a:p>
            <a:pPr lvl="1"/>
            <a:r>
              <a:rPr lang="it-IT" dirty="0">
                <a:solidFill>
                  <a:srgbClr val="3E3F3E"/>
                </a:solidFill>
                <a:latin typeface="Crimson Text"/>
              </a:rPr>
              <a:t>Il</a:t>
            </a:r>
            <a:r>
              <a:rPr lang="it-IT" b="0" i="0" u="none" strike="noStrike" dirty="0">
                <a:solidFill>
                  <a:srgbClr val="3E3F3E"/>
                </a:solidFill>
                <a:effectLst/>
                <a:latin typeface="Crimson Text"/>
              </a:rPr>
              <a:t> termine indica la dottrina (sostenuta soprattutto dai vari movimenti federalisti europei) che vuole l’unione di più stati nazionali in un organismo sopranazionale, fondato su una carta federale e dotato di poteri centrali capaci di unificare e dirigere il mercato, la politica estera e militare dei singoli paesi (i quali, entrando nella federazione, rinunciano a parte dei loro poteri sovrani trasferendoli agli organi politici comuni). </a:t>
            </a:r>
          </a:p>
          <a:p>
            <a:pPr lvl="1"/>
            <a:r>
              <a:rPr lang="it-IT" dirty="0">
                <a:solidFill>
                  <a:srgbClr val="3E3F3E"/>
                </a:solidFill>
                <a:latin typeface="Crimson Text"/>
              </a:rPr>
              <a:t>Concezione contenuta nel Manifesto di Ventotene del 1941 (Federalismo europeo)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0579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769ACA-B864-3EE0-B143-91B643D89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Concetto di integrazione europea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157C5E-77D7-95F9-0AC4-F253F3069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Inter-</a:t>
            </a:r>
            <a:r>
              <a:rPr lang="it-IT" b="1" dirty="0" err="1">
                <a:solidFill>
                  <a:srgbClr val="00B0F0"/>
                </a:solidFill>
              </a:rPr>
              <a:t>governamentalismo</a:t>
            </a:r>
            <a:r>
              <a:rPr lang="it-IT" b="1" dirty="0">
                <a:solidFill>
                  <a:srgbClr val="00B0F0"/>
                </a:solidFill>
              </a:rPr>
              <a:t>:</a:t>
            </a:r>
          </a:p>
          <a:p>
            <a:pPr lvl="1"/>
            <a:r>
              <a:rPr lang="it-IT" dirty="0"/>
              <a:t>L’integrazione è una sequenza di contrattazioni tra Stati che avviene entro un contesto istituzionalizzato</a:t>
            </a:r>
          </a:p>
          <a:p>
            <a:pPr lvl="1"/>
            <a:r>
              <a:rPr lang="it-IT" dirty="0"/>
              <a:t>Le contrattazioni interstatali vengono sulla base degli interessi nazionali che rimangono alla base delle contrattazioni portate avanti seguendo dinamiche determinate dalla distribuzione del potere relativo ai  diversi attori statali</a:t>
            </a:r>
          </a:p>
          <a:p>
            <a:pPr lvl="1"/>
            <a:r>
              <a:rPr lang="it-IT" dirty="0"/>
              <a:t>Il processo è di contrattazione razionale, cioè gli Stati interagiscono in base al calcolo dei costi e dei benefici derivanti dalla definizione dei diversi interessi nazionali e non ’è spazio per l’ideologia</a:t>
            </a:r>
          </a:p>
          <a:p>
            <a:pPr lvl="1"/>
            <a:r>
              <a:rPr lang="it-IT" dirty="0"/>
              <a:t>Sovranità come qualità esclusiva degli Stati</a:t>
            </a:r>
          </a:p>
          <a:p>
            <a:pPr lvl="1"/>
            <a:r>
              <a:rPr lang="it-IT" dirty="0"/>
              <a:t>Integrazione come momento di coordinamento e di cooperazione tra Stati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7446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E3FF62-916C-1701-7B80-508969EBB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Concetto di integrazione europea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21BB2A-1BB4-ACB7-F461-8BFB46588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>
                <a:solidFill>
                  <a:srgbClr val="00B0F0"/>
                </a:solidFill>
              </a:rPr>
              <a:t>Funzionalismo</a:t>
            </a:r>
            <a:r>
              <a:rPr lang="it-IT" dirty="0"/>
              <a:t>: </a:t>
            </a:r>
          </a:p>
          <a:p>
            <a:pPr lvl="1" algn="just"/>
            <a:r>
              <a:rPr lang="it-IT" dirty="0"/>
              <a:t>Il metodo funzionalista aveva una natura tecnico-amministrativa e si configurava come una sorta di compromesso tra le due altre soluzioni. L’idea alla base era quella di mettere sul piano della comunità, gradualmente, l’amministrazione di alcuni servizi o funzioni di importanza strategica mediante l’uso di trattati. </a:t>
            </a:r>
          </a:p>
          <a:p>
            <a:pPr lvl="1" algn="just"/>
            <a:r>
              <a:rPr lang="it-IT" dirty="0"/>
              <a:t>Il pregio di questo metodo era che da una parte rassicurava gli Stati, i quali mantenevano quanto meno formalmente una loro sovranità, dall’altra per- metteva la nascita di una serie di istituzioni europee che, a loro volta favori- vano la creazione di potenti interessi comuni che avrebbero gradualmente eroso le sovranità nazionali.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3763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EEB663A-04FA-0BCF-9A6A-4D32D62C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Concetto di integrazione europea</a:t>
            </a:r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E7979E8-0481-767C-1ACE-88F672ACE5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«Il problema che in primo luogo va risolto, e fallendo il quale qualsiasi altro progresso non è che apparenza, è la definitiva abolizione della divisione dell'Europa in stati nazionali sovrani» (Spinelli e Rossi, Il manifesto di Ventotene) </a:t>
            </a:r>
            <a:endParaRPr lang="it-IT" sz="3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it-IT" sz="2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FEDERALISMO </a:t>
            </a:r>
            <a:endParaRPr lang="it-IT" sz="38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Posto centrale al patto costituzionale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Competenze ripartite tra governo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centrale e governi nazionali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Figure di spicco Altiero Spinelli e Ernesto Rossi (II Manifesto di Ventotene,1941) </a:t>
            </a:r>
          </a:p>
          <a:p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124A4EC-D3C3-0504-86E9-14F5CE8F9C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«Non ci sarà mai pace in Europa se gli stati si ricostituiranno su una base di sovranità nazionale... [ciò̀] presuppone che gli stati d'Europa formino una federazione o una entità̀ europea che ne faccia una comune unità economica» (Monnet, 1943) </a:t>
            </a:r>
            <a:endParaRPr lang="it-IT" sz="3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it-IT" sz="2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FUNZIONALISMO </a:t>
            </a:r>
            <a:endParaRPr lang="it-IT" sz="38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Enfasi sulle funzioni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Processo graduale basato su progressive deleghe dei governi nazionali ad agenzie funzionali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Figure di spicco: David </a:t>
            </a:r>
            <a:r>
              <a:rPr 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Mitrany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(A working peace system, 1943</a:t>
            </a:r>
            <a:r>
              <a:rPr lang="it-IT" sz="2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anose="020B0502020202020204" pitchFamily="34" charset="0"/>
              </a:rPr>
              <a:t>) </a:t>
            </a:r>
            <a:endParaRPr lang="it-IT" sz="2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MT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0033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84534F9-D935-1F18-DE09-AF459664A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Lezione 2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F8B24179-5918-21D0-F450-84C662498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Settimana 1</a:t>
            </a:r>
          </a:p>
        </p:txBody>
      </p:sp>
    </p:spTree>
    <p:extLst>
      <p:ext uri="{BB962C8B-B14F-4D97-AF65-F5344CB8AC3E}">
        <p14:creationId xmlns:p14="http://schemas.microsoft.com/office/powerpoint/2010/main" val="2619193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90A99B-CE5F-1DD9-4A38-46BCEC52C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sz="4400" b="1" dirty="0">
                <a:solidFill>
                  <a:srgbClr val="00B050"/>
                </a:solidFill>
              </a:rPr>
              <a:t>Creazione delle tre Comunità europee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6A516F-8145-15EC-0997-3C7791427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altLang="it-IT" sz="2800" b="1" dirty="0"/>
              <a:t>Cronologia:</a:t>
            </a:r>
          </a:p>
          <a:p>
            <a:pPr marL="0" indent="0">
              <a:buFontTx/>
              <a:buNone/>
            </a:pPr>
            <a:endParaRPr lang="it-IT" altLang="it-IT" sz="2800" b="1" dirty="0"/>
          </a:p>
          <a:p>
            <a:pPr marL="0" indent="0">
              <a:buFontTx/>
              <a:buNone/>
            </a:pPr>
            <a:r>
              <a:rPr lang="it-IT" altLang="it-IT" sz="2800" b="1" dirty="0"/>
              <a:t>1951:</a:t>
            </a:r>
            <a:r>
              <a:rPr lang="it-IT" altLang="it-IT" sz="2800" dirty="0"/>
              <a:t> Trattato di Parigi istitutivo della Comunità europea del carbone e dell’acciaio (CECA, non più esistente);</a:t>
            </a:r>
          </a:p>
          <a:p>
            <a:pPr marL="0" indent="0">
              <a:buFontTx/>
              <a:buNone/>
            </a:pPr>
            <a:endParaRPr lang="it-IT" altLang="it-IT" sz="2800" dirty="0"/>
          </a:p>
          <a:p>
            <a:pPr marL="0" indent="0">
              <a:buFontTx/>
              <a:buNone/>
            </a:pPr>
            <a:r>
              <a:rPr lang="it-IT" altLang="it-IT" sz="2800" b="1" dirty="0"/>
              <a:t>1957:</a:t>
            </a:r>
            <a:r>
              <a:rPr lang="it-IT" altLang="it-IT" sz="2800" dirty="0"/>
              <a:t> Trattati di Roma istitutivi della Comunità Economica Europea (CEE) e della Comunità Europea dell’Energia Atomica (EURATOM).</a:t>
            </a:r>
          </a:p>
          <a:p>
            <a:pPr marL="0" indent="0">
              <a:buFontTx/>
              <a:buNone/>
            </a:pPr>
            <a:endParaRPr lang="it-IT" altLang="it-IT" sz="2800" dirty="0"/>
          </a:p>
          <a:p>
            <a:pPr marL="0" indent="0">
              <a:buFontTx/>
              <a:buNone/>
            </a:pPr>
            <a:r>
              <a:rPr lang="it-IT" altLang="it-IT" sz="2800" b="1" dirty="0"/>
              <a:t>1965: </a:t>
            </a:r>
            <a:r>
              <a:rPr lang="it-IT" altLang="it-IT" sz="2800" dirty="0"/>
              <a:t>Trattato di fusione.</a:t>
            </a:r>
            <a:endParaRPr lang="it-IT" altLang="it-IT" sz="2800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961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1F8584-9D6D-A1B2-83BE-A30BD0F9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7790"/>
          </a:xfrm>
        </p:spPr>
        <p:txBody>
          <a:bodyPr/>
          <a:lstStyle/>
          <a:p>
            <a:pPr algn="ctr"/>
            <a:r>
              <a:rPr lang="it-IT" altLang="it-IT" sz="4400" b="1" dirty="0">
                <a:solidFill>
                  <a:srgbClr val="00B050"/>
                </a:solidFill>
              </a:rPr>
              <a:t>Creazione delle tre Comunità europee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487E17-39B7-E4A3-0A6A-3439A9510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749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it-IT" altLang="it-IT" dirty="0"/>
              <a:t>Obiettivi della CEE (art. 2 Trattato di Roma): </a:t>
            </a:r>
          </a:p>
          <a:p>
            <a:pPr marL="0" indent="0">
              <a:buFontTx/>
              <a:buNone/>
              <a:defRPr/>
            </a:pPr>
            <a:endParaRPr lang="it-IT" altLang="it-IT" dirty="0"/>
          </a:p>
          <a:p>
            <a:pPr>
              <a:buFontTx/>
              <a:buChar char="-"/>
              <a:defRPr/>
            </a:pPr>
            <a:r>
              <a:rPr lang="it-IT" altLang="it-IT" dirty="0"/>
              <a:t>instaurazione di un mercato comune (MEC) legato alle 4 libertà di circolazione; </a:t>
            </a:r>
          </a:p>
          <a:p>
            <a:pPr>
              <a:buFontTx/>
              <a:buChar char="-"/>
              <a:defRPr/>
            </a:pPr>
            <a:endParaRPr lang="it-IT" altLang="it-IT" dirty="0"/>
          </a:p>
          <a:p>
            <a:pPr>
              <a:buFontTx/>
              <a:buChar char="-"/>
              <a:defRPr/>
            </a:pPr>
            <a:r>
              <a:rPr lang="it-IT" altLang="it-IT" dirty="0"/>
              <a:t>graduale ravvicinamento delle politiche economiche degli Stati membri.</a:t>
            </a:r>
          </a:p>
          <a:p>
            <a:pPr>
              <a:buFontTx/>
              <a:buChar char="-"/>
              <a:defRPr/>
            </a:pPr>
            <a:endParaRPr lang="it-IT" altLang="it-IT" dirty="0"/>
          </a:p>
          <a:p>
            <a:pPr marL="0" indent="0">
              <a:buFontTx/>
              <a:buNone/>
              <a:defRPr/>
            </a:pPr>
            <a:r>
              <a:rPr lang="it-IT" altLang="it-IT" dirty="0"/>
              <a:t>Necessità di un periodo transitorio di 12 anni sino al 31 dicembre 1969.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3643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00AA71-6256-9EB4-5CD8-E1C25578A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Nozione di mercato e Trattati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9B03EF-95E3-316C-8054-D447041C0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Mercato al centro del processo di integrazione europea </a:t>
            </a:r>
            <a:r>
              <a:rPr lang="it-IT" dirty="0"/>
              <a:t>tramite il metodo funzionalista</a:t>
            </a:r>
          </a:p>
          <a:p>
            <a:pPr lvl="1"/>
            <a:r>
              <a:rPr lang="it-IT" dirty="0"/>
              <a:t>Definizione di </a:t>
            </a:r>
            <a:r>
              <a:rPr lang="it-IT" dirty="0">
                <a:solidFill>
                  <a:srgbClr val="00B0F0"/>
                </a:solidFill>
              </a:rPr>
              <a:t>mercato comune </a:t>
            </a:r>
            <a:r>
              <a:rPr lang="it-IT" dirty="0"/>
              <a:t>(Corte di giustizia, C-15/81): «il mercato comune mira a eliminare ogni intralcio per gli scambi intracomunitari al fine di fondere i mercati nazionali in un mercato unico il più possibile simile ad un vero e proprio mercato interno»</a:t>
            </a:r>
          </a:p>
          <a:p>
            <a:pPr lvl="1"/>
            <a:r>
              <a:rPr lang="it-IT" dirty="0"/>
              <a:t>Definizione art. 2TCE: comune come lo strumento, insieme al ravvicinamento delle politiche economiche degli Stati membri, atto a promuovere lo sviluppo armonioso delle attività economiche della comunità e perseguirne i suoi obiettivi</a:t>
            </a:r>
          </a:p>
          <a:p>
            <a:pPr lvl="1"/>
            <a:r>
              <a:rPr lang="it-IT" dirty="0"/>
              <a:t>Definizione di </a:t>
            </a:r>
            <a:r>
              <a:rPr lang="it-IT" dirty="0">
                <a:solidFill>
                  <a:srgbClr val="00B0F0"/>
                </a:solidFill>
              </a:rPr>
              <a:t>mercato interno </a:t>
            </a:r>
            <a:r>
              <a:rPr lang="it-IT" dirty="0"/>
              <a:t>(art. 26 TFUE) : «spazio senza frontiere interne, nel quale è assicurata la libera circolazione delle merci, delle persone, dei servizi e dei capitali»</a:t>
            </a:r>
          </a:p>
          <a:p>
            <a:pPr lvl="1"/>
            <a:r>
              <a:rPr lang="it-IT" dirty="0"/>
              <a:t>Le espressioni mercato, comune, mercato interno e mercato unico sono in pratica equivalenti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8206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224C3A-29C5-AA45-2A99-89A87D9B9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Integrazione negativa e positiva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714403-292A-3D18-43A5-544F101AF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Comunità e due fasi dell’integrazione economica:</a:t>
            </a:r>
          </a:p>
          <a:p>
            <a:r>
              <a:rPr lang="it-IT" b="1" dirty="0">
                <a:solidFill>
                  <a:srgbClr val="00B0F0"/>
                </a:solidFill>
              </a:rPr>
              <a:t>1°. Integrazione negativa:  </a:t>
            </a:r>
          </a:p>
          <a:p>
            <a:r>
              <a:rPr lang="it-IT" dirty="0"/>
              <a:t>fra i mercati e fra le attività economiche degli Stati membri (</a:t>
            </a:r>
            <a:r>
              <a:rPr lang="it-IT" b="1" dirty="0">
                <a:solidFill>
                  <a:srgbClr val="92D050"/>
                </a:solidFill>
              </a:rPr>
              <a:t>prima generazione del mercato</a:t>
            </a:r>
            <a:r>
              <a:rPr lang="it-IT" dirty="0"/>
              <a:t>):</a:t>
            </a:r>
          </a:p>
          <a:p>
            <a:r>
              <a:rPr lang="it-IT" dirty="0"/>
              <a:t>Eliminazione delle barriere poste dagli Stati agli scambi in merci, persone, servizi e capitali, con una serie di divieti imposti agli Stati membri e con un oculato dosaggio nella previsione e soprattutto nell’applicazione delle relative deroghe.</a:t>
            </a:r>
          </a:p>
          <a:p>
            <a:r>
              <a:rPr lang="it-IT" b="1" dirty="0"/>
              <a:t>Norme dei Trattati (base giuridica).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274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EF47EE-0F20-2376-6A71-291DEEA0D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</p:spPr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Indice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B267B7-2701-CF0D-2CC6-BA2D2A544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62475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b="1" dirty="0">
                <a:solidFill>
                  <a:srgbClr val="00B050"/>
                </a:solidFill>
              </a:rPr>
              <a:t>Lezione 1</a:t>
            </a:r>
          </a:p>
          <a:p>
            <a:pPr algn="just"/>
            <a:r>
              <a:rPr lang="it-IT" dirty="0" err="1"/>
              <a:t>a.i.</a:t>
            </a:r>
            <a:r>
              <a:rPr lang="it-IT" dirty="0"/>
              <a:t> Definizione di Unione Europea; </a:t>
            </a:r>
            <a:r>
              <a:rPr lang="it-IT" dirty="0" err="1"/>
              <a:t>a.ii</a:t>
            </a:r>
            <a:r>
              <a:rPr lang="it-IT" dirty="0"/>
              <a:t>. Caratteristiche generali dell’UE; </a:t>
            </a:r>
            <a:r>
              <a:rPr lang="it-IT" dirty="0" err="1"/>
              <a:t>a.iii</a:t>
            </a:r>
            <a:r>
              <a:rPr lang="it-IT" dirty="0"/>
              <a:t> Carattere evolutivo UE e contributo della Corte di Giustizia dell’Unione europea; </a:t>
            </a:r>
            <a:r>
              <a:rPr lang="it-IT" dirty="0" err="1"/>
              <a:t>a.iv</a:t>
            </a:r>
            <a:r>
              <a:rPr lang="it-IT" dirty="0"/>
              <a:t> Concetto di integrazione europea</a:t>
            </a:r>
          </a:p>
          <a:p>
            <a:pPr algn="just"/>
            <a:r>
              <a:rPr lang="it-IT" b="1" dirty="0">
                <a:solidFill>
                  <a:srgbClr val="00B050"/>
                </a:solidFill>
              </a:rPr>
              <a:t>Lezione 2</a:t>
            </a:r>
          </a:p>
          <a:p>
            <a:pPr algn="just"/>
            <a:r>
              <a:rPr lang="it-IT" dirty="0" err="1"/>
              <a:t>b.i</a:t>
            </a:r>
            <a:r>
              <a:rPr lang="it-IT" dirty="0"/>
              <a:t>. Le Comunità europee; </a:t>
            </a:r>
            <a:r>
              <a:rPr lang="it-IT" dirty="0" err="1"/>
              <a:t>b.ii</a:t>
            </a:r>
            <a:r>
              <a:rPr lang="it-IT" dirty="0"/>
              <a:t> Atto Unico europeo Trattato di Maastricht e Cittadinanza europea; </a:t>
            </a:r>
            <a:r>
              <a:rPr lang="it-IT" dirty="0" err="1"/>
              <a:t>b.iii</a:t>
            </a:r>
            <a:r>
              <a:rPr lang="it-IT" dirty="0"/>
              <a:t>. Trattati di Amsterdam e Nizza; </a:t>
            </a:r>
            <a:r>
              <a:rPr lang="it-IT" dirty="0" err="1"/>
              <a:t>b.iv</a:t>
            </a:r>
            <a:r>
              <a:rPr lang="it-IT" dirty="0"/>
              <a:t>. Trattato di Lisbona;</a:t>
            </a:r>
          </a:p>
          <a:p>
            <a:pPr algn="just"/>
            <a:r>
              <a:rPr lang="it-IT" b="1" dirty="0">
                <a:solidFill>
                  <a:srgbClr val="00B050"/>
                </a:solidFill>
              </a:rPr>
              <a:t>Lezione 3</a:t>
            </a:r>
          </a:p>
          <a:p>
            <a:pPr algn="just"/>
            <a:r>
              <a:rPr lang="it-IT" dirty="0"/>
              <a:t> c. Risposta Covid-19 e Next generation EU</a:t>
            </a:r>
          </a:p>
        </p:txBody>
      </p:sp>
    </p:spTree>
    <p:extLst>
      <p:ext uri="{BB962C8B-B14F-4D97-AF65-F5344CB8AC3E}">
        <p14:creationId xmlns:p14="http://schemas.microsoft.com/office/powerpoint/2010/main" val="3716676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FBFE8F-7EC9-A634-61D7-0E253C4F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Integrazione negativa e positiva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062C2D-7604-4A29-E30D-816B9BDF9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2° integrazione positiva  </a:t>
            </a:r>
            <a:r>
              <a:rPr lang="it-IT" dirty="0"/>
              <a:t>(</a:t>
            </a:r>
            <a:r>
              <a:rPr lang="it-IT" b="1" dirty="0">
                <a:solidFill>
                  <a:srgbClr val="92D050"/>
                </a:solidFill>
              </a:rPr>
              <a:t>seconda generazione del mercato unico</a:t>
            </a:r>
            <a:r>
              <a:rPr lang="it-IT" dirty="0"/>
              <a:t>): </a:t>
            </a:r>
          </a:p>
          <a:p>
            <a:r>
              <a:rPr lang="it-IT" dirty="0"/>
              <a:t>Completa e definitiva eliminazione delle frontiere tecniche, fisiche e fiscali tra i mercati degli Stati membri e quello della armonizzazione della fiscalità indiretta. Eliminazione dell’unanimità per la presa delle decisioni.</a:t>
            </a:r>
          </a:p>
          <a:p>
            <a:r>
              <a:rPr lang="it-IT" dirty="0"/>
              <a:t>Utilizzo del regolamento in luogo della direttiva. </a:t>
            </a:r>
          </a:p>
          <a:p>
            <a:r>
              <a:rPr lang="it-IT" dirty="0"/>
              <a:t>Applicazione del criterio del mutuo riconoscimento delle normative nazionali in determinati settori.</a:t>
            </a:r>
          </a:p>
          <a:p>
            <a:r>
              <a:rPr lang="it-IT" b="1" dirty="0"/>
              <a:t>Diritto derivato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8865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C7D525-EE9C-E592-A653-BAAF6350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Mercato e libertà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1989A5-387A-21B0-B0A4-385485322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Trattati, mercato e libertà: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Libera circolazione delle merci</a:t>
            </a:r>
          </a:p>
          <a:p>
            <a:r>
              <a:rPr lang="it-IT" dirty="0"/>
              <a:t>Libera circolazione dei servizi e libertà di stabilimento</a:t>
            </a:r>
          </a:p>
          <a:p>
            <a:r>
              <a:rPr lang="it-IT" dirty="0"/>
              <a:t>Libera circolazione delle persone</a:t>
            </a:r>
          </a:p>
          <a:p>
            <a:r>
              <a:rPr lang="it-IT" dirty="0"/>
              <a:t>Libera circolazione dei capitali e dei pagamenti</a:t>
            </a:r>
          </a:p>
        </p:txBody>
      </p:sp>
    </p:spTree>
    <p:extLst>
      <p:ext uri="{BB962C8B-B14F-4D97-AF65-F5344CB8AC3E}">
        <p14:creationId xmlns:p14="http://schemas.microsoft.com/office/powerpoint/2010/main" val="1598392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5E047D-FE19-220D-EA2C-E9B9619A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sz="4400" b="1" dirty="0">
                <a:solidFill>
                  <a:srgbClr val="00B050"/>
                </a:solidFill>
              </a:rPr>
              <a:t>Ruolo della Corte di giustizia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FD0F1C-ABD4-9824-2DCC-4717662FE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it-IT" altLang="it-IT" dirty="0"/>
              <a:t>Politica della «sedia vuota» e compromesso di Lussemburgo.</a:t>
            </a:r>
          </a:p>
          <a:p>
            <a:pPr marL="0" indent="0">
              <a:buFontTx/>
              <a:buNone/>
              <a:defRPr/>
            </a:pPr>
            <a:endParaRPr lang="it-IT" altLang="it-IT" dirty="0"/>
          </a:p>
          <a:p>
            <a:pPr marL="0" indent="0">
              <a:buFontTx/>
              <a:buNone/>
              <a:defRPr/>
            </a:pPr>
            <a:r>
              <a:rPr lang="it-IT" altLang="it-IT" dirty="0"/>
              <a:t>Supplenza della Corte di giustizia, che elabora, tra il 1963 e il 1970, alcuni principi fondamentali per il futuro sviluppo:</a:t>
            </a:r>
          </a:p>
          <a:p>
            <a:pPr marL="0" indent="0">
              <a:buFontTx/>
              <a:buNone/>
              <a:defRPr/>
            </a:pPr>
            <a:endParaRPr lang="it-IT" altLang="it-IT" dirty="0"/>
          </a:p>
          <a:p>
            <a:pPr marL="514350" indent="-514350">
              <a:buFontTx/>
              <a:buAutoNum type="arabicParenR"/>
              <a:defRPr/>
            </a:pPr>
            <a:r>
              <a:rPr lang="it-IT" altLang="it-IT" b="1" dirty="0"/>
              <a:t>Efficacia diretta</a:t>
            </a:r>
            <a:r>
              <a:rPr lang="it-IT" altLang="it-IT" dirty="0"/>
              <a:t> del diritto CEE (UE);</a:t>
            </a:r>
            <a:endParaRPr lang="it-IT" altLang="it-IT" b="1" dirty="0"/>
          </a:p>
          <a:p>
            <a:pPr marL="514350" indent="-514350">
              <a:buFontTx/>
              <a:buAutoNum type="arabicParenR"/>
              <a:defRPr/>
            </a:pPr>
            <a:r>
              <a:rPr lang="it-IT" altLang="it-IT" b="1" dirty="0"/>
              <a:t>Primato</a:t>
            </a:r>
            <a:r>
              <a:rPr lang="it-IT" altLang="it-IT" dirty="0"/>
              <a:t> del diritto CEE (UE);</a:t>
            </a:r>
          </a:p>
          <a:p>
            <a:pPr marL="514350" indent="-514350">
              <a:buFontTx/>
              <a:buAutoNum type="arabicParenR"/>
              <a:defRPr/>
            </a:pPr>
            <a:r>
              <a:rPr lang="it-IT" altLang="it-IT" b="1" dirty="0"/>
              <a:t>Tutela dei diritti fondamentali</a:t>
            </a:r>
            <a:r>
              <a:rPr lang="it-IT" alt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369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D0C312-661D-DE8B-37A5-F3ED14603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738"/>
          </a:xfrm>
        </p:spPr>
        <p:txBody>
          <a:bodyPr/>
          <a:lstStyle/>
          <a:p>
            <a:pPr algn="ctr"/>
            <a:r>
              <a:rPr lang="it-IT" altLang="it-IT" sz="4400" b="1" dirty="0">
                <a:solidFill>
                  <a:srgbClr val="00B050"/>
                </a:solidFill>
              </a:rPr>
              <a:t>Allargamenti dell’UE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ECAF84-1498-3934-6FBA-9DF137E38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389" y="1565753"/>
            <a:ext cx="8843376" cy="461121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it-IT" altLang="it-IT" b="1" dirty="0"/>
              <a:t>Cronologia nel XX secolo</a:t>
            </a:r>
            <a:r>
              <a:rPr lang="it-IT" altLang="it-IT" dirty="0"/>
              <a:t>:</a:t>
            </a:r>
          </a:p>
          <a:p>
            <a:pPr marL="0" indent="0">
              <a:buFontTx/>
              <a:buNone/>
              <a:defRPr/>
            </a:pPr>
            <a:endParaRPr lang="it-IT" altLang="it-IT" dirty="0"/>
          </a:p>
          <a:p>
            <a:pPr>
              <a:buFontTx/>
              <a:buChar char="-"/>
              <a:defRPr/>
            </a:pPr>
            <a:r>
              <a:rPr lang="it-IT" altLang="it-IT" dirty="0"/>
              <a:t>1973: Regno Unito, Irlanda, Danimarca;</a:t>
            </a:r>
          </a:p>
          <a:p>
            <a:pPr>
              <a:buFontTx/>
              <a:buChar char="-"/>
              <a:defRPr/>
            </a:pPr>
            <a:r>
              <a:rPr lang="it-IT" altLang="it-IT" dirty="0"/>
              <a:t>1981: Grecia;</a:t>
            </a:r>
          </a:p>
          <a:p>
            <a:pPr>
              <a:buFontTx/>
              <a:buChar char="-"/>
              <a:defRPr/>
            </a:pPr>
            <a:r>
              <a:rPr lang="it-IT" altLang="it-IT" dirty="0"/>
              <a:t>1986: Spagna, Portogallo;</a:t>
            </a:r>
          </a:p>
          <a:p>
            <a:pPr>
              <a:buFontTx/>
              <a:buChar char="-"/>
              <a:defRPr/>
            </a:pPr>
            <a:r>
              <a:rPr lang="it-IT" altLang="it-IT" dirty="0"/>
              <a:t>1990: unificazione delle due Germanie;</a:t>
            </a:r>
          </a:p>
          <a:p>
            <a:pPr>
              <a:buFontTx/>
              <a:buChar char="-"/>
              <a:defRPr/>
            </a:pPr>
            <a:r>
              <a:rPr lang="it-IT" altLang="it-IT" dirty="0"/>
              <a:t>1995: Austria, Svezia e Finlandia.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3714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6FBB0B-B3B1-695F-7170-D1767815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sz="4400" b="1" dirty="0">
                <a:solidFill>
                  <a:srgbClr val="00B050"/>
                </a:solidFill>
              </a:rPr>
              <a:t>Atto Unico Europeo (1986)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684CEE-4F40-F462-6CE6-6345B6E71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805"/>
            <a:ext cx="10515600" cy="4586158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it-IT" sz="2800" dirty="0"/>
              <a:t>Modifiche sul piano istituzionale:</a:t>
            </a:r>
          </a:p>
          <a:p>
            <a:pPr marL="0" indent="0">
              <a:buFontTx/>
              <a:buNone/>
              <a:defRPr/>
            </a:pPr>
            <a:endParaRPr lang="it-IT" sz="2800" dirty="0"/>
          </a:p>
          <a:p>
            <a:pPr marL="514350" indent="-514350">
              <a:buFontTx/>
              <a:buAutoNum type="arabicParenR"/>
              <a:defRPr/>
            </a:pPr>
            <a:r>
              <a:rPr lang="it-IT" sz="2800" dirty="0"/>
              <a:t>Uso più ampio della votazione a </a:t>
            </a:r>
            <a:r>
              <a:rPr lang="it-IT" sz="2800" b="1" dirty="0"/>
              <a:t>maggioranza qualificata</a:t>
            </a:r>
            <a:r>
              <a:rPr lang="it-IT" sz="2800" dirty="0"/>
              <a:t> nel Consiglio;</a:t>
            </a:r>
          </a:p>
          <a:p>
            <a:pPr marL="514350" indent="-514350">
              <a:buFontTx/>
              <a:buAutoNum type="arabicParenR"/>
              <a:defRPr/>
            </a:pPr>
            <a:endParaRPr lang="it-IT" sz="2800" dirty="0"/>
          </a:p>
          <a:p>
            <a:pPr marL="514350" indent="-514350">
              <a:buFontTx/>
              <a:buAutoNum type="arabicParenR"/>
              <a:defRPr/>
            </a:pPr>
            <a:r>
              <a:rPr lang="it-IT" sz="2800" dirty="0"/>
              <a:t>Procedure di </a:t>
            </a:r>
            <a:r>
              <a:rPr lang="it-IT" sz="2800" b="1" dirty="0"/>
              <a:t>cooperazione</a:t>
            </a:r>
            <a:r>
              <a:rPr lang="it-IT" sz="2800" dirty="0"/>
              <a:t> e di </a:t>
            </a:r>
            <a:r>
              <a:rPr lang="it-IT" sz="2800" b="1" dirty="0"/>
              <a:t>parere conforme</a:t>
            </a:r>
            <a:r>
              <a:rPr lang="it-IT" sz="2800" dirty="0"/>
              <a:t>.</a:t>
            </a:r>
          </a:p>
          <a:p>
            <a:pPr marL="0" indent="0">
              <a:buNone/>
              <a:defRPr/>
            </a:pPr>
            <a:endParaRPr lang="it-IT" sz="2800" dirty="0"/>
          </a:p>
          <a:p>
            <a:pPr marL="0" indent="0">
              <a:buFontTx/>
              <a:buNone/>
              <a:defRPr/>
            </a:pPr>
            <a:r>
              <a:rPr lang="it-IT" sz="2800" dirty="0"/>
              <a:t>Introduzione di </a:t>
            </a:r>
            <a:r>
              <a:rPr lang="it-IT" sz="2800" b="1" dirty="0"/>
              <a:t>nuove politiche UE</a:t>
            </a:r>
            <a:r>
              <a:rPr lang="it-IT" sz="2800" dirty="0"/>
              <a:t>: es. mercato interno, unione economica e monetaria, coesione economica e sociale, ambiente, ricerca e sviluppo.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4641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8E1CD0-A512-ACC8-E0FC-4CDF6A5E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7998"/>
          </a:xfrm>
        </p:spPr>
        <p:txBody>
          <a:bodyPr/>
          <a:lstStyle/>
          <a:p>
            <a:pPr algn="ctr"/>
            <a:r>
              <a:rPr lang="it-IT" altLang="it-IT" sz="4400" b="1" dirty="0">
                <a:solidFill>
                  <a:srgbClr val="00B050"/>
                </a:solidFill>
              </a:rPr>
              <a:t>Trattato di Maastricht (1992)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70255A-903E-297B-F790-A001BD6E0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it-IT" dirty="0"/>
              <a:t>Creazione dell’</a:t>
            </a:r>
            <a:r>
              <a:rPr lang="it-IT" b="1" dirty="0"/>
              <a:t>Unione europea</a:t>
            </a:r>
            <a:r>
              <a:rPr lang="it-IT" dirty="0"/>
              <a:t> e struttura a pilastri (CE, PESC, GAI).</a:t>
            </a:r>
          </a:p>
          <a:p>
            <a:pPr marL="0" indent="0">
              <a:buFontTx/>
              <a:buNone/>
              <a:defRPr/>
            </a:pPr>
            <a:r>
              <a:rPr lang="it-IT" dirty="0"/>
              <a:t>Modifiche istituzionali: </a:t>
            </a:r>
          </a:p>
          <a:p>
            <a:pPr marL="0" indent="0">
              <a:buFontTx/>
              <a:buNone/>
              <a:defRPr/>
            </a:pPr>
            <a:endParaRPr lang="it-IT" dirty="0"/>
          </a:p>
          <a:p>
            <a:pPr marL="514350" indent="-514350">
              <a:buFontTx/>
              <a:buAutoNum type="arabicParenR"/>
              <a:defRPr/>
            </a:pPr>
            <a:r>
              <a:rPr lang="it-IT" dirty="0"/>
              <a:t>maggioranza qualificata; </a:t>
            </a:r>
          </a:p>
          <a:p>
            <a:pPr marL="514350" indent="-514350">
              <a:buFontTx/>
              <a:buAutoNum type="arabicParenR"/>
              <a:defRPr/>
            </a:pPr>
            <a:r>
              <a:rPr lang="it-IT" b="1" dirty="0"/>
              <a:t>procedura di codecisione</a:t>
            </a:r>
            <a:r>
              <a:rPr lang="it-IT" dirty="0"/>
              <a:t>;</a:t>
            </a:r>
          </a:p>
          <a:p>
            <a:pPr marL="514350" indent="-514350">
              <a:buFontTx/>
              <a:buAutoNum type="arabicParenR"/>
              <a:defRPr/>
            </a:pPr>
            <a:r>
              <a:rPr lang="it-IT" dirty="0"/>
              <a:t>Comitato delle regioni; </a:t>
            </a:r>
          </a:p>
          <a:p>
            <a:pPr marL="514350" indent="-514350">
              <a:buFontTx/>
              <a:buAutoNum type="arabicParenR"/>
              <a:defRPr/>
            </a:pPr>
            <a:r>
              <a:rPr lang="it-IT" dirty="0"/>
              <a:t>principi di </a:t>
            </a:r>
            <a:r>
              <a:rPr lang="it-IT" b="1" dirty="0"/>
              <a:t>sussidiarietà</a:t>
            </a:r>
            <a:r>
              <a:rPr lang="it-IT" dirty="0"/>
              <a:t> e </a:t>
            </a:r>
            <a:r>
              <a:rPr lang="it-IT" b="1" dirty="0"/>
              <a:t>proporzionalità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8847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8F949C-80DA-1AF5-96E3-A37B66299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sz="4400" b="1" dirty="0">
                <a:solidFill>
                  <a:srgbClr val="00B050"/>
                </a:solidFill>
              </a:rPr>
              <a:t>Trattato di Maastricht (1992)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F515BB-D1EB-79B5-83D0-5258C3EF6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b="1" dirty="0"/>
              <a:t>Nuove politiche UE</a:t>
            </a:r>
            <a:r>
              <a:rPr lang="it-IT" altLang="it-IT" dirty="0"/>
              <a:t>: politica industriale, protezione del consumatore, istruzione, cultura, gioventù.</a:t>
            </a:r>
          </a:p>
          <a:p>
            <a:endParaRPr lang="it-IT" altLang="it-IT" dirty="0"/>
          </a:p>
          <a:p>
            <a:r>
              <a:rPr lang="it-IT" altLang="it-IT" dirty="0"/>
              <a:t>Istituzione della </a:t>
            </a:r>
            <a:r>
              <a:rPr lang="it-IT" altLang="it-IT" b="1" dirty="0"/>
              <a:t>cittadinanza europea</a:t>
            </a:r>
            <a:r>
              <a:rPr lang="it-IT" altLang="it-IT" dirty="0"/>
              <a:t>.</a:t>
            </a:r>
          </a:p>
          <a:p>
            <a:endParaRPr lang="it-IT" altLang="it-IT" dirty="0"/>
          </a:p>
          <a:p>
            <a:r>
              <a:rPr lang="it-IT" altLang="it-IT" b="1" dirty="0"/>
              <a:t>Moneta comune</a:t>
            </a:r>
            <a:r>
              <a:rPr lang="it-IT" altLang="it-IT" dirty="0"/>
              <a:t>, con possibilità di non partecipazione per taluni SM (Regno Unito, Danimarca).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5461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04E9F9-23D8-E5D7-9088-49B5A0CB0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sz="4400" b="1" dirty="0">
                <a:solidFill>
                  <a:srgbClr val="00B050"/>
                </a:solidFill>
              </a:rPr>
              <a:t>Trattato di Amsterdam (1997)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D054F1-D85E-532B-AB40-A4FBDDA4C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Modifiche istituzionali (procedura di codecisione, nomina della Commissione).</a:t>
            </a:r>
          </a:p>
          <a:p>
            <a:endParaRPr lang="it-IT" altLang="it-IT" dirty="0"/>
          </a:p>
          <a:p>
            <a:r>
              <a:rPr lang="it-IT" altLang="it-IT" dirty="0"/>
              <a:t>Creazione dello </a:t>
            </a:r>
            <a:r>
              <a:rPr lang="it-IT" altLang="it-IT" b="1" dirty="0"/>
              <a:t>Spazio di libertà, sicurezza e giustizia</a:t>
            </a:r>
            <a:r>
              <a:rPr lang="it-IT" altLang="it-IT" dirty="0"/>
              <a:t> (visti, asilo, immigrazione, sistema Schengen, cooperazione giudiziaria civile).</a:t>
            </a:r>
          </a:p>
          <a:p>
            <a:endParaRPr lang="it-IT" altLang="it-IT" dirty="0"/>
          </a:p>
          <a:p>
            <a:r>
              <a:rPr lang="it-IT" altLang="it-IT" dirty="0"/>
              <a:t>Valorizzazione del ruolo internazionale UE. </a:t>
            </a:r>
          </a:p>
          <a:p>
            <a:endParaRPr lang="it-IT" altLang="it-IT" dirty="0"/>
          </a:p>
          <a:p>
            <a:r>
              <a:rPr lang="it-IT" altLang="it-IT" dirty="0"/>
              <a:t>Cooperazione rafforzata.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0308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A68516-826B-1A3B-BD67-83EF54EB0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50"/>
                </a:solidFill>
              </a:rPr>
              <a:t>Trattato di Nizza (2001)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F9D700-6648-D1B1-DDB0-67921DD2E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altLang="it-IT" dirty="0"/>
              <a:t>Adeguamento delle istituzioni in vista dell’allargamento del 2004.</a:t>
            </a:r>
          </a:p>
          <a:p>
            <a:endParaRPr lang="it-IT" altLang="it-IT" dirty="0"/>
          </a:p>
          <a:p>
            <a:r>
              <a:rPr lang="it-IT" altLang="it-IT" dirty="0"/>
              <a:t>Modifiche della composizione e della nomina della Commissione.</a:t>
            </a:r>
          </a:p>
          <a:p>
            <a:endParaRPr lang="it-IT" altLang="it-IT" dirty="0"/>
          </a:p>
          <a:p>
            <a:r>
              <a:rPr lang="it-IT" altLang="it-IT" dirty="0"/>
              <a:t>Rideterminazione della maggioranza qualificata.</a:t>
            </a:r>
          </a:p>
          <a:p>
            <a:endParaRPr lang="it-IT" altLang="it-IT" dirty="0"/>
          </a:p>
          <a:p>
            <a:r>
              <a:rPr lang="it-IT" altLang="it-IT" dirty="0"/>
              <a:t>Modifica della composizione del PE.</a:t>
            </a:r>
          </a:p>
          <a:p>
            <a:endParaRPr lang="it-IT" altLang="it-IT" dirty="0"/>
          </a:p>
          <a:p>
            <a:r>
              <a:rPr lang="it-IT" altLang="it-IT" dirty="0"/>
              <a:t>Riforma della struttura della CGUE.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3483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2C91B1-73AA-CAE6-03E2-AEBF0AE30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sz="4400" b="1" dirty="0">
                <a:solidFill>
                  <a:srgbClr val="00B050"/>
                </a:solidFill>
              </a:rPr>
              <a:t>Carta UE dei diritti fondamentali (2000)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D0E3C1-A701-A49B-3AE7-7FE0E453C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Creazione di un testo contenente un </a:t>
            </a:r>
            <a:r>
              <a:rPr lang="it-IT" altLang="it-IT" b="1" dirty="0"/>
              <a:t>catalogo di diritti fondamentali</a:t>
            </a:r>
            <a:r>
              <a:rPr lang="it-IT" altLang="it-IT" dirty="0"/>
              <a:t>.</a:t>
            </a:r>
          </a:p>
          <a:p>
            <a:r>
              <a:rPr lang="it-IT" altLang="it-IT" dirty="0"/>
              <a:t>Speciale processo di redazione della Carta.</a:t>
            </a:r>
          </a:p>
          <a:p>
            <a:r>
              <a:rPr lang="it-IT" altLang="it-IT" b="1" dirty="0"/>
              <a:t>Estraneità</a:t>
            </a:r>
            <a:r>
              <a:rPr lang="it-IT" altLang="it-IT" dirty="0"/>
              <a:t> formale al sistema dei Trattati.</a:t>
            </a:r>
          </a:p>
          <a:p>
            <a:r>
              <a:rPr lang="it-IT" altLang="it-IT" dirty="0"/>
              <a:t>Dimensione </a:t>
            </a:r>
            <a:r>
              <a:rPr lang="it-IT" altLang="it-IT" b="1" dirty="0"/>
              <a:t>simbolicamente costituzionale</a:t>
            </a:r>
            <a:r>
              <a:rPr lang="it-IT" altLang="it-IT" dirty="0"/>
              <a:t> della Carta.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008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84534F9-D935-1F18-DE09-AF459664A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Lezione 1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F8B24179-5918-21D0-F450-84C662498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Settimana 1</a:t>
            </a:r>
          </a:p>
        </p:txBody>
      </p:sp>
    </p:spTree>
    <p:extLst>
      <p:ext uri="{BB962C8B-B14F-4D97-AF65-F5344CB8AC3E}">
        <p14:creationId xmlns:p14="http://schemas.microsoft.com/office/powerpoint/2010/main" val="1956044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B0DE29-65B9-B503-94A7-1E781ECAF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4000" b="1" dirty="0">
                <a:solidFill>
                  <a:srgbClr val="00B050"/>
                </a:solidFill>
              </a:rPr>
              <a:t>Progetto di Trattato che adotta una Costituzione per l’Europa</a:t>
            </a:r>
            <a:endParaRPr lang="it-IT" sz="4000" b="1" dirty="0">
              <a:solidFill>
                <a:srgbClr val="00B05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B5EDA7-B1A2-19A1-1470-9D0EE4973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dirty="0"/>
              <a:t>Redatto dalla </a:t>
            </a:r>
            <a:r>
              <a:rPr lang="it-IT" altLang="it-IT" b="1" dirty="0"/>
              <a:t>Convenzione</a:t>
            </a:r>
            <a:r>
              <a:rPr lang="it-IT" altLang="it-IT" dirty="0"/>
              <a:t> e definito nel suo testo da una Conferenza Intergovernativa.</a:t>
            </a:r>
          </a:p>
          <a:p>
            <a:endParaRPr lang="it-IT" altLang="it-IT" dirty="0"/>
          </a:p>
          <a:p>
            <a:r>
              <a:rPr lang="it-IT" altLang="it-IT" dirty="0"/>
              <a:t>Firmato a Roma il 29 ottobre 2004.</a:t>
            </a:r>
          </a:p>
          <a:p>
            <a:endParaRPr lang="it-IT" altLang="it-IT" dirty="0"/>
          </a:p>
          <a:p>
            <a:r>
              <a:rPr lang="it-IT" altLang="it-IT" dirty="0"/>
              <a:t>Il processo di </a:t>
            </a:r>
            <a:r>
              <a:rPr lang="it-IT" altLang="it-IT" b="1" dirty="0"/>
              <a:t>ratifica</a:t>
            </a:r>
            <a:r>
              <a:rPr lang="it-IT" altLang="it-IT" dirty="0"/>
              <a:t> da parte degli SM non è stato portato a termine in ragione degli esiti di alcuni referendum nazionali.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8789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E070A4-281D-182D-F95B-E3396C8A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50"/>
                </a:solidFill>
              </a:rPr>
              <a:t>Progetto di Trattato che adotta una Costituzione per l’Europa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C4BBEA-110A-396F-CEF3-1F15423BD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t-IT" altLang="it-IT" sz="2800" dirty="0"/>
              <a:t>Contenuti:</a:t>
            </a:r>
          </a:p>
          <a:p>
            <a:pPr>
              <a:buFontTx/>
              <a:buChar char="-"/>
            </a:pPr>
            <a:r>
              <a:rPr lang="it-IT" altLang="it-IT" sz="2800" dirty="0"/>
              <a:t>abolizione del sistema a pilastri e adozione di un’unica personalità giuridica per l’UE;</a:t>
            </a:r>
          </a:p>
          <a:p>
            <a:pPr>
              <a:buFontTx/>
              <a:buChar char="-"/>
            </a:pPr>
            <a:r>
              <a:rPr lang="it-IT" altLang="it-IT" sz="2800" dirty="0"/>
              <a:t>struttura unitaria e tripartita della Costituzione;</a:t>
            </a:r>
          </a:p>
          <a:p>
            <a:pPr>
              <a:buFontTx/>
              <a:buChar char="-"/>
            </a:pPr>
            <a:r>
              <a:rPr lang="it-IT" altLang="it-IT" sz="2800" dirty="0"/>
              <a:t>attribuzione di valore giuridico vincolante alla Carta UE dei diritti fondamentali quale parte integrante della Costituzione;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6149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B95F1D-08C6-BFFB-EF47-5D5DEE59B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0420"/>
          </a:xfrm>
        </p:spPr>
        <p:txBody>
          <a:bodyPr>
            <a:normAutofit fontScale="90000"/>
          </a:bodyPr>
          <a:lstStyle/>
          <a:p>
            <a:r>
              <a:rPr lang="it-IT" altLang="it-IT" sz="4400" b="1" dirty="0">
                <a:solidFill>
                  <a:srgbClr val="00B050"/>
                </a:solidFill>
              </a:rPr>
              <a:t>Progetto di Trattato che adotta una Costituzione per l’Europa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442215-B01B-E199-6AA0-4C4A25A9D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it-IT" altLang="it-IT" dirty="0"/>
              <a:t>Contenuti:</a:t>
            </a:r>
          </a:p>
          <a:p>
            <a:pPr>
              <a:buFontTx/>
              <a:buChar char="-"/>
              <a:defRPr/>
            </a:pPr>
            <a:r>
              <a:rPr lang="it-IT" altLang="it-IT" dirty="0"/>
              <a:t>modifiche alla struttura istituzionale (codecisione, maggioranza qualificata, composizione delle istituzioni);</a:t>
            </a:r>
          </a:p>
          <a:p>
            <a:pPr>
              <a:buFontTx/>
              <a:buChar char="-"/>
              <a:defRPr/>
            </a:pPr>
            <a:r>
              <a:rPr lang="it-IT" altLang="it-IT" dirty="0"/>
              <a:t>introduzione di un Ministro degli affari esteri dell’UE;</a:t>
            </a:r>
          </a:p>
          <a:p>
            <a:pPr>
              <a:buFontTx/>
              <a:buChar char="-"/>
              <a:defRPr/>
            </a:pPr>
            <a:r>
              <a:rPr lang="it-IT" altLang="it-IT" dirty="0"/>
              <a:t>istituzionalizzazione del Consiglio Europeo e nomina di un Presidente ad hoc;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2122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489945-A437-0384-2F94-6B17651A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212"/>
          </a:xfrm>
        </p:spPr>
        <p:txBody>
          <a:bodyPr>
            <a:normAutofit fontScale="90000"/>
          </a:bodyPr>
          <a:lstStyle/>
          <a:p>
            <a:r>
              <a:rPr lang="it-IT" altLang="it-IT" sz="4400" b="1" dirty="0">
                <a:solidFill>
                  <a:srgbClr val="00B050"/>
                </a:solidFill>
              </a:rPr>
              <a:t>Progetto di Trattato che adotta una Costituzione per l’Europa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667AF4-F30A-0D0F-92A4-C50E533F8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it-IT" altLang="it-IT" dirty="0"/>
              <a:t>Contenuti:</a:t>
            </a:r>
          </a:p>
          <a:p>
            <a:pPr>
              <a:buFontTx/>
              <a:buChar char="-"/>
              <a:defRPr/>
            </a:pPr>
            <a:r>
              <a:rPr lang="it-IT" altLang="it-IT" dirty="0"/>
              <a:t>attribuzione di un ruolo più ampio ai Parlamenti nazionali nel controllo dei principi di sussidiarietà e proporzionalità;</a:t>
            </a:r>
          </a:p>
          <a:p>
            <a:pPr>
              <a:buFontTx/>
              <a:buChar char="-"/>
              <a:defRPr/>
            </a:pPr>
            <a:r>
              <a:rPr lang="it-IT" altLang="it-IT" dirty="0"/>
              <a:t>ampliamento e riforma dello Spazio di libertà, sicurezza e giustizia;</a:t>
            </a:r>
          </a:p>
          <a:p>
            <a:pPr>
              <a:buFontTx/>
              <a:buChar char="-"/>
              <a:defRPr/>
            </a:pPr>
            <a:r>
              <a:rPr lang="it-IT" altLang="it-IT" dirty="0"/>
              <a:t>riforma della PESC;</a:t>
            </a:r>
          </a:p>
          <a:p>
            <a:pPr>
              <a:buFontTx/>
              <a:buChar char="-"/>
              <a:defRPr/>
            </a:pPr>
            <a:r>
              <a:rPr lang="it-IT" altLang="it-IT" dirty="0"/>
              <a:t>introduzione del recesso dall’UE.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211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3F62A7-9EF8-81BF-DBAC-30DA634F4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0108"/>
          </a:xfrm>
        </p:spPr>
        <p:txBody>
          <a:bodyPr/>
          <a:lstStyle/>
          <a:p>
            <a:r>
              <a:rPr lang="it-IT" altLang="it-IT" sz="4400" b="1" dirty="0">
                <a:solidFill>
                  <a:srgbClr val="00B050"/>
                </a:solidFill>
              </a:rPr>
              <a:t>Ulteriori allargamenti dell’UE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3CD1AA-F931-8043-4E7E-90D1C4364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altLang="it-IT" sz="2800" b="1" dirty="0"/>
              <a:t>Cronologia nel XXI secolo:</a:t>
            </a:r>
          </a:p>
          <a:p>
            <a:pPr marL="0" indent="0">
              <a:buFontTx/>
              <a:buNone/>
            </a:pPr>
            <a:r>
              <a:rPr lang="it-IT" altLang="it-IT" sz="2800" dirty="0"/>
              <a:t>1) 2004: Cipro, Repubblica Ceca, Estonia, Lettonia, Lituania, Malta, Polonia, Slovacchia, Slovenia, Ungheria;</a:t>
            </a:r>
          </a:p>
          <a:p>
            <a:pPr marL="0" indent="0">
              <a:buFontTx/>
              <a:buNone/>
            </a:pPr>
            <a:r>
              <a:rPr lang="it-IT" altLang="it-IT" sz="2800" dirty="0"/>
              <a:t>2) 2007: Bulgaria e Romania;</a:t>
            </a:r>
          </a:p>
          <a:p>
            <a:pPr marL="0" indent="0">
              <a:buFontTx/>
              <a:buNone/>
            </a:pPr>
            <a:r>
              <a:rPr lang="it-IT" altLang="it-IT" sz="2800" dirty="0"/>
              <a:t>3) 2009: Croazia.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6130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DF462F-45B0-B845-C75E-87C4B3058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50"/>
                </a:solidFill>
              </a:rPr>
              <a:t>Trattato di Lisbona (2007)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AF3418-2112-62D2-59C2-5525C402A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175"/>
            <a:ext cx="10515600" cy="4648788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</a:pPr>
            <a:r>
              <a:rPr lang="it-IT" altLang="it-IT" dirty="0"/>
              <a:t>Predisposto da una Conferenza Intergovernativa a seguito di negoziati informali tra SM: necessità di tener conto di alcune resistenze nazionali.</a:t>
            </a:r>
          </a:p>
          <a:p>
            <a:pPr marL="0" indent="0">
              <a:buFontTx/>
              <a:buNone/>
            </a:pPr>
            <a:r>
              <a:rPr lang="it-IT" altLang="it-IT" dirty="0"/>
              <a:t>Lentezza del processo di ratifica a causa della posizione di alcuni organi costituzionali nazionali (Germania, Polonia, Repubblica Ceca) e del referendum irlandese.</a:t>
            </a:r>
          </a:p>
          <a:p>
            <a:pPr marL="0" indent="0">
              <a:buFontTx/>
              <a:buNone/>
              <a:defRPr/>
            </a:pPr>
            <a:r>
              <a:rPr lang="it-IT" altLang="it-IT" sz="2800" dirty="0"/>
              <a:t>Recepimento di contenuti del Trattato che adotta una Costituzione per l’Europa.</a:t>
            </a:r>
          </a:p>
          <a:p>
            <a:pPr marL="0" indent="0">
              <a:buFontTx/>
              <a:buNone/>
              <a:defRPr/>
            </a:pPr>
            <a:r>
              <a:rPr lang="it-IT" altLang="it-IT" sz="2800" dirty="0"/>
              <a:t>Mantenimento di più Trattati:</a:t>
            </a:r>
          </a:p>
          <a:p>
            <a:pPr marL="742950" indent="-742950">
              <a:buFontTx/>
              <a:buAutoNum type="arabicParenR"/>
              <a:defRPr/>
            </a:pPr>
            <a:r>
              <a:rPr lang="it-IT" altLang="it-IT" sz="2800" dirty="0"/>
              <a:t>Trattato sull’Unione europea;</a:t>
            </a:r>
          </a:p>
          <a:p>
            <a:pPr marL="742950" indent="-742950">
              <a:buFontTx/>
              <a:buAutoNum type="arabicParenR"/>
              <a:defRPr/>
            </a:pPr>
            <a:r>
              <a:rPr lang="it-IT" altLang="it-IT" sz="2800" dirty="0"/>
              <a:t>Trattato sul funzionamento dell’UE;</a:t>
            </a:r>
          </a:p>
          <a:p>
            <a:pPr marL="742950" indent="-742950">
              <a:buFontTx/>
              <a:buAutoNum type="arabicParenR"/>
              <a:defRPr/>
            </a:pPr>
            <a:r>
              <a:rPr lang="it-IT" altLang="it-IT" sz="2800" dirty="0"/>
              <a:t>Carta UE dei diritti fondamentali.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898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4A6B08-670A-A6AC-396E-6C97EE237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b="1" dirty="0">
                <a:solidFill>
                  <a:srgbClr val="00B050"/>
                </a:solidFill>
              </a:rPr>
              <a:t>Trattato di Lisbona (2007)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8184D6-5B96-5B60-23FE-25A8955F2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altLang="it-IT" dirty="0"/>
              <a:t>Eliminazione del concetto di Comunità europea.</a:t>
            </a:r>
          </a:p>
          <a:p>
            <a:pPr marL="0" indent="0">
              <a:buFontTx/>
              <a:buNone/>
            </a:pPr>
            <a:r>
              <a:rPr lang="it-IT" altLang="it-IT" dirty="0"/>
              <a:t>Personalità giuridica propria dell’UE.</a:t>
            </a:r>
          </a:p>
          <a:p>
            <a:pPr marL="0" indent="0">
              <a:buFontTx/>
              <a:buNone/>
            </a:pPr>
            <a:r>
              <a:rPr lang="it-IT" altLang="it-IT" dirty="0"/>
              <a:t>Abolizione della struttura a pilastri, ma conservazione di aspetti peculiari della PESC. Alto rappresentante UE per gli affari esteri e la politica di sicurezza.</a:t>
            </a:r>
          </a:p>
          <a:p>
            <a:pPr marL="0" indent="0">
              <a:buFontTx/>
              <a:buNone/>
            </a:pPr>
            <a:r>
              <a:rPr lang="it-IT" altLang="it-IT" dirty="0"/>
              <a:t>Valore vincolante della Carta UE.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2580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84534F9-D935-1F18-DE09-AF459664A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Lezione 3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F8B24179-5918-21D0-F450-84C662498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Settimana 1</a:t>
            </a:r>
          </a:p>
        </p:txBody>
      </p:sp>
    </p:spTree>
    <p:extLst>
      <p:ext uri="{BB962C8B-B14F-4D97-AF65-F5344CB8AC3E}">
        <p14:creationId xmlns:p14="http://schemas.microsoft.com/office/powerpoint/2010/main" val="2482929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A9218F-B2CB-8A05-0F51-CE8070ED7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0316"/>
          </a:xfrm>
        </p:spPr>
        <p:txBody>
          <a:bodyPr/>
          <a:lstStyle/>
          <a:p>
            <a:r>
              <a:rPr lang="it-IT" altLang="it-IT" sz="4400" b="1" dirty="0">
                <a:solidFill>
                  <a:srgbClr val="00B050"/>
                </a:solidFill>
              </a:rPr>
              <a:t>Sviluppi successivi al Trattato di Lisbona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93E952-80E2-BFFE-0A7F-79B70D484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altLang="it-IT" sz="2800" b="1" dirty="0"/>
              <a:t>Crisi economica e del debito sovrano:</a:t>
            </a:r>
          </a:p>
          <a:p>
            <a:pPr marL="0" indent="0">
              <a:buFontTx/>
              <a:buNone/>
            </a:pPr>
            <a:r>
              <a:rPr lang="it-IT" altLang="it-IT" sz="2800" dirty="0"/>
              <a:t>Ruolo attivo dell’UE nel salvataggio degli SM, con adozione di strumenti differenziati: revisione semplificata dei Trattati e adozione di ampio corpus legislativo in tema di cooperazione economica. Ruolo della BCE.</a:t>
            </a:r>
          </a:p>
          <a:p>
            <a:r>
              <a:rPr lang="it-IT" b="1" dirty="0"/>
              <a:t>Brexit </a:t>
            </a:r>
          </a:p>
          <a:p>
            <a:pPr marL="0" indent="0">
              <a:buFontTx/>
              <a:buNone/>
            </a:pPr>
            <a:r>
              <a:rPr lang="it-IT" altLang="it-IT" sz="2800" dirty="0"/>
              <a:t>23 giugno 2016: referendum sulla permanenza del Regno Unito nell’UE;</a:t>
            </a:r>
          </a:p>
          <a:p>
            <a:pPr marL="0" indent="0">
              <a:buFontTx/>
              <a:buNone/>
            </a:pPr>
            <a:r>
              <a:rPr lang="it-IT" altLang="it-IT" sz="2800" dirty="0"/>
              <a:t>29 marzo 2017: notifica di recesso del Regno Unito;</a:t>
            </a:r>
          </a:p>
          <a:p>
            <a:pPr marL="0" indent="0">
              <a:buFontTx/>
              <a:buNone/>
            </a:pPr>
            <a:r>
              <a:rPr lang="it-IT" altLang="it-IT" sz="2800" dirty="0"/>
              <a:t>10 dicembre 2018: sentenza CGUE su revoca unilaterale notifica;</a:t>
            </a:r>
          </a:p>
          <a:p>
            <a:pPr marL="0" indent="0">
              <a:buFontTx/>
              <a:buNone/>
            </a:pPr>
            <a:r>
              <a:rPr lang="it-IT" altLang="it-IT" sz="2800" dirty="0"/>
              <a:t>gennaio 2020: accordo UE-UK sul recesso e inizio periodo transitorio;</a:t>
            </a:r>
          </a:p>
          <a:p>
            <a:pPr marL="0" indent="0">
              <a:buFontTx/>
              <a:buNone/>
            </a:pPr>
            <a:r>
              <a:rPr lang="it-IT" altLang="it-IT" sz="2800" dirty="0"/>
              <a:t>1° gennaio 2021: il recesso diviene efficace.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98303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C98D7E-6E32-90E2-3D35-FA836E815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Risposta Covid-19 e Next generation EU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DAAD0B-9035-98EB-111C-004F894C1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La crisi finanziaria in epoca pandemica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: </a:t>
            </a:r>
          </a:p>
          <a:p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crisi </a:t>
            </a:r>
            <a:r>
              <a:rPr lang="it-IT" altLang="it-IT" sz="2800" u="sng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simmetrica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con conseguenze </a:t>
            </a:r>
            <a:r>
              <a:rPr lang="it-IT" altLang="it-IT" sz="2800" u="sng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asimmetriche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</a:t>
            </a:r>
          </a:p>
          <a:p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NON finalità di risollevare i sistemi economici degli Stati membri MA ristabilire equilibri necessari al corretto funzionamento del mercato interno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656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37A58E-3703-1613-9825-00DE13C5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7686"/>
          </a:xfrm>
        </p:spPr>
        <p:txBody>
          <a:bodyPr>
            <a:normAutofit/>
          </a:bodyPr>
          <a:lstStyle/>
          <a:p>
            <a:pPr algn="ctr"/>
            <a:r>
              <a:rPr lang="it-IT" altLang="it-IT" sz="4000" b="1" dirty="0">
                <a:solidFill>
                  <a:srgbClr val="00B050"/>
                </a:solidFill>
              </a:rPr>
              <a:t>Definizione di Unione europea</a:t>
            </a:r>
            <a:endParaRPr lang="it-IT" sz="4000" b="1" dirty="0">
              <a:solidFill>
                <a:srgbClr val="00B05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F3ABAF-9F76-372F-A33D-F57F19ACC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384" y="1825625"/>
            <a:ext cx="9156526" cy="4351338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dirty="0"/>
              <a:t>Art. 1 TUE:</a:t>
            </a:r>
          </a:p>
          <a:p>
            <a:pPr>
              <a:buFontTx/>
              <a:buNone/>
            </a:pPr>
            <a:endParaRPr lang="it-IT" altLang="it-IT" dirty="0"/>
          </a:p>
          <a:p>
            <a:pPr>
              <a:buFontTx/>
              <a:buNone/>
            </a:pPr>
            <a:r>
              <a:rPr lang="it-IT" altLang="it-IT" dirty="0"/>
              <a:t>«Con   il   presente   trattato,   le   ALTE   PARTI   CONTRAENTI   istituiscono   tra   loro   un'UNIONE   EUROPEA,   in   appresso  denominata  «Unione»,  alla  quale  gli  Stati  membri  attribuiscono  competenze  per  conseguire  i  loro  obiettivi  comuni».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34385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FA6B84-941C-0C7D-236F-F43A17D4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Risposta Covid-19 e Next generation EU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4EE45B-9C99-1F0F-B7B1-D837644F6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Prime risposte UE:</a:t>
            </a:r>
          </a:p>
          <a:p>
            <a:r>
              <a:rPr lang="it-IT" dirty="0">
                <a:solidFill>
                  <a:srgbClr val="00B0F0"/>
                </a:solidFill>
              </a:rPr>
              <a:t>1° MES e MES sanitario:</a:t>
            </a:r>
          </a:p>
          <a:p>
            <a:r>
              <a:rPr lang="it-IT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 Meccanismo europeo di stabilità è stato istituito nel 2012 </a:t>
            </a:r>
            <a:r>
              <a:rPr lang="it-IT" dirty="0"/>
              <a:t>attraverso un trattato intergovernativo, in seguito agli effetti prodotti dalla crisi finanziaria del 2008-2009, che causò in Europa la cosiddetta “crisi dei debiti sovrani”.</a:t>
            </a:r>
          </a:p>
          <a:p>
            <a:pPr algn="just"/>
            <a:r>
              <a:rPr lang="it-IT" dirty="0"/>
              <a:t>La sua funzione fondamentale è concedere, sotto precise condizioni, assistenza finanziaria ai paesi membri che - pur avendo un debito pubblico sostenibile – abbiano difficoltà a finanziarsi sul mercato.</a:t>
            </a:r>
          </a:p>
        </p:txBody>
      </p:sp>
    </p:spTree>
    <p:extLst>
      <p:ext uri="{BB962C8B-B14F-4D97-AF65-F5344CB8AC3E}">
        <p14:creationId xmlns:p14="http://schemas.microsoft.com/office/powerpoint/2010/main" val="2292852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FA6B84-941C-0C7D-236F-F43A17D4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Risposta Covid-19 e Next generation EU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4EE45B-9C99-1F0F-B7B1-D837644F6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Prime risposte UE:</a:t>
            </a:r>
          </a:p>
          <a:p>
            <a:r>
              <a:rPr lang="it-IT" dirty="0">
                <a:solidFill>
                  <a:srgbClr val="00B0F0"/>
                </a:solidFill>
              </a:rPr>
              <a:t>1° MES e MES Sanitario:</a:t>
            </a:r>
          </a:p>
          <a:p>
            <a:r>
              <a:rPr lang="it-IT" dirty="0"/>
              <a:t>Condizionalità:</a:t>
            </a:r>
          </a:p>
          <a:p>
            <a:pPr algn="just"/>
            <a:r>
              <a:rPr lang="it-IT" dirty="0"/>
              <a:t>La condizionalità varia a seconda della natura dello strumento utilizzato: per i prestiti assume la forma di un programma di aggiustamento macroeconomico, specificato in un apposito memorandum ed è meno stringente nel caso delle linee di credito precauzionali, destinate a paesi in condizioni economiche e finanziarie fondamentalmente sane ma colpiti da shock avversi.</a:t>
            </a:r>
          </a:p>
        </p:txBody>
      </p:sp>
    </p:spTree>
    <p:extLst>
      <p:ext uri="{BB962C8B-B14F-4D97-AF65-F5344CB8AC3E}">
        <p14:creationId xmlns:p14="http://schemas.microsoft.com/office/powerpoint/2010/main" val="20293382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FA6B84-941C-0C7D-236F-F43A17D4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Risposta Covid-19 e Next generation EU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4EE45B-9C99-1F0F-B7B1-D837644F6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Prime risposte UE:</a:t>
            </a:r>
          </a:p>
          <a:p>
            <a:r>
              <a:rPr lang="it-IT" b="1" dirty="0">
                <a:solidFill>
                  <a:srgbClr val="00B0F0"/>
                </a:solidFill>
              </a:rPr>
              <a:t>1° MES e MES Sanitario:</a:t>
            </a:r>
          </a:p>
          <a:p>
            <a:r>
              <a:rPr lang="it-IT" dirty="0"/>
              <a:t>Governance</a:t>
            </a:r>
          </a:p>
          <a:p>
            <a:pPr algn="just"/>
            <a:r>
              <a:rPr lang="it-IT" dirty="0"/>
              <a:t>Il Mes è guidato da un “Consiglio dei Governatori” composto dai 19 Ministri delle finanze dell’area dell’euro che decide all’unanimità tutte le principali decisioni (incluse quelle relative alla concessione di assistenza finanziaria e all’approvazione dei protocolli d’intesa). Può operare a maggioranza qualificata (85% cento del capitale) qualora, in caso di minaccia per la stabilità finanziaria ed economica dell’area dell’euro, la Commissione europea e la Bce richiedano l’assunzione di decisioni urgenti in materia di assistenza finanziaria.</a:t>
            </a:r>
          </a:p>
        </p:txBody>
      </p:sp>
    </p:spTree>
    <p:extLst>
      <p:ext uri="{BB962C8B-B14F-4D97-AF65-F5344CB8AC3E}">
        <p14:creationId xmlns:p14="http://schemas.microsoft.com/office/powerpoint/2010/main" val="16198529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FA6B84-941C-0C7D-236F-F43A17D4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Risposta Covid-19 e Next generation EU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4EE45B-9C99-1F0F-B7B1-D837644F6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Prime risposte UE: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b="1" dirty="0">
                <a:solidFill>
                  <a:srgbClr val="00B0F0"/>
                </a:solidFill>
              </a:rPr>
              <a:t>1° MES e MES Sanitario:</a:t>
            </a:r>
          </a:p>
          <a:p>
            <a:pPr marL="0" indent="0">
              <a:buNone/>
            </a:pPr>
            <a:endParaRPr lang="it-IT" dirty="0">
              <a:solidFill>
                <a:srgbClr val="00B0F0"/>
              </a:solidFill>
            </a:endParaRPr>
          </a:p>
          <a:p>
            <a:r>
              <a:rPr lang="it-IT" dirty="0"/>
              <a:t>Capitale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 Mes ha un capitale sottoscritto pari a 704,8 miliardi</a:t>
            </a:r>
            <a:r>
              <a:rPr lang="it-IT" dirty="0"/>
              <a:t>, di cui 80,5 sono stati versati; la sua capacità di prestito ammonta a 500 miliardi. L’Italia ha sottoscritto il capitale del Mes per 125,3 miliardi, versandone oltre 14.</a:t>
            </a:r>
          </a:p>
          <a:p>
            <a:pPr marL="0" indent="0">
              <a:buNone/>
            </a:pPr>
            <a:br>
              <a:rPr lang="it-IT" b="0" dirty="0">
                <a:effectLst/>
                <a:latin typeface="sole_headline"/>
              </a:rPr>
            </a:br>
            <a:endParaRPr lang="it-IT" b="0" dirty="0">
              <a:effectLst/>
              <a:latin typeface="sole_headline"/>
            </a:endParaRPr>
          </a:p>
          <a:p>
            <a:endParaRPr lang="it-IT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370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FA6B84-941C-0C7D-236F-F43A17D4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Risposta Covid-19 e Next generation EU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4EE45B-9C99-1F0F-B7B1-D837644F6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Prime risposte UE: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b="1" dirty="0">
                <a:solidFill>
                  <a:srgbClr val="00B0F0"/>
                </a:solidFill>
              </a:rPr>
              <a:t>1° MES e MES Sanitario:</a:t>
            </a:r>
          </a:p>
          <a:p>
            <a:pPr marL="0" indent="0">
              <a:buNone/>
            </a:pPr>
            <a:endParaRPr lang="it-IT" dirty="0">
              <a:solidFill>
                <a:srgbClr val="00B0F0"/>
              </a:solidFill>
            </a:endParaRPr>
          </a:p>
          <a:p>
            <a:r>
              <a:rPr lang="it-IT" dirty="0"/>
              <a:t>Nel corso della pandemia è stata prevista la possibilità di accedere al cosiddetto “Mes sanitario”, che per l’Italia equivarrebbe a circa 37 miliardi, la cui unica condizionalità sarebbe di utilizzare i relativi fondi a esclusivo sostegno del sistema sanitario.</a:t>
            </a:r>
            <a:br>
              <a:rPr lang="it-IT" b="0" dirty="0">
                <a:effectLst/>
                <a:latin typeface="sole_headline"/>
              </a:rPr>
            </a:br>
            <a:endParaRPr lang="it-IT" b="0" dirty="0">
              <a:effectLst/>
              <a:latin typeface="sole_headline"/>
            </a:endParaRPr>
          </a:p>
          <a:p>
            <a:endParaRPr lang="it-IT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307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1FCEB0-2B90-24D6-F3F2-EB88546E7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Risposta Covid-19 e Next generation EU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BD20C1-454B-B15B-D6D6-B4C005102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2° SURE</a:t>
            </a:r>
          </a:p>
          <a:p>
            <a:endParaRPr lang="it-IT" dirty="0"/>
          </a:p>
          <a:p>
            <a:pPr algn="l"/>
            <a:r>
              <a:rPr lang="it-IT" b="0" i="0" u="none" strike="noStrike" dirty="0">
                <a:solidFill>
                  <a:srgbClr val="121416"/>
                </a:solidFill>
                <a:effectLst/>
              </a:rPr>
              <a:t>Il sistema</a:t>
            </a:r>
            <a:r>
              <a:rPr lang="it-IT" b="1" i="0" u="none" strike="noStrike" dirty="0">
                <a:solidFill>
                  <a:srgbClr val="121416"/>
                </a:solidFill>
                <a:effectLst/>
              </a:rPr>
              <a:t> SURE</a:t>
            </a:r>
            <a:r>
              <a:rPr lang="it-IT" b="0" i="0" u="none" strike="noStrike" dirty="0">
                <a:solidFill>
                  <a:srgbClr val="121416"/>
                </a:solidFill>
                <a:effectLst/>
              </a:rPr>
              <a:t> è uno strumento di sostegno temporaneo per attenuare i rischi della disoccupazione nell’attuale contesto di emergenza ed è stato introdotto dalla Commissione europea nel tentativo di fornire un supporto finanziario a garanzia dei posti di lavoro, </a:t>
            </a:r>
          </a:p>
          <a:p>
            <a:pPr algn="l"/>
            <a:r>
              <a:rPr lang="it-IT" b="0" i="0" u="none" strike="noStrike" dirty="0">
                <a:solidFill>
                  <a:srgbClr val="121416"/>
                </a:solidFill>
                <a:effectLst/>
              </a:rPr>
              <a:t>per un totale di 100 miliardi di euro sotto forma di prestiti concessi a condizioni favorevoli dall’</a:t>
            </a:r>
            <a:r>
              <a:rPr lang="it-IT" b="1" i="0" u="none" strike="noStrike" dirty="0">
                <a:solidFill>
                  <a:srgbClr val="121416"/>
                </a:solidFill>
                <a:effectLst/>
              </a:rPr>
              <a:t>UE</a:t>
            </a:r>
            <a:r>
              <a:rPr lang="it-IT" b="0" i="0" u="none" strike="noStrike" dirty="0">
                <a:solidFill>
                  <a:srgbClr val="121416"/>
                </a:solidFill>
                <a:effectLst/>
              </a:rPr>
              <a:t> agli Stati membri che ne faranno richiesta.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23416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1A02F3-80BC-0CE7-1621-1FFBAEB97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Risposta Covid-19 e Next generation EU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BB4A93-77C6-0794-6E86-7D9B82D75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altLang="it-IT" b="1" dirty="0">
                <a:solidFill>
                  <a:srgbClr val="00B0F0"/>
                </a:solidFill>
                <a:cs typeface="Calibri"/>
              </a:rPr>
              <a:t>3° Banca centrale europea </a:t>
            </a:r>
          </a:p>
          <a:p>
            <a:pPr>
              <a:defRPr/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Pandemic Emergency </a:t>
            </a:r>
            <a:r>
              <a:rPr lang="it-IT" altLang="it-IT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Purchase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altLang="it-IT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Programme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(PEPP): programma straordinario di acquisto di titoli negoziabili pubblici e privati (sui mercati finanziari internazionali)  - misura di </a:t>
            </a:r>
            <a:r>
              <a:rPr lang="it-IT" altLang="it-IT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Quantitative </a:t>
            </a:r>
            <a:r>
              <a:rPr lang="it-IT" altLang="it-IT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Easing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(allentamento quantitativo)</a:t>
            </a:r>
          </a:p>
          <a:p>
            <a:pPr>
              <a:defRPr/>
            </a:pPr>
            <a:r>
              <a:rPr lang="it-IT" altLang="it-IT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Cfr. CGUE </a:t>
            </a:r>
            <a:r>
              <a:rPr lang="it-IT" altLang="it-IT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Gauweiler</a:t>
            </a:r>
            <a:r>
              <a:rPr lang="it-IT" altLang="it-IT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 </a:t>
            </a:r>
            <a:r>
              <a:rPr lang="it-IT" altLang="it-IT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Weiss 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 precedenti misure di QE (+ Corte costituzionale tedesca maggio 2020)</a:t>
            </a:r>
            <a:endParaRPr lang="it-IT" altLang="it-IT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ecisione (UE) 2020/440 della Banca centrale europea, del 24 marzo 2020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44813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4C3545-D27D-060A-DF49-6326B6279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</p:spPr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Risposta Covid-19 e Next generation EU</a:t>
            </a:r>
            <a:endParaRPr lang="it-IT" dirty="0"/>
          </a:p>
        </p:txBody>
      </p:sp>
      <p:pic>
        <p:nvPicPr>
          <p:cNvPr id="4" name="Segnaposto contenuto 1">
            <a:extLst>
              <a:ext uri="{FF2B5EF4-FFF2-40B4-BE49-F238E27FC236}">
                <a16:creationId xmlns:a16="http://schemas.microsoft.com/office/drawing/2014/main" id="{F44893A2-53B0-653F-21A5-BEE615C6F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750" y="2432844"/>
            <a:ext cx="9588500" cy="31369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5681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4D9268-FB27-2B76-FEB0-C4EA1B75F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Risposta Covid-19 e Next generation EU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DA9ADC-CF63-AFC7-C6F3-577DEE7CE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800" b="1" dirty="0">
                <a:solidFill>
                  <a:srgbClr val="00B0F0"/>
                </a:solidFill>
                <a:cs typeface="Calibri"/>
              </a:rPr>
              <a:t>Investimenti a fondo perduto:</a:t>
            </a:r>
          </a:p>
          <a:p>
            <a:pPr lvl="1">
              <a:defRPr/>
            </a:pPr>
            <a:r>
              <a:rPr lang="it-IT" altLang="it-IT" dirty="0">
                <a:cs typeface="Calibri"/>
              </a:rPr>
              <a:t>Finanziamento di progetti di ristrutturazione economica presentati da SM: valutazione Commissione entro 2 mesi + approvazione Consiglio (magg. qualificata)</a:t>
            </a:r>
          </a:p>
          <a:p>
            <a:pPr lvl="1">
              <a:defRPr/>
            </a:pPr>
            <a:r>
              <a:rPr lang="it-IT" altLang="it-IT" dirty="0">
                <a:cs typeface="Calibri"/>
              </a:rPr>
              <a:t>Obiettivi di ciascuno Stato: raccomandazione della Commissione all’inizio della procedura di Semestre europeo</a:t>
            </a:r>
          </a:p>
          <a:p>
            <a:pPr lvl="1">
              <a:defRPr/>
            </a:pPr>
            <a:r>
              <a:rPr lang="it-IT" altLang="it-IT" dirty="0">
                <a:cs typeface="Calibri"/>
              </a:rPr>
              <a:t>Progetti «Green Deal» (obiettivo lotta cambiamento climatico)</a:t>
            </a:r>
          </a:p>
          <a:p>
            <a:pPr lvl="1">
              <a:defRPr/>
            </a:pPr>
            <a:r>
              <a:rPr lang="it-IT" altLang="it-IT" dirty="0">
                <a:cs typeface="Calibri"/>
              </a:rPr>
              <a:t>Somme erogate a stati di avanzamento delle riforme (condizionalità)</a:t>
            </a:r>
          </a:p>
          <a:p>
            <a:pPr lvl="1">
              <a:defRPr/>
            </a:pPr>
            <a:r>
              <a:rPr lang="it-IT" altLang="it-IT" dirty="0">
                <a:cs typeface="Calibri"/>
              </a:rPr>
              <a:t>Sorveglianza sulla progressiva realizzazione degli obiettivi: Commissione</a:t>
            </a:r>
          </a:p>
          <a:p>
            <a:pPr lvl="1">
              <a:defRPr/>
            </a:pPr>
            <a:r>
              <a:rPr lang="it-IT" altLang="it-IT" dirty="0">
                <a:cs typeface="Calibri"/>
              </a:rPr>
              <a:t>Se significativo scostamento: Consiglio europeo revocare –ridurre – mantenere finanziamento</a:t>
            </a:r>
          </a:p>
          <a:p>
            <a:pPr lvl="1">
              <a:defRPr/>
            </a:pPr>
            <a:r>
              <a:rPr lang="it-IT" altLang="it-IT" dirty="0">
                <a:cs typeface="Calibri"/>
              </a:rPr>
              <a:t>Copertura finanziaria: aumento straordinario del bilancio UE con entrate provenienti da emissione titoli obbligazionari dell’UE ad opera della Commissione + garanzia (dei titoli) ad opera del bilancio UE (Piano finanziario pluriennale)</a:t>
            </a:r>
            <a:endParaRPr lang="it-IT" alt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94803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4D9268-FB27-2B76-FEB0-C4EA1B75F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Risposta Covid-19 e Next generation EU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DA9ADC-CF63-AFC7-C6F3-577DEE7CE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00B0F0"/>
                </a:solidFill>
              </a:rPr>
              <a:t>La governance del Next Generation EU:</a:t>
            </a:r>
          </a:p>
          <a:p>
            <a:pPr marL="971550" lvl="1" indent="-514350">
              <a:buFont typeface="+mj-lt"/>
              <a:buAutoNum type="alphaLcPeriod"/>
            </a:pPr>
            <a:r>
              <a:rPr lang="it-IT" sz="2800" dirty="0"/>
              <a:t>Il ruolo principale è giocato dalla Commissione e dal Consiglio</a:t>
            </a:r>
          </a:p>
          <a:p>
            <a:pPr marL="971550" lvl="1" indent="-514350">
              <a:buFont typeface="+mj-lt"/>
              <a:buAutoNum type="alphaLcPeriod"/>
            </a:pPr>
            <a:r>
              <a:rPr lang="it-IT" sz="2800" dirty="0"/>
              <a:t>La Commissione europea valuta i piani nazionali di ripresa e resilienza e la loro conformità agli obiettivi del </a:t>
            </a:r>
            <a:r>
              <a:rPr lang="it-IT" sz="2800" b="1" dirty="0"/>
              <a:t>RRF </a:t>
            </a:r>
          </a:p>
          <a:p>
            <a:pPr marL="971550" lvl="1" indent="-514350">
              <a:buFont typeface="+mj-lt"/>
              <a:buAutoNum type="alphaLcPeriod"/>
            </a:pPr>
            <a:r>
              <a:rPr lang="it-IT" sz="2800" dirty="0"/>
              <a:t>La valutazione della Commissione deve essere approvata dal Consiglio. Infatti, la decisione finale di allocare i fondi agli Stati membri è presa dal Consiglio.</a:t>
            </a:r>
          </a:p>
          <a:p>
            <a:pPr marL="971550" lvl="1" indent="-514350">
              <a:buFont typeface="+mj-lt"/>
              <a:buAutoNum type="alphaLcPeriod"/>
            </a:pPr>
            <a:r>
              <a:rPr lang="it-IT" sz="2800" dirty="0"/>
              <a:t>Rafforzamento degli esecutivi.</a:t>
            </a:r>
          </a:p>
          <a:p>
            <a:pPr marL="971550" lvl="1" indent="-514350">
              <a:buFont typeface="+mj-lt"/>
              <a:buAutoNum type="alphaLcPeriod"/>
            </a:pPr>
            <a:r>
              <a:rPr lang="it-IT" sz="2800" dirty="0"/>
              <a:t>Il Ruolo del Parlamento europeo è ridotto.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7664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909FB7-4FC4-AD3E-82AF-36AEC4494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5368"/>
          </a:xfrm>
        </p:spPr>
        <p:txBody>
          <a:bodyPr/>
          <a:lstStyle/>
          <a:p>
            <a:pPr algn="ctr"/>
            <a:r>
              <a:rPr lang="it-IT" altLang="it-IT" b="1" dirty="0">
                <a:solidFill>
                  <a:srgbClr val="00B050"/>
                </a:solidFill>
              </a:rPr>
              <a:t>Definizione</a:t>
            </a:r>
            <a:r>
              <a:rPr lang="it-IT" altLang="it-IT" sz="4400" b="1" dirty="0">
                <a:solidFill>
                  <a:srgbClr val="00B050"/>
                </a:solidFill>
              </a:rPr>
              <a:t> di Unione europea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05AB91-AB92-4E9E-1069-1D36B737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222" y="1825625"/>
            <a:ext cx="8780745" cy="4667250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dirty="0"/>
              <a:t>Riconducibilità al concetto di </a:t>
            </a:r>
            <a:r>
              <a:rPr lang="it-IT" altLang="it-IT" b="1" dirty="0"/>
              <a:t>organizzazione internazionale</a:t>
            </a:r>
            <a:r>
              <a:rPr lang="it-IT" altLang="it-IT" dirty="0"/>
              <a:t>:</a:t>
            </a:r>
          </a:p>
          <a:p>
            <a:pPr>
              <a:buFontTx/>
              <a:buNone/>
            </a:pPr>
            <a:endParaRPr lang="it-IT" altLang="it-IT" dirty="0"/>
          </a:p>
          <a:p>
            <a:pPr algn="just"/>
            <a:r>
              <a:rPr lang="it-IT" altLang="it-IT" dirty="0"/>
              <a:t>Associazione volontaria tra soggetti di diritto internazionale, creata in forza del diritto internazionale per perseguire obiettivi comuni, disciplinata dal diritto internazionale e idonea a costituire un’entità stabile e indipendente con il suo sistema giuridico e i suoi organi.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4748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4D9268-FB27-2B76-FEB0-C4EA1B75F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Risposta Covid-19 e Next generation EU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DA9ADC-CF63-AFC7-C6F3-577DEE7CE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00B0F0"/>
                </a:solidFill>
              </a:rPr>
              <a:t>La governance del Next Generation EU:</a:t>
            </a:r>
          </a:p>
          <a:p>
            <a:pPr marL="971550" lvl="1" indent="-514350">
              <a:buFont typeface="+mj-lt"/>
              <a:buAutoNum type="alphaLcPeriod"/>
            </a:pPr>
            <a:r>
              <a:rPr lang="it-IT" sz="2800" dirty="0"/>
              <a:t>Il ruolo principale è giocato dalla Commissione e dal Consiglio</a:t>
            </a:r>
          </a:p>
          <a:p>
            <a:pPr marL="971550" lvl="1" indent="-514350">
              <a:buFont typeface="+mj-lt"/>
              <a:buAutoNum type="alphaLcPeriod"/>
            </a:pPr>
            <a:r>
              <a:rPr lang="it-IT" sz="2800" dirty="0"/>
              <a:t>La Commissione europea valuta i piani nazionali di ripresa e resilienza e la loro conformità agli obiettivi del </a:t>
            </a:r>
            <a:r>
              <a:rPr lang="it-IT" sz="2800" b="1" dirty="0"/>
              <a:t>RRF </a:t>
            </a:r>
          </a:p>
          <a:p>
            <a:pPr marL="971550" lvl="1" indent="-514350">
              <a:buFont typeface="+mj-lt"/>
              <a:buAutoNum type="alphaLcPeriod"/>
            </a:pPr>
            <a:r>
              <a:rPr lang="it-IT" sz="2800" dirty="0"/>
              <a:t>La valutazione della Commissione deve essere approvata dal Consiglio. Infatti, la decisione finale di allocare i fondi agli Stati membri è presa dal Consiglio.</a:t>
            </a:r>
          </a:p>
          <a:p>
            <a:pPr marL="971550" lvl="1" indent="-514350">
              <a:buFont typeface="+mj-lt"/>
              <a:buAutoNum type="alphaLcPeriod"/>
            </a:pPr>
            <a:r>
              <a:rPr lang="it-IT" sz="2800" dirty="0"/>
              <a:t>Rafforzamento degli esecutivi.</a:t>
            </a:r>
          </a:p>
          <a:p>
            <a:pPr marL="971550" lvl="1" indent="-514350">
              <a:buFont typeface="+mj-lt"/>
              <a:buAutoNum type="alphaLcPeriod"/>
            </a:pPr>
            <a:r>
              <a:rPr lang="it-IT" sz="2800" dirty="0"/>
              <a:t>Il Ruolo del Parlamento europeo è ridotto.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36152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4D9268-FB27-2B76-FEB0-C4EA1B75F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Risposta Covid-19 e Next generation EU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DA9ADC-CF63-AFC7-C6F3-577DEE7CE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/>
              <a:t>L’accesso ai fondi NGEU è soggetto ad un regime di condizionalità trasversali, che hanno come obiettivo quello di ancorare gli investimenti ad un modello di sviluppo europeo:</a:t>
            </a:r>
          </a:p>
          <a:p>
            <a:pPr marL="457200" indent="-457200" algn="just">
              <a:buFont typeface="+mj-lt"/>
              <a:buAutoNum type="alphaLcPeriod"/>
            </a:pPr>
            <a:endParaRPr lang="it-IT" sz="2400" dirty="0"/>
          </a:p>
          <a:p>
            <a:pPr marL="914400" lvl="1" indent="-457200" algn="just">
              <a:buFont typeface="+mj-lt"/>
              <a:buAutoNum type="alphaLcPeriod"/>
            </a:pPr>
            <a:r>
              <a:rPr lang="it-IT" dirty="0"/>
              <a:t>Il cd RRF richiede che NRRP includa soglie minime per gli investimenti in progetti verdi, digitali e di genere equilibrato</a:t>
            </a:r>
          </a:p>
          <a:p>
            <a:pPr marL="914400" lvl="1" indent="-457200" algn="just">
              <a:buFont typeface="+mj-lt"/>
              <a:buAutoNum type="alphaLcPeriod"/>
            </a:pPr>
            <a:endParaRPr lang="it-IT" dirty="0"/>
          </a:p>
          <a:p>
            <a:pPr marL="914400" lvl="1" indent="-457200" algn="just">
              <a:buFont typeface="+mj-lt"/>
              <a:buAutoNum type="alphaLcPeriod"/>
            </a:pPr>
            <a:r>
              <a:rPr lang="it-IT" dirty="0"/>
              <a:t>Raccomandazioni specifiche per paese (semestre europeo)</a:t>
            </a:r>
          </a:p>
          <a:p>
            <a:pPr marL="914400" lvl="1" indent="-457200" algn="just">
              <a:buFont typeface="+mj-lt"/>
              <a:buAutoNum type="alphaLcPeriod"/>
            </a:pPr>
            <a:endParaRPr lang="it-IT" dirty="0"/>
          </a:p>
          <a:p>
            <a:pPr marL="914400" lvl="1" indent="-457200" algn="just">
              <a:buFont typeface="+mj-lt"/>
              <a:buAutoNum type="alphaLcPeriod"/>
            </a:pPr>
            <a:r>
              <a:rPr lang="it-IT" dirty="0"/>
              <a:t>La spesa del bilancio dell'UE avviene secondo il principio dello Stato di diritto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843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906ED0-2C97-3FFF-3850-2C4587725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b="1" dirty="0">
                <a:solidFill>
                  <a:srgbClr val="00B050"/>
                </a:solidFill>
              </a:rPr>
              <a:t>Definizione</a:t>
            </a:r>
            <a:r>
              <a:rPr lang="it-IT" altLang="it-IT" sz="4400" b="1" dirty="0">
                <a:solidFill>
                  <a:srgbClr val="00B050"/>
                </a:solidFill>
              </a:rPr>
              <a:t> di Unione europea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1D80F6-CBA8-6399-E8DA-45C78639C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534" y="1825625"/>
            <a:ext cx="8668011" cy="43513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it-IT" altLang="it-IT" dirty="0"/>
              <a:t>Organizzazione a carattere </a:t>
            </a:r>
            <a:r>
              <a:rPr lang="it-IT" altLang="it-IT" b="1" dirty="0"/>
              <a:t>regionale</a:t>
            </a:r>
            <a:r>
              <a:rPr lang="it-IT" altLang="it-IT" dirty="0"/>
              <a:t>.</a:t>
            </a:r>
          </a:p>
          <a:p>
            <a:pPr marL="0" indent="0">
              <a:buFontTx/>
              <a:buNone/>
              <a:defRPr/>
            </a:pPr>
            <a:endParaRPr lang="it-IT" altLang="it-IT" dirty="0"/>
          </a:p>
          <a:p>
            <a:pPr marL="0" indent="0">
              <a:buFontTx/>
              <a:buNone/>
              <a:defRPr/>
            </a:pPr>
            <a:r>
              <a:rPr lang="it-IT" altLang="it-IT" dirty="0"/>
              <a:t>Presenza di altre organizzazioni regionali distinte da UE:</a:t>
            </a:r>
          </a:p>
          <a:p>
            <a:pPr marL="0" indent="0">
              <a:buFontTx/>
              <a:buNone/>
              <a:defRPr/>
            </a:pPr>
            <a:endParaRPr lang="it-IT" altLang="it-IT" dirty="0"/>
          </a:p>
          <a:p>
            <a:pPr>
              <a:buFontTx/>
              <a:buChar char="-"/>
              <a:defRPr/>
            </a:pPr>
            <a:r>
              <a:rPr lang="it-IT" altLang="it-IT" dirty="0"/>
              <a:t>Consiglio d’Europa;</a:t>
            </a:r>
          </a:p>
          <a:p>
            <a:pPr>
              <a:buFontTx/>
              <a:buChar char="-"/>
              <a:defRPr/>
            </a:pPr>
            <a:r>
              <a:rPr lang="it-IT" altLang="it-IT" dirty="0"/>
              <a:t>Associazione europea di libero scambio;</a:t>
            </a:r>
          </a:p>
          <a:p>
            <a:pPr>
              <a:buFontTx/>
              <a:buChar char="-"/>
              <a:defRPr/>
            </a:pPr>
            <a:r>
              <a:rPr lang="it-IT" altLang="it-IT" dirty="0"/>
              <a:t>Organizzazione per la cooperazione e la sicurezza in Europa.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7717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196E9E-D2B9-3B1E-FF47-6A0A0ED8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0420"/>
          </a:xfrm>
        </p:spPr>
        <p:txBody>
          <a:bodyPr/>
          <a:lstStyle/>
          <a:p>
            <a:pPr algn="ctr"/>
            <a:r>
              <a:rPr lang="it-IT" altLang="it-IT" sz="4400" b="1" dirty="0">
                <a:solidFill>
                  <a:srgbClr val="00B050"/>
                </a:solidFill>
              </a:rPr>
              <a:t>Caratteristiche generali dell’UE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295829-0F61-D23E-CB49-9E2241384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altLang="it-IT" sz="2800" b="1" dirty="0"/>
              <a:t>1) </a:t>
            </a:r>
            <a:r>
              <a:rPr lang="it-IT" altLang="it-IT" sz="2800" dirty="0"/>
              <a:t>Esistenza di obiettivi comuni agli Stati membri: funzionalismo;</a:t>
            </a:r>
          </a:p>
          <a:p>
            <a:pPr marL="0" indent="0">
              <a:buFontTx/>
              <a:buNone/>
            </a:pPr>
            <a:r>
              <a:rPr lang="it-IT" altLang="it-IT" sz="2800" b="1" dirty="0"/>
              <a:t>2) </a:t>
            </a:r>
            <a:r>
              <a:rPr lang="it-IT" altLang="it-IT" sz="2800" dirty="0"/>
              <a:t>Carattere politico dell’organizzazione: pluralità di obiettivi;</a:t>
            </a:r>
            <a:endParaRPr lang="it-IT" altLang="it-IT" sz="2800" b="1" dirty="0"/>
          </a:p>
          <a:p>
            <a:pPr marL="0" indent="0">
              <a:buFontTx/>
              <a:buNone/>
            </a:pPr>
            <a:r>
              <a:rPr lang="it-IT" altLang="it-IT" sz="2800" b="1" dirty="0"/>
              <a:t>3) </a:t>
            </a:r>
            <a:r>
              <a:rPr lang="it-IT" altLang="it-IT" sz="2800" dirty="0"/>
              <a:t>Centralità dei Trattati: natura costituzionale di tali testi e rilevanza dei valori ivi fissati (diritti umani, democrazia, ecc.)</a:t>
            </a:r>
          </a:p>
          <a:p>
            <a:pPr marL="0" indent="0">
              <a:buFontTx/>
              <a:buNone/>
            </a:pPr>
            <a:r>
              <a:rPr lang="it-IT" altLang="it-IT" sz="2800" b="1" dirty="0"/>
              <a:t>4)</a:t>
            </a:r>
            <a:r>
              <a:rPr lang="it-IT" altLang="it-IT" sz="2800" dirty="0"/>
              <a:t> Quadro giuridico articolato: capacità del diritto UE di creare diritti e obblighi per gli individui;</a:t>
            </a:r>
          </a:p>
          <a:p>
            <a:pPr marL="0" indent="0">
              <a:buFontTx/>
              <a:buNone/>
            </a:pPr>
            <a:r>
              <a:rPr lang="it-IT" altLang="it-IT" sz="2800" b="1" dirty="0"/>
              <a:t>5) </a:t>
            </a:r>
            <a:r>
              <a:rPr lang="it-IT" altLang="it-IT" sz="2800" dirty="0"/>
              <a:t>Autonomia del sistema istituzionale e giuridico UE dagli ordinamenti nazionali;</a:t>
            </a:r>
          </a:p>
          <a:p>
            <a:pPr marL="0" indent="0">
              <a:buFontTx/>
              <a:buNone/>
            </a:pPr>
            <a:r>
              <a:rPr lang="it-IT" altLang="it-IT" sz="2800" b="1" dirty="0"/>
              <a:t>6) </a:t>
            </a:r>
            <a:r>
              <a:rPr lang="it-IT" altLang="it-IT" sz="2800" dirty="0"/>
              <a:t>Articolato sistema giurisdizionale.</a:t>
            </a:r>
            <a:endParaRPr lang="it-IT" altLang="it-IT" sz="2800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32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6623F-8730-7E20-83BD-64222B5D0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altLang="it-IT" sz="4400" b="1" dirty="0">
                <a:solidFill>
                  <a:srgbClr val="00B050"/>
                </a:solidFill>
              </a:rPr>
              <a:t>Caratteristiche generali dell’UE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FB3E13-0010-941F-61AA-D1FF5EF9E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it-IT" sz="2800" dirty="0"/>
              <a:t>Ricorrenza di diversi profili di integrazione nel fenomeno UE:</a:t>
            </a:r>
          </a:p>
          <a:p>
            <a:pPr marL="0" indent="0">
              <a:buFontTx/>
              <a:buNone/>
              <a:defRPr/>
            </a:pPr>
            <a:endParaRPr lang="it-IT" sz="2800" dirty="0"/>
          </a:p>
          <a:p>
            <a:pPr marL="742950" indent="-742950">
              <a:buFontTx/>
              <a:buAutoNum type="arabicParenR"/>
              <a:defRPr/>
            </a:pPr>
            <a:r>
              <a:rPr lang="it-IT" sz="2800" b="1" dirty="0"/>
              <a:t>integrazione economica</a:t>
            </a:r>
            <a:r>
              <a:rPr lang="it-IT" sz="2800" dirty="0"/>
              <a:t>, relativa ai sistemi produttivi ed economici;</a:t>
            </a:r>
          </a:p>
          <a:p>
            <a:pPr marL="742950" indent="-742950">
              <a:buFontTx/>
              <a:buAutoNum type="arabicParenR"/>
              <a:defRPr/>
            </a:pPr>
            <a:r>
              <a:rPr lang="it-IT" sz="2800" b="1" dirty="0"/>
              <a:t>integrazione socio-culturale</a:t>
            </a:r>
            <a:r>
              <a:rPr lang="it-IT" sz="2800" dirty="0"/>
              <a:t>, che ruota intorno alla cittadinanza UE;</a:t>
            </a:r>
          </a:p>
          <a:p>
            <a:pPr marL="742950" indent="-742950">
              <a:buFontTx/>
              <a:buAutoNum type="arabicParenR"/>
              <a:defRPr/>
            </a:pPr>
            <a:r>
              <a:rPr lang="it-IT" sz="2800" b="1" dirty="0"/>
              <a:t>integrazione politica</a:t>
            </a:r>
            <a:r>
              <a:rPr lang="it-IT" sz="2800" dirty="0"/>
              <a:t> tra gli SM.</a:t>
            </a:r>
            <a:endParaRPr lang="it-IT" sz="2800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0596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7B25C6-6882-1545-6BF7-2911FFD82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738"/>
          </a:xfrm>
        </p:spPr>
        <p:txBody>
          <a:bodyPr/>
          <a:lstStyle/>
          <a:p>
            <a:pPr algn="ctr"/>
            <a:r>
              <a:rPr lang="it-IT" altLang="it-IT" sz="4400" b="1" dirty="0">
                <a:solidFill>
                  <a:srgbClr val="00B050"/>
                </a:solidFill>
              </a:rPr>
              <a:t>Carattere evolutivo dell’Unione europea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07608B-0DB8-46F4-5898-3D2D2F43F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071"/>
            <a:ext cx="10515600" cy="469889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800" dirty="0"/>
              <a:t>Principio dell’</a:t>
            </a:r>
            <a:r>
              <a:rPr lang="it-IT" altLang="it-IT" sz="2800" b="1" dirty="0"/>
              <a:t>Unione sempre più stretta</a:t>
            </a:r>
            <a:r>
              <a:rPr lang="it-IT" altLang="it-IT" sz="2800" dirty="0"/>
              <a:t>.</a:t>
            </a:r>
          </a:p>
          <a:p>
            <a:pPr marL="0" indent="0">
              <a:buFontTx/>
              <a:buNone/>
            </a:pPr>
            <a:r>
              <a:rPr lang="it-IT" altLang="it-IT" sz="2800" dirty="0"/>
              <a:t>Art. 1, par. 2, TUE:</a:t>
            </a:r>
          </a:p>
          <a:p>
            <a:pPr marL="0" indent="0">
              <a:buFontTx/>
              <a:buNone/>
            </a:pPr>
            <a:r>
              <a:rPr lang="it-IT" altLang="it-IT" sz="2800" dirty="0"/>
              <a:t>«Il  presente  trattato  segna  una  nuova  tappa  nel  processo  di  creazione  di  un'unione  sempre  più  stretta  tra  i  popoli  dell'Europa…». </a:t>
            </a:r>
          </a:p>
          <a:p>
            <a:r>
              <a:rPr lang="it-IT" altLang="it-IT" dirty="0"/>
              <a:t>L’Unione europea come sistema non statico sul piano istituzionale </a:t>
            </a:r>
            <a:r>
              <a:rPr lang="it-IT" altLang="it-IT" dirty="0">
                <a:cs typeface="Times New Roman" pitchFamily="18" charset="0"/>
              </a:rPr>
              <a:t>≠ altre organizzazioni internazionali (es. ONU).</a:t>
            </a:r>
          </a:p>
          <a:p>
            <a:r>
              <a:rPr lang="it-IT" altLang="it-IT" dirty="0">
                <a:cs typeface="Times New Roman" pitchFamily="18" charset="0"/>
              </a:rPr>
              <a:t>Carattere progressivo dell’integrazione europea quale principio ispiratore dei Trattati.</a:t>
            </a:r>
          </a:p>
          <a:p>
            <a:r>
              <a:rPr lang="it-IT" altLang="it-IT" dirty="0">
                <a:cs typeface="Times New Roman" pitchFamily="18" charset="0"/>
              </a:rPr>
              <a:t>Formazione di uno Stato federale quale esito necessario?</a:t>
            </a:r>
            <a:endParaRPr lang="it-IT" alt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10216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iallo arancion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3190</Words>
  <Application>Microsoft Macintosh PowerPoint</Application>
  <PresentationFormat>Widescreen</PresentationFormat>
  <Paragraphs>315</Paragraphs>
  <Slides>51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60" baseType="lpstr">
      <vt:lpstr>Arial</vt:lpstr>
      <vt:lpstr>ArialMT</vt:lpstr>
      <vt:lpstr>Calibri</vt:lpstr>
      <vt:lpstr>Calibri Light</vt:lpstr>
      <vt:lpstr>Century Gothic</vt:lpstr>
      <vt:lpstr>Crimson Text</vt:lpstr>
      <vt:lpstr>sole_headline</vt:lpstr>
      <vt:lpstr>Times New Roman</vt:lpstr>
      <vt:lpstr>Tema di Office</vt:lpstr>
      <vt:lpstr>Politiche dell’Unione europea e tutela dell’ambiente Prof. Dr. Alessandro Nato</vt:lpstr>
      <vt:lpstr>Indice </vt:lpstr>
      <vt:lpstr>Lezione 1</vt:lpstr>
      <vt:lpstr>Definizione di Unione europea</vt:lpstr>
      <vt:lpstr>Definizione di Unione europea</vt:lpstr>
      <vt:lpstr>Definizione di Unione europea</vt:lpstr>
      <vt:lpstr>Caratteristiche generali dell’UE</vt:lpstr>
      <vt:lpstr>Caratteristiche generali dell’UE</vt:lpstr>
      <vt:lpstr>Carattere evolutivo dell’Unione europea</vt:lpstr>
      <vt:lpstr>Concetto di integrazione europea</vt:lpstr>
      <vt:lpstr>Concetto di integrazione europea</vt:lpstr>
      <vt:lpstr>Concetto di integrazione europea</vt:lpstr>
      <vt:lpstr>Concetto di integrazione europea</vt:lpstr>
      <vt:lpstr>Concetto di integrazione europea</vt:lpstr>
      <vt:lpstr>Lezione 2</vt:lpstr>
      <vt:lpstr>Creazione delle tre Comunità europee</vt:lpstr>
      <vt:lpstr>Creazione delle tre Comunità europee</vt:lpstr>
      <vt:lpstr>Nozione di mercato e Trattati</vt:lpstr>
      <vt:lpstr>Integrazione negativa e positiva</vt:lpstr>
      <vt:lpstr>Integrazione negativa e positiva</vt:lpstr>
      <vt:lpstr>Mercato e libertà</vt:lpstr>
      <vt:lpstr>Ruolo della Corte di giustizia</vt:lpstr>
      <vt:lpstr>Allargamenti dell’UE</vt:lpstr>
      <vt:lpstr>Atto Unico Europeo (1986)</vt:lpstr>
      <vt:lpstr>Trattato di Maastricht (1992)</vt:lpstr>
      <vt:lpstr>Trattato di Maastricht (1992)</vt:lpstr>
      <vt:lpstr>Trattato di Amsterdam (1997)</vt:lpstr>
      <vt:lpstr>Trattato di Nizza (2001)</vt:lpstr>
      <vt:lpstr>Carta UE dei diritti fondamentali (2000)</vt:lpstr>
      <vt:lpstr>Progetto di Trattato che adotta una Costituzione per l’Europa</vt:lpstr>
      <vt:lpstr>Progetto di Trattato che adotta una Costituzione per l’Europa</vt:lpstr>
      <vt:lpstr>Progetto di Trattato che adotta una Costituzione per l’Europa</vt:lpstr>
      <vt:lpstr>Progetto di Trattato che adotta una Costituzione per l’Europa</vt:lpstr>
      <vt:lpstr>Ulteriori allargamenti dell’UE</vt:lpstr>
      <vt:lpstr>Trattato di Lisbona (2007)</vt:lpstr>
      <vt:lpstr>Trattato di Lisbona (2007)</vt:lpstr>
      <vt:lpstr>Lezione 3</vt:lpstr>
      <vt:lpstr>Sviluppi successivi al Trattato di Lisbona</vt:lpstr>
      <vt:lpstr>Risposta Covid-19 e Next generation EU</vt:lpstr>
      <vt:lpstr>Risposta Covid-19 e Next generation EU</vt:lpstr>
      <vt:lpstr>Risposta Covid-19 e Next generation EU</vt:lpstr>
      <vt:lpstr>Risposta Covid-19 e Next generation EU</vt:lpstr>
      <vt:lpstr>Risposta Covid-19 e Next generation EU</vt:lpstr>
      <vt:lpstr>Risposta Covid-19 e Next generation EU</vt:lpstr>
      <vt:lpstr>Risposta Covid-19 e Next generation EU</vt:lpstr>
      <vt:lpstr>Risposta Covid-19 e Next generation EU</vt:lpstr>
      <vt:lpstr>Risposta Covid-19 e Next generation EU</vt:lpstr>
      <vt:lpstr>Risposta Covid-19 e Next generation EU</vt:lpstr>
      <vt:lpstr>Risposta Covid-19 e Next generation EU</vt:lpstr>
      <vt:lpstr>Risposta Covid-19 e Next generation EU</vt:lpstr>
      <vt:lpstr>Risposta Covid-19 e Next generation EU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Nato</dc:creator>
  <cp:lastModifiedBy>Alessandro Nato</cp:lastModifiedBy>
  <cp:revision>26</cp:revision>
  <dcterms:created xsi:type="dcterms:W3CDTF">2022-09-09T08:27:37Z</dcterms:created>
  <dcterms:modified xsi:type="dcterms:W3CDTF">2024-08-09T14:43:56Z</dcterms:modified>
</cp:coreProperties>
</file>