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6" r:id="rId4"/>
    <p:sldId id="281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82" r:id="rId13"/>
    <p:sldId id="274" r:id="rId14"/>
    <p:sldId id="275" r:id="rId15"/>
    <p:sldId id="276" r:id="rId16"/>
    <p:sldId id="279" r:id="rId17"/>
    <p:sldId id="277" r:id="rId18"/>
    <p:sldId id="278" r:id="rId19"/>
    <p:sldId id="280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-120" y="-8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ver-TextureFore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796303"/>
            <a:ext cx="7086600" cy="1847850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66565"/>
            <a:ext cx="7086600" cy="1752600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8423" y="6221506"/>
            <a:ext cx="2743200" cy="365125"/>
          </a:xfrm>
        </p:spPr>
        <p:txBody>
          <a:bodyPr/>
          <a:lstStyle/>
          <a:p>
            <a:fld id="{E90C4CEC-16D5-4229-B4DE-FDE9B679D7E2}" type="datetimeFigureOut">
              <a:rPr lang="en-US" smtClean="0"/>
              <a:t>18/05/21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221506"/>
            <a:ext cx="2743200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5" y="3765177"/>
            <a:ext cx="7272338" cy="1098176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78013" y="777240"/>
            <a:ext cx="4294363" cy="2866913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9025" y="4867836"/>
            <a:ext cx="7272338" cy="126402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18/05/21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18/05/21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6588" y="609600"/>
            <a:ext cx="1524000" cy="5516563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9024" y="609600"/>
            <a:ext cx="5921376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18/05/21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18/05/21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792224"/>
            <a:ext cx="7086600" cy="1847088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b="1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3666744"/>
            <a:ext cx="7086600" cy="1755648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itchFamily="2" charset="2"/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18/05/21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902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236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18/05/21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9024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363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363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18/05/21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18/05/21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18/05/21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729" y="381000"/>
            <a:ext cx="3429000" cy="1649506"/>
          </a:xfrm>
        </p:spPr>
        <p:txBody>
          <a:bodyPr anchor="b"/>
          <a:lstStyle>
            <a:lvl1pPr algn="ctr">
              <a:lnSpc>
                <a:spcPct val="100000"/>
              </a:lnSpc>
              <a:defRPr sz="36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0588" y="381000"/>
            <a:ext cx="3429000" cy="57451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4729" y="2057401"/>
            <a:ext cx="3429000" cy="3657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18/05/21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363" y="739588"/>
            <a:ext cx="3429000" cy="129038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8136" y="779929"/>
            <a:ext cx="3429000" cy="4935071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2363" y="2057400"/>
            <a:ext cx="3429000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18/05/21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801906"/>
            <a:ext cx="7272339" cy="4324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90C4CEC-16D5-4229-B4DE-FDE9B679D7E2}" type="datetimeFigureOut">
              <a:rPr lang="en-US" smtClean="0"/>
              <a:t>18/05/21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lnSpc>
          <a:spcPts val="5200"/>
        </a:lnSpc>
        <a:spcBef>
          <a:spcPct val="0"/>
        </a:spcBef>
        <a:buNone/>
        <a:defRPr sz="48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" pitchFamily="2" charset="2"/>
        <a:buChar char="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" pitchFamily="2" charset="2"/>
        <a:buChar char="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 Normanni (III parte)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sz="3600" i="1" dirty="0" smtClean="0">
                <a:solidFill>
                  <a:srgbClr val="800000"/>
                </a:solidFill>
              </a:rPr>
              <a:t>Il </a:t>
            </a:r>
            <a:r>
              <a:rPr lang="it-IT" sz="3600" i="1" dirty="0" err="1" smtClean="0">
                <a:solidFill>
                  <a:srgbClr val="800000"/>
                </a:solidFill>
              </a:rPr>
              <a:t>Regnum</a:t>
            </a:r>
            <a:r>
              <a:rPr lang="it-IT" sz="3600" i="1" dirty="0" smtClean="0">
                <a:solidFill>
                  <a:srgbClr val="800000"/>
                </a:solidFill>
              </a:rPr>
              <a:t> </a:t>
            </a:r>
            <a:r>
              <a:rPr lang="it-IT" sz="3600" i="1" dirty="0" err="1" smtClean="0">
                <a:solidFill>
                  <a:srgbClr val="800000"/>
                </a:solidFill>
              </a:rPr>
              <a:t>Siciliae</a:t>
            </a:r>
            <a:endParaRPr lang="it-IT" sz="3600" i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811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81000" y="306583"/>
            <a:ext cx="8367748" cy="6091797"/>
          </a:xfrm>
        </p:spPr>
        <p:txBody>
          <a:bodyPr>
            <a:noAutofit/>
          </a:bodyPr>
          <a:lstStyle/>
          <a:p>
            <a:r>
              <a:rPr lang="it-IT" sz="2800" dirty="0"/>
              <a:t>Revocata la scomunica, nel </a:t>
            </a:r>
            <a:r>
              <a:rPr lang="it-IT" sz="2800" dirty="0" smtClean="0"/>
              <a:t>1080, </a:t>
            </a:r>
            <a:r>
              <a:rPr lang="it-IT" sz="2800" dirty="0"/>
              <a:t>Roberto </a:t>
            </a:r>
            <a:r>
              <a:rPr lang="it-IT" sz="2800" dirty="0" smtClean="0"/>
              <a:t>pronuncia </a:t>
            </a:r>
            <a:r>
              <a:rPr lang="it-IT" sz="2800" dirty="0"/>
              <a:t>il giuramento vassallatico nella mani di Gregorio </a:t>
            </a:r>
            <a:r>
              <a:rPr lang="it-IT" sz="2800" dirty="0" smtClean="0"/>
              <a:t>e, d’intesa col papa, progetta </a:t>
            </a:r>
            <a:r>
              <a:rPr lang="it-IT" sz="2800" dirty="0"/>
              <a:t>l’impresa di </a:t>
            </a:r>
            <a:r>
              <a:rPr lang="it-IT" sz="2800" dirty="0" smtClean="0"/>
              <a:t>riportare </a:t>
            </a:r>
            <a:r>
              <a:rPr lang="it-IT" sz="2800" dirty="0"/>
              <a:t>sul trono di Costantinopoli Michele VII che era stato </a:t>
            </a:r>
            <a:r>
              <a:rPr lang="it-IT" sz="2800" dirty="0" smtClean="0"/>
              <a:t>deposto.</a:t>
            </a:r>
            <a:endParaRPr lang="it-IT" sz="2800" dirty="0"/>
          </a:p>
          <a:p>
            <a:r>
              <a:rPr lang="it-IT" sz="2800" dirty="0" smtClean="0"/>
              <a:t>Roberto impegnerà il resto della vita per raggiungere lo scopo ma non riuscirà mai ad arrivare a Costantinopoli (dovette peraltro precipitosamente </a:t>
            </a:r>
            <a:r>
              <a:rPr lang="it-IT" sz="2800" dirty="0"/>
              <a:t>t</a:t>
            </a:r>
            <a:r>
              <a:rPr lang="it-IT" sz="2800" dirty="0" smtClean="0"/>
              <a:t>ornare in Italia nel 1084 per liberare Gregorio VII chiuso in Castel sant’Angelo da Enrico IV).</a:t>
            </a:r>
          </a:p>
          <a:p>
            <a:r>
              <a:rPr lang="it-IT" sz="2800" dirty="0" smtClean="0"/>
              <a:t>Quando Roberto muore, nel 1085, il potere da lui costruito è ancora tutt’altro che solido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67147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656696"/>
          </a:xfrm>
        </p:spPr>
        <p:txBody>
          <a:bodyPr/>
          <a:lstStyle/>
          <a:p>
            <a:r>
              <a:rPr lang="it-IT" sz="4400" dirty="0" smtClean="0"/>
              <a:t>Ruggero I (1085-1101)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1535" y="1283448"/>
            <a:ext cx="8242099" cy="52424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800" dirty="0" smtClean="0"/>
              <a:t>Morto il Guiscardo, il fratello </a:t>
            </a:r>
            <a:r>
              <a:rPr lang="it-IT" sz="2800" b="1" dirty="0" smtClean="0">
                <a:solidFill>
                  <a:srgbClr val="0000FF"/>
                </a:solidFill>
              </a:rPr>
              <a:t>Ruggero</a:t>
            </a:r>
            <a:r>
              <a:rPr lang="it-IT" sz="2800" dirty="0" smtClean="0"/>
              <a:t> può finalmente dedicarsi esclusivamente alla conquista della Sicilia che fu effettivamente completata nel </a:t>
            </a:r>
            <a:r>
              <a:rPr lang="it-IT" sz="2800" i="1" dirty="0" smtClean="0">
                <a:solidFill>
                  <a:srgbClr val="800000"/>
                </a:solidFill>
              </a:rPr>
              <a:t>1091</a:t>
            </a:r>
            <a:r>
              <a:rPr lang="it-IT" sz="2800" dirty="0" smtClean="0"/>
              <a:t>. </a:t>
            </a:r>
          </a:p>
          <a:p>
            <a:pPr marL="0" indent="0">
              <a:buNone/>
            </a:pPr>
            <a:r>
              <a:rPr lang="it-IT" sz="2800" dirty="0" smtClean="0"/>
              <a:t>Ruggero si mostra tollerante con gli arabi e addirittura affascinato dalla cultura bizantina. A corte si parla francese, latino, greco e arabo. Ruggero favorisce però l’immigrazione di Latini dal nord (per bilanciare la prevalenza dei Greci).</a:t>
            </a:r>
          </a:p>
          <a:p>
            <a:pPr marL="0" indent="0">
              <a:buNone/>
            </a:pPr>
            <a:r>
              <a:rPr lang="it-IT" sz="2800" dirty="0" smtClean="0"/>
              <a:t>Come accaduto in Inghilterra, dopo Hastings, la terra viene ripartita esclusivamente fra i Normanni. </a:t>
            </a:r>
          </a:p>
        </p:txBody>
      </p:sp>
    </p:spTree>
    <p:extLst>
      <p:ext uri="{BB962C8B-B14F-4D97-AF65-F5344CB8AC3E}">
        <p14:creationId xmlns:p14="http://schemas.microsoft.com/office/powerpoint/2010/main" val="3802037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914240"/>
          </a:xfrm>
        </p:spPr>
        <p:txBody>
          <a:bodyPr/>
          <a:lstStyle/>
          <a:p>
            <a:r>
              <a:rPr lang="it-IT" dirty="0" smtClean="0"/>
              <a:t>La politica religiosa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97377" y="1337487"/>
            <a:ext cx="8187861" cy="507192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800" dirty="0" smtClean="0"/>
              <a:t>Ruggero si assume il compito di</a:t>
            </a:r>
            <a:r>
              <a:rPr lang="it-IT" sz="2800" u="sng" dirty="0" smtClean="0"/>
              <a:t> </a:t>
            </a:r>
            <a:r>
              <a:rPr lang="it-IT" sz="2800" i="1" u="sng" dirty="0" smtClean="0"/>
              <a:t>ricristianizzare</a:t>
            </a:r>
            <a:r>
              <a:rPr lang="it-IT" sz="2800" i="1" dirty="0" smtClean="0"/>
              <a:t> la Sicilia</a:t>
            </a:r>
            <a:r>
              <a:rPr lang="it-IT" sz="2800" dirty="0" smtClean="0"/>
              <a:t>. I pontefici devono </a:t>
            </a:r>
            <a:r>
              <a:rPr lang="it-IT" sz="2800" dirty="0"/>
              <a:t>accettare che Ruggero, </a:t>
            </a:r>
            <a:r>
              <a:rPr lang="it-IT" sz="2800" dirty="0" smtClean="0"/>
              <a:t>rifondando </a:t>
            </a:r>
            <a:r>
              <a:rPr lang="it-IT" sz="2800" dirty="0"/>
              <a:t>monasteri </a:t>
            </a:r>
            <a:r>
              <a:rPr lang="it-IT" sz="2800" dirty="0" smtClean="0"/>
              <a:t>e diocesi, </a:t>
            </a:r>
            <a:r>
              <a:rPr lang="it-IT" sz="2800" dirty="0"/>
              <a:t>nomini gli abati </a:t>
            </a:r>
            <a:r>
              <a:rPr lang="it-IT" sz="2800" dirty="0" smtClean="0"/>
              <a:t>e i </a:t>
            </a:r>
            <a:r>
              <a:rPr lang="it-IT" sz="2800" dirty="0"/>
              <a:t>vescovi dell’Isola. </a:t>
            </a:r>
            <a:endParaRPr lang="it-IT" sz="2800" dirty="0" smtClean="0"/>
          </a:p>
          <a:p>
            <a:pPr marL="0" indent="0">
              <a:buNone/>
            </a:pPr>
            <a:r>
              <a:rPr lang="it-IT" sz="2800" dirty="0" smtClean="0"/>
              <a:t>Nel </a:t>
            </a:r>
            <a:r>
              <a:rPr lang="it-IT" sz="2800" dirty="0"/>
              <a:t>1098, Urbano II legalizza la situazione concedendo al conte e ai suoi successori la </a:t>
            </a:r>
            <a:r>
              <a:rPr lang="it-IT" sz="2800" dirty="0">
                <a:solidFill>
                  <a:srgbClr val="FF0000"/>
                </a:solidFill>
              </a:rPr>
              <a:t>legazia apostolica</a:t>
            </a:r>
            <a:r>
              <a:rPr lang="it-IT" sz="2800" dirty="0">
                <a:solidFill>
                  <a:srgbClr val="000000"/>
                </a:solidFill>
              </a:rPr>
              <a:t> (figura creata da Gregorio VII</a:t>
            </a:r>
            <a:r>
              <a:rPr lang="it-IT" sz="2800" dirty="0" smtClean="0">
                <a:solidFill>
                  <a:srgbClr val="000000"/>
                </a:solidFill>
              </a:rPr>
              <a:t>) sull’Isola</a:t>
            </a:r>
            <a:r>
              <a:rPr lang="it-IT" sz="2800" dirty="0" smtClean="0"/>
              <a:t>.</a:t>
            </a:r>
            <a:endParaRPr lang="it-IT" sz="2800" dirty="0"/>
          </a:p>
          <a:p>
            <a:pPr marL="0" indent="0">
              <a:buNone/>
            </a:pPr>
            <a:r>
              <a:rPr lang="it-IT" sz="2800" dirty="0"/>
              <a:t>Alla sua morte (1101) Ruggero è sicuramente il signore più potente del Meridione </a:t>
            </a:r>
            <a:r>
              <a:rPr lang="it-IT" sz="2800" dirty="0" smtClean="0"/>
              <a:t>d’Italia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431777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7333" y="274637"/>
            <a:ext cx="8007047" cy="864105"/>
          </a:xfrm>
        </p:spPr>
        <p:txBody>
          <a:bodyPr/>
          <a:lstStyle/>
          <a:p>
            <a:r>
              <a:rPr lang="it-IT" dirty="0" smtClean="0"/>
              <a:t>Ruggero II ([1101] 1130- 1154)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1299334"/>
            <a:ext cx="8273142" cy="5063863"/>
          </a:xfrm>
        </p:spPr>
        <p:txBody>
          <a:bodyPr>
            <a:normAutofit fontScale="92500" lnSpcReduction="10000"/>
          </a:bodyPr>
          <a:lstStyle/>
          <a:p>
            <a:r>
              <a:rPr lang="it-IT" sz="3200" dirty="0" smtClean="0"/>
              <a:t>A Ruggero I succede, quale Conte di </a:t>
            </a:r>
            <a:r>
              <a:rPr lang="it-IT" sz="3200" dirty="0"/>
              <a:t>Sicilia, il </a:t>
            </a:r>
            <a:r>
              <a:rPr lang="it-IT" sz="3200" dirty="0" smtClean="0"/>
              <a:t>figlio </a:t>
            </a:r>
            <a:r>
              <a:rPr lang="it-IT" sz="3200" dirty="0"/>
              <a:t>Ruggero II.</a:t>
            </a:r>
            <a:endParaRPr lang="it-IT" sz="3200" dirty="0" smtClean="0"/>
          </a:p>
          <a:p>
            <a:r>
              <a:rPr lang="it-IT" sz="3200" dirty="0" smtClean="0"/>
              <a:t>Nel 1127, alla morte di Guglielmo – succeduto a Roberto nei possedimenti continentali – Ruggero II invade i territori peninsulari ottenendo poi (1128) l’</a:t>
            </a:r>
            <a:r>
              <a:rPr lang="it-IT" sz="3200" u="sng" dirty="0" smtClean="0"/>
              <a:t>investitura feudale</a:t>
            </a:r>
            <a:r>
              <a:rPr lang="it-IT" sz="3200" dirty="0" smtClean="0"/>
              <a:t> sugli stessi dal papa Onorio II.</a:t>
            </a:r>
          </a:p>
          <a:p>
            <a:r>
              <a:rPr lang="it-IT" sz="3200" dirty="0" smtClean="0"/>
              <a:t>Nel 1130 una altro papa, Anacleto II, gli riconosce il titolo di </a:t>
            </a:r>
            <a:r>
              <a:rPr lang="it-IT" sz="3200" b="1" dirty="0" smtClean="0">
                <a:solidFill>
                  <a:srgbClr val="800000"/>
                </a:solidFill>
              </a:rPr>
              <a:t>re di Sicilia </a:t>
            </a:r>
            <a:r>
              <a:rPr lang="it-IT" sz="3200" dirty="0" smtClean="0"/>
              <a:t>(titolo che viene poi confermato nel 1139 da Innocenzo II).</a:t>
            </a:r>
          </a:p>
        </p:txBody>
      </p:sp>
    </p:spTree>
    <p:extLst>
      <p:ext uri="{BB962C8B-B14F-4D97-AF65-F5344CB8AC3E}">
        <p14:creationId xmlns:p14="http://schemas.microsoft.com/office/powerpoint/2010/main" val="3721544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5714" y="274638"/>
            <a:ext cx="8077050" cy="1043744"/>
          </a:xfrm>
        </p:spPr>
        <p:txBody>
          <a:bodyPr/>
          <a:lstStyle/>
          <a:p>
            <a:r>
              <a:rPr lang="it-IT" dirty="0" smtClean="0"/>
              <a:t>Le </a:t>
            </a:r>
            <a:r>
              <a:rPr lang="it-IT" i="1" dirty="0"/>
              <a:t>A</a:t>
            </a:r>
            <a:r>
              <a:rPr lang="it-IT" i="1" dirty="0" smtClean="0"/>
              <a:t>ssise</a:t>
            </a:r>
            <a:r>
              <a:rPr lang="it-IT" dirty="0" smtClean="0"/>
              <a:t> di Ariano (1140 - 1142)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69333" y="1499810"/>
            <a:ext cx="8233431" cy="4813904"/>
          </a:xfrm>
        </p:spPr>
        <p:txBody>
          <a:bodyPr>
            <a:normAutofit fontScale="85000" lnSpcReduction="20000"/>
          </a:bodyPr>
          <a:lstStyle/>
          <a:p>
            <a:r>
              <a:rPr lang="it-IT" sz="2800" dirty="0"/>
              <a:t>Nel </a:t>
            </a:r>
            <a:r>
              <a:rPr lang="it-IT" sz="2800" dirty="0" smtClean="0"/>
              <a:t>1140 e poi nel 1142, presso </a:t>
            </a:r>
            <a:r>
              <a:rPr lang="it-IT" sz="2800" b="1" dirty="0" smtClean="0">
                <a:solidFill>
                  <a:srgbClr val="FF6600"/>
                </a:solidFill>
              </a:rPr>
              <a:t>Ariano</a:t>
            </a:r>
            <a:r>
              <a:rPr lang="it-IT" sz="2800" b="1" dirty="0" smtClean="0">
                <a:solidFill>
                  <a:schemeClr val="tx1"/>
                </a:solidFill>
              </a:rPr>
              <a:t> </a:t>
            </a:r>
            <a:r>
              <a:rPr lang="it-IT" sz="2800" dirty="0" smtClean="0">
                <a:solidFill>
                  <a:schemeClr val="tx1"/>
                </a:solidFill>
              </a:rPr>
              <a:t>in </a:t>
            </a:r>
            <a:r>
              <a:rPr lang="it-IT" sz="2800" dirty="0">
                <a:solidFill>
                  <a:schemeClr val="tx1"/>
                </a:solidFill>
              </a:rPr>
              <a:t>I</a:t>
            </a:r>
            <a:r>
              <a:rPr lang="it-IT" sz="2800" dirty="0" smtClean="0">
                <a:solidFill>
                  <a:schemeClr val="tx1"/>
                </a:solidFill>
              </a:rPr>
              <a:t>rpinia</a:t>
            </a:r>
            <a:r>
              <a:rPr lang="it-IT" sz="2800" dirty="0" smtClean="0"/>
              <a:t>, Ruggero convoca due assemblee legislative (assise) per esaminare le consuetudini vigenti nel regno (qualcosa del genere era già stato fatto a Melfi nel 1129). Si redige conseguentemente una raccolta di  </a:t>
            </a:r>
            <a:r>
              <a:rPr lang="it-IT" sz="2800" dirty="0"/>
              <a:t>costituzioni valide per </a:t>
            </a:r>
            <a:r>
              <a:rPr lang="it-IT" sz="2800" dirty="0" smtClean="0"/>
              <a:t>l’intero </a:t>
            </a:r>
            <a:r>
              <a:rPr lang="it-IT" sz="2800" dirty="0"/>
              <a:t>regno (</a:t>
            </a:r>
            <a:r>
              <a:rPr lang="it-IT" sz="2800" i="1" dirty="0" err="1"/>
              <a:t>ius</a:t>
            </a:r>
            <a:r>
              <a:rPr lang="it-IT" sz="2800" i="1" dirty="0"/>
              <a:t> </a:t>
            </a:r>
            <a:r>
              <a:rPr lang="it-IT" sz="2800" i="1" dirty="0" smtClean="0"/>
              <a:t>regni</a:t>
            </a:r>
            <a:r>
              <a:rPr lang="it-IT" sz="2800" dirty="0" smtClean="0"/>
              <a:t>). Tale raccolta è nota come le </a:t>
            </a:r>
            <a:r>
              <a:rPr lang="it-IT" sz="2800" i="1" dirty="0"/>
              <a:t>Assise di Ariano</a:t>
            </a:r>
            <a:r>
              <a:rPr lang="it-IT" sz="2800" dirty="0"/>
              <a:t>. </a:t>
            </a:r>
          </a:p>
          <a:p>
            <a:r>
              <a:rPr lang="it-IT" sz="2800" dirty="0"/>
              <a:t>Nel famoso </a:t>
            </a:r>
            <a:r>
              <a:rPr lang="it-IT" sz="2800" dirty="0" smtClean="0"/>
              <a:t>proemio, </a:t>
            </a:r>
            <a:r>
              <a:rPr lang="it-IT" sz="2800" b="1" dirty="0">
                <a:solidFill>
                  <a:srgbClr val="008000"/>
                </a:solidFill>
              </a:rPr>
              <a:t>il sovrano esplicita la volontà di correggere le consuetudini vigenti nel </a:t>
            </a:r>
            <a:r>
              <a:rPr lang="it-IT" sz="2800" b="1" dirty="0" smtClean="0">
                <a:solidFill>
                  <a:srgbClr val="008000"/>
                </a:solidFill>
              </a:rPr>
              <a:t>regno</a:t>
            </a:r>
            <a:r>
              <a:rPr lang="it-IT" sz="2800" dirty="0" smtClean="0"/>
              <a:t>. Per la prima volta ci si allontana dall’idea di una semplice raccolta per iscritto delle consuetudini vigenti allo scopo di precisarle e meglio difenderle (come tutti i </a:t>
            </a:r>
            <a:r>
              <a:rPr lang="it-IT" sz="2800" dirty="0"/>
              <a:t>sovrani, sino a quel </a:t>
            </a:r>
            <a:r>
              <a:rPr lang="it-IT" sz="2800" dirty="0" smtClean="0"/>
              <a:t>momento, avevano dichiarato di voler fare). </a:t>
            </a:r>
          </a:p>
          <a:p>
            <a:r>
              <a:rPr lang="it-IT" sz="2800" dirty="0" smtClean="0"/>
              <a:t>Per espressa volontà del sovrano, le norme hanno imperatività immediata ed esclusiva. </a:t>
            </a:r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469717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4512" y="274637"/>
            <a:ext cx="7956065" cy="1339009"/>
          </a:xfrm>
        </p:spPr>
        <p:txBody>
          <a:bodyPr/>
          <a:lstStyle/>
          <a:p>
            <a:r>
              <a:rPr lang="it-IT" dirty="0" smtClean="0"/>
              <a:t>Un nuovo potere legislativo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2190" y="1613646"/>
            <a:ext cx="8168387" cy="4512517"/>
          </a:xfrm>
        </p:spPr>
        <p:txBody>
          <a:bodyPr>
            <a:normAutofit/>
          </a:bodyPr>
          <a:lstStyle/>
          <a:p>
            <a:r>
              <a:rPr lang="it-IT" sz="2800" dirty="0" smtClean="0"/>
              <a:t>Effettivamente, le norme sanciscono l’eliminazione di alcune consuetudini e, per altro verso, affermano </a:t>
            </a:r>
            <a:r>
              <a:rPr lang="it-IT" sz="2800" dirty="0" smtClean="0">
                <a:solidFill>
                  <a:srgbClr val="FF0000"/>
                </a:solidFill>
              </a:rPr>
              <a:t>regole valide per tutti i soggetti liberi del regno</a:t>
            </a:r>
            <a:r>
              <a:rPr lang="it-IT" sz="2800" dirty="0" smtClean="0"/>
              <a:t>.</a:t>
            </a:r>
          </a:p>
          <a:p>
            <a:r>
              <a:rPr lang="it-IT" sz="2800" dirty="0" smtClean="0"/>
              <a:t>Per far ciò il sovrano riafferma la derivazione sacrale del suo potere. Al pari della chiesa egli rivendica il potere di approvare e quindi confermare le consuetudini che non ritenga inique (e conseguentemente quello di correggere le consuetudini che gli paiano invece inique).</a:t>
            </a:r>
          </a:p>
        </p:txBody>
      </p:sp>
    </p:spTree>
    <p:extLst>
      <p:ext uri="{BB962C8B-B14F-4D97-AF65-F5344CB8AC3E}">
        <p14:creationId xmlns:p14="http://schemas.microsoft.com/office/powerpoint/2010/main" val="1853266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862315"/>
          </a:xfrm>
        </p:spPr>
        <p:txBody>
          <a:bodyPr/>
          <a:lstStyle/>
          <a:p>
            <a:r>
              <a:rPr lang="it-IT" dirty="0" smtClean="0"/>
              <a:t>La </a:t>
            </a:r>
            <a:r>
              <a:rPr lang="it-IT" dirty="0" err="1" smtClean="0"/>
              <a:t>const</a:t>
            </a:r>
            <a:r>
              <a:rPr lang="it-IT" dirty="0" smtClean="0"/>
              <a:t>. </a:t>
            </a:r>
            <a:r>
              <a:rPr lang="it-IT" i="1" dirty="0" err="1" smtClean="0"/>
              <a:t>Puritatem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5667" y="1330476"/>
            <a:ext cx="8400143" cy="505581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Su questa base teorica ci si allontana dunque dalla gerarchia delle fonti del </a:t>
            </a:r>
            <a:r>
              <a:rPr lang="it-IT" i="1" dirty="0" err="1"/>
              <a:t>ius</a:t>
            </a:r>
            <a:r>
              <a:rPr lang="it-IT" i="1" dirty="0"/>
              <a:t> </a:t>
            </a:r>
            <a:r>
              <a:rPr lang="it-IT" i="1" dirty="0" err="1"/>
              <a:t>commune</a:t>
            </a:r>
            <a:r>
              <a:rPr lang="it-IT" dirty="0"/>
              <a:t>: come recita la </a:t>
            </a:r>
            <a:r>
              <a:rPr lang="it-IT" dirty="0" err="1"/>
              <a:t>const</a:t>
            </a:r>
            <a:r>
              <a:rPr lang="it-IT" dirty="0"/>
              <a:t>. </a:t>
            </a:r>
            <a:r>
              <a:rPr lang="it-IT" i="1" dirty="0" err="1" smtClean="0"/>
              <a:t>Puritatem</a:t>
            </a:r>
            <a:r>
              <a:rPr lang="it-IT" dirty="0" smtClean="0"/>
              <a:t> (che sarà ripresa un secolo dopo da Federico II nel suo </a:t>
            </a:r>
            <a:r>
              <a:rPr lang="it-IT" i="1" dirty="0" smtClean="0"/>
              <a:t>Liber </a:t>
            </a:r>
            <a:r>
              <a:rPr lang="it-IT" i="1" dirty="0" err="1" smtClean="0"/>
              <a:t>Augustalis</a:t>
            </a:r>
            <a:r>
              <a:rPr lang="it-IT" dirty="0" smtClean="0"/>
              <a:t>):</a:t>
            </a:r>
            <a:r>
              <a:rPr lang="it-IT" i="1" dirty="0" smtClean="0"/>
              <a:t> </a:t>
            </a:r>
            <a:endParaRPr lang="it-IT" dirty="0" smtClean="0"/>
          </a:p>
          <a:p>
            <a:r>
              <a:rPr lang="it-IT" dirty="0"/>
              <a:t>nel</a:t>
            </a:r>
            <a:r>
              <a:rPr lang="it-IT" i="1" dirty="0"/>
              <a:t> </a:t>
            </a:r>
            <a:r>
              <a:rPr lang="it-IT" i="1" dirty="0" err="1"/>
              <a:t>Regnum</a:t>
            </a:r>
            <a:r>
              <a:rPr lang="it-IT" dirty="0"/>
              <a:t> si applicheranno </a:t>
            </a:r>
            <a:r>
              <a:rPr lang="it-IT" dirty="0" smtClean="0"/>
              <a:t>in </a:t>
            </a:r>
            <a:r>
              <a:rPr lang="it-IT" dirty="0"/>
              <a:t>primo luogo le </a:t>
            </a:r>
            <a:r>
              <a:rPr lang="it-IT" b="1" dirty="0">
                <a:solidFill>
                  <a:srgbClr val="008000"/>
                </a:solidFill>
              </a:rPr>
              <a:t>costituzioni regie</a:t>
            </a:r>
            <a:r>
              <a:rPr lang="it-IT" dirty="0" smtClean="0"/>
              <a:t>;</a:t>
            </a:r>
          </a:p>
          <a:p>
            <a:r>
              <a:rPr lang="it-IT" dirty="0" smtClean="0"/>
              <a:t>in </a:t>
            </a:r>
            <a:r>
              <a:rPr lang="it-IT" dirty="0"/>
              <a:t>caso di </a:t>
            </a:r>
            <a:r>
              <a:rPr lang="it-IT" dirty="0" smtClean="0"/>
              <a:t>lacuna, </a:t>
            </a:r>
            <a:r>
              <a:rPr lang="it-IT" dirty="0"/>
              <a:t>si farà ricorso </a:t>
            </a:r>
            <a:r>
              <a:rPr lang="it-IT" dirty="0" smtClean="0"/>
              <a:t>alle </a:t>
            </a:r>
            <a:r>
              <a:rPr lang="it-IT" b="1" dirty="0" smtClean="0">
                <a:solidFill>
                  <a:srgbClr val="008000"/>
                </a:solidFill>
              </a:rPr>
              <a:t>consuetudini del regno </a:t>
            </a:r>
            <a:r>
              <a:rPr lang="it-IT" dirty="0" smtClean="0"/>
              <a:t>(feudali, signorili, cittadine) quando queste siano state ‘approvate’ dall’autorità regia;</a:t>
            </a:r>
          </a:p>
          <a:p>
            <a:r>
              <a:rPr lang="it-IT" dirty="0"/>
              <a:t>q</a:t>
            </a:r>
            <a:r>
              <a:rPr lang="it-IT" dirty="0" smtClean="0"/>
              <a:t>ualora perdurasse ancora la lacuna, si dovrà ricorrere ai </a:t>
            </a:r>
            <a:r>
              <a:rPr lang="it-IT" b="1" i="1" dirty="0" err="1" smtClean="0">
                <a:solidFill>
                  <a:srgbClr val="008000"/>
                </a:solidFill>
              </a:rPr>
              <a:t>iura</a:t>
            </a:r>
            <a:r>
              <a:rPr lang="it-IT" b="1" i="1" dirty="0" smtClean="0">
                <a:solidFill>
                  <a:srgbClr val="008000"/>
                </a:solidFill>
              </a:rPr>
              <a:t> </a:t>
            </a:r>
            <a:r>
              <a:rPr lang="it-IT" b="1" i="1" dirty="0" smtClean="0">
                <a:solidFill>
                  <a:srgbClr val="008000"/>
                </a:solidFill>
              </a:rPr>
              <a:t>(</a:t>
            </a:r>
            <a:r>
              <a:rPr lang="it-IT" b="1" i="1" dirty="0" err="1" smtClean="0">
                <a:solidFill>
                  <a:srgbClr val="008000"/>
                </a:solidFill>
              </a:rPr>
              <a:t>communia</a:t>
            </a:r>
            <a:r>
              <a:rPr lang="it-IT" b="1" i="1" dirty="0" smtClean="0">
                <a:solidFill>
                  <a:srgbClr val="008000"/>
                </a:solidFill>
              </a:rPr>
              <a:t>)</a:t>
            </a:r>
            <a:r>
              <a:rPr lang="it-IT" b="1" dirty="0" smtClean="0">
                <a:solidFill>
                  <a:srgbClr val="008000"/>
                </a:solidFill>
              </a:rPr>
              <a:t> </a:t>
            </a:r>
            <a:r>
              <a:rPr lang="it-IT" dirty="0" smtClean="0"/>
              <a:t>vigenti nell’Italia meridionale ovvero il diritto longobardo e il diritto romano (principio di sussidiarietà).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87061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legge per la giustizia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83932" y="1613646"/>
            <a:ext cx="8306424" cy="4844121"/>
          </a:xfrm>
        </p:spPr>
        <p:txBody>
          <a:bodyPr>
            <a:normAutofit/>
          </a:bodyPr>
          <a:lstStyle/>
          <a:p>
            <a:r>
              <a:rPr lang="it-IT" dirty="0" smtClean="0"/>
              <a:t>In ogni caso, questo impulso a legiferare continua però a essere strutturalmente legato all’idea medievale del re garante della giustizia (la legislazione non è considerata funzione separata dalla giurisdizione). </a:t>
            </a:r>
          </a:p>
          <a:p>
            <a:r>
              <a:rPr lang="it-IT" dirty="0" smtClean="0"/>
              <a:t>La vera novità introdotta da Ruggero consiste allora nella volontà del sovrano di voler amministrare la giustizia in maniera effettiva sull’intero territorio del regno, eliminando o correggendo qualsiasi norma – quand’anche appartenente agli ordinamenti minori – ritenuta iniqua o </a:t>
            </a:r>
            <a:r>
              <a:rPr lang="it-IT" i="1" dirty="0" err="1" smtClean="0"/>
              <a:t>manifestissime</a:t>
            </a:r>
            <a:r>
              <a:rPr lang="it-IT" dirty="0" smtClean="0"/>
              <a:t> contraria </a:t>
            </a:r>
            <a:r>
              <a:rPr lang="it-IT" dirty="0"/>
              <a:t>alle leggi regie  </a:t>
            </a:r>
            <a:r>
              <a:rPr lang="it-IT" dirty="0" smtClean="0"/>
              <a:t>(si noti il parallelismo con quanto sta avvenendo in Inghilterra: </a:t>
            </a:r>
            <a:r>
              <a:rPr lang="it-IT" u="sng" dirty="0" smtClean="0"/>
              <a:t>sotto vari aspetti Ruggero II anticipa quanto farà Enrico II</a:t>
            </a:r>
            <a:r>
              <a:rPr lang="it-IT" dirty="0" smtClean="0"/>
              <a:t>)</a:t>
            </a:r>
          </a:p>
          <a:p>
            <a:pPr marL="457200" indent="-457200">
              <a:buAutoNum type="alphaLcParenR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45231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971173"/>
          </a:xfrm>
        </p:spPr>
        <p:txBody>
          <a:bodyPr/>
          <a:lstStyle/>
          <a:p>
            <a:r>
              <a:rPr lang="it-IT" dirty="0" smtClean="0"/>
              <a:t>La giurisdizione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6381" y="1499810"/>
            <a:ext cx="8273143" cy="4626353"/>
          </a:xfrm>
        </p:spPr>
        <p:txBody>
          <a:bodyPr>
            <a:normAutofit fontScale="92500"/>
          </a:bodyPr>
          <a:lstStyle/>
          <a:p>
            <a:r>
              <a:rPr lang="it-IT" dirty="0" smtClean="0"/>
              <a:t>Per meglio amministrare la giustizia a livello locale, Ruggero istituisce i </a:t>
            </a:r>
            <a:r>
              <a:rPr lang="it-IT" i="1" dirty="0" smtClean="0">
                <a:solidFill>
                  <a:srgbClr val="008000"/>
                </a:solidFill>
              </a:rPr>
              <a:t>giustizieri</a:t>
            </a:r>
            <a:r>
              <a:rPr lang="it-IT" dirty="0" smtClean="0">
                <a:solidFill>
                  <a:srgbClr val="008000"/>
                </a:solidFill>
              </a:rPr>
              <a:t> provinciali </a:t>
            </a:r>
            <a:r>
              <a:rPr lang="it-IT" dirty="0" smtClean="0"/>
              <a:t>(giudicano per delega del sovrano su tutte le materie che competono alla giurisdizione regia). </a:t>
            </a:r>
          </a:p>
          <a:p>
            <a:r>
              <a:rPr lang="it-IT" dirty="0" smtClean="0"/>
              <a:t>Istituisce </a:t>
            </a:r>
            <a:r>
              <a:rPr lang="it-IT" dirty="0"/>
              <a:t>anche </a:t>
            </a:r>
            <a:r>
              <a:rPr lang="it-IT" dirty="0" smtClean="0"/>
              <a:t>i </a:t>
            </a:r>
            <a:r>
              <a:rPr lang="it-IT" i="1" dirty="0">
                <a:solidFill>
                  <a:srgbClr val="008000"/>
                </a:solidFill>
              </a:rPr>
              <a:t>baiuli</a:t>
            </a:r>
            <a:r>
              <a:rPr lang="it-IT" dirty="0">
                <a:solidFill>
                  <a:srgbClr val="008000"/>
                </a:solidFill>
              </a:rPr>
              <a:t> </a:t>
            </a:r>
            <a:r>
              <a:rPr lang="it-IT" dirty="0" smtClean="0"/>
              <a:t>cui è affidata la giustizia nei territori demaniali. Nelle città a giudicare in nome del re sono i </a:t>
            </a:r>
            <a:r>
              <a:rPr lang="it-IT" i="1" dirty="0" smtClean="0">
                <a:solidFill>
                  <a:srgbClr val="008000"/>
                </a:solidFill>
              </a:rPr>
              <a:t>giudici</a:t>
            </a:r>
            <a:r>
              <a:rPr lang="it-IT" dirty="0" smtClean="0"/>
              <a:t>.</a:t>
            </a:r>
          </a:p>
          <a:p>
            <a:r>
              <a:rPr lang="it-IT" dirty="0" smtClean="0"/>
              <a:t>A livello centrale, alcuni tra i giustizieri della </a:t>
            </a:r>
            <a:r>
              <a:rPr lang="it-IT" i="1" dirty="0" smtClean="0"/>
              <a:t>curia </a:t>
            </a:r>
            <a:r>
              <a:rPr lang="it-IT" i="1" dirty="0" err="1" smtClean="0"/>
              <a:t>regis</a:t>
            </a:r>
            <a:r>
              <a:rPr lang="it-IT" dirty="0" smtClean="0"/>
              <a:t> sono esclusivamente destinati a compiti giudiziari (i </a:t>
            </a:r>
            <a:r>
              <a:rPr lang="it-IT" dirty="0" smtClean="0">
                <a:solidFill>
                  <a:srgbClr val="008000"/>
                </a:solidFill>
              </a:rPr>
              <a:t>grandi giustizieri</a:t>
            </a:r>
            <a:r>
              <a:rPr lang="it-IT" dirty="0" smtClean="0"/>
              <a:t>) e formano un tribunale superiore.</a:t>
            </a:r>
          </a:p>
          <a:p>
            <a:r>
              <a:rPr lang="it-IT" dirty="0" smtClean="0"/>
              <a:t>Esiste poi una </a:t>
            </a:r>
            <a:r>
              <a:rPr lang="it-IT" dirty="0" smtClean="0">
                <a:solidFill>
                  <a:srgbClr val="008000"/>
                </a:solidFill>
              </a:rPr>
              <a:t>cancelleria </a:t>
            </a:r>
            <a:r>
              <a:rPr lang="it-IT" dirty="0" smtClean="0"/>
              <a:t>per la preparazione dei diplomi regi (si tratta della prosecuzione di quella già organizzata dai duchi longobardi di Benevento)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902264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826030"/>
          </a:xfrm>
        </p:spPr>
        <p:txBody>
          <a:bodyPr/>
          <a:lstStyle/>
          <a:p>
            <a:r>
              <a:rPr lang="it-IT" dirty="0" smtClean="0"/>
              <a:t>I due Guglielmi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4762" y="1209524"/>
            <a:ext cx="8321524" cy="5515428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L’opera legislativa e di organizzazione giudiziaria di Ruggero II viene proseguita dal figlio </a:t>
            </a:r>
            <a:r>
              <a:rPr lang="it-IT" b="1" dirty="0" smtClean="0">
                <a:solidFill>
                  <a:srgbClr val="800000"/>
                </a:solidFill>
              </a:rPr>
              <a:t>Guglielmo I </a:t>
            </a:r>
            <a:r>
              <a:rPr lang="it-IT" dirty="0" smtClean="0"/>
              <a:t>(1154-1166) che verrà ricordato come </a:t>
            </a:r>
            <a:r>
              <a:rPr lang="it-IT" i="1" dirty="0" smtClean="0">
                <a:solidFill>
                  <a:srgbClr val="800000"/>
                </a:solidFill>
              </a:rPr>
              <a:t>Guglielmo il Malo </a:t>
            </a:r>
            <a:r>
              <a:rPr lang="it-IT" dirty="0" smtClean="0"/>
              <a:t>per via dei contrasti violenti che ebbe con il papato e con i baroni del regno, e dal figlio di questo </a:t>
            </a:r>
            <a:r>
              <a:rPr lang="it-IT" b="1" dirty="0" smtClean="0">
                <a:solidFill>
                  <a:srgbClr val="800000"/>
                </a:solidFill>
              </a:rPr>
              <a:t>Guglielmo II </a:t>
            </a:r>
            <a:r>
              <a:rPr lang="it-IT" dirty="0" smtClean="0"/>
              <a:t>(1166-1189) detto invece </a:t>
            </a:r>
            <a:r>
              <a:rPr lang="it-IT" i="1" dirty="0" smtClean="0">
                <a:solidFill>
                  <a:srgbClr val="800000"/>
                </a:solidFill>
              </a:rPr>
              <a:t>Guglielmo il Bono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smtClean="0">
                <a:solidFill>
                  <a:schemeClr val="tx1"/>
                </a:solidFill>
              </a:rPr>
              <a:t>perché assicurò al regno un periodo di pace e buon governo.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Entrambi poterono assicurare alla corona molti possedimenti riuscendo in questo modo ad associare la dignità regia con quella  potestà di signoria territoriale che i re già esercitavano nell’isola siciliana e a imporre quasi generalmente nel regno l’ordinamento feudale.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Al regno di Guglielmo II appartiene anche la stesura del </a:t>
            </a:r>
            <a:r>
              <a:rPr lang="it-IT" i="1" dirty="0" err="1" smtClean="0">
                <a:solidFill>
                  <a:srgbClr val="008000"/>
                </a:solidFill>
              </a:rPr>
              <a:t>Catalogus</a:t>
            </a:r>
            <a:r>
              <a:rPr lang="it-IT" i="1" dirty="0" smtClean="0">
                <a:solidFill>
                  <a:srgbClr val="008000"/>
                </a:solidFill>
              </a:rPr>
              <a:t> </a:t>
            </a:r>
            <a:r>
              <a:rPr lang="it-IT" i="1" dirty="0" err="1">
                <a:solidFill>
                  <a:srgbClr val="008000"/>
                </a:solidFill>
              </a:rPr>
              <a:t>b</a:t>
            </a:r>
            <a:r>
              <a:rPr lang="it-IT" i="1" dirty="0" err="1" smtClean="0">
                <a:solidFill>
                  <a:srgbClr val="008000"/>
                </a:solidFill>
              </a:rPr>
              <a:t>aronum</a:t>
            </a:r>
            <a:r>
              <a:rPr lang="it-IT" i="1" dirty="0" smtClean="0">
                <a:solidFill>
                  <a:srgbClr val="008000"/>
                </a:solidFill>
              </a:rPr>
              <a:t> </a:t>
            </a:r>
            <a:r>
              <a:rPr lang="it-IT" dirty="0" smtClean="0">
                <a:solidFill>
                  <a:schemeClr val="tx1"/>
                </a:solidFill>
              </a:rPr>
              <a:t>(qualcosa di simile al </a:t>
            </a:r>
            <a:r>
              <a:rPr lang="it-IT" i="1" dirty="0" err="1" smtClean="0">
                <a:solidFill>
                  <a:schemeClr val="tx1"/>
                </a:solidFill>
              </a:rPr>
              <a:t>Domesday</a:t>
            </a:r>
            <a:r>
              <a:rPr lang="it-IT" i="1" dirty="0" smtClean="0">
                <a:solidFill>
                  <a:schemeClr val="tx1"/>
                </a:solidFill>
              </a:rPr>
              <a:t> book</a:t>
            </a:r>
            <a:r>
              <a:rPr lang="it-IT" dirty="0" smtClean="0">
                <a:solidFill>
                  <a:schemeClr val="tx1"/>
                </a:solidFill>
              </a:rPr>
              <a:t>) e la creazione di una </a:t>
            </a:r>
            <a:r>
              <a:rPr lang="it-IT" i="1" dirty="0" err="1" smtClean="0">
                <a:solidFill>
                  <a:srgbClr val="008000"/>
                </a:solidFill>
              </a:rPr>
              <a:t>Dohana</a:t>
            </a:r>
            <a:r>
              <a:rPr lang="it-IT" i="1" dirty="0" smtClean="0">
                <a:solidFill>
                  <a:srgbClr val="008000"/>
                </a:solidFill>
              </a:rPr>
              <a:t> </a:t>
            </a:r>
            <a:r>
              <a:rPr lang="it-IT" i="1" dirty="0" err="1" smtClean="0">
                <a:solidFill>
                  <a:srgbClr val="008000"/>
                </a:solidFill>
              </a:rPr>
              <a:t>baronum</a:t>
            </a:r>
            <a:r>
              <a:rPr lang="it-IT" dirty="0" smtClean="0">
                <a:solidFill>
                  <a:schemeClr val="tx1"/>
                </a:solidFill>
              </a:rPr>
              <a:t> (accostabile alla Corte dello Scacchiere inglese)</a:t>
            </a:r>
          </a:p>
          <a:p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209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60917" y="967618"/>
            <a:ext cx="8244415" cy="53088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dirty="0" smtClean="0"/>
              <a:t>Nel corso del secolo XI i Normanni diedero vita a un vasto regno anche nel </a:t>
            </a:r>
            <a:r>
              <a:rPr lang="it-IT" sz="3200" dirty="0"/>
              <a:t>meridione d’Italia. </a:t>
            </a:r>
            <a:r>
              <a:rPr lang="it-IT" sz="3200" dirty="0" smtClean="0"/>
              <a:t>Qui però il processo fu più lungo e contrastato.</a:t>
            </a:r>
          </a:p>
          <a:p>
            <a:pPr marL="0" indent="0">
              <a:buNone/>
            </a:pPr>
            <a:r>
              <a:rPr lang="it-IT" sz="3200" dirty="0" smtClean="0"/>
              <a:t>I primi Normanni arrivarono in Italia probabilmente di passaggio, diretti in Terra Santa.</a:t>
            </a:r>
          </a:p>
          <a:p>
            <a:pPr marL="0" indent="0">
              <a:buNone/>
            </a:pPr>
            <a:r>
              <a:rPr lang="it-IT" sz="3200" dirty="0" smtClean="0"/>
              <a:t>Il pellegrinaggio in Palestina era divenuto popolare dopo il Mille. Ci si imbarcava in Puglia alla volta della Palestina.</a:t>
            </a:r>
          </a:p>
        </p:txBody>
      </p:sp>
    </p:spTree>
    <p:extLst>
      <p:ext uri="{BB962C8B-B14F-4D97-AF65-F5344CB8AC3E}">
        <p14:creationId xmlns:p14="http://schemas.microsoft.com/office/powerpoint/2010/main" val="2422820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674314"/>
          </a:xfrm>
        </p:spPr>
        <p:txBody>
          <a:bodyPr/>
          <a:lstStyle/>
          <a:p>
            <a:r>
              <a:rPr lang="it-IT" dirty="0" smtClean="0"/>
              <a:t>L’Italia del sud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25714" y="948951"/>
            <a:ext cx="8279384" cy="56937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800" dirty="0" smtClean="0"/>
              <a:t>Quei primi viaggiatori-avventurieri si accorsero delle grandi potenzialità che poteva offrire all’epoca il meridione d’Italia.</a:t>
            </a:r>
          </a:p>
          <a:p>
            <a:pPr marL="0" indent="0">
              <a:buNone/>
            </a:pPr>
            <a:r>
              <a:rPr lang="it-IT" sz="2800" dirty="0" smtClean="0"/>
              <a:t>Il quadro politico era molto frastagliato e confuso. Accampavano diritti sulle regioni meridionali sia gli imperatori bizantini sia quelli tedeschi. Pure il papa rivendicava (in virtù della </a:t>
            </a:r>
            <a:r>
              <a:rPr lang="it-IT" sz="2800" i="1" dirty="0" smtClean="0"/>
              <a:t>donazione di Costantino</a:t>
            </a:r>
            <a:r>
              <a:rPr lang="it-IT" sz="2800" dirty="0" smtClean="0"/>
              <a:t>) una supremazia sul Mezzogiorno.</a:t>
            </a:r>
          </a:p>
          <a:p>
            <a:pPr marL="0" indent="0">
              <a:buNone/>
            </a:pPr>
            <a:r>
              <a:rPr lang="it-IT" sz="2800" dirty="0" smtClean="0"/>
              <a:t>Molta parte di quelle terre era in realtà nelle mani dei duchi (principi) longobardi di Benevento (poi anche di Capua e di Salerno</a:t>
            </a:r>
            <a:r>
              <a:rPr lang="it-IT" sz="2800" dirty="0"/>
              <a:t>) mentre  </a:t>
            </a:r>
            <a:r>
              <a:rPr lang="it-IT" sz="2800" dirty="0" smtClean="0"/>
              <a:t>gli </a:t>
            </a:r>
            <a:r>
              <a:rPr lang="it-IT" sz="2800" dirty="0"/>
              <a:t>A</a:t>
            </a:r>
            <a:r>
              <a:rPr lang="it-IT" sz="2800" dirty="0" smtClean="0"/>
              <a:t>rabi </a:t>
            </a:r>
            <a:r>
              <a:rPr lang="it-IT" sz="2800" dirty="0"/>
              <a:t>controllavano </a:t>
            </a:r>
            <a:r>
              <a:rPr lang="it-IT" sz="2800" dirty="0" smtClean="0"/>
              <a:t>la Sicilia e alcuni centri sulla costa pugliese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971341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1830" y="274637"/>
            <a:ext cx="8172706" cy="442129"/>
          </a:xfrm>
        </p:spPr>
        <p:txBody>
          <a:bodyPr/>
          <a:lstStyle/>
          <a:p>
            <a:r>
              <a:rPr lang="it-IT" sz="3600" dirty="0" smtClean="0"/>
              <a:t>L’Italia meridionale intorno all’anno 1000</a:t>
            </a:r>
            <a:endParaRPr lang="it-IT" sz="36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l="-20280" r="-20280"/>
          <a:stretch>
            <a:fillRect/>
          </a:stretch>
        </p:blipFill>
        <p:spPr>
          <a:xfrm>
            <a:off x="628650" y="955675"/>
            <a:ext cx="7970838" cy="5805488"/>
          </a:xfrm>
        </p:spPr>
      </p:pic>
    </p:spTree>
    <p:extLst>
      <p:ext uri="{BB962C8B-B14F-4D97-AF65-F5344CB8AC3E}">
        <p14:creationId xmlns:p14="http://schemas.microsoft.com/office/powerpoint/2010/main" val="4160748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754" y="591642"/>
            <a:ext cx="8302014" cy="5534521"/>
          </a:xfrm>
        </p:spPr>
        <p:txBody>
          <a:bodyPr>
            <a:normAutofit fontScale="92500" lnSpcReduction="10000"/>
          </a:bodyPr>
          <a:lstStyle/>
          <a:p>
            <a:r>
              <a:rPr lang="it-IT" sz="2800" dirty="0" smtClean="0"/>
              <a:t>Anche dal punto di vista culturale, religioso ed etnico la situazione era molto variegata.</a:t>
            </a:r>
          </a:p>
          <a:p>
            <a:r>
              <a:rPr lang="it-IT" sz="2800" dirty="0" smtClean="0"/>
              <a:t>Vi convivevano  greci, latini, longobardi, ebrei, slavi e arabi.</a:t>
            </a:r>
          </a:p>
          <a:p>
            <a:r>
              <a:rPr lang="it-IT" sz="2800" dirty="0" smtClean="0"/>
              <a:t>La conquista normanna – diversamente da ciò che avvenne in Inghilterra – si svolse in più fasi senza poter azzerare l’ordine preesistente.</a:t>
            </a:r>
          </a:p>
          <a:p>
            <a:r>
              <a:rPr lang="it-IT" sz="2800" dirty="0" smtClean="0"/>
              <a:t>Per la prima volta gruppi i guerrieri normanni svolgono un ruolo da protagonisti a Bari in occasione della sfortunata rivolta antibizantina del </a:t>
            </a:r>
            <a:r>
              <a:rPr lang="it-IT" sz="2800" b="1" dirty="0" smtClean="0">
                <a:solidFill>
                  <a:srgbClr val="660066"/>
                </a:solidFill>
              </a:rPr>
              <a:t>1018</a:t>
            </a:r>
            <a:r>
              <a:rPr lang="it-IT" sz="2800" dirty="0" smtClean="0"/>
              <a:t>, favorita dal papa Benedetto VIII e condotta da </a:t>
            </a:r>
            <a:r>
              <a:rPr lang="it-IT" sz="2800" dirty="0" smtClean="0">
                <a:solidFill>
                  <a:srgbClr val="800000"/>
                </a:solidFill>
              </a:rPr>
              <a:t>Melo</a:t>
            </a:r>
            <a:r>
              <a:rPr lang="it-IT" sz="2800" dirty="0" smtClean="0"/>
              <a:t> (esponente dell’aristocrazia cittadina).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029225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56923" y="291985"/>
            <a:ext cx="8306423" cy="6160885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Dopo la sconfitta di Melo, i circa 80 cavalieri normanni sopravvissuti si mettono al soldo delle potenze che si confrontano sul territorio.</a:t>
            </a:r>
          </a:p>
          <a:p>
            <a:r>
              <a:rPr lang="it-IT" dirty="0" smtClean="0"/>
              <a:t>Nel 1038 un capo normanno, </a:t>
            </a:r>
            <a:r>
              <a:rPr lang="it-IT" b="1" dirty="0" err="1" smtClean="0">
                <a:solidFill>
                  <a:srgbClr val="008000"/>
                </a:solidFill>
              </a:rPr>
              <a:t>Rainolfo</a:t>
            </a:r>
            <a:r>
              <a:rPr lang="it-IT" dirty="0" smtClean="0"/>
              <a:t>, è nominato dall’imperatore Corrado II </a:t>
            </a:r>
            <a:r>
              <a:rPr lang="it-IT" dirty="0" smtClean="0">
                <a:solidFill>
                  <a:srgbClr val="008000"/>
                </a:solidFill>
              </a:rPr>
              <a:t>conte della città di Aversa</a:t>
            </a:r>
          </a:p>
          <a:p>
            <a:r>
              <a:rPr lang="it-IT" dirty="0" smtClean="0"/>
              <a:t>Tra i suoi uomini figurano due di 12 fratelli della famiglia </a:t>
            </a:r>
            <a:r>
              <a:rPr lang="it-IT" dirty="0" err="1" smtClean="0"/>
              <a:t>Hauteville</a:t>
            </a:r>
            <a:r>
              <a:rPr lang="it-IT" dirty="0" smtClean="0"/>
              <a:t> (= Altavilla: il padre Tancredi è un signorotto della Bassa Normandia). Alcuni di loro ricompaiono </a:t>
            </a:r>
            <a:r>
              <a:rPr lang="it-IT" dirty="0"/>
              <a:t>pochi anni </a:t>
            </a:r>
            <a:r>
              <a:rPr lang="it-IT" dirty="0" smtClean="0"/>
              <a:t>dopo </a:t>
            </a:r>
            <a:r>
              <a:rPr lang="it-IT" dirty="0"/>
              <a:t>(1041) </a:t>
            </a:r>
            <a:r>
              <a:rPr lang="it-IT" dirty="0" smtClean="0"/>
              <a:t>nella rivolta che conduce all’autonomia di Melfi.</a:t>
            </a:r>
          </a:p>
          <a:p>
            <a:r>
              <a:rPr lang="it-IT" dirty="0" smtClean="0"/>
              <a:t>Da quel momento molti altri cavalieri normanni convergono a Melfi. Nel 1042 uno dei fratelli, </a:t>
            </a:r>
            <a:r>
              <a:rPr lang="it-IT" b="1" dirty="0" err="1" smtClean="0">
                <a:solidFill>
                  <a:srgbClr val="3366FF"/>
                </a:solidFill>
              </a:rPr>
              <a:t>Gugliemo</a:t>
            </a:r>
            <a:r>
              <a:rPr lang="it-IT" b="1" dirty="0" smtClean="0">
                <a:solidFill>
                  <a:srgbClr val="3366FF"/>
                </a:solidFill>
              </a:rPr>
              <a:t> d’Altavilla</a:t>
            </a:r>
            <a:r>
              <a:rPr lang="it-IT" dirty="0" smtClean="0"/>
              <a:t>, detto </a:t>
            </a:r>
            <a:r>
              <a:rPr lang="it-IT" b="1" i="1" dirty="0" err="1" smtClean="0">
                <a:solidFill>
                  <a:srgbClr val="3366FF"/>
                </a:solidFill>
              </a:rPr>
              <a:t>Bracciodiferro</a:t>
            </a:r>
            <a:r>
              <a:rPr lang="it-IT" dirty="0" smtClean="0"/>
              <a:t>, assume il comando della città alleandosi con il principe di Salerno. Più tardi (1047) l’imperatore Enrico III nomina  il fratello </a:t>
            </a:r>
            <a:r>
              <a:rPr lang="it-IT" b="1" dirty="0" err="1" smtClean="0">
                <a:solidFill>
                  <a:srgbClr val="FF6600"/>
                </a:solidFill>
              </a:rPr>
              <a:t>Drogone</a:t>
            </a:r>
            <a:r>
              <a:rPr lang="it-IT" b="1" dirty="0" smtClean="0">
                <a:solidFill>
                  <a:srgbClr val="FF6600"/>
                </a:solidFill>
              </a:rPr>
              <a:t> </a:t>
            </a:r>
            <a:r>
              <a:rPr lang="it-IT" dirty="0" smtClean="0"/>
              <a:t>(succeduto a </a:t>
            </a:r>
            <a:r>
              <a:rPr lang="it-IT" dirty="0" err="1" smtClean="0"/>
              <a:t>Gugliemo</a:t>
            </a:r>
            <a:r>
              <a:rPr lang="it-IT" dirty="0" smtClean="0"/>
              <a:t>) </a:t>
            </a:r>
            <a:r>
              <a:rPr lang="it-IT" b="1" dirty="0" smtClean="0">
                <a:solidFill>
                  <a:srgbClr val="FF6600"/>
                </a:solidFill>
              </a:rPr>
              <a:t>conte di Puglia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4104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820307"/>
          </a:xfrm>
        </p:spPr>
        <p:txBody>
          <a:bodyPr/>
          <a:lstStyle/>
          <a:p>
            <a:r>
              <a:rPr lang="it-IT" sz="4000" dirty="0" smtClean="0"/>
              <a:t>Roberto il Guiscardo (1059-1085)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25538" y="1226337"/>
            <a:ext cx="8321022" cy="5135757"/>
          </a:xfrm>
        </p:spPr>
        <p:txBody>
          <a:bodyPr>
            <a:normAutofit/>
          </a:bodyPr>
          <a:lstStyle/>
          <a:p>
            <a:r>
              <a:rPr lang="it-IT" dirty="0" smtClean="0"/>
              <a:t>Un terzo fratello, </a:t>
            </a:r>
            <a:r>
              <a:rPr lang="it-IT" b="1" dirty="0" smtClean="0">
                <a:solidFill>
                  <a:srgbClr val="0000FF"/>
                </a:solidFill>
              </a:rPr>
              <a:t>Roberto</a:t>
            </a:r>
            <a:r>
              <a:rPr lang="it-IT" dirty="0" smtClean="0"/>
              <a:t> – detto </a:t>
            </a:r>
            <a:r>
              <a:rPr lang="it-IT" i="1" dirty="0" smtClean="0"/>
              <a:t>il </a:t>
            </a:r>
            <a:r>
              <a:rPr lang="it-IT" i="1" dirty="0" err="1" smtClean="0"/>
              <a:t>guiscardo</a:t>
            </a:r>
            <a:r>
              <a:rPr lang="it-IT" dirty="0" smtClean="0"/>
              <a:t> cioè l’astuto – emerge per le capacità militari combattendo in Calabria alla guida di una banda di briganti reclutati sul posto.</a:t>
            </a:r>
          </a:p>
          <a:p>
            <a:r>
              <a:rPr lang="it-IT" dirty="0" smtClean="0"/>
              <a:t>Il matrimonio con la figlia di un nobile campano (che gli consente di guidare uno squadrone di 200 cavalieri) apre a Roberto la via del successo (1050).</a:t>
            </a:r>
          </a:p>
          <a:p>
            <a:r>
              <a:rPr lang="it-IT" dirty="0" smtClean="0"/>
              <a:t>Il pontefice </a:t>
            </a:r>
            <a:r>
              <a:rPr lang="it-IT" b="1" dirty="0" smtClean="0">
                <a:solidFill>
                  <a:srgbClr val="800000"/>
                </a:solidFill>
              </a:rPr>
              <a:t>Leone IX </a:t>
            </a:r>
            <a:r>
              <a:rPr lang="it-IT" dirty="0" smtClean="0"/>
              <a:t>comincia tuttavia a preoccuparsi dell’attivismo dei Normanni e nel 1053 alla testa di 300 cavalieri (da lui stesso reclutati in Germania) muove alla volta della Puglia deciso a cacciarli. L’esercito del papa viene sonoramente sconfitto e Leone è costretto a fare qualche ammissione dei diritti acquisiti dai normanni.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88648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1521" y="598568"/>
            <a:ext cx="8248029" cy="5708310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La curia è allora costretta a mutare atteggiamento anche perché si sono guastati i rapporti tra la chiesa di Roma e quella di Costantinopoli mentre la morte di Enrico III lascia un vuoto di potere e impedisce di contare sull’appoggio imperiale. Infine, il nuovo papa, </a:t>
            </a:r>
            <a:r>
              <a:rPr lang="it-IT" dirty="0" smtClean="0">
                <a:solidFill>
                  <a:schemeClr val="tx1"/>
                </a:solidFill>
              </a:rPr>
              <a:t>Niccolò II </a:t>
            </a:r>
            <a:r>
              <a:rPr lang="it-IT" dirty="0" smtClean="0"/>
              <a:t>riesce a imporsi definitivamente sul rivale per la successione al papato (si tratta di Benedetto X avverso alla causa della Riforma) solo grazie all’arrivo di 300 cavalieri normanni dal sud (</a:t>
            </a:r>
            <a:r>
              <a:rPr lang="it-IT" b="1" dirty="0" smtClean="0">
                <a:solidFill>
                  <a:srgbClr val="800000"/>
                </a:solidFill>
              </a:rPr>
              <a:t>1059</a:t>
            </a:r>
            <a:r>
              <a:rPr lang="it-IT" dirty="0" smtClean="0"/>
              <a:t>).</a:t>
            </a:r>
          </a:p>
          <a:p>
            <a:r>
              <a:rPr lang="it-IT" dirty="0" smtClean="0"/>
              <a:t>Pochi mesi dopo, </a:t>
            </a:r>
            <a:r>
              <a:rPr lang="it-IT" b="1" dirty="0" smtClean="0">
                <a:solidFill>
                  <a:srgbClr val="800000"/>
                </a:solidFill>
              </a:rPr>
              <a:t>Niccolò II</a:t>
            </a:r>
            <a:r>
              <a:rPr lang="it-IT" dirty="0" smtClean="0"/>
              <a:t> si reca a Melfi e nomina </a:t>
            </a:r>
            <a:r>
              <a:rPr lang="it-IT" dirty="0" smtClean="0">
                <a:solidFill>
                  <a:srgbClr val="0000FF"/>
                </a:solidFill>
              </a:rPr>
              <a:t>Roberto duca di Puglia e di Calabria e ‘futuro duca di Sicilia con l’aiuto di Dio’</a:t>
            </a:r>
            <a:r>
              <a:rPr lang="it-IT" dirty="0"/>
              <a:t> </a:t>
            </a:r>
            <a:r>
              <a:rPr lang="it-IT" dirty="0" smtClean="0"/>
              <a:t>(qualora cioè l’avesse riconquistata agli arabi).</a:t>
            </a:r>
          </a:p>
          <a:p>
            <a:r>
              <a:rPr lang="it-IT" dirty="0" smtClean="0"/>
              <a:t>In questo modo Roberto ottiene la legittimazione che tanto aveva cercato, ma il papa affermava la signoria feudale sui territori meridionali.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8512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4571" y="387048"/>
            <a:ext cx="7968193" cy="61080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dirty="0" smtClean="0"/>
              <a:t>Roberto incontra comunque molte difficoltà ad affermare il suo potere in Puglia (il suo ruolo di signore territoriale si esplica solo in poche zone del regno e non tutti gli altri signori normanni – nemmeno i suoi stessi fratelli – accettano sempre di buon grado la sua supremazia). </a:t>
            </a:r>
          </a:p>
          <a:p>
            <a:pPr marL="0" indent="0">
              <a:buNone/>
            </a:pPr>
            <a:r>
              <a:rPr lang="it-IT" dirty="0" smtClean="0"/>
              <a:t>Occupato a consolidare il suo potere, deve quindi lasciare al minore dei suoi fratelli, </a:t>
            </a:r>
            <a:r>
              <a:rPr lang="it-IT" b="1" dirty="0" smtClean="0">
                <a:solidFill>
                  <a:srgbClr val="0000FF"/>
                </a:solidFill>
              </a:rPr>
              <a:t>Ruggero</a:t>
            </a:r>
            <a:r>
              <a:rPr lang="it-IT" dirty="0" smtClean="0"/>
              <a:t>, il compito di liberare la Sicilia dagli arabi. Quest’ultimo riesce a prendere Messina e anche Palermo (</a:t>
            </a:r>
            <a:r>
              <a:rPr lang="it-IT" b="1" dirty="0" smtClean="0">
                <a:solidFill>
                  <a:srgbClr val="800000"/>
                </a:solidFill>
              </a:rPr>
              <a:t>1072</a:t>
            </a:r>
            <a:r>
              <a:rPr lang="it-IT" dirty="0" smtClean="0">
                <a:solidFill>
                  <a:srgbClr val="800000"/>
                </a:solidFill>
              </a:rPr>
              <a:t>)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r>
              <a:rPr lang="it-IT" dirty="0" smtClean="0"/>
              <a:t>Nel frattempo diviene papa </a:t>
            </a:r>
            <a:r>
              <a:rPr lang="it-IT" b="1" dirty="0" smtClean="0">
                <a:solidFill>
                  <a:srgbClr val="800000"/>
                </a:solidFill>
              </a:rPr>
              <a:t>Gregorio VII</a:t>
            </a:r>
            <a:r>
              <a:rPr lang="it-IT" dirty="0" smtClean="0"/>
              <a:t> che però non accetta l’espansionismo dei Normanni in Abruzzo e nel Lazio meridionale. I rapporti con Roma tornano pessimi e Roberto è più volte scomunicato. Questo però non modifica la situazione (anche perché Gregorio VII era all’epoca in piena lotta con Enrico IV).</a:t>
            </a:r>
          </a:p>
        </p:txBody>
      </p:sp>
    </p:spTree>
    <p:extLst>
      <p:ext uri="{BB962C8B-B14F-4D97-AF65-F5344CB8AC3E}">
        <p14:creationId xmlns:p14="http://schemas.microsoft.com/office/powerpoint/2010/main" val="23189083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Tradizione">
  <a:themeElements>
    <a:clrScheme name="Tradition">
      <a:dk1>
        <a:srgbClr val="000000"/>
      </a:dk1>
      <a:lt1>
        <a:srgbClr val="FFFFFF"/>
      </a:lt1>
      <a:dk2>
        <a:srgbClr val="59480D"/>
      </a:dk2>
      <a:lt2>
        <a:srgbClr val="D28E11"/>
      </a:lt2>
      <a:accent1>
        <a:srgbClr val="6B4A0B"/>
      </a:accent1>
      <a:accent2>
        <a:srgbClr val="790A14"/>
      </a:accent2>
      <a:accent3>
        <a:srgbClr val="908342"/>
      </a:accent3>
      <a:accent4>
        <a:srgbClr val="423E5C"/>
      </a:accent4>
      <a:accent5>
        <a:srgbClr val="641345"/>
      </a:accent5>
      <a:accent6>
        <a:srgbClr val="748A2F"/>
      </a:accent6>
      <a:hlink>
        <a:srgbClr val="DD7E0E"/>
      </a:hlink>
      <a:folHlink>
        <a:srgbClr val="7F6F6F"/>
      </a:folHlink>
    </a:clrScheme>
    <a:fontScheme name="Tradition">
      <a:majorFont>
        <a:latin typeface="Candara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Tradit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</a:fillStyleLst>
      <a:lnStyleLst>
        <a:ln w="1587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38100" cap="flat" cmpd="sng" algn="ctr">
          <a:solidFill>
            <a:schemeClr val="phClr">
              <a:shade val="90000"/>
            </a:schemeClr>
          </a:solidFill>
          <a:prstDash val="solid"/>
          <a:miter/>
        </a:ln>
        <a:ln w="76200" cap="flat" cmpd="dbl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innerShdw blurRad="127000">
              <a:srgbClr val="FFFFFF">
                <a:alpha val="35000"/>
              </a:srgbClr>
            </a:innerShdw>
          </a:effectLst>
          <a:scene3d>
            <a:camera prst="orthographicFront">
              <a:rot lat="0" lon="0" rev="0"/>
            </a:camera>
            <a:lightRig rig="chilly" dir="tl">
              <a:rot lat="0" lon="0" rev="5400000"/>
            </a:lightRig>
          </a:scene3d>
          <a:sp3d prstMaterial="softEdge">
            <a:bevelT w="0" h="0"/>
          </a:sp3d>
        </a:effectStyle>
        <a:effectStyle>
          <a:effectLst>
            <a:outerShdw blurRad="63500" dist="25400" dir="5400000" algn="br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3600000"/>
            </a:lightRig>
          </a:scene3d>
          <a:sp3d>
            <a:bevelT w="889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hade val="10000"/>
                <a:satMod val="175000"/>
              </a:schemeClr>
              <a:schemeClr val="phClr">
                <a:satMod val="3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Tradizione.thmx</Template>
  <TotalTime>3742</TotalTime>
  <Words>1886</Words>
  <Application>Microsoft Macintosh PowerPoint</Application>
  <PresentationFormat>Presentazione su schermo (4:3)</PresentationFormat>
  <Paragraphs>68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0" baseType="lpstr">
      <vt:lpstr>Tradizione</vt:lpstr>
      <vt:lpstr>I Normanni (III parte)</vt:lpstr>
      <vt:lpstr>Presentazione di PowerPoint</vt:lpstr>
      <vt:lpstr>L’Italia del sud</vt:lpstr>
      <vt:lpstr>L’Italia meridionale intorno all’anno 1000</vt:lpstr>
      <vt:lpstr>Presentazione di PowerPoint</vt:lpstr>
      <vt:lpstr>Presentazione di PowerPoint</vt:lpstr>
      <vt:lpstr>Roberto il Guiscardo (1059-1085)</vt:lpstr>
      <vt:lpstr>Presentazione di PowerPoint</vt:lpstr>
      <vt:lpstr>Presentazione di PowerPoint</vt:lpstr>
      <vt:lpstr>Presentazione di PowerPoint</vt:lpstr>
      <vt:lpstr>Ruggero I (1085-1101)</vt:lpstr>
      <vt:lpstr>La politica religiosa</vt:lpstr>
      <vt:lpstr>Ruggero II ([1101] 1130- 1154)</vt:lpstr>
      <vt:lpstr>Le Assise di Ariano (1140 - 1142)</vt:lpstr>
      <vt:lpstr>Un nuovo potere legislativo</vt:lpstr>
      <vt:lpstr>La const. Puritatem</vt:lpstr>
      <vt:lpstr>La legge per la giustizia</vt:lpstr>
      <vt:lpstr>La giurisdizione</vt:lpstr>
      <vt:lpstr>I due Guglielmi </vt:lpstr>
    </vt:vector>
  </TitlesOfParts>
  <Company>ange180194SW1401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Normanni</dc:title>
  <dc:creator>Luca Loschiavo</dc:creator>
  <cp:lastModifiedBy>Luca Loschiavo</cp:lastModifiedBy>
  <cp:revision>101</cp:revision>
  <dcterms:created xsi:type="dcterms:W3CDTF">2018-11-26T10:37:07Z</dcterms:created>
  <dcterms:modified xsi:type="dcterms:W3CDTF">2021-05-18T09:08:08Z</dcterms:modified>
</cp:coreProperties>
</file>