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4" r:id="rId3"/>
    <p:sldId id="258" r:id="rId4"/>
    <p:sldId id="259" r:id="rId5"/>
    <p:sldId id="260" r:id="rId6"/>
    <p:sldId id="262" r:id="rId7"/>
    <p:sldId id="261" r:id="rId8"/>
    <p:sldId id="287" r:id="rId9"/>
    <p:sldId id="263" r:id="rId10"/>
    <p:sldId id="264" r:id="rId11"/>
    <p:sldId id="288" r:id="rId12"/>
    <p:sldId id="289" r:id="rId13"/>
    <p:sldId id="285" r:id="rId14"/>
    <p:sldId id="291" r:id="rId15"/>
    <p:sldId id="290" r:id="rId16"/>
    <p:sldId id="292" r:id="rId17"/>
    <p:sldId id="293" r:id="rId18"/>
    <p:sldId id="294" r:id="rId19"/>
    <p:sldId id="295" r:id="rId20"/>
    <p:sldId id="296" r:id="rId21"/>
    <p:sldId id="297" r:id="rId22"/>
    <p:sldId id="298" r:id="rId23"/>
    <p:sldId id="266" r:id="rId24"/>
    <p:sldId id="268" r:id="rId25"/>
    <p:sldId id="299" r:id="rId26"/>
    <p:sldId id="300" r:id="rId27"/>
    <p:sldId id="273" r:id="rId28"/>
    <p:sldId id="274" r:id="rId29"/>
    <p:sldId id="301" r:id="rId30"/>
    <p:sldId id="302" r:id="rId31"/>
    <p:sldId id="269" r:id="rId32"/>
    <p:sldId id="286" r:id="rId33"/>
    <p:sldId id="276" r:id="rId34"/>
    <p:sldId id="303" r:id="rId35"/>
    <p:sldId id="304"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500"/>
    <a:srgbClr val="FF9C55"/>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94282" autoAdjust="0"/>
  </p:normalViewPr>
  <p:slideViewPr>
    <p:cSldViewPr snapToGrid="0">
      <p:cViewPr varScale="1">
        <p:scale>
          <a:sx n="111" d="100"/>
          <a:sy n="111" d="100"/>
        </p:scale>
        <p:origin x="66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sz="1800" b="1" dirty="0"/>
              <a:t>Elezioni federali tedesche 1930-1933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Foglio1!$B$1</c:f>
              <c:strCache>
                <c:ptCount val="1"/>
                <c:pt idx="0">
                  <c:v>SPD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Foglio1!$A$2:$A$5</c:f>
              <c:numCache>
                <c:formatCode>mmm\-yy</c:formatCode>
                <c:ptCount val="4"/>
                <c:pt idx="0" formatCode="General">
                  <c:v>1930</c:v>
                </c:pt>
                <c:pt idx="1">
                  <c:v>11871</c:v>
                </c:pt>
                <c:pt idx="2">
                  <c:v>11994</c:v>
                </c:pt>
                <c:pt idx="3">
                  <c:v>12114</c:v>
                </c:pt>
              </c:numCache>
            </c:numRef>
          </c:cat>
          <c:val>
            <c:numRef>
              <c:f>Foglio1!$B$2:$B$5</c:f>
              <c:numCache>
                <c:formatCode>General</c:formatCode>
                <c:ptCount val="4"/>
                <c:pt idx="0">
                  <c:v>24.5</c:v>
                </c:pt>
                <c:pt idx="1">
                  <c:v>21.9</c:v>
                </c:pt>
                <c:pt idx="2">
                  <c:v>20.399999999999999</c:v>
                </c:pt>
                <c:pt idx="3">
                  <c:v>18.3</c:v>
                </c:pt>
              </c:numCache>
            </c:numRef>
          </c:val>
          <c:smooth val="0"/>
          <c:extLst>
            <c:ext xmlns:c16="http://schemas.microsoft.com/office/drawing/2014/chart" uri="{C3380CC4-5D6E-409C-BE32-E72D297353CC}">
              <c16:uniqueId val="{00000000-99F5-224A-913F-EEBBC1C22331}"/>
            </c:ext>
          </c:extLst>
        </c:ser>
        <c:ser>
          <c:idx val="1"/>
          <c:order val="1"/>
          <c:tx>
            <c:strRef>
              <c:f>Foglio1!$C$1</c:f>
              <c:strCache>
                <c:ptCount val="1"/>
                <c:pt idx="0">
                  <c:v>KPD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Foglio1!$A$2:$A$5</c:f>
              <c:numCache>
                <c:formatCode>mmm\-yy</c:formatCode>
                <c:ptCount val="4"/>
                <c:pt idx="0" formatCode="General">
                  <c:v>1930</c:v>
                </c:pt>
                <c:pt idx="1">
                  <c:v>11871</c:v>
                </c:pt>
                <c:pt idx="2">
                  <c:v>11994</c:v>
                </c:pt>
                <c:pt idx="3">
                  <c:v>12114</c:v>
                </c:pt>
              </c:numCache>
            </c:numRef>
          </c:cat>
          <c:val>
            <c:numRef>
              <c:f>Foglio1!$C$2:$C$5</c:f>
              <c:numCache>
                <c:formatCode>General</c:formatCode>
                <c:ptCount val="4"/>
                <c:pt idx="0">
                  <c:v>13.1</c:v>
                </c:pt>
                <c:pt idx="1">
                  <c:v>14.6</c:v>
                </c:pt>
                <c:pt idx="2">
                  <c:v>16.899999999999999</c:v>
                </c:pt>
                <c:pt idx="3">
                  <c:v>12.3</c:v>
                </c:pt>
              </c:numCache>
            </c:numRef>
          </c:val>
          <c:smooth val="0"/>
          <c:extLst>
            <c:ext xmlns:c16="http://schemas.microsoft.com/office/drawing/2014/chart" uri="{C3380CC4-5D6E-409C-BE32-E72D297353CC}">
              <c16:uniqueId val="{00000001-99F5-224A-913F-EEBBC1C22331}"/>
            </c:ext>
          </c:extLst>
        </c:ser>
        <c:ser>
          <c:idx val="2"/>
          <c:order val="2"/>
          <c:tx>
            <c:strRef>
              <c:f>Foglio1!$D$1</c:f>
              <c:strCache>
                <c:ptCount val="1"/>
                <c:pt idx="0">
                  <c:v>DZP</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Foglio1!$A$2:$A$5</c:f>
              <c:numCache>
                <c:formatCode>mmm\-yy</c:formatCode>
                <c:ptCount val="4"/>
                <c:pt idx="0" formatCode="General">
                  <c:v>1930</c:v>
                </c:pt>
                <c:pt idx="1">
                  <c:v>11871</c:v>
                </c:pt>
                <c:pt idx="2">
                  <c:v>11994</c:v>
                </c:pt>
                <c:pt idx="3">
                  <c:v>12114</c:v>
                </c:pt>
              </c:numCache>
            </c:numRef>
          </c:cat>
          <c:val>
            <c:numRef>
              <c:f>Foglio1!$D$2:$D$5</c:f>
              <c:numCache>
                <c:formatCode>General</c:formatCode>
                <c:ptCount val="4"/>
                <c:pt idx="0">
                  <c:v>11.8</c:v>
                </c:pt>
                <c:pt idx="1">
                  <c:v>12.3</c:v>
                </c:pt>
                <c:pt idx="2">
                  <c:v>11.9</c:v>
                </c:pt>
                <c:pt idx="3">
                  <c:v>11.2</c:v>
                </c:pt>
              </c:numCache>
            </c:numRef>
          </c:val>
          <c:smooth val="0"/>
          <c:extLst>
            <c:ext xmlns:c16="http://schemas.microsoft.com/office/drawing/2014/chart" uri="{C3380CC4-5D6E-409C-BE32-E72D297353CC}">
              <c16:uniqueId val="{00000002-99F5-224A-913F-EEBBC1C22331}"/>
            </c:ext>
          </c:extLst>
        </c:ser>
        <c:ser>
          <c:idx val="3"/>
          <c:order val="3"/>
          <c:tx>
            <c:strRef>
              <c:f>Foglio1!$E$1</c:f>
              <c:strCache>
                <c:ptCount val="1"/>
                <c:pt idx="0">
                  <c:v>NSDAP</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Foglio1!$A$2:$A$5</c:f>
              <c:numCache>
                <c:formatCode>mmm\-yy</c:formatCode>
                <c:ptCount val="4"/>
                <c:pt idx="0" formatCode="General">
                  <c:v>1930</c:v>
                </c:pt>
                <c:pt idx="1">
                  <c:v>11871</c:v>
                </c:pt>
                <c:pt idx="2">
                  <c:v>11994</c:v>
                </c:pt>
                <c:pt idx="3">
                  <c:v>12114</c:v>
                </c:pt>
              </c:numCache>
            </c:numRef>
          </c:cat>
          <c:val>
            <c:numRef>
              <c:f>Foglio1!$E$2:$E$5</c:f>
              <c:numCache>
                <c:formatCode>General</c:formatCode>
                <c:ptCount val="4"/>
                <c:pt idx="0">
                  <c:v>18.3</c:v>
                </c:pt>
                <c:pt idx="1">
                  <c:v>37.799999999999997</c:v>
                </c:pt>
                <c:pt idx="2">
                  <c:v>33.1</c:v>
                </c:pt>
                <c:pt idx="3">
                  <c:v>43.9</c:v>
                </c:pt>
              </c:numCache>
            </c:numRef>
          </c:val>
          <c:smooth val="0"/>
          <c:extLst>
            <c:ext xmlns:c16="http://schemas.microsoft.com/office/drawing/2014/chart" uri="{C3380CC4-5D6E-409C-BE32-E72D297353CC}">
              <c16:uniqueId val="{00000003-99F5-224A-913F-EEBBC1C22331}"/>
            </c:ext>
          </c:extLst>
        </c:ser>
        <c:dLbls>
          <c:showLegendKey val="0"/>
          <c:showVal val="0"/>
          <c:showCatName val="0"/>
          <c:showSerName val="0"/>
          <c:showPercent val="0"/>
          <c:showBubbleSize val="0"/>
        </c:dLbls>
        <c:marker val="1"/>
        <c:smooth val="0"/>
        <c:axId val="-714302544"/>
        <c:axId val="-714302000"/>
      </c:lineChart>
      <c:catAx>
        <c:axId val="-71430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714302000"/>
        <c:crosses val="autoZero"/>
        <c:auto val="1"/>
        <c:lblAlgn val="ctr"/>
        <c:lblOffset val="100"/>
        <c:noMultiLvlLbl val="0"/>
      </c:catAx>
      <c:valAx>
        <c:axId val="-71430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71430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1409D-334B-43E5-8FC9-D8CA46D051B0}" type="doc">
      <dgm:prSet loTypeId="urn:microsoft.com/office/officeart/2005/8/layout/hProcess3" loCatId="process" qsTypeId="urn:microsoft.com/office/officeart/2005/8/quickstyle/simple1" qsCatId="simple" csTypeId="urn:microsoft.com/office/officeart/2005/8/colors/accent3_4" csCatId="accent3" phldr="1"/>
      <dgm:spPr/>
    </dgm:pt>
    <dgm:pt modelId="{DED78D1F-C823-4B68-AC34-882C874190B1}">
      <dgm:prSet phldrT="[Testo]"/>
      <dgm:spPr/>
      <dgm:t>
        <a:bodyPr/>
        <a:lstStyle/>
        <a:p>
          <a:r>
            <a:rPr lang="it-IT" b="1" dirty="0"/>
            <a:t>21 ottobre 1929</a:t>
          </a:r>
        </a:p>
        <a:p>
          <a:r>
            <a:rPr lang="it-IT" dirty="0"/>
            <a:t>vendute azioni per 6 milioni di $</a:t>
          </a:r>
        </a:p>
      </dgm:t>
    </dgm:pt>
    <dgm:pt modelId="{3D76CFF3-68FB-460F-A547-93310B5DE3B2}" type="parTrans" cxnId="{63600C17-3095-48D4-8E65-88FFC71E8548}">
      <dgm:prSet/>
      <dgm:spPr/>
      <dgm:t>
        <a:bodyPr/>
        <a:lstStyle/>
        <a:p>
          <a:endParaRPr lang="it-IT"/>
        </a:p>
      </dgm:t>
    </dgm:pt>
    <dgm:pt modelId="{B7A76788-4B84-45A3-9E0F-4B74CBD4070F}" type="sibTrans" cxnId="{63600C17-3095-48D4-8E65-88FFC71E8548}">
      <dgm:prSet/>
      <dgm:spPr/>
      <dgm:t>
        <a:bodyPr/>
        <a:lstStyle/>
        <a:p>
          <a:endParaRPr lang="it-IT"/>
        </a:p>
      </dgm:t>
    </dgm:pt>
    <dgm:pt modelId="{3B1C420B-881D-48E9-BD2D-E7E50774BC68}">
      <dgm:prSet phldrT="[Testo]"/>
      <dgm:spPr/>
      <dgm:t>
        <a:bodyPr/>
        <a:lstStyle/>
        <a:p>
          <a:r>
            <a:rPr lang="it-IT" b="1" dirty="0"/>
            <a:t>24 ottobre 1929</a:t>
          </a:r>
        </a:p>
        <a:p>
          <a:r>
            <a:rPr lang="it-IT" dirty="0"/>
            <a:t>vendute azioni per 13 milioni di $</a:t>
          </a:r>
        </a:p>
      </dgm:t>
    </dgm:pt>
    <dgm:pt modelId="{EC5C5DDE-EBB1-4D32-BAB2-3DF58B762992}" type="parTrans" cxnId="{20F7D3C7-5C50-4DAC-BE06-BA4399D640A6}">
      <dgm:prSet/>
      <dgm:spPr/>
      <dgm:t>
        <a:bodyPr/>
        <a:lstStyle/>
        <a:p>
          <a:endParaRPr lang="it-IT"/>
        </a:p>
      </dgm:t>
    </dgm:pt>
    <dgm:pt modelId="{2A3996A2-4E66-43BB-B4F6-D695C3191D21}" type="sibTrans" cxnId="{20F7D3C7-5C50-4DAC-BE06-BA4399D640A6}">
      <dgm:prSet/>
      <dgm:spPr/>
      <dgm:t>
        <a:bodyPr/>
        <a:lstStyle/>
        <a:p>
          <a:endParaRPr lang="it-IT"/>
        </a:p>
      </dgm:t>
    </dgm:pt>
    <dgm:pt modelId="{BD9023C9-731E-4581-BD01-D623FDC11732}">
      <dgm:prSet phldrT="[Testo]"/>
      <dgm:spPr/>
      <dgm:t>
        <a:bodyPr/>
        <a:lstStyle/>
        <a:p>
          <a:r>
            <a:rPr lang="it-IT" b="1" dirty="0"/>
            <a:t>29 ottobre 1929</a:t>
          </a:r>
        </a:p>
        <a:p>
          <a:r>
            <a:rPr lang="it-IT" dirty="0"/>
            <a:t>vendute azioni per 16 milioni di $</a:t>
          </a:r>
        </a:p>
      </dgm:t>
    </dgm:pt>
    <dgm:pt modelId="{E27732C8-6DAB-4117-B518-940AD794326F}" type="parTrans" cxnId="{D5FD44C2-9D27-4658-91DD-B1FCFC0756CE}">
      <dgm:prSet/>
      <dgm:spPr/>
      <dgm:t>
        <a:bodyPr/>
        <a:lstStyle/>
        <a:p>
          <a:endParaRPr lang="it-IT"/>
        </a:p>
      </dgm:t>
    </dgm:pt>
    <dgm:pt modelId="{24DC0D25-9C34-4658-8DA1-2CC493273428}" type="sibTrans" cxnId="{D5FD44C2-9D27-4658-91DD-B1FCFC0756CE}">
      <dgm:prSet/>
      <dgm:spPr/>
      <dgm:t>
        <a:bodyPr/>
        <a:lstStyle/>
        <a:p>
          <a:endParaRPr lang="it-IT"/>
        </a:p>
      </dgm:t>
    </dgm:pt>
    <dgm:pt modelId="{E30EFDD2-7AAC-4224-9D39-24A984AD8240}" type="pres">
      <dgm:prSet presAssocID="{F3B1409D-334B-43E5-8FC9-D8CA46D051B0}" presName="Name0" presStyleCnt="0">
        <dgm:presLayoutVars>
          <dgm:dir/>
          <dgm:animLvl val="lvl"/>
          <dgm:resizeHandles val="exact"/>
        </dgm:presLayoutVars>
      </dgm:prSet>
      <dgm:spPr/>
    </dgm:pt>
    <dgm:pt modelId="{078251F2-F2AB-48A0-BF23-9F7F0D385C6A}" type="pres">
      <dgm:prSet presAssocID="{F3B1409D-334B-43E5-8FC9-D8CA46D051B0}" presName="dummy" presStyleCnt="0"/>
      <dgm:spPr/>
    </dgm:pt>
    <dgm:pt modelId="{58A21E26-084A-40D6-866B-EC3C61C6E75D}" type="pres">
      <dgm:prSet presAssocID="{F3B1409D-334B-43E5-8FC9-D8CA46D051B0}" presName="linH" presStyleCnt="0"/>
      <dgm:spPr/>
    </dgm:pt>
    <dgm:pt modelId="{E2069076-F651-430C-85B9-DEB929953C75}" type="pres">
      <dgm:prSet presAssocID="{F3B1409D-334B-43E5-8FC9-D8CA46D051B0}" presName="padding1" presStyleCnt="0"/>
      <dgm:spPr/>
    </dgm:pt>
    <dgm:pt modelId="{AA666633-E898-4C6D-8B70-7FDC77B339EE}" type="pres">
      <dgm:prSet presAssocID="{DED78D1F-C823-4B68-AC34-882C874190B1}" presName="linV" presStyleCnt="0"/>
      <dgm:spPr/>
    </dgm:pt>
    <dgm:pt modelId="{60630C6D-C12A-4F9A-9194-9F9B0FE43F30}" type="pres">
      <dgm:prSet presAssocID="{DED78D1F-C823-4B68-AC34-882C874190B1}" presName="spVertical1" presStyleCnt="0"/>
      <dgm:spPr/>
    </dgm:pt>
    <dgm:pt modelId="{094005D7-7178-49F9-8168-F4DA27537C82}" type="pres">
      <dgm:prSet presAssocID="{DED78D1F-C823-4B68-AC34-882C874190B1}" presName="parTx" presStyleLbl="revTx" presStyleIdx="0" presStyleCnt="3" custLinFactNeighborX="-29461" custLinFactNeighborY="2644">
        <dgm:presLayoutVars>
          <dgm:chMax val="0"/>
          <dgm:chPref val="0"/>
          <dgm:bulletEnabled val="1"/>
        </dgm:presLayoutVars>
      </dgm:prSet>
      <dgm:spPr/>
    </dgm:pt>
    <dgm:pt modelId="{30ED6815-B372-4E0C-ACDA-65FB8B10DF64}" type="pres">
      <dgm:prSet presAssocID="{DED78D1F-C823-4B68-AC34-882C874190B1}" presName="spVertical2" presStyleCnt="0"/>
      <dgm:spPr/>
    </dgm:pt>
    <dgm:pt modelId="{410EE329-8DC4-4145-9985-53680390F96C}" type="pres">
      <dgm:prSet presAssocID="{DED78D1F-C823-4B68-AC34-882C874190B1}" presName="spVertical3" presStyleCnt="0"/>
      <dgm:spPr/>
    </dgm:pt>
    <dgm:pt modelId="{54641031-ED0C-4C44-BD36-821654760CFF}" type="pres">
      <dgm:prSet presAssocID="{B7A76788-4B84-45A3-9E0F-4B74CBD4070F}" presName="space" presStyleCnt="0"/>
      <dgm:spPr/>
    </dgm:pt>
    <dgm:pt modelId="{6E8DBBD7-8C74-4285-976F-08E8110CD8C8}" type="pres">
      <dgm:prSet presAssocID="{3B1C420B-881D-48E9-BD2D-E7E50774BC68}" presName="linV" presStyleCnt="0"/>
      <dgm:spPr/>
    </dgm:pt>
    <dgm:pt modelId="{7B9CFCDE-D019-45DD-93A0-33FB640D504E}" type="pres">
      <dgm:prSet presAssocID="{3B1C420B-881D-48E9-BD2D-E7E50774BC68}" presName="spVertical1" presStyleCnt="0"/>
      <dgm:spPr/>
    </dgm:pt>
    <dgm:pt modelId="{1E69F46C-35FC-4BC5-9A3A-A0FE404509A5}" type="pres">
      <dgm:prSet presAssocID="{3B1C420B-881D-48E9-BD2D-E7E50774BC68}" presName="parTx" presStyleLbl="revTx" presStyleIdx="1" presStyleCnt="3" custLinFactNeighborX="-40689" custLinFactNeighborY="0">
        <dgm:presLayoutVars>
          <dgm:chMax val="0"/>
          <dgm:chPref val="0"/>
          <dgm:bulletEnabled val="1"/>
        </dgm:presLayoutVars>
      </dgm:prSet>
      <dgm:spPr/>
    </dgm:pt>
    <dgm:pt modelId="{BE0FE469-6B56-4372-A853-920001D6FEAF}" type="pres">
      <dgm:prSet presAssocID="{3B1C420B-881D-48E9-BD2D-E7E50774BC68}" presName="spVertical2" presStyleCnt="0"/>
      <dgm:spPr/>
    </dgm:pt>
    <dgm:pt modelId="{4850F18E-23BB-4BCB-A3CE-BDB30CACAB50}" type="pres">
      <dgm:prSet presAssocID="{3B1C420B-881D-48E9-BD2D-E7E50774BC68}" presName="spVertical3" presStyleCnt="0"/>
      <dgm:spPr/>
    </dgm:pt>
    <dgm:pt modelId="{E59C75ED-4896-4355-BE75-2735E165B63A}" type="pres">
      <dgm:prSet presAssocID="{2A3996A2-4E66-43BB-B4F6-D695C3191D21}" presName="space" presStyleCnt="0"/>
      <dgm:spPr/>
    </dgm:pt>
    <dgm:pt modelId="{B38D972A-392B-4DC3-A1C3-197FFA13A9DC}" type="pres">
      <dgm:prSet presAssocID="{BD9023C9-731E-4581-BD01-D623FDC11732}" presName="linV" presStyleCnt="0"/>
      <dgm:spPr/>
    </dgm:pt>
    <dgm:pt modelId="{6E0D47CA-4F04-40B2-8035-B876BA83BFD9}" type="pres">
      <dgm:prSet presAssocID="{BD9023C9-731E-4581-BD01-D623FDC11732}" presName="spVertical1" presStyleCnt="0"/>
      <dgm:spPr/>
    </dgm:pt>
    <dgm:pt modelId="{A33CF496-89A8-450B-925F-E3D4BB105448}" type="pres">
      <dgm:prSet presAssocID="{BD9023C9-731E-4581-BD01-D623FDC11732}" presName="parTx" presStyleLbl="revTx" presStyleIdx="2" presStyleCnt="3" custLinFactNeighborX="-45096" custLinFactNeighborY="-2643">
        <dgm:presLayoutVars>
          <dgm:chMax val="0"/>
          <dgm:chPref val="0"/>
          <dgm:bulletEnabled val="1"/>
        </dgm:presLayoutVars>
      </dgm:prSet>
      <dgm:spPr/>
    </dgm:pt>
    <dgm:pt modelId="{21BB2368-4910-49DC-A662-792600B4DF8D}" type="pres">
      <dgm:prSet presAssocID="{BD9023C9-731E-4581-BD01-D623FDC11732}" presName="spVertical2" presStyleCnt="0"/>
      <dgm:spPr/>
    </dgm:pt>
    <dgm:pt modelId="{8A778037-797E-4242-89C3-CE2213FA3118}" type="pres">
      <dgm:prSet presAssocID="{BD9023C9-731E-4581-BD01-D623FDC11732}" presName="spVertical3" presStyleCnt="0"/>
      <dgm:spPr/>
    </dgm:pt>
    <dgm:pt modelId="{0325A480-CBBD-469C-B1B8-BA34E0943367}" type="pres">
      <dgm:prSet presAssocID="{F3B1409D-334B-43E5-8FC9-D8CA46D051B0}" presName="padding2" presStyleCnt="0"/>
      <dgm:spPr/>
    </dgm:pt>
    <dgm:pt modelId="{51501D2D-7BFD-4282-9943-FF62AD4D8ABE}" type="pres">
      <dgm:prSet presAssocID="{F3B1409D-334B-43E5-8FC9-D8CA46D051B0}" presName="negArrow" presStyleCnt="0"/>
      <dgm:spPr/>
    </dgm:pt>
    <dgm:pt modelId="{DE0A4202-E76F-4311-8879-672D0872860C}" type="pres">
      <dgm:prSet presAssocID="{F3B1409D-334B-43E5-8FC9-D8CA46D051B0}" presName="backgroundArrow" presStyleLbl="node1" presStyleIdx="0" presStyleCnt="1" custAng="0" custLinFactNeighborY="-4777"/>
      <dgm:spPr/>
    </dgm:pt>
  </dgm:ptLst>
  <dgm:cxnLst>
    <dgm:cxn modelId="{63600C17-3095-48D4-8E65-88FFC71E8548}" srcId="{F3B1409D-334B-43E5-8FC9-D8CA46D051B0}" destId="{DED78D1F-C823-4B68-AC34-882C874190B1}" srcOrd="0" destOrd="0" parTransId="{3D76CFF3-68FB-460F-A547-93310B5DE3B2}" sibTransId="{B7A76788-4B84-45A3-9E0F-4B74CBD4070F}"/>
    <dgm:cxn modelId="{6E18F040-3770-4A48-9C1A-F0A5D80525F9}" type="presOf" srcId="{BD9023C9-731E-4581-BD01-D623FDC11732}" destId="{A33CF496-89A8-450B-925F-E3D4BB105448}" srcOrd="0" destOrd="0" presId="urn:microsoft.com/office/officeart/2005/8/layout/hProcess3"/>
    <dgm:cxn modelId="{A71F5F81-91B6-449F-A10A-4D76F8DCA975}" type="presOf" srcId="{F3B1409D-334B-43E5-8FC9-D8CA46D051B0}" destId="{E30EFDD2-7AAC-4224-9D39-24A984AD8240}" srcOrd="0" destOrd="0" presId="urn:microsoft.com/office/officeart/2005/8/layout/hProcess3"/>
    <dgm:cxn modelId="{48C5F9AC-7931-4C43-97E8-51547463E9EC}" type="presOf" srcId="{3B1C420B-881D-48E9-BD2D-E7E50774BC68}" destId="{1E69F46C-35FC-4BC5-9A3A-A0FE404509A5}" srcOrd="0" destOrd="0" presId="urn:microsoft.com/office/officeart/2005/8/layout/hProcess3"/>
    <dgm:cxn modelId="{D5FD44C2-9D27-4658-91DD-B1FCFC0756CE}" srcId="{F3B1409D-334B-43E5-8FC9-D8CA46D051B0}" destId="{BD9023C9-731E-4581-BD01-D623FDC11732}" srcOrd="2" destOrd="0" parTransId="{E27732C8-6DAB-4117-B518-940AD794326F}" sibTransId="{24DC0D25-9C34-4658-8DA1-2CC493273428}"/>
    <dgm:cxn modelId="{20F7D3C7-5C50-4DAC-BE06-BA4399D640A6}" srcId="{F3B1409D-334B-43E5-8FC9-D8CA46D051B0}" destId="{3B1C420B-881D-48E9-BD2D-E7E50774BC68}" srcOrd="1" destOrd="0" parTransId="{EC5C5DDE-EBB1-4D32-BAB2-3DF58B762992}" sibTransId="{2A3996A2-4E66-43BB-B4F6-D695C3191D21}"/>
    <dgm:cxn modelId="{DB93B3F2-FD3B-4166-B10B-641B34D03459}" type="presOf" srcId="{DED78D1F-C823-4B68-AC34-882C874190B1}" destId="{094005D7-7178-49F9-8168-F4DA27537C82}" srcOrd="0" destOrd="0" presId="urn:microsoft.com/office/officeart/2005/8/layout/hProcess3"/>
    <dgm:cxn modelId="{2265C9D3-F55B-492D-B3A3-7798214DA309}" type="presParOf" srcId="{E30EFDD2-7AAC-4224-9D39-24A984AD8240}" destId="{078251F2-F2AB-48A0-BF23-9F7F0D385C6A}" srcOrd="0" destOrd="0" presId="urn:microsoft.com/office/officeart/2005/8/layout/hProcess3"/>
    <dgm:cxn modelId="{1D58653B-687D-430A-BCDF-3C875631AC4B}" type="presParOf" srcId="{E30EFDD2-7AAC-4224-9D39-24A984AD8240}" destId="{58A21E26-084A-40D6-866B-EC3C61C6E75D}" srcOrd="1" destOrd="0" presId="urn:microsoft.com/office/officeart/2005/8/layout/hProcess3"/>
    <dgm:cxn modelId="{02F22D4F-4362-486B-80C0-C15873041716}" type="presParOf" srcId="{58A21E26-084A-40D6-866B-EC3C61C6E75D}" destId="{E2069076-F651-430C-85B9-DEB929953C75}" srcOrd="0" destOrd="0" presId="urn:microsoft.com/office/officeart/2005/8/layout/hProcess3"/>
    <dgm:cxn modelId="{D91962ED-9360-4901-B037-EBF586CA3096}" type="presParOf" srcId="{58A21E26-084A-40D6-866B-EC3C61C6E75D}" destId="{AA666633-E898-4C6D-8B70-7FDC77B339EE}" srcOrd="1" destOrd="0" presId="urn:microsoft.com/office/officeart/2005/8/layout/hProcess3"/>
    <dgm:cxn modelId="{F785AC30-3347-467D-A156-C0782F476BAF}" type="presParOf" srcId="{AA666633-E898-4C6D-8B70-7FDC77B339EE}" destId="{60630C6D-C12A-4F9A-9194-9F9B0FE43F30}" srcOrd="0" destOrd="0" presId="urn:microsoft.com/office/officeart/2005/8/layout/hProcess3"/>
    <dgm:cxn modelId="{A78D74B8-D014-42C0-889D-63F6C81D4D8E}" type="presParOf" srcId="{AA666633-E898-4C6D-8B70-7FDC77B339EE}" destId="{094005D7-7178-49F9-8168-F4DA27537C82}" srcOrd="1" destOrd="0" presId="urn:microsoft.com/office/officeart/2005/8/layout/hProcess3"/>
    <dgm:cxn modelId="{E5471911-CD96-49FB-B64F-EC1D8FCB85A3}" type="presParOf" srcId="{AA666633-E898-4C6D-8B70-7FDC77B339EE}" destId="{30ED6815-B372-4E0C-ACDA-65FB8B10DF64}" srcOrd="2" destOrd="0" presId="urn:microsoft.com/office/officeart/2005/8/layout/hProcess3"/>
    <dgm:cxn modelId="{9AFFA117-0F34-45FA-A462-D431E1D4F982}" type="presParOf" srcId="{AA666633-E898-4C6D-8B70-7FDC77B339EE}" destId="{410EE329-8DC4-4145-9985-53680390F96C}" srcOrd="3" destOrd="0" presId="urn:microsoft.com/office/officeart/2005/8/layout/hProcess3"/>
    <dgm:cxn modelId="{B00E8814-1343-4BB0-BAEA-448AC801A8FC}" type="presParOf" srcId="{58A21E26-084A-40D6-866B-EC3C61C6E75D}" destId="{54641031-ED0C-4C44-BD36-821654760CFF}" srcOrd="2" destOrd="0" presId="urn:microsoft.com/office/officeart/2005/8/layout/hProcess3"/>
    <dgm:cxn modelId="{7AFB5C7D-A3ED-4EAB-A7C3-5BCEFAE7B2F1}" type="presParOf" srcId="{58A21E26-084A-40D6-866B-EC3C61C6E75D}" destId="{6E8DBBD7-8C74-4285-976F-08E8110CD8C8}" srcOrd="3" destOrd="0" presId="urn:microsoft.com/office/officeart/2005/8/layout/hProcess3"/>
    <dgm:cxn modelId="{D251FE79-BF65-40D1-9F90-4DAC69730819}" type="presParOf" srcId="{6E8DBBD7-8C74-4285-976F-08E8110CD8C8}" destId="{7B9CFCDE-D019-45DD-93A0-33FB640D504E}" srcOrd="0" destOrd="0" presId="urn:microsoft.com/office/officeart/2005/8/layout/hProcess3"/>
    <dgm:cxn modelId="{9541ACD5-9160-4D8B-98EA-B17631BFA115}" type="presParOf" srcId="{6E8DBBD7-8C74-4285-976F-08E8110CD8C8}" destId="{1E69F46C-35FC-4BC5-9A3A-A0FE404509A5}" srcOrd="1" destOrd="0" presId="urn:microsoft.com/office/officeart/2005/8/layout/hProcess3"/>
    <dgm:cxn modelId="{EE760AF6-05B8-459A-8CE2-A952E57BFB96}" type="presParOf" srcId="{6E8DBBD7-8C74-4285-976F-08E8110CD8C8}" destId="{BE0FE469-6B56-4372-A853-920001D6FEAF}" srcOrd="2" destOrd="0" presId="urn:microsoft.com/office/officeart/2005/8/layout/hProcess3"/>
    <dgm:cxn modelId="{5A6483EE-7A41-4C66-8168-FA22D7FA6FBC}" type="presParOf" srcId="{6E8DBBD7-8C74-4285-976F-08E8110CD8C8}" destId="{4850F18E-23BB-4BCB-A3CE-BDB30CACAB50}" srcOrd="3" destOrd="0" presId="urn:microsoft.com/office/officeart/2005/8/layout/hProcess3"/>
    <dgm:cxn modelId="{D8FE66EA-0BE7-4E90-A407-C4B922826EDE}" type="presParOf" srcId="{58A21E26-084A-40D6-866B-EC3C61C6E75D}" destId="{E59C75ED-4896-4355-BE75-2735E165B63A}" srcOrd="4" destOrd="0" presId="urn:microsoft.com/office/officeart/2005/8/layout/hProcess3"/>
    <dgm:cxn modelId="{49E72047-0A24-4E26-A6B6-982D62865211}" type="presParOf" srcId="{58A21E26-084A-40D6-866B-EC3C61C6E75D}" destId="{B38D972A-392B-4DC3-A1C3-197FFA13A9DC}" srcOrd="5" destOrd="0" presId="urn:microsoft.com/office/officeart/2005/8/layout/hProcess3"/>
    <dgm:cxn modelId="{DB58E7DE-2DCB-43F8-9831-2A33D3B214D7}" type="presParOf" srcId="{B38D972A-392B-4DC3-A1C3-197FFA13A9DC}" destId="{6E0D47CA-4F04-40B2-8035-B876BA83BFD9}" srcOrd="0" destOrd="0" presId="urn:microsoft.com/office/officeart/2005/8/layout/hProcess3"/>
    <dgm:cxn modelId="{7EFE5FEA-482F-4306-8C02-2199676C7F1B}" type="presParOf" srcId="{B38D972A-392B-4DC3-A1C3-197FFA13A9DC}" destId="{A33CF496-89A8-450B-925F-E3D4BB105448}" srcOrd="1" destOrd="0" presId="urn:microsoft.com/office/officeart/2005/8/layout/hProcess3"/>
    <dgm:cxn modelId="{6714AFFB-CC1D-491B-889D-B061CCBD488F}" type="presParOf" srcId="{B38D972A-392B-4DC3-A1C3-197FFA13A9DC}" destId="{21BB2368-4910-49DC-A662-792600B4DF8D}" srcOrd="2" destOrd="0" presId="urn:microsoft.com/office/officeart/2005/8/layout/hProcess3"/>
    <dgm:cxn modelId="{49801350-4B23-431D-ACCC-53EBE73454AD}" type="presParOf" srcId="{B38D972A-392B-4DC3-A1C3-197FFA13A9DC}" destId="{8A778037-797E-4242-89C3-CE2213FA3118}" srcOrd="3" destOrd="0" presId="urn:microsoft.com/office/officeart/2005/8/layout/hProcess3"/>
    <dgm:cxn modelId="{9EA63C8A-A394-4F1A-B25D-24A12521F7D2}" type="presParOf" srcId="{58A21E26-084A-40D6-866B-EC3C61C6E75D}" destId="{0325A480-CBBD-469C-B1B8-BA34E0943367}" srcOrd="6" destOrd="0" presId="urn:microsoft.com/office/officeart/2005/8/layout/hProcess3"/>
    <dgm:cxn modelId="{B28E8E9E-8521-499F-AD7E-A7BA274539A5}" type="presParOf" srcId="{58A21E26-084A-40D6-866B-EC3C61C6E75D}" destId="{51501D2D-7BFD-4282-9943-FF62AD4D8ABE}" srcOrd="7" destOrd="0" presId="urn:microsoft.com/office/officeart/2005/8/layout/hProcess3"/>
    <dgm:cxn modelId="{FC2F54FC-7168-463B-8548-09B26D99F32A}" type="presParOf" srcId="{58A21E26-084A-40D6-866B-EC3C61C6E75D}" destId="{DE0A4202-E76F-4311-8879-672D0872860C}" srcOrd="8"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2AD7E-5958-41BB-96D7-D4F134660969}" type="doc">
      <dgm:prSet loTypeId="urn:microsoft.com/office/officeart/2005/8/layout/process5" loCatId="process" qsTypeId="urn:microsoft.com/office/officeart/2005/8/quickstyle/simple2" qsCatId="simple" csTypeId="urn:microsoft.com/office/officeart/2005/8/colors/colorful2" csCatId="colorful" phldr="1"/>
      <dgm:spPr/>
      <dgm:t>
        <a:bodyPr/>
        <a:lstStyle/>
        <a:p>
          <a:endParaRPr lang="it-IT"/>
        </a:p>
      </dgm:t>
    </dgm:pt>
    <dgm:pt modelId="{4CD08DFB-10E9-4079-AE5A-C6D3452ECE51}">
      <dgm:prSet phldrT="[Testo]"/>
      <dgm:spPr/>
      <dgm:t>
        <a:bodyPr/>
        <a:lstStyle/>
        <a:p>
          <a:r>
            <a:rPr lang="it-IT" dirty="0"/>
            <a:t>Diminuzione della produzione industriale</a:t>
          </a:r>
        </a:p>
      </dgm:t>
    </dgm:pt>
    <dgm:pt modelId="{1547B2A1-62FB-4BCB-9EB2-AB23107ECFEE}" type="parTrans" cxnId="{29730D3C-867E-48BD-BD6B-ACEEA8CE4FAF}">
      <dgm:prSet/>
      <dgm:spPr/>
      <dgm:t>
        <a:bodyPr/>
        <a:lstStyle/>
        <a:p>
          <a:endParaRPr lang="it-IT"/>
        </a:p>
      </dgm:t>
    </dgm:pt>
    <dgm:pt modelId="{B501D11E-7BB6-4F15-BD0C-0683765E2A85}" type="sibTrans" cxnId="{29730D3C-867E-48BD-BD6B-ACEEA8CE4FAF}">
      <dgm:prSet/>
      <dgm:spPr/>
      <dgm:t>
        <a:bodyPr/>
        <a:lstStyle/>
        <a:p>
          <a:endParaRPr lang="it-IT"/>
        </a:p>
      </dgm:t>
    </dgm:pt>
    <dgm:pt modelId="{766822AE-40A9-4DFA-A713-49E671FBE5C5}">
      <dgm:prSet phldrT="[Testo]"/>
      <dgm:spPr/>
      <dgm:t>
        <a:bodyPr/>
        <a:lstStyle/>
        <a:p>
          <a:r>
            <a:rPr lang="it-IT" dirty="0"/>
            <a:t>Crisi bancaria</a:t>
          </a:r>
        </a:p>
      </dgm:t>
    </dgm:pt>
    <dgm:pt modelId="{FABD0542-B546-4AA8-AA10-439171F5D4FA}" type="parTrans" cxnId="{D846CFE0-C409-4010-AE32-6C1BFC9B45FF}">
      <dgm:prSet/>
      <dgm:spPr/>
      <dgm:t>
        <a:bodyPr/>
        <a:lstStyle/>
        <a:p>
          <a:endParaRPr lang="it-IT"/>
        </a:p>
      </dgm:t>
    </dgm:pt>
    <dgm:pt modelId="{D6DACB97-7EF8-4022-A8F0-679B876A6EE7}" type="sibTrans" cxnId="{D846CFE0-C409-4010-AE32-6C1BFC9B45FF}">
      <dgm:prSet/>
      <dgm:spPr/>
      <dgm:t>
        <a:bodyPr/>
        <a:lstStyle/>
        <a:p>
          <a:endParaRPr lang="it-IT"/>
        </a:p>
      </dgm:t>
    </dgm:pt>
    <dgm:pt modelId="{9BD63F5C-D748-4D5B-87DA-950869F58C73}">
      <dgm:prSet phldrT="[Tes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1800" dirty="0"/>
            <a:t>Crescita esponenziale della disoccupazione:  dagli 1,5/2,5 milioni nel 1929 si passa a 11,4/14,7 nel 1932</a:t>
          </a:r>
        </a:p>
      </dgm:t>
    </dgm:pt>
    <dgm:pt modelId="{E9865A21-E9F4-464E-B68A-B693618D4246}" type="parTrans" cxnId="{A1B513DE-AFE2-4176-9C7E-155605865AD8}">
      <dgm:prSet/>
      <dgm:spPr/>
      <dgm:t>
        <a:bodyPr/>
        <a:lstStyle/>
        <a:p>
          <a:endParaRPr lang="it-IT"/>
        </a:p>
      </dgm:t>
    </dgm:pt>
    <dgm:pt modelId="{B7E7BBBC-6792-40B4-9CCD-2B6EBCBE14AA}" type="sibTrans" cxnId="{A1B513DE-AFE2-4176-9C7E-155605865AD8}">
      <dgm:prSet/>
      <dgm:spPr/>
      <dgm:t>
        <a:bodyPr/>
        <a:lstStyle/>
        <a:p>
          <a:endParaRPr lang="it-IT"/>
        </a:p>
      </dgm:t>
    </dgm:pt>
    <dgm:pt modelId="{4A2326E3-CC12-46C5-937D-FB0312291017}">
      <dgm:prSet phldrT="[Testo]"/>
      <dgm:spPr/>
      <dgm:t>
        <a:bodyPr/>
        <a:lstStyle/>
        <a:p>
          <a:r>
            <a:rPr lang="it-IT" dirty="0"/>
            <a:t>Contagio internazionale</a:t>
          </a:r>
        </a:p>
      </dgm:t>
    </dgm:pt>
    <dgm:pt modelId="{737B045E-9118-4667-92A9-78AB3A8CE8E5}" type="parTrans" cxnId="{AE5D0315-4EC5-43C0-8D37-3FF253F27B0D}">
      <dgm:prSet/>
      <dgm:spPr/>
      <dgm:t>
        <a:bodyPr/>
        <a:lstStyle/>
        <a:p>
          <a:endParaRPr lang="it-IT"/>
        </a:p>
      </dgm:t>
    </dgm:pt>
    <dgm:pt modelId="{69CB12DB-5766-4EF4-991E-C64F57EC2969}" type="sibTrans" cxnId="{AE5D0315-4EC5-43C0-8D37-3FF253F27B0D}">
      <dgm:prSet/>
      <dgm:spPr/>
      <dgm:t>
        <a:bodyPr/>
        <a:lstStyle/>
        <a:p>
          <a:endParaRPr lang="it-IT"/>
        </a:p>
      </dgm:t>
    </dgm:pt>
    <dgm:pt modelId="{2DD92F80-6C43-4AA2-B43D-6FDFDF13764C}" type="pres">
      <dgm:prSet presAssocID="{1812AD7E-5958-41BB-96D7-D4F134660969}" presName="diagram" presStyleCnt="0">
        <dgm:presLayoutVars>
          <dgm:dir/>
          <dgm:resizeHandles val="exact"/>
        </dgm:presLayoutVars>
      </dgm:prSet>
      <dgm:spPr/>
    </dgm:pt>
    <dgm:pt modelId="{9813E386-8B55-49F0-81ED-2E9B6C15E243}" type="pres">
      <dgm:prSet presAssocID="{4CD08DFB-10E9-4079-AE5A-C6D3452ECE51}" presName="node" presStyleLbl="node1" presStyleIdx="0" presStyleCnt="4" custLinFactNeighborX="6329" custLinFactNeighborY="-14390">
        <dgm:presLayoutVars>
          <dgm:bulletEnabled val="1"/>
        </dgm:presLayoutVars>
      </dgm:prSet>
      <dgm:spPr/>
    </dgm:pt>
    <dgm:pt modelId="{73C920F1-EEFA-49EC-9A77-F71B2D162513}" type="pres">
      <dgm:prSet presAssocID="{B501D11E-7BB6-4F15-BD0C-0683765E2A85}" presName="sibTrans" presStyleLbl="sibTrans2D1" presStyleIdx="0" presStyleCnt="3"/>
      <dgm:spPr/>
    </dgm:pt>
    <dgm:pt modelId="{E655F72E-982D-4535-BF4E-F889FBB29496}" type="pres">
      <dgm:prSet presAssocID="{B501D11E-7BB6-4F15-BD0C-0683765E2A85}" presName="connectorText" presStyleLbl="sibTrans2D1" presStyleIdx="0" presStyleCnt="3"/>
      <dgm:spPr/>
    </dgm:pt>
    <dgm:pt modelId="{CFDEDC93-8264-4AC7-B12C-605D22DB3F21}" type="pres">
      <dgm:prSet presAssocID="{766822AE-40A9-4DFA-A713-49E671FBE5C5}" presName="node" presStyleLbl="node1" presStyleIdx="1" presStyleCnt="4" custScaleX="74623" custLinFactNeighborX="-2878" custLinFactNeighborY="22784">
        <dgm:presLayoutVars>
          <dgm:bulletEnabled val="1"/>
        </dgm:presLayoutVars>
      </dgm:prSet>
      <dgm:spPr/>
    </dgm:pt>
    <dgm:pt modelId="{55460C66-40C0-490F-921D-9F6943C9C947}" type="pres">
      <dgm:prSet presAssocID="{D6DACB97-7EF8-4022-A8F0-679B876A6EE7}" presName="sibTrans" presStyleLbl="sibTrans2D1" presStyleIdx="1" presStyleCnt="3"/>
      <dgm:spPr/>
    </dgm:pt>
    <dgm:pt modelId="{B72217A3-39D3-4475-B6B9-3784F34409D8}" type="pres">
      <dgm:prSet presAssocID="{D6DACB97-7EF8-4022-A8F0-679B876A6EE7}" presName="connectorText" presStyleLbl="sibTrans2D1" presStyleIdx="1" presStyleCnt="3"/>
      <dgm:spPr/>
    </dgm:pt>
    <dgm:pt modelId="{3542AA84-0F65-4047-A1FA-B5C670708348}" type="pres">
      <dgm:prSet presAssocID="{9BD63F5C-D748-4D5B-87DA-950869F58C73}" presName="node" presStyleLbl="node1" presStyleIdx="2" presStyleCnt="4" custScaleX="201241">
        <dgm:presLayoutVars>
          <dgm:bulletEnabled val="1"/>
        </dgm:presLayoutVars>
      </dgm:prSet>
      <dgm:spPr/>
    </dgm:pt>
    <dgm:pt modelId="{759B47D1-47D3-4D4B-897E-28DB5A87D9DA}" type="pres">
      <dgm:prSet presAssocID="{B7E7BBBC-6792-40B4-9CCD-2B6EBCBE14AA}" presName="sibTrans" presStyleLbl="sibTrans2D1" presStyleIdx="2" presStyleCnt="3"/>
      <dgm:spPr/>
    </dgm:pt>
    <dgm:pt modelId="{84123AD9-F031-4D39-835B-945E9F99DFA4}" type="pres">
      <dgm:prSet presAssocID="{B7E7BBBC-6792-40B4-9CCD-2B6EBCBE14AA}" presName="connectorText" presStyleLbl="sibTrans2D1" presStyleIdx="2" presStyleCnt="3"/>
      <dgm:spPr/>
    </dgm:pt>
    <dgm:pt modelId="{229A3484-362B-48EF-B3A6-9212C7EDF884}" type="pres">
      <dgm:prSet presAssocID="{4A2326E3-CC12-46C5-937D-FB0312291017}" presName="node" presStyleLbl="node1" presStyleIdx="3" presStyleCnt="4" custLinFactNeighborX="53392" custLinFactNeighborY="128">
        <dgm:presLayoutVars>
          <dgm:bulletEnabled val="1"/>
        </dgm:presLayoutVars>
      </dgm:prSet>
      <dgm:spPr/>
    </dgm:pt>
  </dgm:ptLst>
  <dgm:cxnLst>
    <dgm:cxn modelId="{AE5D0315-4EC5-43C0-8D37-3FF253F27B0D}" srcId="{1812AD7E-5958-41BB-96D7-D4F134660969}" destId="{4A2326E3-CC12-46C5-937D-FB0312291017}" srcOrd="3" destOrd="0" parTransId="{737B045E-9118-4667-92A9-78AB3A8CE8E5}" sibTransId="{69CB12DB-5766-4EF4-991E-C64F57EC2969}"/>
    <dgm:cxn modelId="{AC3D4219-74B2-404E-8CE3-E619D9F0C7FE}" type="presOf" srcId="{B7E7BBBC-6792-40B4-9CCD-2B6EBCBE14AA}" destId="{84123AD9-F031-4D39-835B-945E9F99DFA4}" srcOrd="1" destOrd="0" presId="urn:microsoft.com/office/officeart/2005/8/layout/process5"/>
    <dgm:cxn modelId="{29730D3C-867E-48BD-BD6B-ACEEA8CE4FAF}" srcId="{1812AD7E-5958-41BB-96D7-D4F134660969}" destId="{4CD08DFB-10E9-4079-AE5A-C6D3452ECE51}" srcOrd="0" destOrd="0" parTransId="{1547B2A1-62FB-4BCB-9EB2-AB23107ECFEE}" sibTransId="{B501D11E-7BB6-4F15-BD0C-0683765E2A85}"/>
    <dgm:cxn modelId="{0CB1863C-1668-411D-B92E-91FDAE2ACFD3}" type="presOf" srcId="{D6DACB97-7EF8-4022-A8F0-679B876A6EE7}" destId="{B72217A3-39D3-4475-B6B9-3784F34409D8}" srcOrd="1" destOrd="0" presId="urn:microsoft.com/office/officeart/2005/8/layout/process5"/>
    <dgm:cxn modelId="{FF27CE3C-7B69-44EE-9BE2-BF03C88C9D53}" type="presOf" srcId="{B501D11E-7BB6-4F15-BD0C-0683765E2A85}" destId="{E655F72E-982D-4535-BF4E-F889FBB29496}" srcOrd="1" destOrd="0" presId="urn:microsoft.com/office/officeart/2005/8/layout/process5"/>
    <dgm:cxn modelId="{D917004A-C890-4210-A72C-D73271488011}" type="presOf" srcId="{B501D11E-7BB6-4F15-BD0C-0683765E2A85}" destId="{73C920F1-EEFA-49EC-9A77-F71B2D162513}" srcOrd="0" destOrd="0" presId="urn:microsoft.com/office/officeart/2005/8/layout/process5"/>
    <dgm:cxn modelId="{83D3105C-1CEB-40E4-ABC0-9A2DE3958CB1}" type="presOf" srcId="{9BD63F5C-D748-4D5B-87DA-950869F58C73}" destId="{3542AA84-0F65-4047-A1FA-B5C670708348}" srcOrd="0" destOrd="0" presId="urn:microsoft.com/office/officeart/2005/8/layout/process5"/>
    <dgm:cxn modelId="{EC94938F-B622-428A-9F3A-F59AC7AE1C41}" type="presOf" srcId="{1812AD7E-5958-41BB-96D7-D4F134660969}" destId="{2DD92F80-6C43-4AA2-B43D-6FDFDF13764C}" srcOrd="0" destOrd="0" presId="urn:microsoft.com/office/officeart/2005/8/layout/process5"/>
    <dgm:cxn modelId="{B04B17AC-7618-47C4-976E-7FDAB3037C42}" type="presOf" srcId="{4A2326E3-CC12-46C5-937D-FB0312291017}" destId="{229A3484-362B-48EF-B3A6-9212C7EDF884}" srcOrd="0" destOrd="0" presId="urn:microsoft.com/office/officeart/2005/8/layout/process5"/>
    <dgm:cxn modelId="{1F677FB5-D8FA-49A4-9641-114062DC2756}" type="presOf" srcId="{4CD08DFB-10E9-4079-AE5A-C6D3452ECE51}" destId="{9813E386-8B55-49F0-81ED-2E9B6C15E243}" srcOrd="0" destOrd="0" presId="urn:microsoft.com/office/officeart/2005/8/layout/process5"/>
    <dgm:cxn modelId="{8A11CAB6-68BD-43EB-B986-BA02A02FB3AB}" type="presOf" srcId="{D6DACB97-7EF8-4022-A8F0-679B876A6EE7}" destId="{55460C66-40C0-490F-921D-9F6943C9C947}" srcOrd="0" destOrd="0" presId="urn:microsoft.com/office/officeart/2005/8/layout/process5"/>
    <dgm:cxn modelId="{A1B513DE-AFE2-4176-9C7E-155605865AD8}" srcId="{1812AD7E-5958-41BB-96D7-D4F134660969}" destId="{9BD63F5C-D748-4D5B-87DA-950869F58C73}" srcOrd="2" destOrd="0" parTransId="{E9865A21-E9F4-464E-B68A-B693618D4246}" sibTransId="{B7E7BBBC-6792-40B4-9CCD-2B6EBCBE14AA}"/>
    <dgm:cxn modelId="{1D6C87E0-E29B-4E37-B3F3-5004ECFC69D5}" type="presOf" srcId="{B7E7BBBC-6792-40B4-9CCD-2B6EBCBE14AA}" destId="{759B47D1-47D3-4D4B-897E-28DB5A87D9DA}" srcOrd="0" destOrd="0" presId="urn:microsoft.com/office/officeart/2005/8/layout/process5"/>
    <dgm:cxn modelId="{D846CFE0-C409-4010-AE32-6C1BFC9B45FF}" srcId="{1812AD7E-5958-41BB-96D7-D4F134660969}" destId="{766822AE-40A9-4DFA-A713-49E671FBE5C5}" srcOrd="1" destOrd="0" parTransId="{FABD0542-B546-4AA8-AA10-439171F5D4FA}" sibTransId="{D6DACB97-7EF8-4022-A8F0-679B876A6EE7}"/>
    <dgm:cxn modelId="{7A4C92F7-F86D-4C0F-BBBB-F500D7A7F2FA}" type="presOf" srcId="{766822AE-40A9-4DFA-A713-49E671FBE5C5}" destId="{CFDEDC93-8264-4AC7-B12C-605D22DB3F21}" srcOrd="0" destOrd="0" presId="urn:microsoft.com/office/officeart/2005/8/layout/process5"/>
    <dgm:cxn modelId="{916E4B8B-D8D6-491A-825B-80C088F427FD}" type="presParOf" srcId="{2DD92F80-6C43-4AA2-B43D-6FDFDF13764C}" destId="{9813E386-8B55-49F0-81ED-2E9B6C15E243}" srcOrd="0" destOrd="0" presId="urn:microsoft.com/office/officeart/2005/8/layout/process5"/>
    <dgm:cxn modelId="{98EFC2B7-36B4-4A84-9E7E-9DA7E8D96B51}" type="presParOf" srcId="{2DD92F80-6C43-4AA2-B43D-6FDFDF13764C}" destId="{73C920F1-EEFA-49EC-9A77-F71B2D162513}" srcOrd="1" destOrd="0" presId="urn:microsoft.com/office/officeart/2005/8/layout/process5"/>
    <dgm:cxn modelId="{BDA02C50-D3FD-4739-85F7-FB3445930497}" type="presParOf" srcId="{73C920F1-EEFA-49EC-9A77-F71B2D162513}" destId="{E655F72E-982D-4535-BF4E-F889FBB29496}" srcOrd="0" destOrd="0" presId="urn:microsoft.com/office/officeart/2005/8/layout/process5"/>
    <dgm:cxn modelId="{4390B9B4-B819-4E55-8166-C37D1EB1D696}" type="presParOf" srcId="{2DD92F80-6C43-4AA2-B43D-6FDFDF13764C}" destId="{CFDEDC93-8264-4AC7-B12C-605D22DB3F21}" srcOrd="2" destOrd="0" presId="urn:microsoft.com/office/officeart/2005/8/layout/process5"/>
    <dgm:cxn modelId="{162D75EC-AF2E-47FF-8C38-B7CF4588D007}" type="presParOf" srcId="{2DD92F80-6C43-4AA2-B43D-6FDFDF13764C}" destId="{55460C66-40C0-490F-921D-9F6943C9C947}" srcOrd="3" destOrd="0" presId="urn:microsoft.com/office/officeart/2005/8/layout/process5"/>
    <dgm:cxn modelId="{313F46FE-E19D-4EC1-8033-652D2D18583E}" type="presParOf" srcId="{55460C66-40C0-490F-921D-9F6943C9C947}" destId="{B72217A3-39D3-4475-B6B9-3784F34409D8}" srcOrd="0" destOrd="0" presId="urn:microsoft.com/office/officeart/2005/8/layout/process5"/>
    <dgm:cxn modelId="{5C0E14AA-E6C3-4C08-B072-FC1216DC4CB9}" type="presParOf" srcId="{2DD92F80-6C43-4AA2-B43D-6FDFDF13764C}" destId="{3542AA84-0F65-4047-A1FA-B5C670708348}" srcOrd="4" destOrd="0" presId="urn:microsoft.com/office/officeart/2005/8/layout/process5"/>
    <dgm:cxn modelId="{2B39D10B-A51E-462E-910A-2C3283FC1CAC}" type="presParOf" srcId="{2DD92F80-6C43-4AA2-B43D-6FDFDF13764C}" destId="{759B47D1-47D3-4D4B-897E-28DB5A87D9DA}" srcOrd="5" destOrd="0" presId="urn:microsoft.com/office/officeart/2005/8/layout/process5"/>
    <dgm:cxn modelId="{2067C343-2DB6-4727-A9C4-7230F3155D03}" type="presParOf" srcId="{759B47D1-47D3-4D4B-897E-28DB5A87D9DA}" destId="{84123AD9-F031-4D39-835B-945E9F99DFA4}" srcOrd="0" destOrd="0" presId="urn:microsoft.com/office/officeart/2005/8/layout/process5"/>
    <dgm:cxn modelId="{BD527380-295C-43E5-A307-DF3B39AD1B9F}" type="presParOf" srcId="{2DD92F80-6C43-4AA2-B43D-6FDFDF13764C}" destId="{229A3484-362B-48EF-B3A6-9212C7EDF884}" srcOrd="6"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E86868-0F57-4F29-9230-AA95E15F278D}"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t-IT"/>
        </a:p>
      </dgm:t>
    </dgm:pt>
    <dgm:pt modelId="{1A4D11D9-05CD-4887-8258-22D00E74FDE5}">
      <dgm:prSet phldrT="[Testo]"/>
      <dgm:spPr/>
      <dgm:t>
        <a:bodyPr/>
        <a:lstStyle/>
        <a:p>
          <a:pPr>
            <a:buFont typeface="Arial" pitchFamily="34" charset="0"/>
            <a:buChar char="•"/>
          </a:pPr>
          <a:r>
            <a:rPr lang="it-IT" dirty="0"/>
            <a:t>Riordino del sistema bancario</a:t>
          </a:r>
        </a:p>
      </dgm:t>
    </dgm:pt>
    <dgm:pt modelId="{308C8714-D94C-4C8F-BF53-7340D15EE231}" type="parTrans" cxnId="{DAF7D387-5779-4B05-B8EE-D795CCA54DF1}">
      <dgm:prSet/>
      <dgm:spPr/>
      <dgm:t>
        <a:bodyPr/>
        <a:lstStyle/>
        <a:p>
          <a:endParaRPr lang="it-IT"/>
        </a:p>
      </dgm:t>
    </dgm:pt>
    <dgm:pt modelId="{34568E03-36D8-4719-AEE2-D71A22018D35}" type="sibTrans" cxnId="{DAF7D387-5779-4B05-B8EE-D795CCA54DF1}">
      <dgm:prSet/>
      <dgm:spPr/>
      <dgm:t>
        <a:bodyPr/>
        <a:lstStyle/>
        <a:p>
          <a:endParaRPr lang="it-IT"/>
        </a:p>
      </dgm:t>
    </dgm:pt>
    <dgm:pt modelId="{4A1C0F6F-0C7C-41F9-A426-B405E9C76CB7}">
      <dgm:prSet phldrT="[Testo]"/>
      <dgm:spPr/>
      <dgm:t>
        <a:bodyPr/>
        <a:lstStyle/>
        <a:p>
          <a:pPr>
            <a:buFont typeface="Arial" pitchFamily="34" charset="0"/>
            <a:buChar char="•"/>
          </a:pPr>
          <a:r>
            <a:rPr lang="it-IT" dirty="0"/>
            <a:t>lotta alla disoccupazione</a:t>
          </a:r>
        </a:p>
      </dgm:t>
    </dgm:pt>
    <dgm:pt modelId="{F2C78444-D307-47D7-AA95-7F8B3DE1DBF5}" type="parTrans" cxnId="{BBC3BCD3-E6EE-4048-9070-D50DDC7EB48C}">
      <dgm:prSet/>
      <dgm:spPr/>
      <dgm:t>
        <a:bodyPr/>
        <a:lstStyle/>
        <a:p>
          <a:endParaRPr lang="it-IT"/>
        </a:p>
      </dgm:t>
    </dgm:pt>
    <dgm:pt modelId="{9684A9F5-32CE-4B4A-9390-907FF4818822}" type="sibTrans" cxnId="{BBC3BCD3-E6EE-4048-9070-D50DDC7EB48C}">
      <dgm:prSet/>
      <dgm:spPr/>
      <dgm:t>
        <a:bodyPr/>
        <a:lstStyle/>
        <a:p>
          <a:endParaRPr lang="it-IT"/>
        </a:p>
      </dgm:t>
    </dgm:pt>
    <dgm:pt modelId="{D3FD2A23-39D1-4AC3-B3B5-E3B5CE596034}">
      <dgm:prSet phldrT="[Testo]"/>
      <dgm:spPr/>
      <dgm:t>
        <a:bodyPr/>
        <a:lstStyle/>
        <a:p>
          <a:pPr>
            <a:buFont typeface="Arial" pitchFamily="34" charset="0"/>
            <a:buChar char="•"/>
          </a:pPr>
          <a:r>
            <a:rPr lang="it-IT" dirty="0"/>
            <a:t>rinforzi per l’industria e l’agricoltura</a:t>
          </a:r>
        </a:p>
      </dgm:t>
    </dgm:pt>
    <dgm:pt modelId="{845BE4B7-3D18-4B96-95AA-52EDE72E6726}" type="parTrans" cxnId="{B6E58447-4DF4-4B34-AF16-A022B241DD3E}">
      <dgm:prSet/>
      <dgm:spPr/>
      <dgm:t>
        <a:bodyPr/>
        <a:lstStyle/>
        <a:p>
          <a:endParaRPr lang="it-IT"/>
        </a:p>
      </dgm:t>
    </dgm:pt>
    <dgm:pt modelId="{672B9B51-0DEC-4B72-9279-C8E4C3960D81}" type="sibTrans" cxnId="{B6E58447-4DF4-4B34-AF16-A022B241DD3E}">
      <dgm:prSet/>
      <dgm:spPr/>
      <dgm:t>
        <a:bodyPr/>
        <a:lstStyle/>
        <a:p>
          <a:endParaRPr lang="it-IT"/>
        </a:p>
      </dgm:t>
    </dgm:pt>
    <dgm:pt modelId="{E669BEF3-F3A4-4C7E-8AD2-30899A6AFDF0}">
      <dgm:prSet phldrT="[Testo]"/>
      <dgm:spPr/>
      <dgm:t>
        <a:bodyPr/>
        <a:lstStyle/>
        <a:p>
          <a:pPr>
            <a:buFont typeface="Arial" pitchFamily="34" charset="0"/>
            <a:buChar char="•"/>
          </a:pPr>
          <a:r>
            <a:rPr lang="it-IT" dirty="0"/>
            <a:t>svalutazione del dollaro</a:t>
          </a:r>
        </a:p>
      </dgm:t>
    </dgm:pt>
    <dgm:pt modelId="{D5CF5C22-9F40-44FE-BAD4-F38DFF0D61DB}" type="parTrans" cxnId="{229531AB-B3A0-4789-9AF8-1E83207C455E}">
      <dgm:prSet/>
      <dgm:spPr/>
      <dgm:t>
        <a:bodyPr/>
        <a:lstStyle/>
        <a:p>
          <a:endParaRPr lang="it-IT"/>
        </a:p>
      </dgm:t>
    </dgm:pt>
    <dgm:pt modelId="{A43CBF6D-A616-4F0C-AC75-EAF34249E057}" type="sibTrans" cxnId="{229531AB-B3A0-4789-9AF8-1E83207C455E}">
      <dgm:prSet/>
      <dgm:spPr/>
      <dgm:t>
        <a:bodyPr/>
        <a:lstStyle/>
        <a:p>
          <a:endParaRPr lang="it-IT"/>
        </a:p>
      </dgm:t>
    </dgm:pt>
    <dgm:pt modelId="{5A43601C-94FA-43BE-96F3-1A9C20FEB5D6}">
      <dgm:prSet phldrT="[Testo]"/>
      <dgm:spPr/>
      <dgm:t>
        <a:bodyPr/>
        <a:lstStyle/>
        <a:p>
          <a:pPr>
            <a:buFont typeface="Arial" pitchFamily="34" charset="0"/>
            <a:buChar char="•"/>
          </a:pPr>
          <a:r>
            <a:rPr lang="it-IT" dirty="0"/>
            <a:t>fine del proibizionismo</a:t>
          </a:r>
        </a:p>
      </dgm:t>
    </dgm:pt>
    <dgm:pt modelId="{66EC67C0-F0C2-4FD9-85C1-D49959B1B61C}" type="parTrans" cxnId="{8644199B-3F0C-46DB-A6CB-8498E066A0EC}">
      <dgm:prSet/>
      <dgm:spPr/>
      <dgm:t>
        <a:bodyPr/>
        <a:lstStyle/>
        <a:p>
          <a:endParaRPr lang="it-IT"/>
        </a:p>
      </dgm:t>
    </dgm:pt>
    <dgm:pt modelId="{F9D1BDBF-DD1C-479A-8E04-0DB3DE38CDD4}" type="sibTrans" cxnId="{8644199B-3F0C-46DB-A6CB-8498E066A0EC}">
      <dgm:prSet/>
      <dgm:spPr/>
      <dgm:t>
        <a:bodyPr/>
        <a:lstStyle/>
        <a:p>
          <a:endParaRPr lang="it-IT"/>
        </a:p>
      </dgm:t>
    </dgm:pt>
    <dgm:pt modelId="{476A62D8-B3FE-43F5-A901-89217BBF739A}" type="pres">
      <dgm:prSet presAssocID="{D5E86868-0F57-4F29-9230-AA95E15F278D}" presName="diagram" presStyleCnt="0">
        <dgm:presLayoutVars>
          <dgm:dir/>
          <dgm:resizeHandles val="exact"/>
        </dgm:presLayoutVars>
      </dgm:prSet>
      <dgm:spPr/>
    </dgm:pt>
    <dgm:pt modelId="{1ACDE8F6-D777-4EF9-9323-AA08C1DA0EB9}" type="pres">
      <dgm:prSet presAssocID="{1A4D11D9-05CD-4887-8258-22D00E74FDE5}" presName="node" presStyleLbl="node1" presStyleIdx="0" presStyleCnt="5">
        <dgm:presLayoutVars>
          <dgm:bulletEnabled val="1"/>
        </dgm:presLayoutVars>
      </dgm:prSet>
      <dgm:spPr/>
    </dgm:pt>
    <dgm:pt modelId="{7623BB6A-3032-4D10-88CD-B9084DA44EA0}" type="pres">
      <dgm:prSet presAssocID="{34568E03-36D8-4719-AEE2-D71A22018D35}" presName="sibTrans" presStyleLbl="sibTrans2D1" presStyleIdx="0" presStyleCnt="4"/>
      <dgm:spPr/>
    </dgm:pt>
    <dgm:pt modelId="{0A12BD91-B31E-45F7-B637-A437B8C72975}" type="pres">
      <dgm:prSet presAssocID="{34568E03-36D8-4719-AEE2-D71A22018D35}" presName="connectorText" presStyleLbl="sibTrans2D1" presStyleIdx="0" presStyleCnt="4"/>
      <dgm:spPr/>
    </dgm:pt>
    <dgm:pt modelId="{4D6620EE-02A1-4E6F-9042-2D6D70F1DACC}" type="pres">
      <dgm:prSet presAssocID="{4A1C0F6F-0C7C-41F9-A426-B405E9C76CB7}" presName="node" presStyleLbl="node1" presStyleIdx="1" presStyleCnt="5" custLinFactNeighborY="-1428">
        <dgm:presLayoutVars>
          <dgm:bulletEnabled val="1"/>
        </dgm:presLayoutVars>
      </dgm:prSet>
      <dgm:spPr/>
    </dgm:pt>
    <dgm:pt modelId="{ED411FE1-E485-4A03-995F-FE6C5FCB394C}" type="pres">
      <dgm:prSet presAssocID="{9684A9F5-32CE-4B4A-9390-907FF4818822}" presName="sibTrans" presStyleLbl="sibTrans2D1" presStyleIdx="1" presStyleCnt="4"/>
      <dgm:spPr/>
    </dgm:pt>
    <dgm:pt modelId="{EA403B83-0753-4BCF-8F79-7782345C9C2E}" type="pres">
      <dgm:prSet presAssocID="{9684A9F5-32CE-4B4A-9390-907FF4818822}" presName="connectorText" presStyleLbl="sibTrans2D1" presStyleIdx="1" presStyleCnt="4"/>
      <dgm:spPr/>
    </dgm:pt>
    <dgm:pt modelId="{61CDDCFA-FA52-48F6-B473-B6BF5E632CB1}" type="pres">
      <dgm:prSet presAssocID="{D3FD2A23-39D1-4AC3-B3B5-E3B5CE596034}" presName="node" presStyleLbl="node1" presStyleIdx="2" presStyleCnt="5">
        <dgm:presLayoutVars>
          <dgm:bulletEnabled val="1"/>
        </dgm:presLayoutVars>
      </dgm:prSet>
      <dgm:spPr/>
    </dgm:pt>
    <dgm:pt modelId="{D61326E9-6B09-4981-B877-860DD9B8E5B8}" type="pres">
      <dgm:prSet presAssocID="{672B9B51-0DEC-4B72-9279-C8E4C3960D81}" presName="sibTrans" presStyleLbl="sibTrans2D1" presStyleIdx="2" presStyleCnt="4"/>
      <dgm:spPr/>
    </dgm:pt>
    <dgm:pt modelId="{B4DFD2AF-2573-4544-9B35-D7F56E0D8AEE}" type="pres">
      <dgm:prSet presAssocID="{672B9B51-0DEC-4B72-9279-C8E4C3960D81}" presName="connectorText" presStyleLbl="sibTrans2D1" presStyleIdx="2" presStyleCnt="4"/>
      <dgm:spPr/>
    </dgm:pt>
    <dgm:pt modelId="{BA087966-04B4-4380-8217-ECBC4B5C6F66}" type="pres">
      <dgm:prSet presAssocID="{E669BEF3-F3A4-4C7E-8AD2-30899A6AFDF0}" presName="node" presStyleLbl="node1" presStyleIdx="3" presStyleCnt="5">
        <dgm:presLayoutVars>
          <dgm:bulletEnabled val="1"/>
        </dgm:presLayoutVars>
      </dgm:prSet>
      <dgm:spPr/>
    </dgm:pt>
    <dgm:pt modelId="{20B59364-352C-4AE7-BD46-07785DA1B5AA}" type="pres">
      <dgm:prSet presAssocID="{A43CBF6D-A616-4F0C-AC75-EAF34249E057}" presName="sibTrans" presStyleLbl="sibTrans2D1" presStyleIdx="3" presStyleCnt="4"/>
      <dgm:spPr/>
    </dgm:pt>
    <dgm:pt modelId="{1D0E2E3E-D7A5-4862-A4F5-3B2D71D9E0F9}" type="pres">
      <dgm:prSet presAssocID="{A43CBF6D-A616-4F0C-AC75-EAF34249E057}" presName="connectorText" presStyleLbl="sibTrans2D1" presStyleIdx="3" presStyleCnt="4"/>
      <dgm:spPr/>
    </dgm:pt>
    <dgm:pt modelId="{C875C01D-4AE0-4A5E-B2EE-9181F0770B24}" type="pres">
      <dgm:prSet presAssocID="{5A43601C-94FA-43BE-96F3-1A9C20FEB5D6}" presName="node" presStyleLbl="node1" presStyleIdx="4" presStyleCnt="5">
        <dgm:presLayoutVars>
          <dgm:bulletEnabled val="1"/>
        </dgm:presLayoutVars>
      </dgm:prSet>
      <dgm:spPr/>
    </dgm:pt>
  </dgm:ptLst>
  <dgm:cxnLst>
    <dgm:cxn modelId="{759B792E-0EF1-4AC5-92CE-195E08DAA378}" type="presOf" srcId="{9684A9F5-32CE-4B4A-9390-907FF4818822}" destId="{EA403B83-0753-4BCF-8F79-7782345C9C2E}" srcOrd="1" destOrd="0" presId="urn:microsoft.com/office/officeart/2005/8/layout/process5"/>
    <dgm:cxn modelId="{54343835-CB68-4F91-A835-2C814219896C}" type="presOf" srcId="{672B9B51-0DEC-4B72-9279-C8E4C3960D81}" destId="{D61326E9-6B09-4981-B877-860DD9B8E5B8}" srcOrd="0" destOrd="0" presId="urn:microsoft.com/office/officeart/2005/8/layout/process5"/>
    <dgm:cxn modelId="{2C577635-3D73-4F48-9621-D5B6DB2F8D7C}" type="presOf" srcId="{D5E86868-0F57-4F29-9230-AA95E15F278D}" destId="{476A62D8-B3FE-43F5-A901-89217BBF739A}" srcOrd="0" destOrd="0" presId="urn:microsoft.com/office/officeart/2005/8/layout/process5"/>
    <dgm:cxn modelId="{4182F435-000D-4A0D-A958-DE54AEC442EA}" type="presOf" srcId="{A43CBF6D-A616-4F0C-AC75-EAF34249E057}" destId="{1D0E2E3E-D7A5-4862-A4F5-3B2D71D9E0F9}" srcOrd="1" destOrd="0" presId="urn:microsoft.com/office/officeart/2005/8/layout/process5"/>
    <dgm:cxn modelId="{9725FE38-778F-4EEE-9411-00164A6DA58C}" type="presOf" srcId="{5A43601C-94FA-43BE-96F3-1A9C20FEB5D6}" destId="{C875C01D-4AE0-4A5E-B2EE-9181F0770B24}" srcOrd="0" destOrd="0" presId="urn:microsoft.com/office/officeart/2005/8/layout/process5"/>
    <dgm:cxn modelId="{B6E58447-4DF4-4B34-AF16-A022B241DD3E}" srcId="{D5E86868-0F57-4F29-9230-AA95E15F278D}" destId="{D3FD2A23-39D1-4AC3-B3B5-E3B5CE596034}" srcOrd="2" destOrd="0" parTransId="{845BE4B7-3D18-4B96-95AA-52EDE72E6726}" sibTransId="{672B9B51-0DEC-4B72-9279-C8E4C3960D81}"/>
    <dgm:cxn modelId="{DAF7D387-5779-4B05-B8EE-D795CCA54DF1}" srcId="{D5E86868-0F57-4F29-9230-AA95E15F278D}" destId="{1A4D11D9-05CD-4887-8258-22D00E74FDE5}" srcOrd="0" destOrd="0" parTransId="{308C8714-D94C-4C8F-BF53-7340D15EE231}" sibTransId="{34568E03-36D8-4719-AEE2-D71A22018D35}"/>
    <dgm:cxn modelId="{DDDC0098-2709-44B0-9207-85B5AEC8A690}" type="presOf" srcId="{A43CBF6D-A616-4F0C-AC75-EAF34249E057}" destId="{20B59364-352C-4AE7-BD46-07785DA1B5AA}" srcOrd="0" destOrd="0" presId="urn:microsoft.com/office/officeart/2005/8/layout/process5"/>
    <dgm:cxn modelId="{8644199B-3F0C-46DB-A6CB-8498E066A0EC}" srcId="{D5E86868-0F57-4F29-9230-AA95E15F278D}" destId="{5A43601C-94FA-43BE-96F3-1A9C20FEB5D6}" srcOrd="4" destOrd="0" parTransId="{66EC67C0-F0C2-4FD9-85C1-D49959B1B61C}" sibTransId="{F9D1BDBF-DD1C-479A-8E04-0DB3DE38CDD4}"/>
    <dgm:cxn modelId="{CD3B1E9C-1441-461E-AB9C-303B79215E21}" type="presOf" srcId="{9684A9F5-32CE-4B4A-9390-907FF4818822}" destId="{ED411FE1-E485-4A03-995F-FE6C5FCB394C}" srcOrd="0" destOrd="0" presId="urn:microsoft.com/office/officeart/2005/8/layout/process5"/>
    <dgm:cxn modelId="{E3A069A6-D6D1-4659-9535-BEBF101C27FF}" type="presOf" srcId="{E669BEF3-F3A4-4C7E-8AD2-30899A6AFDF0}" destId="{BA087966-04B4-4380-8217-ECBC4B5C6F66}" srcOrd="0" destOrd="0" presId="urn:microsoft.com/office/officeart/2005/8/layout/process5"/>
    <dgm:cxn modelId="{229531AB-B3A0-4789-9AF8-1E83207C455E}" srcId="{D5E86868-0F57-4F29-9230-AA95E15F278D}" destId="{E669BEF3-F3A4-4C7E-8AD2-30899A6AFDF0}" srcOrd="3" destOrd="0" parTransId="{D5CF5C22-9F40-44FE-BAD4-F38DFF0D61DB}" sibTransId="{A43CBF6D-A616-4F0C-AC75-EAF34249E057}"/>
    <dgm:cxn modelId="{0A9E91BB-F42C-4AB9-83EC-3630489C3222}" type="presOf" srcId="{34568E03-36D8-4719-AEE2-D71A22018D35}" destId="{7623BB6A-3032-4D10-88CD-B9084DA44EA0}" srcOrd="0" destOrd="0" presId="urn:microsoft.com/office/officeart/2005/8/layout/process5"/>
    <dgm:cxn modelId="{B1D8C6BE-7E4D-4DBC-998A-D62AEAF996E6}" type="presOf" srcId="{34568E03-36D8-4719-AEE2-D71A22018D35}" destId="{0A12BD91-B31E-45F7-B637-A437B8C72975}" srcOrd="1" destOrd="0" presId="urn:microsoft.com/office/officeart/2005/8/layout/process5"/>
    <dgm:cxn modelId="{BBC3BCD3-E6EE-4048-9070-D50DDC7EB48C}" srcId="{D5E86868-0F57-4F29-9230-AA95E15F278D}" destId="{4A1C0F6F-0C7C-41F9-A426-B405E9C76CB7}" srcOrd="1" destOrd="0" parTransId="{F2C78444-D307-47D7-AA95-7F8B3DE1DBF5}" sibTransId="{9684A9F5-32CE-4B4A-9390-907FF4818822}"/>
    <dgm:cxn modelId="{E54A45DA-A788-4325-9A79-2B607114F169}" type="presOf" srcId="{1A4D11D9-05CD-4887-8258-22D00E74FDE5}" destId="{1ACDE8F6-D777-4EF9-9323-AA08C1DA0EB9}" srcOrd="0" destOrd="0" presId="urn:microsoft.com/office/officeart/2005/8/layout/process5"/>
    <dgm:cxn modelId="{15C575E0-141D-489E-8334-6F952525607E}" type="presOf" srcId="{4A1C0F6F-0C7C-41F9-A426-B405E9C76CB7}" destId="{4D6620EE-02A1-4E6F-9042-2D6D70F1DACC}" srcOrd="0" destOrd="0" presId="urn:microsoft.com/office/officeart/2005/8/layout/process5"/>
    <dgm:cxn modelId="{180C27F1-EF85-4771-8A74-2396331B506F}" type="presOf" srcId="{672B9B51-0DEC-4B72-9279-C8E4C3960D81}" destId="{B4DFD2AF-2573-4544-9B35-D7F56E0D8AEE}" srcOrd="1" destOrd="0" presId="urn:microsoft.com/office/officeart/2005/8/layout/process5"/>
    <dgm:cxn modelId="{BAEE94FA-F319-498A-AF13-19EE63788808}" type="presOf" srcId="{D3FD2A23-39D1-4AC3-B3B5-E3B5CE596034}" destId="{61CDDCFA-FA52-48F6-B473-B6BF5E632CB1}" srcOrd="0" destOrd="0" presId="urn:microsoft.com/office/officeart/2005/8/layout/process5"/>
    <dgm:cxn modelId="{87EF4BA8-5989-4657-A930-6A728514B03B}" type="presParOf" srcId="{476A62D8-B3FE-43F5-A901-89217BBF739A}" destId="{1ACDE8F6-D777-4EF9-9323-AA08C1DA0EB9}" srcOrd="0" destOrd="0" presId="urn:microsoft.com/office/officeart/2005/8/layout/process5"/>
    <dgm:cxn modelId="{11EBD0DE-B61B-462B-96EA-D7E73641EB6F}" type="presParOf" srcId="{476A62D8-B3FE-43F5-A901-89217BBF739A}" destId="{7623BB6A-3032-4D10-88CD-B9084DA44EA0}" srcOrd="1" destOrd="0" presId="urn:microsoft.com/office/officeart/2005/8/layout/process5"/>
    <dgm:cxn modelId="{93B68C52-7AC9-441F-AE09-E89419D61217}" type="presParOf" srcId="{7623BB6A-3032-4D10-88CD-B9084DA44EA0}" destId="{0A12BD91-B31E-45F7-B637-A437B8C72975}" srcOrd="0" destOrd="0" presId="urn:microsoft.com/office/officeart/2005/8/layout/process5"/>
    <dgm:cxn modelId="{61A22B89-CFE1-4F1A-AA23-2357DBE623D5}" type="presParOf" srcId="{476A62D8-B3FE-43F5-A901-89217BBF739A}" destId="{4D6620EE-02A1-4E6F-9042-2D6D70F1DACC}" srcOrd="2" destOrd="0" presId="urn:microsoft.com/office/officeart/2005/8/layout/process5"/>
    <dgm:cxn modelId="{81A38B3E-DAC3-46D0-A704-3BEEEA318623}" type="presParOf" srcId="{476A62D8-B3FE-43F5-A901-89217BBF739A}" destId="{ED411FE1-E485-4A03-995F-FE6C5FCB394C}" srcOrd="3" destOrd="0" presId="urn:microsoft.com/office/officeart/2005/8/layout/process5"/>
    <dgm:cxn modelId="{697E1296-5208-46D6-9A45-B54D4DF85155}" type="presParOf" srcId="{ED411FE1-E485-4A03-995F-FE6C5FCB394C}" destId="{EA403B83-0753-4BCF-8F79-7782345C9C2E}" srcOrd="0" destOrd="0" presId="urn:microsoft.com/office/officeart/2005/8/layout/process5"/>
    <dgm:cxn modelId="{E033A941-F7A8-4C54-BDDF-3E087F88DAE4}" type="presParOf" srcId="{476A62D8-B3FE-43F5-A901-89217BBF739A}" destId="{61CDDCFA-FA52-48F6-B473-B6BF5E632CB1}" srcOrd="4" destOrd="0" presId="urn:microsoft.com/office/officeart/2005/8/layout/process5"/>
    <dgm:cxn modelId="{F24B87BA-28DA-4C80-A189-87625AF2B20E}" type="presParOf" srcId="{476A62D8-B3FE-43F5-A901-89217BBF739A}" destId="{D61326E9-6B09-4981-B877-860DD9B8E5B8}" srcOrd="5" destOrd="0" presId="urn:microsoft.com/office/officeart/2005/8/layout/process5"/>
    <dgm:cxn modelId="{5260EF00-0296-4B41-A51F-205BE731EEED}" type="presParOf" srcId="{D61326E9-6B09-4981-B877-860DD9B8E5B8}" destId="{B4DFD2AF-2573-4544-9B35-D7F56E0D8AEE}" srcOrd="0" destOrd="0" presId="urn:microsoft.com/office/officeart/2005/8/layout/process5"/>
    <dgm:cxn modelId="{8944DF2B-02D1-4F6B-848C-15AD4DA5B9AB}" type="presParOf" srcId="{476A62D8-B3FE-43F5-A901-89217BBF739A}" destId="{BA087966-04B4-4380-8217-ECBC4B5C6F66}" srcOrd="6" destOrd="0" presId="urn:microsoft.com/office/officeart/2005/8/layout/process5"/>
    <dgm:cxn modelId="{40C062C3-871F-4E7B-BD8D-629E3FECDDF0}" type="presParOf" srcId="{476A62D8-B3FE-43F5-A901-89217BBF739A}" destId="{20B59364-352C-4AE7-BD46-07785DA1B5AA}" srcOrd="7" destOrd="0" presId="urn:microsoft.com/office/officeart/2005/8/layout/process5"/>
    <dgm:cxn modelId="{0B338235-7B23-433D-A1B7-239992C8B481}" type="presParOf" srcId="{20B59364-352C-4AE7-BD46-07785DA1B5AA}" destId="{1D0E2E3E-D7A5-4862-A4F5-3B2D71D9E0F9}" srcOrd="0" destOrd="0" presId="urn:microsoft.com/office/officeart/2005/8/layout/process5"/>
    <dgm:cxn modelId="{A3CFB97C-DE17-47D9-A083-0D84B4EE3ADC}" type="presParOf" srcId="{476A62D8-B3FE-43F5-A901-89217BBF739A}" destId="{C875C01D-4AE0-4A5E-B2EE-9181F0770B24}"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E86868-0F57-4F29-9230-AA95E15F278D}"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it-IT"/>
        </a:p>
      </dgm:t>
    </dgm:pt>
    <dgm:pt modelId="{1A4D11D9-05CD-4887-8258-22D00E74FDE5}">
      <dgm:prSet phldrT="[Testo]"/>
      <dgm:spPr>
        <a:solidFill>
          <a:srgbClr val="0070C0"/>
        </a:solidFill>
      </dgm:spPr>
      <dgm:t>
        <a:bodyPr/>
        <a:lstStyle/>
        <a:p>
          <a:pPr>
            <a:buFont typeface="Arial" pitchFamily="34" charset="0"/>
            <a:buChar char="•"/>
          </a:pPr>
          <a:r>
            <a:rPr lang="it-IT" i="1" dirty="0"/>
            <a:t>Banking Act </a:t>
          </a:r>
          <a:r>
            <a:rPr lang="it-IT" dirty="0"/>
            <a:t>&gt; maggior controllo federale</a:t>
          </a:r>
        </a:p>
      </dgm:t>
    </dgm:pt>
    <dgm:pt modelId="{308C8714-D94C-4C8F-BF53-7340D15EE231}" type="parTrans" cxnId="{DAF7D387-5779-4B05-B8EE-D795CCA54DF1}">
      <dgm:prSet/>
      <dgm:spPr/>
      <dgm:t>
        <a:bodyPr/>
        <a:lstStyle/>
        <a:p>
          <a:endParaRPr lang="it-IT"/>
        </a:p>
      </dgm:t>
    </dgm:pt>
    <dgm:pt modelId="{34568E03-36D8-4719-AEE2-D71A22018D35}" type="sibTrans" cxnId="{DAF7D387-5779-4B05-B8EE-D795CCA54DF1}">
      <dgm:prSet/>
      <dgm:spPr>
        <a:solidFill>
          <a:srgbClr val="0070C0"/>
        </a:solidFill>
      </dgm:spPr>
      <dgm:t>
        <a:bodyPr/>
        <a:lstStyle/>
        <a:p>
          <a:endParaRPr lang="it-IT"/>
        </a:p>
      </dgm:t>
    </dgm:pt>
    <dgm:pt modelId="{4A1C0F6F-0C7C-41F9-A426-B405E9C76CB7}">
      <dgm:prSet phldrT="[Testo]"/>
      <dgm:spPr/>
      <dgm:t>
        <a:bodyPr/>
        <a:lstStyle/>
        <a:p>
          <a:pPr>
            <a:buFont typeface="Arial" pitchFamily="34" charset="0"/>
            <a:buChar char="•"/>
          </a:pPr>
          <a:r>
            <a:rPr lang="it-IT" i="1" dirty="0"/>
            <a:t>Revenue Act </a:t>
          </a:r>
          <a:r>
            <a:rPr lang="it-IT" dirty="0"/>
            <a:t>&gt; imposta progressiva sul reddito</a:t>
          </a:r>
        </a:p>
      </dgm:t>
    </dgm:pt>
    <dgm:pt modelId="{F2C78444-D307-47D7-AA95-7F8B3DE1DBF5}" type="parTrans" cxnId="{BBC3BCD3-E6EE-4048-9070-D50DDC7EB48C}">
      <dgm:prSet/>
      <dgm:spPr/>
      <dgm:t>
        <a:bodyPr/>
        <a:lstStyle/>
        <a:p>
          <a:endParaRPr lang="it-IT"/>
        </a:p>
      </dgm:t>
    </dgm:pt>
    <dgm:pt modelId="{9684A9F5-32CE-4B4A-9390-907FF4818822}" type="sibTrans" cxnId="{BBC3BCD3-E6EE-4048-9070-D50DDC7EB48C}">
      <dgm:prSet/>
      <dgm:spPr/>
      <dgm:t>
        <a:bodyPr/>
        <a:lstStyle/>
        <a:p>
          <a:endParaRPr lang="it-IT"/>
        </a:p>
      </dgm:t>
    </dgm:pt>
    <dgm:pt modelId="{D3FD2A23-39D1-4AC3-B3B5-E3B5CE596034}">
      <dgm:prSet phldrT="[Testo]"/>
      <dgm:spPr/>
      <dgm:t>
        <a:bodyPr/>
        <a:lstStyle/>
        <a:p>
          <a:pPr>
            <a:buFont typeface="Arial" pitchFamily="34" charset="0"/>
            <a:buChar char="•"/>
          </a:pPr>
          <a:r>
            <a:rPr lang="it-IT" i="1" dirty="0"/>
            <a:t>Social Security Act </a:t>
          </a:r>
          <a:r>
            <a:rPr lang="it-IT" dirty="0"/>
            <a:t>&gt; assistenza sociale</a:t>
          </a:r>
        </a:p>
      </dgm:t>
    </dgm:pt>
    <dgm:pt modelId="{845BE4B7-3D18-4B96-95AA-52EDE72E6726}" type="parTrans" cxnId="{B6E58447-4DF4-4B34-AF16-A022B241DD3E}">
      <dgm:prSet/>
      <dgm:spPr/>
      <dgm:t>
        <a:bodyPr/>
        <a:lstStyle/>
        <a:p>
          <a:endParaRPr lang="it-IT"/>
        </a:p>
      </dgm:t>
    </dgm:pt>
    <dgm:pt modelId="{672B9B51-0DEC-4B72-9279-C8E4C3960D81}" type="sibTrans" cxnId="{B6E58447-4DF4-4B34-AF16-A022B241DD3E}">
      <dgm:prSet/>
      <dgm:spPr/>
      <dgm:t>
        <a:bodyPr/>
        <a:lstStyle/>
        <a:p>
          <a:endParaRPr lang="it-IT"/>
        </a:p>
      </dgm:t>
    </dgm:pt>
    <dgm:pt modelId="{E669BEF3-F3A4-4C7E-8AD2-30899A6AFDF0}">
      <dgm:prSet phldrT="[Testo]"/>
      <dgm:spPr/>
      <dgm:t>
        <a:bodyPr/>
        <a:lstStyle/>
        <a:p>
          <a:pPr>
            <a:buFont typeface="Arial" pitchFamily="34" charset="0"/>
            <a:buChar char="•"/>
          </a:pPr>
          <a:r>
            <a:rPr lang="it-IT" i="1" dirty="0"/>
            <a:t>National </a:t>
          </a:r>
          <a:r>
            <a:rPr lang="it-IT" i="1" dirty="0" err="1"/>
            <a:t>Labor</a:t>
          </a:r>
          <a:r>
            <a:rPr lang="it-IT" i="1" dirty="0"/>
            <a:t> Act </a:t>
          </a:r>
          <a:r>
            <a:rPr lang="it-IT" dirty="0"/>
            <a:t>&gt; libertà di associazione sindacale e contrattazione collettiva</a:t>
          </a:r>
        </a:p>
      </dgm:t>
    </dgm:pt>
    <dgm:pt modelId="{D5CF5C22-9F40-44FE-BAD4-F38DFF0D61DB}" type="parTrans" cxnId="{229531AB-B3A0-4789-9AF8-1E83207C455E}">
      <dgm:prSet/>
      <dgm:spPr/>
      <dgm:t>
        <a:bodyPr/>
        <a:lstStyle/>
        <a:p>
          <a:endParaRPr lang="it-IT"/>
        </a:p>
      </dgm:t>
    </dgm:pt>
    <dgm:pt modelId="{A43CBF6D-A616-4F0C-AC75-EAF34249E057}" type="sibTrans" cxnId="{229531AB-B3A0-4789-9AF8-1E83207C455E}">
      <dgm:prSet/>
      <dgm:spPr/>
      <dgm:t>
        <a:bodyPr/>
        <a:lstStyle/>
        <a:p>
          <a:endParaRPr lang="it-IT"/>
        </a:p>
      </dgm:t>
    </dgm:pt>
    <dgm:pt modelId="{5A43601C-94FA-43BE-96F3-1A9C20FEB5D6}">
      <dgm:prSet phldrT="[Testo]"/>
      <dgm:spPr/>
      <dgm:t>
        <a:bodyPr/>
        <a:lstStyle/>
        <a:p>
          <a:pPr>
            <a:buFont typeface="Arial" pitchFamily="34" charset="0"/>
            <a:buChar char="•"/>
          </a:pPr>
          <a:r>
            <a:rPr lang="it-IT" i="1" dirty="0"/>
            <a:t>Farm Security Administration</a:t>
          </a:r>
          <a:r>
            <a:rPr lang="it-IT" dirty="0"/>
            <a:t>&gt; lotta alla povertà nelle campagne</a:t>
          </a:r>
        </a:p>
      </dgm:t>
    </dgm:pt>
    <dgm:pt modelId="{66EC67C0-F0C2-4FD9-85C1-D49959B1B61C}" type="parTrans" cxnId="{8644199B-3F0C-46DB-A6CB-8498E066A0EC}">
      <dgm:prSet/>
      <dgm:spPr/>
      <dgm:t>
        <a:bodyPr/>
        <a:lstStyle/>
        <a:p>
          <a:endParaRPr lang="it-IT"/>
        </a:p>
      </dgm:t>
    </dgm:pt>
    <dgm:pt modelId="{F9D1BDBF-DD1C-479A-8E04-0DB3DE38CDD4}" type="sibTrans" cxnId="{8644199B-3F0C-46DB-A6CB-8498E066A0EC}">
      <dgm:prSet/>
      <dgm:spPr/>
      <dgm:t>
        <a:bodyPr/>
        <a:lstStyle/>
        <a:p>
          <a:endParaRPr lang="it-IT"/>
        </a:p>
      </dgm:t>
    </dgm:pt>
    <dgm:pt modelId="{476A62D8-B3FE-43F5-A901-89217BBF739A}" type="pres">
      <dgm:prSet presAssocID="{D5E86868-0F57-4F29-9230-AA95E15F278D}" presName="diagram" presStyleCnt="0">
        <dgm:presLayoutVars>
          <dgm:dir/>
          <dgm:resizeHandles val="exact"/>
        </dgm:presLayoutVars>
      </dgm:prSet>
      <dgm:spPr/>
    </dgm:pt>
    <dgm:pt modelId="{1ACDE8F6-D777-4EF9-9323-AA08C1DA0EB9}" type="pres">
      <dgm:prSet presAssocID="{1A4D11D9-05CD-4887-8258-22D00E74FDE5}" presName="node" presStyleLbl="node1" presStyleIdx="0" presStyleCnt="5" custScaleX="113398" custScaleY="133715" custLinFactNeighborX="-12903" custLinFactNeighborY="27558">
        <dgm:presLayoutVars>
          <dgm:bulletEnabled val="1"/>
        </dgm:presLayoutVars>
      </dgm:prSet>
      <dgm:spPr/>
    </dgm:pt>
    <dgm:pt modelId="{7623BB6A-3032-4D10-88CD-B9084DA44EA0}" type="pres">
      <dgm:prSet presAssocID="{34568E03-36D8-4719-AEE2-D71A22018D35}" presName="sibTrans" presStyleLbl="sibTrans2D1" presStyleIdx="0" presStyleCnt="4"/>
      <dgm:spPr/>
    </dgm:pt>
    <dgm:pt modelId="{0A12BD91-B31E-45F7-B637-A437B8C72975}" type="pres">
      <dgm:prSet presAssocID="{34568E03-36D8-4719-AEE2-D71A22018D35}" presName="connectorText" presStyleLbl="sibTrans2D1" presStyleIdx="0" presStyleCnt="4"/>
      <dgm:spPr/>
    </dgm:pt>
    <dgm:pt modelId="{4D6620EE-02A1-4E6F-9042-2D6D70F1DACC}" type="pres">
      <dgm:prSet presAssocID="{4A1C0F6F-0C7C-41F9-A426-B405E9C76CB7}" presName="node" presStyleLbl="node1" presStyleIdx="1" presStyleCnt="5" custScaleX="112669" custScaleY="136571" custLinFactNeighborY="9216">
        <dgm:presLayoutVars>
          <dgm:bulletEnabled val="1"/>
        </dgm:presLayoutVars>
      </dgm:prSet>
      <dgm:spPr/>
    </dgm:pt>
    <dgm:pt modelId="{ED411FE1-E485-4A03-995F-FE6C5FCB394C}" type="pres">
      <dgm:prSet presAssocID="{9684A9F5-32CE-4B4A-9390-907FF4818822}" presName="sibTrans" presStyleLbl="sibTrans2D1" presStyleIdx="1" presStyleCnt="4"/>
      <dgm:spPr/>
    </dgm:pt>
    <dgm:pt modelId="{EA403B83-0753-4BCF-8F79-7782345C9C2E}" type="pres">
      <dgm:prSet presAssocID="{9684A9F5-32CE-4B4A-9390-907FF4818822}" presName="connectorText" presStyleLbl="sibTrans2D1" presStyleIdx="1" presStyleCnt="4"/>
      <dgm:spPr/>
    </dgm:pt>
    <dgm:pt modelId="{61CDDCFA-FA52-48F6-B473-B6BF5E632CB1}" type="pres">
      <dgm:prSet presAssocID="{D3FD2A23-39D1-4AC3-B3B5-E3B5CE596034}" presName="node" presStyleLbl="node1" presStyleIdx="2" presStyleCnt="5" custScaleX="117768" custScaleY="137511">
        <dgm:presLayoutVars>
          <dgm:bulletEnabled val="1"/>
        </dgm:presLayoutVars>
      </dgm:prSet>
      <dgm:spPr/>
    </dgm:pt>
    <dgm:pt modelId="{D61326E9-6B09-4981-B877-860DD9B8E5B8}" type="pres">
      <dgm:prSet presAssocID="{672B9B51-0DEC-4B72-9279-C8E4C3960D81}" presName="sibTrans" presStyleLbl="sibTrans2D1" presStyleIdx="2" presStyleCnt="4"/>
      <dgm:spPr/>
    </dgm:pt>
    <dgm:pt modelId="{B4DFD2AF-2573-4544-9B35-D7F56E0D8AEE}" type="pres">
      <dgm:prSet presAssocID="{672B9B51-0DEC-4B72-9279-C8E4C3960D81}" presName="connectorText" presStyleLbl="sibTrans2D1" presStyleIdx="2" presStyleCnt="4"/>
      <dgm:spPr/>
    </dgm:pt>
    <dgm:pt modelId="{BA087966-04B4-4380-8217-ECBC4B5C6F66}" type="pres">
      <dgm:prSet presAssocID="{E669BEF3-F3A4-4C7E-8AD2-30899A6AFDF0}" presName="node" presStyleLbl="node1" presStyleIdx="3" presStyleCnt="5" custScaleX="123505" custScaleY="128291">
        <dgm:presLayoutVars>
          <dgm:bulletEnabled val="1"/>
        </dgm:presLayoutVars>
      </dgm:prSet>
      <dgm:spPr/>
    </dgm:pt>
    <dgm:pt modelId="{20B59364-352C-4AE7-BD46-07785DA1B5AA}" type="pres">
      <dgm:prSet presAssocID="{A43CBF6D-A616-4F0C-AC75-EAF34249E057}" presName="sibTrans" presStyleLbl="sibTrans2D1" presStyleIdx="3" presStyleCnt="4"/>
      <dgm:spPr/>
    </dgm:pt>
    <dgm:pt modelId="{1D0E2E3E-D7A5-4862-A4F5-3B2D71D9E0F9}" type="pres">
      <dgm:prSet presAssocID="{A43CBF6D-A616-4F0C-AC75-EAF34249E057}" presName="connectorText" presStyleLbl="sibTrans2D1" presStyleIdx="3" presStyleCnt="4"/>
      <dgm:spPr/>
    </dgm:pt>
    <dgm:pt modelId="{C875C01D-4AE0-4A5E-B2EE-9181F0770B24}" type="pres">
      <dgm:prSet presAssocID="{5A43601C-94FA-43BE-96F3-1A9C20FEB5D6}" presName="node" presStyleLbl="node1" presStyleIdx="4" presStyleCnt="5" custScaleX="114188" custScaleY="125956" custLinFactNeighborX="34668" custLinFactNeighborY="-1594">
        <dgm:presLayoutVars>
          <dgm:bulletEnabled val="1"/>
        </dgm:presLayoutVars>
      </dgm:prSet>
      <dgm:spPr/>
    </dgm:pt>
  </dgm:ptLst>
  <dgm:cxnLst>
    <dgm:cxn modelId="{759B792E-0EF1-4AC5-92CE-195E08DAA378}" type="presOf" srcId="{9684A9F5-32CE-4B4A-9390-907FF4818822}" destId="{EA403B83-0753-4BCF-8F79-7782345C9C2E}" srcOrd="1" destOrd="0" presId="urn:microsoft.com/office/officeart/2005/8/layout/process5"/>
    <dgm:cxn modelId="{54343835-CB68-4F91-A835-2C814219896C}" type="presOf" srcId="{672B9B51-0DEC-4B72-9279-C8E4C3960D81}" destId="{D61326E9-6B09-4981-B877-860DD9B8E5B8}" srcOrd="0" destOrd="0" presId="urn:microsoft.com/office/officeart/2005/8/layout/process5"/>
    <dgm:cxn modelId="{2C577635-3D73-4F48-9621-D5B6DB2F8D7C}" type="presOf" srcId="{D5E86868-0F57-4F29-9230-AA95E15F278D}" destId="{476A62D8-B3FE-43F5-A901-89217BBF739A}" srcOrd="0" destOrd="0" presId="urn:microsoft.com/office/officeart/2005/8/layout/process5"/>
    <dgm:cxn modelId="{4182F435-000D-4A0D-A958-DE54AEC442EA}" type="presOf" srcId="{A43CBF6D-A616-4F0C-AC75-EAF34249E057}" destId="{1D0E2E3E-D7A5-4862-A4F5-3B2D71D9E0F9}" srcOrd="1" destOrd="0" presId="urn:microsoft.com/office/officeart/2005/8/layout/process5"/>
    <dgm:cxn modelId="{9725FE38-778F-4EEE-9411-00164A6DA58C}" type="presOf" srcId="{5A43601C-94FA-43BE-96F3-1A9C20FEB5D6}" destId="{C875C01D-4AE0-4A5E-B2EE-9181F0770B24}" srcOrd="0" destOrd="0" presId="urn:microsoft.com/office/officeart/2005/8/layout/process5"/>
    <dgm:cxn modelId="{B6E58447-4DF4-4B34-AF16-A022B241DD3E}" srcId="{D5E86868-0F57-4F29-9230-AA95E15F278D}" destId="{D3FD2A23-39D1-4AC3-B3B5-E3B5CE596034}" srcOrd="2" destOrd="0" parTransId="{845BE4B7-3D18-4B96-95AA-52EDE72E6726}" sibTransId="{672B9B51-0DEC-4B72-9279-C8E4C3960D81}"/>
    <dgm:cxn modelId="{DAF7D387-5779-4B05-B8EE-D795CCA54DF1}" srcId="{D5E86868-0F57-4F29-9230-AA95E15F278D}" destId="{1A4D11D9-05CD-4887-8258-22D00E74FDE5}" srcOrd="0" destOrd="0" parTransId="{308C8714-D94C-4C8F-BF53-7340D15EE231}" sibTransId="{34568E03-36D8-4719-AEE2-D71A22018D35}"/>
    <dgm:cxn modelId="{DDDC0098-2709-44B0-9207-85B5AEC8A690}" type="presOf" srcId="{A43CBF6D-A616-4F0C-AC75-EAF34249E057}" destId="{20B59364-352C-4AE7-BD46-07785DA1B5AA}" srcOrd="0" destOrd="0" presId="urn:microsoft.com/office/officeart/2005/8/layout/process5"/>
    <dgm:cxn modelId="{8644199B-3F0C-46DB-A6CB-8498E066A0EC}" srcId="{D5E86868-0F57-4F29-9230-AA95E15F278D}" destId="{5A43601C-94FA-43BE-96F3-1A9C20FEB5D6}" srcOrd="4" destOrd="0" parTransId="{66EC67C0-F0C2-4FD9-85C1-D49959B1B61C}" sibTransId="{F9D1BDBF-DD1C-479A-8E04-0DB3DE38CDD4}"/>
    <dgm:cxn modelId="{CD3B1E9C-1441-461E-AB9C-303B79215E21}" type="presOf" srcId="{9684A9F5-32CE-4B4A-9390-907FF4818822}" destId="{ED411FE1-E485-4A03-995F-FE6C5FCB394C}" srcOrd="0" destOrd="0" presId="urn:microsoft.com/office/officeart/2005/8/layout/process5"/>
    <dgm:cxn modelId="{E3A069A6-D6D1-4659-9535-BEBF101C27FF}" type="presOf" srcId="{E669BEF3-F3A4-4C7E-8AD2-30899A6AFDF0}" destId="{BA087966-04B4-4380-8217-ECBC4B5C6F66}" srcOrd="0" destOrd="0" presId="urn:microsoft.com/office/officeart/2005/8/layout/process5"/>
    <dgm:cxn modelId="{229531AB-B3A0-4789-9AF8-1E83207C455E}" srcId="{D5E86868-0F57-4F29-9230-AA95E15F278D}" destId="{E669BEF3-F3A4-4C7E-8AD2-30899A6AFDF0}" srcOrd="3" destOrd="0" parTransId="{D5CF5C22-9F40-44FE-BAD4-F38DFF0D61DB}" sibTransId="{A43CBF6D-A616-4F0C-AC75-EAF34249E057}"/>
    <dgm:cxn modelId="{0A9E91BB-F42C-4AB9-83EC-3630489C3222}" type="presOf" srcId="{34568E03-36D8-4719-AEE2-D71A22018D35}" destId="{7623BB6A-3032-4D10-88CD-B9084DA44EA0}" srcOrd="0" destOrd="0" presId="urn:microsoft.com/office/officeart/2005/8/layout/process5"/>
    <dgm:cxn modelId="{B1D8C6BE-7E4D-4DBC-998A-D62AEAF996E6}" type="presOf" srcId="{34568E03-36D8-4719-AEE2-D71A22018D35}" destId="{0A12BD91-B31E-45F7-B637-A437B8C72975}" srcOrd="1" destOrd="0" presId="urn:microsoft.com/office/officeart/2005/8/layout/process5"/>
    <dgm:cxn modelId="{BBC3BCD3-E6EE-4048-9070-D50DDC7EB48C}" srcId="{D5E86868-0F57-4F29-9230-AA95E15F278D}" destId="{4A1C0F6F-0C7C-41F9-A426-B405E9C76CB7}" srcOrd="1" destOrd="0" parTransId="{F2C78444-D307-47D7-AA95-7F8B3DE1DBF5}" sibTransId="{9684A9F5-32CE-4B4A-9390-907FF4818822}"/>
    <dgm:cxn modelId="{E54A45DA-A788-4325-9A79-2B607114F169}" type="presOf" srcId="{1A4D11D9-05CD-4887-8258-22D00E74FDE5}" destId="{1ACDE8F6-D777-4EF9-9323-AA08C1DA0EB9}" srcOrd="0" destOrd="0" presId="urn:microsoft.com/office/officeart/2005/8/layout/process5"/>
    <dgm:cxn modelId="{15C575E0-141D-489E-8334-6F952525607E}" type="presOf" srcId="{4A1C0F6F-0C7C-41F9-A426-B405E9C76CB7}" destId="{4D6620EE-02A1-4E6F-9042-2D6D70F1DACC}" srcOrd="0" destOrd="0" presId="urn:microsoft.com/office/officeart/2005/8/layout/process5"/>
    <dgm:cxn modelId="{180C27F1-EF85-4771-8A74-2396331B506F}" type="presOf" srcId="{672B9B51-0DEC-4B72-9279-C8E4C3960D81}" destId="{B4DFD2AF-2573-4544-9B35-D7F56E0D8AEE}" srcOrd="1" destOrd="0" presId="urn:microsoft.com/office/officeart/2005/8/layout/process5"/>
    <dgm:cxn modelId="{BAEE94FA-F319-498A-AF13-19EE63788808}" type="presOf" srcId="{D3FD2A23-39D1-4AC3-B3B5-E3B5CE596034}" destId="{61CDDCFA-FA52-48F6-B473-B6BF5E632CB1}" srcOrd="0" destOrd="0" presId="urn:microsoft.com/office/officeart/2005/8/layout/process5"/>
    <dgm:cxn modelId="{87EF4BA8-5989-4657-A930-6A728514B03B}" type="presParOf" srcId="{476A62D8-B3FE-43F5-A901-89217BBF739A}" destId="{1ACDE8F6-D777-4EF9-9323-AA08C1DA0EB9}" srcOrd="0" destOrd="0" presId="urn:microsoft.com/office/officeart/2005/8/layout/process5"/>
    <dgm:cxn modelId="{11EBD0DE-B61B-462B-96EA-D7E73641EB6F}" type="presParOf" srcId="{476A62D8-B3FE-43F5-A901-89217BBF739A}" destId="{7623BB6A-3032-4D10-88CD-B9084DA44EA0}" srcOrd="1" destOrd="0" presId="urn:microsoft.com/office/officeart/2005/8/layout/process5"/>
    <dgm:cxn modelId="{93B68C52-7AC9-441F-AE09-E89419D61217}" type="presParOf" srcId="{7623BB6A-3032-4D10-88CD-B9084DA44EA0}" destId="{0A12BD91-B31E-45F7-B637-A437B8C72975}" srcOrd="0" destOrd="0" presId="urn:microsoft.com/office/officeart/2005/8/layout/process5"/>
    <dgm:cxn modelId="{61A22B89-CFE1-4F1A-AA23-2357DBE623D5}" type="presParOf" srcId="{476A62D8-B3FE-43F5-A901-89217BBF739A}" destId="{4D6620EE-02A1-4E6F-9042-2D6D70F1DACC}" srcOrd="2" destOrd="0" presId="urn:microsoft.com/office/officeart/2005/8/layout/process5"/>
    <dgm:cxn modelId="{81A38B3E-DAC3-46D0-A704-3BEEEA318623}" type="presParOf" srcId="{476A62D8-B3FE-43F5-A901-89217BBF739A}" destId="{ED411FE1-E485-4A03-995F-FE6C5FCB394C}" srcOrd="3" destOrd="0" presId="urn:microsoft.com/office/officeart/2005/8/layout/process5"/>
    <dgm:cxn modelId="{697E1296-5208-46D6-9A45-B54D4DF85155}" type="presParOf" srcId="{ED411FE1-E485-4A03-995F-FE6C5FCB394C}" destId="{EA403B83-0753-4BCF-8F79-7782345C9C2E}" srcOrd="0" destOrd="0" presId="urn:microsoft.com/office/officeart/2005/8/layout/process5"/>
    <dgm:cxn modelId="{E033A941-F7A8-4C54-BDDF-3E087F88DAE4}" type="presParOf" srcId="{476A62D8-B3FE-43F5-A901-89217BBF739A}" destId="{61CDDCFA-FA52-48F6-B473-B6BF5E632CB1}" srcOrd="4" destOrd="0" presId="urn:microsoft.com/office/officeart/2005/8/layout/process5"/>
    <dgm:cxn modelId="{F24B87BA-28DA-4C80-A189-87625AF2B20E}" type="presParOf" srcId="{476A62D8-B3FE-43F5-A901-89217BBF739A}" destId="{D61326E9-6B09-4981-B877-860DD9B8E5B8}" srcOrd="5" destOrd="0" presId="urn:microsoft.com/office/officeart/2005/8/layout/process5"/>
    <dgm:cxn modelId="{5260EF00-0296-4B41-A51F-205BE731EEED}" type="presParOf" srcId="{D61326E9-6B09-4981-B877-860DD9B8E5B8}" destId="{B4DFD2AF-2573-4544-9B35-D7F56E0D8AEE}" srcOrd="0" destOrd="0" presId="urn:microsoft.com/office/officeart/2005/8/layout/process5"/>
    <dgm:cxn modelId="{8944DF2B-02D1-4F6B-848C-15AD4DA5B9AB}" type="presParOf" srcId="{476A62D8-B3FE-43F5-A901-89217BBF739A}" destId="{BA087966-04B4-4380-8217-ECBC4B5C6F66}" srcOrd="6" destOrd="0" presId="urn:microsoft.com/office/officeart/2005/8/layout/process5"/>
    <dgm:cxn modelId="{40C062C3-871F-4E7B-BD8D-629E3FECDDF0}" type="presParOf" srcId="{476A62D8-B3FE-43F5-A901-89217BBF739A}" destId="{20B59364-352C-4AE7-BD46-07785DA1B5AA}" srcOrd="7" destOrd="0" presId="urn:microsoft.com/office/officeart/2005/8/layout/process5"/>
    <dgm:cxn modelId="{0B338235-7B23-433D-A1B7-239992C8B481}" type="presParOf" srcId="{20B59364-352C-4AE7-BD46-07785DA1B5AA}" destId="{1D0E2E3E-D7A5-4862-A4F5-3B2D71D9E0F9}" srcOrd="0" destOrd="0" presId="urn:microsoft.com/office/officeart/2005/8/layout/process5"/>
    <dgm:cxn modelId="{A3CFB97C-DE17-47D9-A083-0D84B4EE3ADC}" type="presParOf" srcId="{476A62D8-B3FE-43F5-A901-89217BBF739A}" destId="{C875C01D-4AE0-4A5E-B2EE-9181F0770B24}" srcOrd="8"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A4202-E76F-4311-8879-672D0872860C}">
      <dsp:nvSpPr>
        <dsp:cNvPr id="0" name=""/>
        <dsp:cNvSpPr/>
      </dsp:nvSpPr>
      <dsp:spPr>
        <a:xfrm>
          <a:off x="0" y="892054"/>
          <a:ext cx="5883834" cy="2035150"/>
        </a:xfrm>
        <a:prstGeom prst="rightArrow">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CF496-89A8-450B-925F-E3D4BB105448}">
      <dsp:nvSpPr>
        <dsp:cNvPr id="0" name=""/>
        <dsp:cNvSpPr/>
      </dsp:nvSpPr>
      <dsp:spPr>
        <a:xfrm>
          <a:off x="3238266" y="1484614"/>
          <a:ext cx="1417808" cy="101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r>
            <a:rPr lang="it-IT" sz="1500" b="1" kern="1200" dirty="0"/>
            <a:t>29 ottobre 1929</a:t>
          </a:r>
        </a:p>
        <a:p>
          <a:pPr marL="0" lvl="0" indent="0" algn="ctr" defTabSz="666750">
            <a:lnSpc>
              <a:spcPct val="90000"/>
            </a:lnSpc>
            <a:spcBef>
              <a:spcPct val="0"/>
            </a:spcBef>
            <a:spcAft>
              <a:spcPct val="35000"/>
            </a:spcAft>
            <a:buNone/>
          </a:pPr>
          <a:r>
            <a:rPr lang="it-IT" sz="1500" kern="1200" dirty="0"/>
            <a:t>vendute azioni per 16 milioni di $</a:t>
          </a:r>
        </a:p>
      </dsp:txBody>
      <dsp:txXfrm>
        <a:off x="3238266" y="1484614"/>
        <a:ext cx="1417808" cy="1017575"/>
      </dsp:txXfrm>
    </dsp:sp>
    <dsp:sp modelId="{1E69F46C-35FC-4BC5-9A3A-A0FE404509A5}">
      <dsp:nvSpPr>
        <dsp:cNvPr id="0" name=""/>
        <dsp:cNvSpPr/>
      </dsp:nvSpPr>
      <dsp:spPr>
        <a:xfrm>
          <a:off x="1599379" y="1498061"/>
          <a:ext cx="1417808" cy="101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r>
            <a:rPr lang="it-IT" sz="1500" b="1" kern="1200" dirty="0"/>
            <a:t>24 ottobre 1929</a:t>
          </a:r>
        </a:p>
        <a:p>
          <a:pPr marL="0" lvl="0" indent="0" algn="ctr" defTabSz="666750">
            <a:lnSpc>
              <a:spcPct val="90000"/>
            </a:lnSpc>
            <a:spcBef>
              <a:spcPct val="0"/>
            </a:spcBef>
            <a:spcAft>
              <a:spcPct val="35000"/>
            </a:spcAft>
            <a:buNone/>
          </a:pPr>
          <a:r>
            <a:rPr lang="it-IT" sz="1500" kern="1200" dirty="0"/>
            <a:t>vendute azioni per 13 milioni di $</a:t>
          </a:r>
        </a:p>
      </dsp:txBody>
      <dsp:txXfrm>
        <a:off x="1599379" y="1498061"/>
        <a:ext cx="1417808" cy="1017575"/>
      </dsp:txXfrm>
    </dsp:sp>
    <dsp:sp modelId="{094005D7-7178-49F9-8168-F4DA27537C82}">
      <dsp:nvSpPr>
        <dsp:cNvPr id="0" name=""/>
        <dsp:cNvSpPr/>
      </dsp:nvSpPr>
      <dsp:spPr>
        <a:xfrm>
          <a:off x="57200" y="1511513"/>
          <a:ext cx="1417808" cy="101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r>
            <a:rPr lang="it-IT" sz="1500" b="1" kern="1200" dirty="0"/>
            <a:t>21 ottobre 1929</a:t>
          </a:r>
        </a:p>
        <a:p>
          <a:pPr marL="0" lvl="0" indent="0" algn="ctr" defTabSz="666750">
            <a:lnSpc>
              <a:spcPct val="90000"/>
            </a:lnSpc>
            <a:spcBef>
              <a:spcPct val="0"/>
            </a:spcBef>
            <a:spcAft>
              <a:spcPct val="35000"/>
            </a:spcAft>
            <a:buNone/>
          </a:pPr>
          <a:r>
            <a:rPr lang="it-IT" sz="1500" kern="1200" dirty="0"/>
            <a:t>vendute azioni per 6 milioni di $</a:t>
          </a:r>
        </a:p>
      </dsp:txBody>
      <dsp:txXfrm>
        <a:off x="57200" y="1511513"/>
        <a:ext cx="1417808" cy="1017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3E386-8B55-49F0-81ED-2E9B6C15E243}">
      <dsp:nvSpPr>
        <dsp:cNvPr id="0" name=""/>
        <dsp:cNvSpPr/>
      </dsp:nvSpPr>
      <dsp:spPr>
        <a:xfrm>
          <a:off x="255624" y="0"/>
          <a:ext cx="2145008" cy="128700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Diminuzione della produzione industriale</a:t>
          </a:r>
        </a:p>
      </dsp:txBody>
      <dsp:txXfrm>
        <a:off x="293319" y="37695"/>
        <a:ext cx="2069618" cy="1211615"/>
      </dsp:txXfrm>
    </dsp:sp>
    <dsp:sp modelId="{73C920F1-EEFA-49EC-9A77-F71B2D162513}">
      <dsp:nvSpPr>
        <dsp:cNvPr id="0" name=""/>
        <dsp:cNvSpPr/>
      </dsp:nvSpPr>
      <dsp:spPr>
        <a:xfrm rot="398355">
          <a:off x="2544763" y="539647"/>
          <a:ext cx="352435" cy="5319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a:off x="2545118" y="639927"/>
        <a:ext cx="246705" cy="319178"/>
      </dsp:txXfrm>
    </dsp:sp>
    <dsp:sp modelId="{CFDEDC93-8264-4AC7-B12C-605D22DB3F21}">
      <dsp:nvSpPr>
        <dsp:cNvPr id="0" name=""/>
        <dsp:cNvSpPr/>
      </dsp:nvSpPr>
      <dsp:spPr>
        <a:xfrm>
          <a:off x="3061145" y="294877"/>
          <a:ext cx="1600669" cy="1287005"/>
        </a:xfrm>
        <a:prstGeom prst="roundRect">
          <a:avLst>
            <a:gd name="adj" fmla="val 10000"/>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Crisi bancaria</a:t>
          </a:r>
        </a:p>
      </dsp:txBody>
      <dsp:txXfrm>
        <a:off x="3098840" y="332572"/>
        <a:ext cx="1525279" cy="1211615"/>
      </dsp:txXfrm>
    </dsp:sp>
    <dsp:sp modelId="{55460C66-40C0-490F-921D-9F6943C9C947}">
      <dsp:nvSpPr>
        <dsp:cNvPr id="0" name=""/>
        <dsp:cNvSpPr/>
      </dsp:nvSpPr>
      <dsp:spPr>
        <a:xfrm rot="7499529">
          <a:off x="3036595" y="1589816"/>
          <a:ext cx="365378" cy="531962"/>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rot="-5400000">
        <a:off x="3091125" y="1683015"/>
        <a:ext cx="319178" cy="255765"/>
      </dsp:txXfrm>
    </dsp:sp>
    <dsp:sp modelId="{3542AA84-0F65-4047-A1FA-B5C670708348}">
      <dsp:nvSpPr>
        <dsp:cNvPr id="0" name=""/>
        <dsp:cNvSpPr/>
      </dsp:nvSpPr>
      <dsp:spPr>
        <a:xfrm>
          <a:off x="406911" y="2146654"/>
          <a:ext cx="4316636" cy="1287005"/>
        </a:xfrm>
        <a:prstGeom prst="roundRect">
          <a:avLst>
            <a:gd name="adj" fmla="val 10000"/>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800" kern="1200" dirty="0"/>
            <a:t>Crescita esponenziale della disoccupazione:  dagli 1,5/2,5 milioni nel 1929 si passa a 11,4/14,7 nel 1932</a:t>
          </a:r>
        </a:p>
      </dsp:txBody>
      <dsp:txXfrm>
        <a:off x="444606" y="2184349"/>
        <a:ext cx="4241246" cy="1211615"/>
      </dsp:txXfrm>
    </dsp:sp>
    <dsp:sp modelId="{759B47D1-47D3-4D4B-897E-28DB5A87D9DA}">
      <dsp:nvSpPr>
        <dsp:cNvPr id="0" name=""/>
        <dsp:cNvSpPr/>
      </dsp:nvSpPr>
      <dsp:spPr>
        <a:xfrm rot="5304820">
          <a:off x="2366702" y="3584609"/>
          <a:ext cx="455789" cy="531962"/>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rot="-5400000">
        <a:off x="2433115" y="3622722"/>
        <a:ext cx="319178" cy="319052"/>
      </dsp:txXfrm>
    </dsp:sp>
    <dsp:sp modelId="{229A3484-362B-48EF-B3A6-9212C7EDF884}">
      <dsp:nvSpPr>
        <dsp:cNvPr id="0" name=""/>
        <dsp:cNvSpPr/>
      </dsp:nvSpPr>
      <dsp:spPr>
        <a:xfrm>
          <a:off x="1552174" y="4293309"/>
          <a:ext cx="2145008" cy="1287005"/>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Contagio internazionale</a:t>
          </a:r>
        </a:p>
      </dsp:txBody>
      <dsp:txXfrm>
        <a:off x="1589869" y="4331004"/>
        <a:ext cx="2069618" cy="1211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DE8F6-D777-4EF9-9323-AA08C1DA0EB9}">
      <dsp:nvSpPr>
        <dsp:cNvPr id="0" name=""/>
        <dsp:cNvSpPr/>
      </dsp:nvSpPr>
      <dsp:spPr>
        <a:xfrm>
          <a:off x="955" y="65990"/>
          <a:ext cx="2038290" cy="122297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itchFamily="34" charset="0"/>
            <a:buNone/>
          </a:pPr>
          <a:r>
            <a:rPr lang="it-IT" sz="2200" kern="1200" dirty="0"/>
            <a:t>Riordino del sistema bancario</a:t>
          </a:r>
        </a:p>
      </dsp:txBody>
      <dsp:txXfrm>
        <a:off x="36775" y="101810"/>
        <a:ext cx="1966650" cy="1151334"/>
      </dsp:txXfrm>
    </dsp:sp>
    <dsp:sp modelId="{7623BB6A-3032-4D10-88CD-B9084DA44EA0}">
      <dsp:nvSpPr>
        <dsp:cNvPr id="0" name=""/>
        <dsp:cNvSpPr/>
      </dsp:nvSpPr>
      <dsp:spPr>
        <a:xfrm rot="21578961">
          <a:off x="2218611" y="416072"/>
          <a:ext cx="432125" cy="50549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a:off x="2218612" y="517568"/>
        <a:ext cx="302488" cy="303297"/>
      </dsp:txXfrm>
    </dsp:sp>
    <dsp:sp modelId="{4D6620EE-02A1-4E6F-9042-2D6D70F1DACC}">
      <dsp:nvSpPr>
        <dsp:cNvPr id="0" name=""/>
        <dsp:cNvSpPr/>
      </dsp:nvSpPr>
      <dsp:spPr>
        <a:xfrm>
          <a:off x="2854562" y="48526"/>
          <a:ext cx="2038290" cy="1222974"/>
        </a:xfrm>
        <a:prstGeom prst="roundRect">
          <a:avLst>
            <a:gd name="adj" fmla="val 1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itchFamily="34" charset="0"/>
            <a:buNone/>
          </a:pPr>
          <a:r>
            <a:rPr lang="it-IT" sz="2200" kern="1200" dirty="0"/>
            <a:t>lotta alla disoccupazione</a:t>
          </a:r>
        </a:p>
      </dsp:txBody>
      <dsp:txXfrm>
        <a:off x="2890382" y="84346"/>
        <a:ext cx="1966650" cy="1151334"/>
      </dsp:txXfrm>
    </dsp:sp>
    <dsp:sp modelId="{ED411FE1-E485-4A03-995F-FE6C5FCB394C}">
      <dsp:nvSpPr>
        <dsp:cNvPr id="0" name=""/>
        <dsp:cNvSpPr/>
      </dsp:nvSpPr>
      <dsp:spPr>
        <a:xfrm rot="5400000">
          <a:off x="3653020" y="1422651"/>
          <a:ext cx="441373" cy="505495"/>
        </a:xfrm>
        <a:prstGeom prst="righ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rot="-5400000">
        <a:off x="3722058" y="1454712"/>
        <a:ext cx="303297" cy="308961"/>
      </dsp:txXfrm>
    </dsp:sp>
    <dsp:sp modelId="{61CDDCFA-FA52-48F6-B473-B6BF5E632CB1}">
      <dsp:nvSpPr>
        <dsp:cNvPr id="0" name=""/>
        <dsp:cNvSpPr/>
      </dsp:nvSpPr>
      <dsp:spPr>
        <a:xfrm>
          <a:off x="2854562" y="2104280"/>
          <a:ext cx="2038290" cy="1222974"/>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itchFamily="34" charset="0"/>
            <a:buNone/>
          </a:pPr>
          <a:r>
            <a:rPr lang="it-IT" sz="2200" kern="1200" dirty="0"/>
            <a:t>rinforzi per l’industria e l’agricoltura</a:t>
          </a:r>
        </a:p>
      </dsp:txBody>
      <dsp:txXfrm>
        <a:off x="2890382" y="2140100"/>
        <a:ext cx="1966650" cy="1151334"/>
      </dsp:txXfrm>
    </dsp:sp>
    <dsp:sp modelId="{D61326E9-6B09-4981-B877-860DD9B8E5B8}">
      <dsp:nvSpPr>
        <dsp:cNvPr id="0" name=""/>
        <dsp:cNvSpPr/>
      </dsp:nvSpPr>
      <dsp:spPr>
        <a:xfrm rot="10800000">
          <a:off x="2243074" y="2463020"/>
          <a:ext cx="432117" cy="505495"/>
        </a:xfrm>
        <a:prstGeom prst="righ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rot="10800000">
        <a:off x="2372709" y="2564119"/>
        <a:ext cx="302482" cy="303297"/>
      </dsp:txXfrm>
    </dsp:sp>
    <dsp:sp modelId="{BA087966-04B4-4380-8217-ECBC4B5C6F66}">
      <dsp:nvSpPr>
        <dsp:cNvPr id="0" name=""/>
        <dsp:cNvSpPr/>
      </dsp:nvSpPr>
      <dsp:spPr>
        <a:xfrm>
          <a:off x="955" y="2104280"/>
          <a:ext cx="2038290" cy="1222974"/>
        </a:xfrm>
        <a:prstGeom prst="roundRect">
          <a:avLst>
            <a:gd name="adj" fmla="val 1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itchFamily="34" charset="0"/>
            <a:buNone/>
          </a:pPr>
          <a:r>
            <a:rPr lang="it-IT" sz="2200" kern="1200" dirty="0"/>
            <a:t>svalutazione del dollaro</a:t>
          </a:r>
        </a:p>
      </dsp:txBody>
      <dsp:txXfrm>
        <a:off x="36775" y="2140100"/>
        <a:ext cx="1966650" cy="1151334"/>
      </dsp:txXfrm>
    </dsp:sp>
    <dsp:sp modelId="{20B59364-352C-4AE7-BD46-07785DA1B5AA}">
      <dsp:nvSpPr>
        <dsp:cNvPr id="0" name=""/>
        <dsp:cNvSpPr/>
      </dsp:nvSpPr>
      <dsp:spPr>
        <a:xfrm rot="5400000">
          <a:off x="804042" y="3469935"/>
          <a:ext cx="432117" cy="505495"/>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a:p>
      </dsp:txBody>
      <dsp:txXfrm rot="-5400000">
        <a:off x="868453" y="3506624"/>
        <a:ext cx="303297" cy="302482"/>
      </dsp:txXfrm>
    </dsp:sp>
    <dsp:sp modelId="{C875C01D-4AE0-4A5E-B2EE-9181F0770B24}">
      <dsp:nvSpPr>
        <dsp:cNvPr id="0" name=""/>
        <dsp:cNvSpPr/>
      </dsp:nvSpPr>
      <dsp:spPr>
        <a:xfrm>
          <a:off x="955" y="4142571"/>
          <a:ext cx="2038290" cy="1222974"/>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itchFamily="34" charset="0"/>
            <a:buNone/>
          </a:pPr>
          <a:r>
            <a:rPr lang="it-IT" sz="2200" kern="1200" dirty="0"/>
            <a:t>fine del proibizionismo</a:t>
          </a:r>
        </a:p>
      </dsp:txBody>
      <dsp:txXfrm>
        <a:off x="36775" y="4178391"/>
        <a:ext cx="1966650" cy="1151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DE8F6-D777-4EF9-9323-AA08C1DA0EB9}">
      <dsp:nvSpPr>
        <dsp:cNvPr id="0" name=""/>
        <dsp:cNvSpPr/>
      </dsp:nvSpPr>
      <dsp:spPr>
        <a:xfrm>
          <a:off x="43030" y="450293"/>
          <a:ext cx="2097987" cy="1484324"/>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itchFamily="34" charset="0"/>
            <a:buNone/>
          </a:pPr>
          <a:r>
            <a:rPr lang="it-IT" sz="1700" i="1" kern="1200" dirty="0"/>
            <a:t>Banking Act </a:t>
          </a:r>
          <a:r>
            <a:rPr lang="it-IT" sz="1700" kern="1200" dirty="0"/>
            <a:t>&gt; maggior controllo federale</a:t>
          </a:r>
        </a:p>
      </dsp:txBody>
      <dsp:txXfrm>
        <a:off x="86504" y="493767"/>
        <a:ext cx="2011039" cy="1397376"/>
      </dsp:txXfrm>
    </dsp:sp>
    <dsp:sp modelId="{7623BB6A-3032-4D10-88CD-B9084DA44EA0}">
      <dsp:nvSpPr>
        <dsp:cNvPr id="0" name=""/>
        <dsp:cNvSpPr/>
      </dsp:nvSpPr>
      <dsp:spPr>
        <a:xfrm rot="21372336">
          <a:off x="2355776" y="861988"/>
          <a:ext cx="519884" cy="458827"/>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2355927" y="958308"/>
        <a:ext cx="382236" cy="275297"/>
      </dsp:txXfrm>
    </dsp:sp>
    <dsp:sp modelId="{4D6620EE-02A1-4E6F-9042-2D6D70F1DACC}">
      <dsp:nvSpPr>
        <dsp:cNvPr id="0" name=""/>
        <dsp:cNvSpPr/>
      </dsp:nvSpPr>
      <dsp:spPr>
        <a:xfrm>
          <a:off x="3119781" y="230833"/>
          <a:ext cx="2084500" cy="1516027"/>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itchFamily="34" charset="0"/>
            <a:buNone/>
          </a:pPr>
          <a:r>
            <a:rPr lang="it-IT" sz="1700" i="1" kern="1200" dirty="0"/>
            <a:t>Revenue Act </a:t>
          </a:r>
          <a:r>
            <a:rPr lang="it-IT" sz="1700" kern="1200" dirty="0"/>
            <a:t>&gt; imposta progressiva sul reddito</a:t>
          </a:r>
        </a:p>
      </dsp:txBody>
      <dsp:txXfrm>
        <a:off x="3164184" y="275236"/>
        <a:ext cx="1995694" cy="1427221"/>
      </dsp:txXfrm>
    </dsp:sp>
    <dsp:sp modelId="{ED411FE1-E485-4A03-995F-FE6C5FCB394C}">
      <dsp:nvSpPr>
        <dsp:cNvPr id="0" name=""/>
        <dsp:cNvSpPr/>
      </dsp:nvSpPr>
      <dsp:spPr>
        <a:xfrm rot="5475094">
          <a:off x="3969671" y="1826752"/>
          <a:ext cx="338082" cy="458827"/>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rot="-5400000">
        <a:off x="4002171" y="1887137"/>
        <a:ext cx="275297" cy="236657"/>
      </dsp:txXfrm>
    </dsp:sp>
    <dsp:sp modelId="{61CDDCFA-FA52-48F6-B473-B6BF5E632CB1}">
      <dsp:nvSpPr>
        <dsp:cNvPr id="0" name=""/>
        <dsp:cNvSpPr/>
      </dsp:nvSpPr>
      <dsp:spPr>
        <a:xfrm>
          <a:off x="3025444" y="2384601"/>
          <a:ext cx="2178837" cy="152646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itchFamily="34" charset="0"/>
            <a:buNone/>
          </a:pPr>
          <a:r>
            <a:rPr lang="it-IT" sz="1700" i="1" kern="1200" dirty="0"/>
            <a:t>Social Security Act </a:t>
          </a:r>
          <a:r>
            <a:rPr lang="it-IT" sz="1700" kern="1200" dirty="0"/>
            <a:t>&gt; assistenza sociale</a:t>
          </a:r>
        </a:p>
      </dsp:txBody>
      <dsp:txXfrm>
        <a:off x="3070153" y="2429310"/>
        <a:ext cx="2089419" cy="1437044"/>
      </dsp:txXfrm>
    </dsp:sp>
    <dsp:sp modelId="{D61326E9-6B09-4981-B877-860DD9B8E5B8}">
      <dsp:nvSpPr>
        <dsp:cNvPr id="0" name=""/>
        <dsp:cNvSpPr/>
      </dsp:nvSpPr>
      <dsp:spPr>
        <a:xfrm rot="10800000">
          <a:off x="2470411" y="2918419"/>
          <a:ext cx="392223" cy="458827"/>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rot="10800000">
        <a:off x="2588078" y="3010184"/>
        <a:ext cx="274556" cy="275297"/>
      </dsp:txXfrm>
    </dsp:sp>
    <dsp:sp modelId="{BA087966-04B4-4380-8217-ECBC4B5C6F66}">
      <dsp:nvSpPr>
        <dsp:cNvPr id="0" name=""/>
        <dsp:cNvSpPr/>
      </dsp:nvSpPr>
      <dsp:spPr>
        <a:xfrm>
          <a:off x="422" y="2435775"/>
          <a:ext cx="2284977" cy="1424114"/>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itchFamily="34" charset="0"/>
            <a:buNone/>
          </a:pPr>
          <a:r>
            <a:rPr lang="it-IT" sz="1700" i="1" kern="1200" dirty="0"/>
            <a:t>National </a:t>
          </a:r>
          <a:r>
            <a:rPr lang="it-IT" sz="1700" i="1" kern="1200" dirty="0" err="1"/>
            <a:t>Labor</a:t>
          </a:r>
          <a:r>
            <a:rPr lang="it-IT" sz="1700" i="1" kern="1200" dirty="0"/>
            <a:t> Act </a:t>
          </a:r>
          <a:r>
            <a:rPr lang="it-IT" sz="1700" kern="1200" dirty="0"/>
            <a:t>&gt; libertà di associazione sindacale e contrattazione collettiva</a:t>
          </a:r>
        </a:p>
      </dsp:txBody>
      <dsp:txXfrm>
        <a:off x="42133" y="2477486"/>
        <a:ext cx="2201555" cy="1340692"/>
      </dsp:txXfrm>
    </dsp:sp>
    <dsp:sp modelId="{20B59364-352C-4AE7-BD46-07785DA1B5AA}">
      <dsp:nvSpPr>
        <dsp:cNvPr id="0" name=""/>
        <dsp:cNvSpPr/>
      </dsp:nvSpPr>
      <dsp:spPr>
        <a:xfrm rot="4544451">
          <a:off x="1207714" y="4005635"/>
          <a:ext cx="422999" cy="45882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rot="-5400000">
        <a:off x="1265937" y="4025504"/>
        <a:ext cx="275297" cy="296099"/>
      </dsp:txXfrm>
    </dsp:sp>
    <dsp:sp modelId="{C875C01D-4AE0-4A5E-B2EE-9181F0770B24}">
      <dsp:nvSpPr>
        <dsp:cNvPr id="0" name=""/>
        <dsp:cNvSpPr/>
      </dsp:nvSpPr>
      <dsp:spPr>
        <a:xfrm>
          <a:off x="641818" y="4633413"/>
          <a:ext cx="2112603" cy="139819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itchFamily="34" charset="0"/>
            <a:buNone/>
          </a:pPr>
          <a:r>
            <a:rPr lang="it-IT" sz="1700" i="1" kern="1200" dirty="0"/>
            <a:t>Farm Security Administration</a:t>
          </a:r>
          <a:r>
            <a:rPr lang="it-IT" sz="1700" kern="1200" dirty="0"/>
            <a:t>&gt; lotta alla povertà nelle campagne</a:t>
          </a:r>
        </a:p>
      </dsp:txBody>
      <dsp:txXfrm>
        <a:off x="682770" y="4674365"/>
        <a:ext cx="2030699" cy="13162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86C9E-B805-4BD9-B74B-08BF88FE7182}" type="datetimeFigureOut">
              <a:rPr lang="it-IT" smtClean="0"/>
              <a:t>04/11/21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C59DF-95D6-4D63-8502-8F0EB73FB4FF}" type="slidenum">
              <a:rPr lang="it-IT" smtClean="0"/>
              <a:t>‹N›</a:t>
            </a:fld>
            <a:endParaRPr lang="it-IT"/>
          </a:p>
        </p:txBody>
      </p:sp>
    </p:spTree>
    <p:extLst>
      <p:ext uri="{BB962C8B-B14F-4D97-AF65-F5344CB8AC3E}">
        <p14:creationId xmlns:p14="http://schemas.microsoft.com/office/powerpoint/2010/main" val="44642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8EC59DF-95D6-4D63-8502-8F0EB73FB4FF}" type="slidenum">
              <a:rPr lang="it-IT" smtClean="0"/>
              <a:t>7</a:t>
            </a:fld>
            <a:endParaRPr lang="it-IT"/>
          </a:p>
        </p:txBody>
      </p:sp>
    </p:spTree>
    <p:extLst>
      <p:ext uri="{BB962C8B-B14F-4D97-AF65-F5344CB8AC3E}">
        <p14:creationId xmlns:p14="http://schemas.microsoft.com/office/powerpoint/2010/main" val="72772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8EC59DF-95D6-4D63-8502-8F0EB73FB4FF}" type="slidenum">
              <a:rPr lang="it-IT" smtClean="0"/>
              <a:t>8</a:t>
            </a:fld>
            <a:endParaRPr lang="it-IT"/>
          </a:p>
        </p:txBody>
      </p:sp>
    </p:spTree>
    <p:extLst>
      <p:ext uri="{BB962C8B-B14F-4D97-AF65-F5344CB8AC3E}">
        <p14:creationId xmlns:p14="http://schemas.microsoft.com/office/powerpoint/2010/main" val="280564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8EC59DF-95D6-4D63-8502-8F0EB73FB4FF}" type="slidenum">
              <a:rPr lang="it-IT" smtClean="0"/>
              <a:t>9</a:t>
            </a:fld>
            <a:endParaRPr lang="it-IT"/>
          </a:p>
        </p:txBody>
      </p:sp>
    </p:spTree>
    <p:extLst>
      <p:ext uri="{BB962C8B-B14F-4D97-AF65-F5344CB8AC3E}">
        <p14:creationId xmlns:p14="http://schemas.microsoft.com/office/powerpoint/2010/main" val="8441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728413-E923-4A39-99BB-39F9F257D90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184C6EA-88AA-4B42-BD5F-8FCBBAE05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475BAA6-9CE7-4D0C-8223-532F2C096A72}"/>
              </a:ext>
            </a:extLst>
          </p:cNvPr>
          <p:cNvSpPr>
            <a:spLocks noGrp="1"/>
          </p:cNvSpPr>
          <p:nvPr>
            <p:ph type="dt" sz="half" idx="10"/>
          </p:nvPr>
        </p:nvSpPr>
        <p:spPr/>
        <p:txBody>
          <a:bodyPr/>
          <a:lstStyle/>
          <a:p>
            <a:fld id="{C40D00E4-0AC6-48AB-A4AA-A87FA73084CC}" type="datetimeFigureOut">
              <a:rPr lang="it-IT" smtClean="0"/>
              <a:t>04/11/21</a:t>
            </a:fld>
            <a:endParaRPr lang="it-IT"/>
          </a:p>
        </p:txBody>
      </p:sp>
      <p:sp>
        <p:nvSpPr>
          <p:cNvPr id="5" name="Segnaposto piè di pagina 4">
            <a:extLst>
              <a:ext uri="{FF2B5EF4-FFF2-40B4-BE49-F238E27FC236}">
                <a16:creationId xmlns:a16="http://schemas.microsoft.com/office/drawing/2014/main" id="{C307504A-C6D5-442F-8ED3-AD75B9F6E3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5F26AA-B521-456E-8771-4BFA23C0964E}"/>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284139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3E8E39-C520-4725-9756-F6A0F3A6076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E1CEC0-B368-45E8-AE62-366095892AA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562D5E0-F90E-4A7F-8436-B334675F84E2}"/>
              </a:ext>
            </a:extLst>
          </p:cNvPr>
          <p:cNvSpPr>
            <a:spLocks noGrp="1"/>
          </p:cNvSpPr>
          <p:nvPr>
            <p:ph type="dt" sz="half" idx="10"/>
          </p:nvPr>
        </p:nvSpPr>
        <p:spPr/>
        <p:txBody>
          <a:bodyPr/>
          <a:lstStyle/>
          <a:p>
            <a:fld id="{C40D00E4-0AC6-48AB-A4AA-A87FA73084CC}" type="datetimeFigureOut">
              <a:rPr lang="it-IT" smtClean="0"/>
              <a:t>04/11/21</a:t>
            </a:fld>
            <a:endParaRPr lang="it-IT"/>
          </a:p>
        </p:txBody>
      </p:sp>
      <p:sp>
        <p:nvSpPr>
          <p:cNvPr id="5" name="Segnaposto piè di pagina 4">
            <a:extLst>
              <a:ext uri="{FF2B5EF4-FFF2-40B4-BE49-F238E27FC236}">
                <a16:creationId xmlns:a16="http://schemas.microsoft.com/office/drawing/2014/main" id="{22E13A43-4158-4E99-B3BA-48E0ADF69D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2F51EF-ED48-4AF9-9E9C-25C9AC4F02F5}"/>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136804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3F11515-3B4A-4AEF-B90C-0EF66B128E7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C5230C-1638-42FC-A604-8E3B9E2BD5F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23B9428-2C64-49FF-9D10-E1F87F06326E}"/>
              </a:ext>
            </a:extLst>
          </p:cNvPr>
          <p:cNvSpPr>
            <a:spLocks noGrp="1"/>
          </p:cNvSpPr>
          <p:nvPr>
            <p:ph type="dt" sz="half" idx="10"/>
          </p:nvPr>
        </p:nvSpPr>
        <p:spPr/>
        <p:txBody>
          <a:bodyPr/>
          <a:lstStyle/>
          <a:p>
            <a:fld id="{C40D00E4-0AC6-48AB-A4AA-A87FA73084CC}" type="datetimeFigureOut">
              <a:rPr lang="it-IT" smtClean="0"/>
              <a:t>04/11/21</a:t>
            </a:fld>
            <a:endParaRPr lang="it-IT"/>
          </a:p>
        </p:txBody>
      </p:sp>
      <p:sp>
        <p:nvSpPr>
          <p:cNvPr id="5" name="Segnaposto piè di pagina 4">
            <a:extLst>
              <a:ext uri="{FF2B5EF4-FFF2-40B4-BE49-F238E27FC236}">
                <a16:creationId xmlns:a16="http://schemas.microsoft.com/office/drawing/2014/main" id="{1EA9404F-C999-4476-AA22-B11AE7E25C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80A050-CB41-45AB-A064-5DCFB308FA39}"/>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417228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0A890A-84E9-4C91-B10F-BDDF796F399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56A6136-5671-4296-846D-CA714DEE485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F5E005-E7E6-457F-9E27-3FB88647707E}"/>
              </a:ext>
            </a:extLst>
          </p:cNvPr>
          <p:cNvSpPr>
            <a:spLocks noGrp="1"/>
          </p:cNvSpPr>
          <p:nvPr>
            <p:ph type="dt" sz="half" idx="10"/>
          </p:nvPr>
        </p:nvSpPr>
        <p:spPr/>
        <p:txBody>
          <a:bodyPr/>
          <a:lstStyle/>
          <a:p>
            <a:fld id="{C40D00E4-0AC6-48AB-A4AA-A87FA73084CC}" type="datetimeFigureOut">
              <a:rPr lang="it-IT" smtClean="0"/>
              <a:t>04/11/21</a:t>
            </a:fld>
            <a:endParaRPr lang="it-IT"/>
          </a:p>
        </p:txBody>
      </p:sp>
      <p:sp>
        <p:nvSpPr>
          <p:cNvPr id="5" name="Segnaposto piè di pagina 4">
            <a:extLst>
              <a:ext uri="{FF2B5EF4-FFF2-40B4-BE49-F238E27FC236}">
                <a16:creationId xmlns:a16="http://schemas.microsoft.com/office/drawing/2014/main" id="{62C11BEB-C8CC-4D96-9EEB-F3D75E5F98A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94FF48-B614-4DEC-AA6C-5621F5AD7E95}"/>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386919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D51616-DC23-4FCF-90A8-676A9A19FBE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BD8A3D7-65C7-4367-A04F-C8B3DF96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EDD3796-40B5-413F-BD17-FFA3B8A20319}"/>
              </a:ext>
            </a:extLst>
          </p:cNvPr>
          <p:cNvSpPr>
            <a:spLocks noGrp="1"/>
          </p:cNvSpPr>
          <p:nvPr>
            <p:ph type="dt" sz="half" idx="10"/>
          </p:nvPr>
        </p:nvSpPr>
        <p:spPr/>
        <p:txBody>
          <a:bodyPr/>
          <a:lstStyle/>
          <a:p>
            <a:fld id="{C40D00E4-0AC6-48AB-A4AA-A87FA73084CC}" type="datetimeFigureOut">
              <a:rPr lang="it-IT" smtClean="0"/>
              <a:t>04/11/21</a:t>
            </a:fld>
            <a:endParaRPr lang="it-IT"/>
          </a:p>
        </p:txBody>
      </p:sp>
      <p:sp>
        <p:nvSpPr>
          <p:cNvPr id="5" name="Segnaposto piè di pagina 4">
            <a:extLst>
              <a:ext uri="{FF2B5EF4-FFF2-40B4-BE49-F238E27FC236}">
                <a16:creationId xmlns:a16="http://schemas.microsoft.com/office/drawing/2014/main" id="{195B4DBA-817B-40CB-B2EA-AF86D9E619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78F2DD-27E2-446B-8E5E-33DF97E83081}"/>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219375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E614A6-4134-4703-A238-D1D0C3834AB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66F7CFA-132B-49C7-B922-C68230F47E7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C67EB1B-7CD0-4B73-9CD7-0FA9291FEA3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2B57B6C-B135-4F9A-A539-8F6590285AFB}"/>
              </a:ext>
            </a:extLst>
          </p:cNvPr>
          <p:cNvSpPr>
            <a:spLocks noGrp="1"/>
          </p:cNvSpPr>
          <p:nvPr>
            <p:ph type="dt" sz="half" idx="10"/>
          </p:nvPr>
        </p:nvSpPr>
        <p:spPr/>
        <p:txBody>
          <a:bodyPr/>
          <a:lstStyle/>
          <a:p>
            <a:fld id="{C40D00E4-0AC6-48AB-A4AA-A87FA73084CC}" type="datetimeFigureOut">
              <a:rPr lang="it-IT" smtClean="0"/>
              <a:t>04/11/21</a:t>
            </a:fld>
            <a:endParaRPr lang="it-IT"/>
          </a:p>
        </p:txBody>
      </p:sp>
      <p:sp>
        <p:nvSpPr>
          <p:cNvPr id="6" name="Segnaposto piè di pagina 5">
            <a:extLst>
              <a:ext uri="{FF2B5EF4-FFF2-40B4-BE49-F238E27FC236}">
                <a16:creationId xmlns:a16="http://schemas.microsoft.com/office/drawing/2014/main" id="{ABD26A9B-8949-4A1F-9069-C1588B13FC9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875D332-F539-4882-9120-84170DEB2DC4}"/>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343411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568ADB-7C94-47A6-B81A-5186F6CBCB7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A736CBB-777B-4F56-B9E4-CD1F87CB4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E507045-ADA0-4B98-A000-77EE2F31A42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64DF21C-E157-4F3C-AE41-A2F7AA6D4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9C71C6E-CFE0-4FA9-8E6B-2A042D1A67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7C68000-8C74-4869-84D6-68CE4BC3A4F1}"/>
              </a:ext>
            </a:extLst>
          </p:cNvPr>
          <p:cNvSpPr>
            <a:spLocks noGrp="1"/>
          </p:cNvSpPr>
          <p:nvPr>
            <p:ph type="dt" sz="half" idx="10"/>
          </p:nvPr>
        </p:nvSpPr>
        <p:spPr/>
        <p:txBody>
          <a:bodyPr/>
          <a:lstStyle/>
          <a:p>
            <a:fld id="{C40D00E4-0AC6-48AB-A4AA-A87FA73084CC}" type="datetimeFigureOut">
              <a:rPr lang="it-IT" smtClean="0"/>
              <a:t>04/11/21</a:t>
            </a:fld>
            <a:endParaRPr lang="it-IT"/>
          </a:p>
        </p:txBody>
      </p:sp>
      <p:sp>
        <p:nvSpPr>
          <p:cNvPr id="8" name="Segnaposto piè di pagina 7">
            <a:extLst>
              <a:ext uri="{FF2B5EF4-FFF2-40B4-BE49-F238E27FC236}">
                <a16:creationId xmlns:a16="http://schemas.microsoft.com/office/drawing/2014/main" id="{5B903228-1D1E-419B-98AB-F8200BFA014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C5BD8E-89FC-47DB-8EA5-202A86D29D24}"/>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116540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5CB2F-4AF0-4251-9789-398035FAAAA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4CA0B32-D688-4EEA-9FCD-C1A66E2F8267}"/>
              </a:ext>
            </a:extLst>
          </p:cNvPr>
          <p:cNvSpPr>
            <a:spLocks noGrp="1"/>
          </p:cNvSpPr>
          <p:nvPr>
            <p:ph type="dt" sz="half" idx="10"/>
          </p:nvPr>
        </p:nvSpPr>
        <p:spPr/>
        <p:txBody>
          <a:bodyPr/>
          <a:lstStyle/>
          <a:p>
            <a:fld id="{C40D00E4-0AC6-48AB-A4AA-A87FA73084CC}" type="datetimeFigureOut">
              <a:rPr lang="it-IT" smtClean="0"/>
              <a:t>04/11/21</a:t>
            </a:fld>
            <a:endParaRPr lang="it-IT"/>
          </a:p>
        </p:txBody>
      </p:sp>
      <p:sp>
        <p:nvSpPr>
          <p:cNvPr id="4" name="Segnaposto piè di pagina 3">
            <a:extLst>
              <a:ext uri="{FF2B5EF4-FFF2-40B4-BE49-F238E27FC236}">
                <a16:creationId xmlns:a16="http://schemas.microsoft.com/office/drawing/2014/main" id="{6E609EF7-8B09-4562-A3AE-467FE166DDE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98BDFF-F693-4727-9D12-F6A30379ABE9}"/>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211054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92942F4-557E-4541-919F-66C762257A1D}"/>
              </a:ext>
            </a:extLst>
          </p:cNvPr>
          <p:cNvSpPr>
            <a:spLocks noGrp="1"/>
          </p:cNvSpPr>
          <p:nvPr>
            <p:ph type="dt" sz="half" idx="10"/>
          </p:nvPr>
        </p:nvSpPr>
        <p:spPr/>
        <p:txBody>
          <a:bodyPr/>
          <a:lstStyle/>
          <a:p>
            <a:fld id="{C40D00E4-0AC6-48AB-A4AA-A87FA73084CC}" type="datetimeFigureOut">
              <a:rPr lang="it-IT" smtClean="0"/>
              <a:t>04/11/21</a:t>
            </a:fld>
            <a:endParaRPr lang="it-IT"/>
          </a:p>
        </p:txBody>
      </p:sp>
      <p:sp>
        <p:nvSpPr>
          <p:cNvPr id="3" name="Segnaposto piè di pagina 2">
            <a:extLst>
              <a:ext uri="{FF2B5EF4-FFF2-40B4-BE49-F238E27FC236}">
                <a16:creationId xmlns:a16="http://schemas.microsoft.com/office/drawing/2014/main" id="{5BAEBAF0-D9E7-4693-A0EB-C3153F969A2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960EF04-BFAF-46A8-A20C-A025C7786F15}"/>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393044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A56EB-DEBD-4601-8D07-69BF189DF09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87E7C0-06BA-41AC-A247-51ABB9536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0FA3124-59BD-4626-9750-27B190281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C1CCFD6-E5A2-4EF5-8298-8DE4FDFD665C}"/>
              </a:ext>
            </a:extLst>
          </p:cNvPr>
          <p:cNvSpPr>
            <a:spLocks noGrp="1"/>
          </p:cNvSpPr>
          <p:nvPr>
            <p:ph type="dt" sz="half" idx="10"/>
          </p:nvPr>
        </p:nvSpPr>
        <p:spPr/>
        <p:txBody>
          <a:bodyPr/>
          <a:lstStyle/>
          <a:p>
            <a:fld id="{C40D00E4-0AC6-48AB-A4AA-A87FA73084CC}" type="datetimeFigureOut">
              <a:rPr lang="it-IT" smtClean="0"/>
              <a:t>04/11/21</a:t>
            </a:fld>
            <a:endParaRPr lang="it-IT"/>
          </a:p>
        </p:txBody>
      </p:sp>
      <p:sp>
        <p:nvSpPr>
          <p:cNvPr id="6" name="Segnaposto piè di pagina 5">
            <a:extLst>
              <a:ext uri="{FF2B5EF4-FFF2-40B4-BE49-F238E27FC236}">
                <a16:creationId xmlns:a16="http://schemas.microsoft.com/office/drawing/2014/main" id="{7E4D6E31-4086-4631-B036-92ECBE1F792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0675BDF-2837-478D-99BF-9900C0B2D41B}"/>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327485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FB0EEA-C42C-4044-AF4B-C00DD565FC1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0514895-9588-49C7-B750-19A8D63B2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73DFEB0-D147-4554-8D4F-47CB13DE3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4ED8FBB-8A36-41DC-8ADC-FE6B16E35C00}"/>
              </a:ext>
            </a:extLst>
          </p:cNvPr>
          <p:cNvSpPr>
            <a:spLocks noGrp="1"/>
          </p:cNvSpPr>
          <p:nvPr>
            <p:ph type="dt" sz="half" idx="10"/>
          </p:nvPr>
        </p:nvSpPr>
        <p:spPr/>
        <p:txBody>
          <a:bodyPr/>
          <a:lstStyle/>
          <a:p>
            <a:fld id="{C40D00E4-0AC6-48AB-A4AA-A87FA73084CC}" type="datetimeFigureOut">
              <a:rPr lang="it-IT" smtClean="0"/>
              <a:t>04/11/21</a:t>
            </a:fld>
            <a:endParaRPr lang="it-IT"/>
          </a:p>
        </p:txBody>
      </p:sp>
      <p:sp>
        <p:nvSpPr>
          <p:cNvPr id="6" name="Segnaposto piè di pagina 5">
            <a:extLst>
              <a:ext uri="{FF2B5EF4-FFF2-40B4-BE49-F238E27FC236}">
                <a16:creationId xmlns:a16="http://schemas.microsoft.com/office/drawing/2014/main" id="{20A8EA4B-10CA-4010-8EA5-3EEF9AD95F6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D7D26A-5F8E-457F-8A2D-6388D6311AE8}"/>
              </a:ext>
            </a:extLst>
          </p:cNvPr>
          <p:cNvSpPr>
            <a:spLocks noGrp="1"/>
          </p:cNvSpPr>
          <p:nvPr>
            <p:ph type="sldNum" sz="quarter" idx="12"/>
          </p:nvPr>
        </p:nvSpPr>
        <p:spPr/>
        <p:txBody>
          <a:bodyPr/>
          <a:lstStyle/>
          <a:p>
            <a:fld id="{F13E71D4-1C50-4880-9392-9A04AA7EABD8}" type="slidenum">
              <a:rPr lang="it-IT" smtClean="0"/>
              <a:t>‹N›</a:t>
            </a:fld>
            <a:endParaRPr lang="it-IT"/>
          </a:p>
        </p:txBody>
      </p:sp>
    </p:spTree>
    <p:extLst>
      <p:ext uri="{BB962C8B-B14F-4D97-AF65-F5344CB8AC3E}">
        <p14:creationId xmlns:p14="http://schemas.microsoft.com/office/powerpoint/2010/main" val="2333227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0E8847C-C908-48C5-A427-34883B9D0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E863609-9D09-41AB-978B-5F8183C51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23477CF-7C1E-4A46-87B5-7F5D2CD90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D00E4-0AC6-48AB-A4AA-A87FA73084CC}" type="datetimeFigureOut">
              <a:rPr lang="it-IT" smtClean="0"/>
              <a:t>04/11/21</a:t>
            </a:fld>
            <a:endParaRPr lang="it-IT"/>
          </a:p>
        </p:txBody>
      </p:sp>
      <p:sp>
        <p:nvSpPr>
          <p:cNvPr id="5" name="Segnaposto piè di pagina 4">
            <a:extLst>
              <a:ext uri="{FF2B5EF4-FFF2-40B4-BE49-F238E27FC236}">
                <a16:creationId xmlns:a16="http://schemas.microsoft.com/office/drawing/2014/main" id="{924178B2-F49C-41CE-8BAA-69D27F1FE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CA651E7-6B21-485B-B16C-9B531A1AA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E71D4-1C50-4880-9392-9A04AA7EABD8}" type="slidenum">
              <a:rPr lang="it-IT" smtClean="0"/>
              <a:t>‹N›</a:t>
            </a:fld>
            <a:endParaRPr lang="it-IT"/>
          </a:p>
        </p:txBody>
      </p:sp>
    </p:spTree>
    <p:extLst>
      <p:ext uri="{BB962C8B-B14F-4D97-AF65-F5344CB8AC3E}">
        <p14:creationId xmlns:p14="http://schemas.microsoft.com/office/powerpoint/2010/main" val="1141939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en.m.wikipedia.org/wiki/Civil_Works_Administration" TargetMode="External"/><Relationship Id="rId7" Type="http://schemas.openxmlformats.org/officeDocument/2006/relationships/diagramColors" Target="../diagrams/colors3.xml"/><Relationship Id="rId12" Type="http://schemas.openxmlformats.org/officeDocument/2006/relationships/hyperlink" Target="http://commons.wikimedia.org/wiki/File:Poster,_%22Hold_on_to_Your_Social_Security_Card%22_-_NARA_-_514504.jpg" TargetMode="Externa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11.jpeg"/><Relationship Id="rId5" Type="http://schemas.openxmlformats.org/officeDocument/2006/relationships/diagramLayout" Target="../diagrams/layout3.xml"/><Relationship Id="rId10" Type="http://schemas.openxmlformats.org/officeDocument/2006/relationships/hyperlink" Target="https://de.wikipedia.org/wiki/New_Deal" TargetMode="External"/><Relationship Id="rId4" Type="http://schemas.openxmlformats.org/officeDocument/2006/relationships/diagramData" Target="../diagrams/data3.xml"/><Relationship Id="rId9"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hyperlink" Target="https://picryl.com/media/untitled-photo-possibly-related-to-picking-up-and-loading-sweet-potatoes-of" TargetMode="External"/><Relationship Id="rId7" Type="http://schemas.openxmlformats.org/officeDocument/2006/relationships/hyperlink" Target="https://commons.wikimedia.org/wiki/File:Farm_Security_Administration,_Chief_of_police_in_a_Oklahoma_town_-_NARA_-_196264.tif" TargetMode="External"/><Relationship Id="rId12" Type="http://schemas.microsoft.com/office/2007/relationships/diagramDrawing" Target="../diagrams/drawing4.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diagramColors" Target="../diagrams/colors4.xml"/><Relationship Id="rId5" Type="http://schemas.openxmlformats.org/officeDocument/2006/relationships/hyperlink" Target="http://commons.wikimedia.org/wiki/File:A_store_with_live_fish_for_sale,_vicinity_of_Natchitoches,_La._(LOC).jpg" TargetMode="External"/><Relationship Id="rId10" Type="http://schemas.openxmlformats.org/officeDocument/2006/relationships/diagramQuickStyle" Target="../diagrams/quickStyle4.xml"/><Relationship Id="rId4" Type="http://schemas.openxmlformats.org/officeDocument/2006/relationships/image" Target="../media/image13.jpeg"/><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3.sv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kzH1iaKVsBM" TargetMode="External"/><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KLVJCCD3s5c" TargetMode="External"/><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historyonthenet.com/authentichistory/1921-1929/2-socialchange/1-prohibition/1-overview/index.htm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commons.wikimedia.org/wiki/File:Schoonmaker_veegt_de_vloer_na_de_beurskrach_van_1929_-_Cleaner_sweeping_the_floor_after_the_Wall_Street_crash,_1929_(5372590938).jpg" TargetMode="Externa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jp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commons.wikimedia.org/wiki/File:Schoonmaker_veegt_de_vloer_na_de_beurskrach_van_1929_-_Cleaner_sweeping_the_floor_after_the_Wall_Street_crash,_1929_(5372590938).jpg" TargetMode="External"/><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it.wikipedia.org/wiki/File:FDR-January-11-1944.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con angoli arrotondati 11">
            <a:extLst>
              <a:ext uri="{FF2B5EF4-FFF2-40B4-BE49-F238E27FC236}">
                <a16:creationId xmlns:a16="http://schemas.microsoft.com/office/drawing/2014/main" id="{A1418E9D-4FC9-5A4E-924B-920C5CBBE803}"/>
              </a:ext>
            </a:extLst>
          </p:cNvPr>
          <p:cNvSpPr/>
          <p:nvPr/>
        </p:nvSpPr>
        <p:spPr>
          <a:xfrm>
            <a:off x="3619625" y="6134183"/>
            <a:ext cx="5101304" cy="2616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CC259814-322A-4440-B7DD-E584AC727457}"/>
              </a:ext>
            </a:extLst>
          </p:cNvPr>
          <p:cNvSpPr txBox="1"/>
          <p:nvPr/>
        </p:nvSpPr>
        <p:spPr>
          <a:xfrm>
            <a:off x="3785495" y="5872573"/>
            <a:ext cx="4621002" cy="523220"/>
          </a:xfrm>
          <a:prstGeom prst="rect">
            <a:avLst/>
          </a:prstGeom>
          <a:noFill/>
        </p:spPr>
        <p:txBody>
          <a:bodyPr wrap="square" rtlCol="0">
            <a:spAutoFit/>
          </a:bodyPr>
          <a:lstStyle/>
          <a:p>
            <a:pPr algn="ctr"/>
            <a:r>
              <a:rPr lang="it-IT" sz="2800" dirty="0">
                <a:latin typeface="Avenir Next Ultra Light" panose="020B0203020202020204" pitchFamily="34" charset="77"/>
              </a:rPr>
              <a:t>Lezioni in convenzione RFA</a:t>
            </a:r>
          </a:p>
        </p:txBody>
      </p:sp>
      <p:pic>
        <p:nvPicPr>
          <p:cNvPr id="17" name="Immagine 16" descr="Immagine che contiene disegnando&#10;&#10;Descrizione generata automaticamente">
            <a:extLst>
              <a:ext uri="{FF2B5EF4-FFF2-40B4-BE49-F238E27FC236}">
                <a16:creationId xmlns:a16="http://schemas.microsoft.com/office/drawing/2014/main" id="{EE33470F-E679-4285-9FF3-D3CCC72198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417" y="162238"/>
            <a:ext cx="668244" cy="668244"/>
          </a:xfrm>
          <a:prstGeom prst="rect">
            <a:avLst/>
          </a:prstGeom>
        </p:spPr>
      </p:pic>
      <p:pic>
        <p:nvPicPr>
          <p:cNvPr id="19" name="Immagine 18" descr="Immagine che contiene disegnando, orologio&#10;&#10;Descrizione generata automaticamente">
            <a:extLst>
              <a:ext uri="{FF2B5EF4-FFF2-40B4-BE49-F238E27FC236}">
                <a16:creationId xmlns:a16="http://schemas.microsoft.com/office/drawing/2014/main" id="{BF96ED16-6CD3-48DA-89E5-EE71E1C8E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82883" y="104263"/>
            <a:ext cx="1080322" cy="784193"/>
          </a:xfrm>
          <a:prstGeom prst="rect">
            <a:avLst/>
          </a:prstGeom>
        </p:spPr>
      </p:pic>
      <p:sp>
        <p:nvSpPr>
          <p:cNvPr id="4" name="Rettangolo con angoli arrotondati 3">
            <a:extLst>
              <a:ext uri="{FF2B5EF4-FFF2-40B4-BE49-F238E27FC236}">
                <a16:creationId xmlns:a16="http://schemas.microsoft.com/office/drawing/2014/main" id="{7449FE4A-07D4-4E41-8103-559F468DA9B3}"/>
              </a:ext>
            </a:extLst>
          </p:cNvPr>
          <p:cNvSpPr/>
          <p:nvPr/>
        </p:nvSpPr>
        <p:spPr>
          <a:xfrm>
            <a:off x="854930" y="2722301"/>
            <a:ext cx="10482140" cy="31734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4D66CA74-9C03-43B7-9A11-2FF9C1D8B3EC}"/>
              </a:ext>
            </a:extLst>
          </p:cNvPr>
          <p:cNvSpPr txBox="1"/>
          <p:nvPr/>
        </p:nvSpPr>
        <p:spPr>
          <a:xfrm>
            <a:off x="915535" y="2343187"/>
            <a:ext cx="10360927" cy="769441"/>
          </a:xfrm>
          <a:prstGeom prst="rect">
            <a:avLst/>
          </a:prstGeom>
          <a:noFill/>
        </p:spPr>
        <p:txBody>
          <a:bodyPr wrap="square" rtlCol="0">
            <a:spAutoFit/>
          </a:bodyPr>
          <a:lstStyle/>
          <a:p>
            <a:pPr algn="just"/>
            <a:r>
              <a:rPr lang="it-IT" sz="4400" dirty="0">
                <a:latin typeface="Avenir Next Medium" panose="020B0503020202020204" pitchFamily="34" charset="0"/>
              </a:rPr>
              <a:t>Storia e società dell’età contemporanea</a:t>
            </a:r>
          </a:p>
        </p:txBody>
      </p:sp>
      <p:sp>
        <p:nvSpPr>
          <p:cNvPr id="15" name="CasellaDiTesto 14">
            <a:extLst>
              <a:ext uri="{FF2B5EF4-FFF2-40B4-BE49-F238E27FC236}">
                <a16:creationId xmlns:a16="http://schemas.microsoft.com/office/drawing/2014/main" id="{BAC77C8A-F1C6-493D-BE72-9B8A70FC03D7}"/>
              </a:ext>
            </a:extLst>
          </p:cNvPr>
          <p:cNvSpPr txBox="1"/>
          <p:nvPr/>
        </p:nvSpPr>
        <p:spPr>
          <a:xfrm>
            <a:off x="3619623" y="2966660"/>
            <a:ext cx="4952746" cy="584775"/>
          </a:xfrm>
          <a:prstGeom prst="rect">
            <a:avLst/>
          </a:prstGeom>
          <a:noFill/>
        </p:spPr>
        <p:txBody>
          <a:bodyPr wrap="square" rtlCol="0">
            <a:spAutoFit/>
          </a:bodyPr>
          <a:lstStyle/>
          <a:p>
            <a:pPr algn="just"/>
            <a:r>
              <a:rPr lang="it-IT" sz="3200" dirty="0">
                <a:solidFill>
                  <a:schemeClr val="bg2">
                    <a:lumMod val="25000"/>
                  </a:schemeClr>
                </a:solidFill>
                <a:latin typeface="Avenir Next" panose="020B0503020202020204" pitchFamily="34" charset="0"/>
              </a:rPr>
              <a:t>prof. Andrea Sangiovanni</a:t>
            </a:r>
          </a:p>
        </p:txBody>
      </p:sp>
    </p:spTree>
    <p:extLst>
      <p:ext uri="{BB962C8B-B14F-4D97-AF65-F5344CB8AC3E}">
        <p14:creationId xmlns:p14="http://schemas.microsoft.com/office/powerpoint/2010/main" val="282870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con angoli arrotondati 24">
            <a:extLst>
              <a:ext uri="{FF2B5EF4-FFF2-40B4-BE49-F238E27FC236}">
                <a16:creationId xmlns:a16="http://schemas.microsoft.com/office/drawing/2014/main" id="{1EB8979D-C121-9A4E-A8C8-CA5387D6DCB1}"/>
              </a:ext>
            </a:extLst>
          </p:cNvPr>
          <p:cNvSpPr/>
          <p:nvPr/>
        </p:nvSpPr>
        <p:spPr>
          <a:xfrm>
            <a:off x="2696" y="358805"/>
            <a:ext cx="4212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8" name="Immagine 27" descr="Immagine che contiene esterni, fotografia, cavallo, montagna&#10;&#10;Descrizione generata automaticamente">
            <a:extLst>
              <a:ext uri="{FF2B5EF4-FFF2-40B4-BE49-F238E27FC236}">
                <a16:creationId xmlns:a16="http://schemas.microsoft.com/office/drawing/2014/main" id="{96708960-F831-164D-8C31-84493048982A}"/>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1144" y="676909"/>
            <a:ext cx="7135255" cy="4482883"/>
          </a:xfrm>
          <a:prstGeom prst="rect">
            <a:avLst/>
          </a:prstGeom>
        </p:spPr>
      </p:pic>
      <p:graphicFrame>
        <p:nvGraphicFramePr>
          <p:cNvPr id="29" name="Diagramma 28">
            <a:extLst>
              <a:ext uri="{FF2B5EF4-FFF2-40B4-BE49-F238E27FC236}">
                <a16:creationId xmlns:a16="http://schemas.microsoft.com/office/drawing/2014/main" id="{6CCA5ED3-B798-FD4A-800F-9B9631E54A00}"/>
              </a:ext>
            </a:extLst>
          </p:cNvPr>
          <p:cNvGraphicFramePr/>
          <p:nvPr>
            <p:extLst>
              <p:ext uri="{D42A27DB-BD31-4B8C-83A1-F6EECF244321}">
                <p14:modId xmlns:p14="http://schemas.microsoft.com/office/powerpoint/2010/main" val="2420159974"/>
              </p:ext>
            </p:extLst>
          </p:nvPr>
        </p:nvGraphicFramePr>
        <p:xfrm>
          <a:off x="6858000" y="961541"/>
          <a:ext cx="4893808" cy="5431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 name="Immagine 29" descr="Immagine che contiene scatola, segnale&#10;&#10;Descrizione generata automaticamente">
            <a:extLst>
              <a:ext uri="{FF2B5EF4-FFF2-40B4-BE49-F238E27FC236}">
                <a16:creationId xmlns:a16="http://schemas.microsoft.com/office/drawing/2014/main" id="{255A435B-778E-2A44-9B5F-DDDC14D8385B}"/>
              </a:ext>
            </a:extLst>
          </p:cNvPr>
          <p:cNvPicPr>
            <a:picLocks noChangeAspect="1"/>
          </p:cNvPicPr>
          <p:nvPr/>
        </p:nvPicPr>
        <p:blipFill>
          <a:blip r:embed="rId9">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rot="470827">
            <a:off x="4102107" y="4060757"/>
            <a:ext cx="2217420" cy="2660904"/>
          </a:xfrm>
          <a:prstGeom prst="rect">
            <a:avLst/>
          </a:prstGeom>
        </p:spPr>
      </p:pic>
      <p:pic>
        <p:nvPicPr>
          <p:cNvPr id="31" name="Immagine 30">
            <a:extLst>
              <a:ext uri="{FF2B5EF4-FFF2-40B4-BE49-F238E27FC236}">
                <a16:creationId xmlns:a16="http://schemas.microsoft.com/office/drawing/2014/main" id="{CB36F505-414C-1942-AC0C-C620363DD918}"/>
              </a:ext>
            </a:extLst>
          </p:cNvPr>
          <p:cNvPicPr>
            <a:picLocks noChangeAspect="1"/>
          </p:cNvPicPr>
          <p:nvPr/>
        </p:nvPicPr>
        <p:blipFill>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rot="21193176">
            <a:off x="257335" y="1151965"/>
            <a:ext cx="3688795" cy="5274731"/>
          </a:xfrm>
          <a:prstGeom prst="rect">
            <a:avLst/>
          </a:prstGeom>
        </p:spPr>
      </p:pic>
      <p:sp>
        <p:nvSpPr>
          <p:cNvPr id="32" name="CasellaDiTesto 31">
            <a:extLst>
              <a:ext uri="{FF2B5EF4-FFF2-40B4-BE49-F238E27FC236}">
                <a16:creationId xmlns:a16="http://schemas.microsoft.com/office/drawing/2014/main" id="{EDE8BA8E-32F8-1F43-8982-BBD3831B6EDB}"/>
              </a:ext>
            </a:extLst>
          </p:cNvPr>
          <p:cNvSpPr txBox="1"/>
          <p:nvPr/>
        </p:nvSpPr>
        <p:spPr>
          <a:xfrm>
            <a:off x="1721163" y="430805"/>
            <a:ext cx="2536400" cy="369332"/>
          </a:xfrm>
          <a:prstGeom prst="rect">
            <a:avLst/>
          </a:prstGeom>
          <a:noFill/>
        </p:spPr>
        <p:txBody>
          <a:bodyPr wrap="none" rtlCol="0">
            <a:spAutoFit/>
          </a:bodyPr>
          <a:lstStyle/>
          <a:p>
            <a:r>
              <a:rPr lang="it-IT" dirty="0">
                <a:solidFill>
                  <a:srgbClr val="E60500"/>
                </a:solidFill>
                <a:latin typeface="Avenir Next" panose="020B0503020202020204" pitchFamily="34" charset="0"/>
              </a:rPr>
              <a:t>Prima fase: 1933-1935</a:t>
            </a:r>
          </a:p>
        </p:txBody>
      </p:sp>
      <p:sp>
        <p:nvSpPr>
          <p:cNvPr id="33" name="CasellaDiTesto 32">
            <a:extLst>
              <a:ext uri="{FF2B5EF4-FFF2-40B4-BE49-F238E27FC236}">
                <a16:creationId xmlns:a16="http://schemas.microsoft.com/office/drawing/2014/main" id="{5BDD3B68-9E3D-C840-8AF7-527F063D2A9C}"/>
              </a:ext>
            </a:extLst>
          </p:cNvPr>
          <p:cNvSpPr txBox="1"/>
          <p:nvPr/>
        </p:nvSpPr>
        <p:spPr>
          <a:xfrm>
            <a:off x="433501" y="147749"/>
            <a:ext cx="1519968" cy="400110"/>
          </a:xfrm>
          <a:prstGeom prst="rect">
            <a:avLst/>
          </a:prstGeom>
          <a:noFill/>
        </p:spPr>
        <p:txBody>
          <a:bodyPr wrap="none" rtlCol="0">
            <a:spAutoFit/>
          </a:bodyPr>
          <a:lstStyle/>
          <a:p>
            <a:r>
              <a:rPr lang="it-IT" sz="2000" dirty="0">
                <a:latin typeface="Avenir Next" panose="020B0503020202020204" pitchFamily="34" charset="0"/>
              </a:rPr>
              <a:t>Il New Deal</a:t>
            </a:r>
          </a:p>
        </p:txBody>
      </p:sp>
    </p:spTree>
    <p:extLst>
      <p:ext uri="{BB962C8B-B14F-4D97-AF65-F5344CB8AC3E}">
        <p14:creationId xmlns:p14="http://schemas.microsoft.com/office/powerpoint/2010/main" val="109173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Immagine che contiene esterni, edificio, persona, fotografia&#10;&#10;Descrizione generata automaticamente">
            <a:extLst>
              <a:ext uri="{FF2B5EF4-FFF2-40B4-BE49-F238E27FC236}">
                <a16:creationId xmlns:a16="http://schemas.microsoft.com/office/drawing/2014/main" id="{2BF7BACB-1FB5-7547-B880-A57A4CE45091}"/>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2892" y="0"/>
            <a:ext cx="6496992" cy="4882896"/>
          </a:xfrm>
          <a:prstGeom prst="rect">
            <a:avLst/>
          </a:prstGeom>
        </p:spPr>
      </p:pic>
      <p:sp>
        <p:nvSpPr>
          <p:cNvPr id="25" name="Rettangolo con angoli arrotondati 24">
            <a:extLst>
              <a:ext uri="{FF2B5EF4-FFF2-40B4-BE49-F238E27FC236}">
                <a16:creationId xmlns:a16="http://schemas.microsoft.com/office/drawing/2014/main" id="{1EB8979D-C121-9A4E-A8C8-CA5387D6DCB1}"/>
              </a:ext>
            </a:extLst>
          </p:cNvPr>
          <p:cNvSpPr/>
          <p:nvPr/>
        </p:nvSpPr>
        <p:spPr>
          <a:xfrm>
            <a:off x="2696" y="358805"/>
            <a:ext cx="4644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CasellaDiTesto 25">
            <a:extLst>
              <a:ext uri="{FF2B5EF4-FFF2-40B4-BE49-F238E27FC236}">
                <a16:creationId xmlns:a16="http://schemas.microsoft.com/office/drawing/2014/main" id="{B014802E-0B36-0546-81A9-824B24C17173}"/>
              </a:ext>
            </a:extLst>
          </p:cNvPr>
          <p:cNvSpPr txBox="1"/>
          <p:nvPr/>
        </p:nvSpPr>
        <p:spPr>
          <a:xfrm>
            <a:off x="1721163" y="430805"/>
            <a:ext cx="2868093" cy="369332"/>
          </a:xfrm>
          <a:prstGeom prst="rect">
            <a:avLst/>
          </a:prstGeom>
          <a:noFill/>
        </p:spPr>
        <p:txBody>
          <a:bodyPr wrap="none" rtlCol="0">
            <a:spAutoFit/>
          </a:bodyPr>
          <a:lstStyle/>
          <a:p>
            <a:r>
              <a:rPr lang="it-IT" dirty="0">
                <a:solidFill>
                  <a:srgbClr val="FFC000"/>
                </a:solidFill>
                <a:latin typeface="Avenir Next" panose="020B0503020202020204" pitchFamily="34" charset="0"/>
              </a:rPr>
              <a:t>Seconda fase: 1935-1939</a:t>
            </a:r>
          </a:p>
        </p:txBody>
      </p:sp>
      <p:sp>
        <p:nvSpPr>
          <p:cNvPr id="27" name="CasellaDiTesto 26">
            <a:extLst>
              <a:ext uri="{FF2B5EF4-FFF2-40B4-BE49-F238E27FC236}">
                <a16:creationId xmlns:a16="http://schemas.microsoft.com/office/drawing/2014/main" id="{19066A41-4ED0-1F44-8F7B-6ACE750AB572}"/>
              </a:ext>
            </a:extLst>
          </p:cNvPr>
          <p:cNvSpPr txBox="1"/>
          <p:nvPr/>
        </p:nvSpPr>
        <p:spPr>
          <a:xfrm>
            <a:off x="433501" y="147749"/>
            <a:ext cx="1519968" cy="400110"/>
          </a:xfrm>
          <a:prstGeom prst="rect">
            <a:avLst/>
          </a:prstGeom>
          <a:noFill/>
        </p:spPr>
        <p:txBody>
          <a:bodyPr wrap="none" rtlCol="0">
            <a:spAutoFit/>
          </a:bodyPr>
          <a:lstStyle/>
          <a:p>
            <a:r>
              <a:rPr lang="it-IT" sz="2000" dirty="0">
                <a:solidFill>
                  <a:schemeClr val="bg1">
                    <a:lumMod val="95000"/>
                  </a:schemeClr>
                </a:solidFill>
                <a:latin typeface="Avenir Next" panose="020B0503020202020204" pitchFamily="34" charset="0"/>
              </a:rPr>
              <a:t>Il New Deal</a:t>
            </a:r>
          </a:p>
        </p:txBody>
      </p:sp>
      <p:sp>
        <p:nvSpPr>
          <p:cNvPr id="9" name="CasellaDiTesto 8">
            <a:extLst>
              <a:ext uri="{FF2B5EF4-FFF2-40B4-BE49-F238E27FC236}">
                <a16:creationId xmlns:a16="http://schemas.microsoft.com/office/drawing/2014/main" id="{033C3813-74B6-8241-9DA1-2CD46B72F41C}"/>
              </a:ext>
            </a:extLst>
          </p:cNvPr>
          <p:cNvSpPr txBox="1"/>
          <p:nvPr/>
        </p:nvSpPr>
        <p:spPr>
          <a:xfrm>
            <a:off x="7479792" y="142315"/>
            <a:ext cx="3236848" cy="461665"/>
          </a:xfrm>
          <a:prstGeom prst="rect">
            <a:avLst/>
          </a:prstGeom>
          <a:noFill/>
        </p:spPr>
        <p:txBody>
          <a:bodyPr wrap="none" rtlCol="0">
            <a:spAutoFit/>
          </a:bodyPr>
          <a:lstStyle/>
          <a:p>
            <a:r>
              <a:rPr lang="it-IT" sz="2400" dirty="0">
                <a:latin typeface="Arial Black" panose="020B0A04020102020204" pitchFamily="34" charset="0"/>
              </a:rPr>
              <a:t>Fase 2: 1935-1939</a:t>
            </a:r>
          </a:p>
        </p:txBody>
      </p:sp>
      <p:pic>
        <p:nvPicPr>
          <p:cNvPr id="11" name="Immagine 10" descr="Immagine che contiene edificio, esterni, casa, facciata&#10;&#10;Descrizione generata automaticamente">
            <a:extLst>
              <a:ext uri="{FF2B5EF4-FFF2-40B4-BE49-F238E27FC236}">
                <a16:creationId xmlns:a16="http://schemas.microsoft.com/office/drawing/2014/main" id="{7CB2FF1D-032C-6B41-9A8D-35D9F80F93B7}"/>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rot="21288059">
            <a:off x="206939" y="4217224"/>
            <a:ext cx="3503245" cy="2487167"/>
          </a:xfrm>
          <a:prstGeom prst="rect">
            <a:avLst/>
          </a:prstGeom>
        </p:spPr>
      </p:pic>
      <p:pic>
        <p:nvPicPr>
          <p:cNvPr id="12" name="Immagine 11" descr="Immagine che contiene esterni, sedendo, uomo, fotografia&#10;&#10;Descrizione generata automaticamente">
            <a:extLst>
              <a:ext uri="{FF2B5EF4-FFF2-40B4-BE49-F238E27FC236}">
                <a16:creationId xmlns:a16="http://schemas.microsoft.com/office/drawing/2014/main" id="{C92910E4-6934-0A40-9CF9-C2DC4D21EF53}"/>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rot="195426">
            <a:off x="3857067" y="3253356"/>
            <a:ext cx="3551283" cy="3576317"/>
          </a:xfrm>
          <a:prstGeom prst="rect">
            <a:avLst/>
          </a:prstGeom>
        </p:spPr>
      </p:pic>
      <p:graphicFrame>
        <p:nvGraphicFramePr>
          <p:cNvPr id="13" name="Diagramma 12">
            <a:extLst>
              <a:ext uri="{FF2B5EF4-FFF2-40B4-BE49-F238E27FC236}">
                <a16:creationId xmlns:a16="http://schemas.microsoft.com/office/drawing/2014/main" id="{7C33F35D-AF12-2048-89EA-F40E410DA73C}"/>
              </a:ext>
            </a:extLst>
          </p:cNvPr>
          <p:cNvGraphicFramePr/>
          <p:nvPr>
            <p:extLst>
              <p:ext uri="{D42A27DB-BD31-4B8C-83A1-F6EECF244321}">
                <p14:modId xmlns:p14="http://schemas.microsoft.com/office/powerpoint/2010/main" val="3526962121"/>
              </p:ext>
            </p:extLst>
          </p:nvPr>
        </p:nvGraphicFramePr>
        <p:xfrm>
          <a:off x="6693408" y="446076"/>
          <a:ext cx="5204704" cy="61778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53633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4896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2044149" cy="400110"/>
          </a:xfrm>
          <a:prstGeom prst="rect">
            <a:avLst/>
          </a:prstGeom>
          <a:noFill/>
        </p:spPr>
        <p:txBody>
          <a:bodyPr wrap="none" rtlCol="0">
            <a:spAutoFit/>
          </a:bodyPr>
          <a:lstStyle/>
          <a:p>
            <a:r>
              <a:rPr lang="it-IT" sz="2000" dirty="0">
                <a:latin typeface="Avenir Next" panose="020B0503020202020204" pitchFamily="34" charset="0"/>
              </a:rPr>
              <a:t>Cinema e Storia</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810662" y="413785"/>
            <a:ext cx="4026487"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I ruggenti anni Venti e la grande crisi</a:t>
            </a:r>
          </a:p>
        </p:txBody>
      </p:sp>
      <p:pic>
        <p:nvPicPr>
          <p:cNvPr id="3" name="Immagine 2" descr="Immagine che contiene testo&#10;&#10;Descrizione generata automaticamente">
            <a:extLst>
              <a:ext uri="{FF2B5EF4-FFF2-40B4-BE49-F238E27FC236}">
                <a16:creationId xmlns:a16="http://schemas.microsoft.com/office/drawing/2014/main" id="{15C4690F-3AAF-254F-84AA-FC0901449E0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6381" y="790523"/>
            <a:ext cx="3638298" cy="5400000"/>
          </a:xfrm>
          <a:prstGeom prst="rect">
            <a:avLst/>
          </a:prstGeom>
        </p:spPr>
      </p:pic>
      <p:pic>
        <p:nvPicPr>
          <p:cNvPr id="5" name="Immagine 4" descr="Immagine che contiene testo, libro, segnale&#10;&#10;Descrizione generata automaticamente">
            <a:extLst>
              <a:ext uri="{FF2B5EF4-FFF2-40B4-BE49-F238E27FC236}">
                <a16:creationId xmlns:a16="http://schemas.microsoft.com/office/drawing/2014/main" id="{23D6164A-B6EA-6842-960C-6CD8B99D52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2651" y="790523"/>
            <a:ext cx="3630101" cy="5400000"/>
          </a:xfrm>
          <a:prstGeom prst="rect">
            <a:avLst/>
          </a:prstGeom>
        </p:spPr>
      </p:pic>
      <p:pic>
        <p:nvPicPr>
          <p:cNvPr id="8" name="Immagine 7" descr="Immagine che contiene testo, libro&#10;&#10;Descrizione generata automaticamente">
            <a:extLst>
              <a:ext uri="{FF2B5EF4-FFF2-40B4-BE49-F238E27FC236}">
                <a16:creationId xmlns:a16="http://schemas.microsoft.com/office/drawing/2014/main" id="{027CCB3B-087B-5B49-852A-E5953DEF962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80724" y="790523"/>
            <a:ext cx="3600000" cy="5400000"/>
          </a:xfrm>
          <a:prstGeom prst="rect">
            <a:avLst/>
          </a:prstGeom>
        </p:spPr>
      </p:pic>
      <p:sp>
        <p:nvSpPr>
          <p:cNvPr id="10" name="CasellaDiTesto 9">
            <a:extLst>
              <a:ext uri="{FF2B5EF4-FFF2-40B4-BE49-F238E27FC236}">
                <a16:creationId xmlns:a16="http://schemas.microsoft.com/office/drawing/2014/main" id="{8839EC6F-F03E-4F47-8FBE-14B01EAF027F}"/>
              </a:ext>
            </a:extLst>
          </p:cNvPr>
          <p:cNvSpPr txBox="1"/>
          <p:nvPr/>
        </p:nvSpPr>
        <p:spPr>
          <a:xfrm>
            <a:off x="8417544" y="6172166"/>
            <a:ext cx="3326360" cy="338554"/>
          </a:xfrm>
          <a:prstGeom prst="rect">
            <a:avLst/>
          </a:prstGeom>
          <a:noFill/>
        </p:spPr>
        <p:txBody>
          <a:bodyPr wrap="none" rtlCol="0">
            <a:spAutoFit/>
          </a:bodyPr>
          <a:lstStyle/>
          <a:p>
            <a:r>
              <a:rPr lang="it-IT" sz="1600" i="1" dirty="0">
                <a:latin typeface="Avenir Next" panose="020B0503020202020204" pitchFamily="34" charset="0"/>
              </a:rPr>
              <a:t>Little Caesar</a:t>
            </a:r>
            <a:r>
              <a:rPr lang="it-IT" sz="1600" dirty="0">
                <a:latin typeface="Avenir Next" panose="020B0503020202020204" pitchFamily="34" charset="0"/>
              </a:rPr>
              <a:t> (Mervin </a:t>
            </a:r>
            <a:r>
              <a:rPr lang="it-IT" sz="1600" dirty="0" err="1">
                <a:latin typeface="Avenir Next" panose="020B0503020202020204" pitchFamily="34" charset="0"/>
              </a:rPr>
              <a:t>LeRoy</a:t>
            </a:r>
            <a:r>
              <a:rPr lang="it-IT" sz="1600" dirty="0">
                <a:latin typeface="Avenir Next" panose="020B0503020202020204" pitchFamily="34" charset="0"/>
              </a:rPr>
              <a:t>, 1931)</a:t>
            </a:r>
          </a:p>
        </p:txBody>
      </p:sp>
      <p:sp>
        <p:nvSpPr>
          <p:cNvPr id="13" name="CasellaDiTesto 12">
            <a:extLst>
              <a:ext uri="{FF2B5EF4-FFF2-40B4-BE49-F238E27FC236}">
                <a16:creationId xmlns:a16="http://schemas.microsoft.com/office/drawing/2014/main" id="{D9FEADE6-FE0C-3449-B678-870B3F6D6011}"/>
              </a:ext>
            </a:extLst>
          </p:cNvPr>
          <p:cNvSpPr txBox="1"/>
          <p:nvPr/>
        </p:nvSpPr>
        <p:spPr>
          <a:xfrm>
            <a:off x="4193908" y="6172166"/>
            <a:ext cx="3804183" cy="338554"/>
          </a:xfrm>
          <a:prstGeom prst="rect">
            <a:avLst/>
          </a:prstGeom>
          <a:noFill/>
        </p:spPr>
        <p:txBody>
          <a:bodyPr wrap="none" rtlCol="0">
            <a:spAutoFit/>
          </a:bodyPr>
          <a:lstStyle/>
          <a:p>
            <a:r>
              <a:rPr lang="it-IT" sz="1600" i="1" dirty="0">
                <a:latin typeface="Avenir Next" panose="020B0503020202020204" pitchFamily="34" charset="0"/>
              </a:rPr>
              <a:t>The </a:t>
            </a:r>
            <a:r>
              <a:rPr lang="it-IT" sz="1600" i="1" dirty="0" err="1">
                <a:latin typeface="Avenir Next" panose="020B0503020202020204" pitchFamily="34" charset="0"/>
              </a:rPr>
              <a:t>Grapes</a:t>
            </a:r>
            <a:r>
              <a:rPr lang="it-IT" sz="1600" i="1" dirty="0">
                <a:latin typeface="Avenir Next" panose="020B0503020202020204" pitchFamily="34" charset="0"/>
              </a:rPr>
              <a:t> of </a:t>
            </a:r>
            <a:r>
              <a:rPr lang="it-IT" sz="1600" i="1" dirty="0" err="1">
                <a:latin typeface="Avenir Next" panose="020B0503020202020204" pitchFamily="34" charset="0"/>
              </a:rPr>
              <a:t>Wrath</a:t>
            </a:r>
            <a:r>
              <a:rPr lang="it-IT" sz="1600" i="1" dirty="0">
                <a:latin typeface="Avenir Next" panose="020B0503020202020204" pitchFamily="34" charset="0"/>
              </a:rPr>
              <a:t> </a:t>
            </a:r>
            <a:r>
              <a:rPr lang="it-IT" sz="1600" dirty="0">
                <a:latin typeface="Avenir Next" panose="020B0503020202020204" pitchFamily="34" charset="0"/>
              </a:rPr>
              <a:t>(John Ford, 1940)</a:t>
            </a:r>
          </a:p>
        </p:txBody>
      </p:sp>
      <p:sp>
        <p:nvSpPr>
          <p:cNvPr id="14" name="CasellaDiTesto 13">
            <a:extLst>
              <a:ext uri="{FF2B5EF4-FFF2-40B4-BE49-F238E27FC236}">
                <a16:creationId xmlns:a16="http://schemas.microsoft.com/office/drawing/2014/main" id="{71D5ECA4-546B-284F-BFF0-A556C74C876F}"/>
              </a:ext>
            </a:extLst>
          </p:cNvPr>
          <p:cNvSpPr txBox="1"/>
          <p:nvPr/>
        </p:nvSpPr>
        <p:spPr>
          <a:xfrm>
            <a:off x="231430" y="6172166"/>
            <a:ext cx="3728200" cy="338554"/>
          </a:xfrm>
          <a:prstGeom prst="rect">
            <a:avLst/>
          </a:prstGeom>
          <a:noFill/>
        </p:spPr>
        <p:txBody>
          <a:bodyPr wrap="none" rtlCol="0">
            <a:spAutoFit/>
          </a:bodyPr>
          <a:lstStyle/>
          <a:p>
            <a:r>
              <a:rPr lang="it-IT" sz="1600" i="1" dirty="0" err="1">
                <a:latin typeface="Avenir Next" panose="020B0503020202020204" pitchFamily="34" charset="0"/>
              </a:rPr>
              <a:t>Modern</a:t>
            </a:r>
            <a:r>
              <a:rPr lang="it-IT" sz="1600" i="1" dirty="0">
                <a:latin typeface="Avenir Next" panose="020B0503020202020204" pitchFamily="34" charset="0"/>
              </a:rPr>
              <a:t> Times </a:t>
            </a:r>
            <a:r>
              <a:rPr lang="it-IT" sz="1600" dirty="0">
                <a:latin typeface="Avenir Next" panose="020B0503020202020204" pitchFamily="34" charset="0"/>
              </a:rPr>
              <a:t>(Charlie Chaplin, 1936)</a:t>
            </a:r>
          </a:p>
        </p:txBody>
      </p:sp>
    </p:spTree>
    <p:extLst>
      <p:ext uri="{BB962C8B-B14F-4D97-AF65-F5344CB8AC3E}">
        <p14:creationId xmlns:p14="http://schemas.microsoft.com/office/powerpoint/2010/main" val="140686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Immagine che contiene esterni, erba, strada, edificio&#10;&#10;Descrizione generata automaticamente">
            <a:extLst>
              <a:ext uri="{FF2B5EF4-FFF2-40B4-BE49-F238E27FC236}">
                <a16:creationId xmlns:a16="http://schemas.microsoft.com/office/drawing/2014/main" id="{BB63E7AE-E377-9F42-864A-D896CDDBEF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CasellaDiTesto 11">
            <a:extLst>
              <a:ext uri="{FF2B5EF4-FFF2-40B4-BE49-F238E27FC236}">
                <a16:creationId xmlns:a16="http://schemas.microsoft.com/office/drawing/2014/main" id="{32BEC14B-14A6-8745-BE14-7D205AB19C17}"/>
              </a:ext>
            </a:extLst>
          </p:cNvPr>
          <p:cNvSpPr txBox="1"/>
          <p:nvPr/>
        </p:nvSpPr>
        <p:spPr>
          <a:xfrm>
            <a:off x="2644727" y="6077243"/>
            <a:ext cx="5864747" cy="584775"/>
          </a:xfrm>
          <a:prstGeom prst="rect">
            <a:avLst/>
          </a:prstGeom>
          <a:solidFill>
            <a:schemeClr val="bg1">
              <a:lumMod val="75000"/>
            </a:schemeClr>
          </a:solidFill>
          <a:ln w="28575">
            <a:solidFill>
              <a:schemeClr val="tx1"/>
            </a:solidFill>
            <a:extLst>
              <a:ext uri="{C807C97D-BFC1-408E-A445-0C87EB9F89A2}">
                <ask:lineSketchStyleProps xmlns:ask="http://schemas.microsoft.com/office/drawing/2018/sketchyshapes">
                  <ask:type>
                    <ask:lineSketchNone/>
                  </ask:type>
                </ask:lineSketchStyleProps>
              </a:ext>
            </a:extLst>
          </a:ln>
        </p:spPr>
        <p:txBody>
          <a:bodyPr wrap="none" rtlCol="0">
            <a:spAutoFit/>
          </a:bodyPr>
          <a:lstStyle/>
          <a:p>
            <a:r>
              <a:rPr lang="it-IT" sz="3200" dirty="0">
                <a:latin typeface="Arial Black" panose="020B0A04020102020204" pitchFamily="34" charset="0"/>
              </a:rPr>
              <a:t>1933-1945: il Terzo Reich</a:t>
            </a:r>
          </a:p>
        </p:txBody>
      </p:sp>
    </p:spTree>
    <p:extLst>
      <p:ext uri="{BB962C8B-B14F-4D97-AF65-F5344CB8AC3E}">
        <p14:creationId xmlns:p14="http://schemas.microsoft.com/office/powerpoint/2010/main" val="241299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3384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2044149" cy="400110"/>
          </a:xfrm>
          <a:prstGeom prst="rect">
            <a:avLst/>
          </a:prstGeom>
          <a:noFill/>
        </p:spPr>
        <p:txBody>
          <a:bodyPr wrap="none" rtlCol="0">
            <a:spAutoFit/>
          </a:bodyPr>
          <a:lstStyle/>
          <a:p>
            <a:r>
              <a:rPr lang="it-IT" sz="2000" dirty="0">
                <a:latin typeface="Avenir Next" panose="020B0503020202020204" pitchFamily="34" charset="0"/>
              </a:rPr>
              <a:t>Cinema e Storia</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2128557" y="414140"/>
            <a:ext cx="1225015"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Il nazismo</a:t>
            </a:r>
          </a:p>
        </p:txBody>
      </p:sp>
      <p:pic>
        <p:nvPicPr>
          <p:cNvPr id="3" name="Immagine 2" descr="Immagine che contiene testo&#10;&#10;Descrizione generata automaticamente">
            <a:extLst>
              <a:ext uri="{FF2B5EF4-FFF2-40B4-BE49-F238E27FC236}">
                <a16:creationId xmlns:a16="http://schemas.microsoft.com/office/drawing/2014/main" id="{0635BDA8-5E28-804B-BBA5-6F0B41D267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93711" y="1169043"/>
            <a:ext cx="3620073" cy="4728258"/>
          </a:xfrm>
          <a:prstGeom prst="rect">
            <a:avLst/>
          </a:prstGeom>
        </p:spPr>
      </p:pic>
      <p:pic>
        <p:nvPicPr>
          <p:cNvPr id="5" name="Immagine 4" descr="Immagine che contiene testo, libro&#10;&#10;Descrizione generata automaticamente">
            <a:extLst>
              <a:ext uri="{FF2B5EF4-FFF2-40B4-BE49-F238E27FC236}">
                <a16:creationId xmlns:a16="http://schemas.microsoft.com/office/drawing/2014/main" id="{93B0E852-A63E-B74E-AF3C-1AFF98329D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4696" y="1169043"/>
            <a:ext cx="3535146" cy="4728258"/>
          </a:xfrm>
          <a:prstGeom prst="rect">
            <a:avLst/>
          </a:prstGeom>
        </p:spPr>
      </p:pic>
      <p:sp>
        <p:nvSpPr>
          <p:cNvPr id="7" name="CasellaDiTesto 6">
            <a:extLst>
              <a:ext uri="{FF2B5EF4-FFF2-40B4-BE49-F238E27FC236}">
                <a16:creationId xmlns:a16="http://schemas.microsoft.com/office/drawing/2014/main" id="{18F93A34-7943-F842-83A2-6EBA511C9F1B}"/>
              </a:ext>
            </a:extLst>
          </p:cNvPr>
          <p:cNvSpPr txBox="1"/>
          <p:nvPr/>
        </p:nvSpPr>
        <p:spPr>
          <a:xfrm>
            <a:off x="1233029" y="5944318"/>
            <a:ext cx="4307333" cy="338554"/>
          </a:xfrm>
          <a:prstGeom prst="rect">
            <a:avLst/>
          </a:prstGeom>
          <a:noFill/>
        </p:spPr>
        <p:txBody>
          <a:bodyPr wrap="none" rtlCol="0">
            <a:spAutoFit/>
          </a:bodyPr>
          <a:lstStyle/>
          <a:p>
            <a:r>
              <a:rPr lang="it-IT" sz="1600" dirty="0">
                <a:latin typeface="Avenir Next" panose="020B0503020202020204" pitchFamily="34" charset="0"/>
              </a:rPr>
              <a:t>Il trionfo della volontà (Leni </a:t>
            </a:r>
            <a:r>
              <a:rPr lang="it-IT" sz="1600" dirty="0" err="1">
                <a:latin typeface="Avenir Next" panose="020B0503020202020204" pitchFamily="34" charset="0"/>
              </a:rPr>
              <a:t>Riefenstal</a:t>
            </a:r>
            <a:r>
              <a:rPr lang="it-IT" sz="1600" dirty="0">
                <a:latin typeface="Avenir Next" panose="020B0503020202020204" pitchFamily="34" charset="0"/>
              </a:rPr>
              <a:t>, 1935)</a:t>
            </a:r>
          </a:p>
        </p:txBody>
      </p:sp>
      <p:sp>
        <p:nvSpPr>
          <p:cNvPr id="10" name="CasellaDiTesto 9">
            <a:extLst>
              <a:ext uri="{FF2B5EF4-FFF2-40B4-BE49-F238E27FC236}">
                <a16:creationId xmlns:a16="http://schemas.microsoft.com/office/drawing/2014/main" id="{C8DACC86-3119-734F-B0C9-0C92F462FB44}"/>
              </a:ext>
            </a:extLst>
          </p:cNvPr>
          <p:cNvSpPr txBox="1"/>
          <p:nvPr/>
        </p:nvSpPr>
        <p:spPr>
          <a:xfrm>
            <a:off x="6875283" y="5906695"/>
            <a:ext cx="3056927" cy="338554"/>
          </a:xfrm>
          <a:prstGeom prst="rect">
            <a:avLst/>
          </a:prstGeom>
          <a:noFill/>
        </p:spPr>
        <p:txBody>
          <a:bodyPr wrap="none" rtlCol="0">
            <a:spAutoFit/>
          </a:bodyPr>
          <a:lstStyle/>
          <a:p>
            <a:r>
              <a:rPr lang="it-IT" sz="1600" dirty="0" err="1">
                <a:latin typeface="Avenir Next" panose="020B0503020202020204" pitchFamily="34" charset="0"/>
              </a:rPr>
              <a:t>Suss</a:t>
            </a:r>
            <a:r>
              <a:rPr lang="it-IT" sz="1600" dirty="0">
                <a:latin typeface="Avenir Next" panose="020B0503020202020204" pitchFamily="34" charset="0"/>
              </a:rPr>
              <a:t> l’ebreo (</a:t>
            </a:r>
            <a:r>
              <a:rPr lang="it-IT" sz="1600" dirty="0" err="1">
                <a:latin typeface="Avenir Next" panose="020B0503020202020204" pitchFamily="34" charset="0"/>
              </a:rPr>
              <a:t>Veit</a:t>
            </a:r>
            <a:r>
              <a:rPr lang="it-IT" sz="1600" dirty="0">
                <a:latin typeface="Avenir Next" panose="020B0503020202020204" pitchFamily="34" charset="0"/>
              </a:rPr>
              <a:t> Harlan, 1940)</a:t>
            </a:r>
          </a:p>
        </p:txBody>
      </p:sp>
    </p:spTree>
    <p:extLst>
      <p:ext uri="{BB962C8B-B14F-4D97-AF65-F5344CB8AC3E}">
        <p14:creationId xmlns:p14="http://schemas.microsoft.com/office/powerpoint/2010/main" val="265751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3600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2066591" cy="400110"/>
          </a:xfrm>
          <a:prstGeom prst="rect">
            <a:avLst/>
          </a:prstGeom>
          <a:noFill/>
        </p:spPr>
        <p:txBody>
          <a:bodyPr wrap="none" rtlCol="0">
            <a:spAutoFit/>
          </a:bodyPr>
          <a:lstStyle/>
          <a:p>
            <a:r>
              <a:rPr lang="it-IT" sz="2000" dirty="0">
                <a:latin typeface="Avenir Next" panose="020B0503020202020204" pitchFamily="34" charset="0"/>
              </a:rPr>
              <a:t>Gli anni di Hitler</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1481993" y="414140"/>
            <a:ext cx="2220160"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presa del potere</a:t>
            </a:r>
          </a:p>
        </p:txBody>
      </p:sp>
      <p:cxnSp>
        <p:nvCxnSpPr>
          <p:cNvPr id="5" name="Connettore diritto 7">
            <a:extLst>
              <a:ext uri="{FF2B5EF4-FFF2-40B4-BE49-F238E27FC236}">
                <a16:creationId xmlns:a16="http://schemas.microsoft.com/office/drawing/2014/main" id="{4A292136-B37E-FA4E-9920-70273E688D7D}"/>
              </a:ext>
            </a:extLst>
          </p:cNvPr>
          <p:cNvCxnSpPr>
            <a:cxnSpLocks/>
          </p:cNvCxnSpPr>
          <p:nvPr/>
        </p:nvCxnSpPr>
        <p:spPr>
          <a:xfrm>
            <a:off x="1405940" y="700510"/>
            <a:ext cx="2321" cy="61920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Grafico 6">
            <a:extLst>
              <a:ext uri="{FF2B5EF4-FFF2-40B4-BE49-F238E27FC236}">
                <a16:creationId xmlns:a16="http://schemas.microsoft.com/office/drawing/2014/main" id="{3E94E7E4-F3EF-6F44-9400-197267D9226B}"/>
              </a:ext>
            </a:extLst>
          </p:cNvPr>
          <p:cNvGraphicFramePr/>
          <p:nvPr>
            <p:extLst>
              <p:ext uri="{D42A27DB-BD31-4B8C-83A1-F6EECF244321}">
                <p14:modId xmlns:p14="http://schemas.microsoft.com/office/powerpoint/2010/main" val="2971855569"/>
              </p:ext>
            </p:extLst>
          </p:nvPr>
        </p:nvGraphicFramePr>
        <p:xfrm>
          <a:off x="6876098" y="235564"/>
          <a:ext cx="4604781" cy="3185705"/>
        </p:xfrm>
        <a:graphic>
          <a:graphicData uri="http://schemas.openxmlformats.org/drawingml/2006/chart">
            <c:chart xmlns:c="http://schemas.openxmlformats.org/drawingml/2006/chart" xmlns:r="http://schemas.openxmlformats.org/officeDocument/2006/relationships" r:id="rId2"/>
          </a:graphicData>
        </a:graphic>
      </p:graphicFrame>
      <p:sp>
        <p:nvSpPr>
          <p:cNvPr id="8" name="Rettangolo 7">
            <a:extLst>
              <a:ext uri="{FF2B5EF4-FFF2-40B4-BE49-F238E27FC236}">
                <a16:creationId xmlns:a16="http://schemas.microsoft.com/office/drawing/2014/main" id="{8520DB69-9BB1-D64D-9BB2-2F1A99A5CDC2}"/>
              </a:ext>
            </a:extLst>
          </p:cNvPr>
          <p:cNvSpPr/>
          <p:nvPr/>
        </p:nvSpPr>
        <p:spPr>
          <a:xfrm>
            <a:off x="1616306" y="3612863"/>
            <a:ext cx="3310886" cy="400110"/>
          </a:xfrm>
          <a:prstGeom prst="rect">
            <a:avLst/>
          </a:prstGeom>
        </p:spPr>
        <p:txBody>
          <a:bodyPr wrap="square">
            <a:spAutoFit/>
          </a:bodyPr>
          <a:lstStyle/>
          <a:p>
            <a:pPr algn="just"/>
            <a:r>
              <a:rPr lang="it-IT" altLang="it-IT" sz="2000" dirty="0">
                <a:cs typeface="Times New Roman" pitchFamily="18" charset="0"/>
              </a:rPr>
              <a:t>NSDAP ha il 43,9% dei voti</a:t>
            </a:r>
            <a:endParaRPr lang="it-IT" altLang="it-IT" sz="2000" b="1" dirty="0">
              <a:cs typeface="Times New Roman" pitchFamily="18" charset="0"/>
            </a:endParaRPr>
          </a:p>
        </p:txBody>
      </p:sp>
      <p:sp>
        <p:nvSpPr>
          <p:cNvPr id="9" name="Connettore 8">
            <a:extLst>
              <a:ext uri="{FF2B5EF4-FFF2-40B4-BE49-F238E27FC236}">
                <a16:creationId xmlns:a16="http://schemas.microsoft.com/office/drawing/2014/main" id="{4262329D-67D3-1B46-90BF-654FD3A1E99E}"/>
              </a:ext>
            </a:extLst>
          </p:cNvPr>
          <p:cNvSpPr/>
          <p:nvPr/>
        </p:nvSpPr>
        <p:spPr>
          <a:xfrm>
            <a:off x="1225940" y="1356095"/>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onnettore 9">
            <a:extLst>
              <a:ext uri="{FF2B5EF4-FFF2-40B4-BE49-F238E27FC236}">
                <a16:creationId xmlns:a16="http://schemas.microsoft.com/office/drawing/2014/main" id="{46A42CBC-BC58-7F4C-91B1-E85EA2E0DC69}"/>
              </a:ext>
            </a:extLst>
          </p:cNvPr>
          <p:cNvSpPr/>
          <p:nvPr/>
        </p:nvSpPr>
        <p:spPr>
          <a:xfrm>
            <a:off x="1248728" y="2482930"/>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onnettore 10">
            <a:extLst>
              <a:ext uri="{FF2B5EF4-FFF2-40B4-BE49-F238E27FC236}">
                <a16:creationId xmlns:a16="http://schemas.microsoft.com/office/drawing/2014/main" id="{5568C77B-C055-9C4C-B876-CCA4A66D6A5E}"/>
              </a:ext>
            </a:extLst>
          </p:cNvPr>
          <p:cNvSpPr/>
          <p:nvPr/>
        </p:nvSpPr>
        <p:spPr>
          <a:xfrm>
            <a:off x="1237276" y="361932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onnettore 11">
            <a:extLst>
              <a:ext uri="{FF2B5EF4-FFF2-40B4-BE49-F238E27FC236}">
                <a16:creationId xmlns:a16="http://schemas.microsoft.com/office/drawing/2014/main" id="{57E4A792-4B29-D141-BEC0-17E643D3F415}"/>
              </a:ext>
            </a:extLst>
          </p:cNvPr>
          <p:cNvSpPr/>
          <p:nvPr/>
        </p:nvSpPr>
        <p:spPr>
          <a:xfrm>
            <a:off x="1315940" y="4583220"/>
            <a:ext cx="180000" cy="18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onnettore 12">
            <a:extLst>
              <a:ext uri="{FF2B5EF4-FFF2-40B4-BE49-F238E27FC236}">
                <a16:creationId xmlns:a16="http://schemas.microsoft.com/office/drawing/2014/main" id="{8AA1C721-0CCC-4B43-921A-A6BA75311F24}"/>
              </a:ext>
            </a:extLst>
          </p:cNvPr>
          <p:cNvSpPr/>
          <p:nvPr/>
        </p:nvSpPr>
        <p:spPr>
          <a:xfrm>
            <a:off x="1315940" y="5290685"/>
            <a:ext cx="180000" cy="18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Connettore 13">
            <a:extLst>
              <a:ext uri="{FF2B5EF4-FFF2-40B4-BE49-F238E27FC236}">
                <a16:creationId xmlns:a16="http://schemas.microsoft.com/office/drawing/2014/main" id="{B099B0BF-9DB5-3C4F-897E-67C6A9198F9E}"/>
              </a:ext>
            </a:extLst>
          </p:cNvPr>
          <p:cNvSpPr/>
          <p:nvPr/>
        </p:nvSpPr>
        <p:spPr>
          <a:xfrm>
            <a:off x="1315940" y="6014045"/>
            <a:ext cx="180000" cy="18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5401C176-05F3-C648-9733-BE9D459D769A}"/>
              </a:ext>
            </a:extLst>
          </p:cNvPr>
          <p:cNvSpPr/>
          <p:nvPr/>
        </p:nvSpPr>
        <p:spPr>
          <a:xfrm>
            <a:off x="1580070" y="1260108"/>
            <a:ext cx="3801804" cy="646331"/>
          </a:xfrm>
          <a:prstGeom prst="rect">
            <a:avLst/>
          </a:prstGeom>
        </p:spPr>
        <p:txBody>
          <a:bodyPr wrap="square">
            <a:spAutoFit/>
          </a:bodyPr>
          <a:lstStyle/>
          <a:p>
            <a:pPr algn="just"/>
            <a:r>
              <a:rPr lang="it-IT" altLang="it-IT" dirty="0">
                <a:cs typeface="Times New Roman" pitchFamily="18" charset="0"/>
              </a:rPr>
              <a:t>NSDAP conquista il 18,3% dei voti. E’ il secondo partito dopo la Spd</a:t>
            </a:r>
          </a:p>
        </p:txBody>
      </p:sp>
      <p:sp>
        <p:nvSpPr>
          <p:cNvPr id="16" name="Rettangolo 15">
            <a:extLst>
              <a:ext uri="{FF2B5EF4-FFF2-40B4-BE49-F238E27FC236}">
                <a16:creationId xmlns:a16="http://schemas.microsoft.com/office/drawing/2014/main" id="{70277311-1DE2-164F-A9FF-101F1DC75518}"/>
              </a:ext>
            </a:extLst>
          </p:cNvPr>
          <p:cNvSpPr/>
          <p:nvPr/>
        </p:nvSpPr>
        <p:spPr>
          <a:xfrm>
            <a:off x="1597276" y="2215488"/>
            <a:ext cx="4728394" cy="923330"/>
          </a:xfrm>
          <a:prstGeom prst="rect">
            <a:avLst/>
          </a:prstGeom>
        </p:spPr>
        <p:txBody>
          <a:bodyPr wrap="square">
            <a:spAutoFit/>
          </a:bodyPr>
          <a:lstStyle/>
          <a:p>
            <a:pPr algn="just"/>
            <a:r>
              <a:rPr lang="it-IT" altLang="it-IT" dirty="0">
                <a:cs typeface="Times New Roman" pitchFamily="18" charset="0"/>
              </a:rPr>
              <a:t>NSDAP ottiene il 37,3% dei voti (ha una lieve flessione nelle seconde elezioni di quello stesso anno) ed è il primo partito (Spd ha il 21,6%)</a:t>
            </a:r>
          </a:p>
        </p:txBody>
      </p:sp>
      <p:sp>
        <p:nvSpPr>
          <p:cNvPr id="17" name="Rettangolo 16">
            <a:extLst>
              <a:ext uri="{FF2B5EF4-FFF2-40B4-BE49-F238E27FC236}">
                <a16:creationId xmlns:a16="http://schemas.microsoft.com/office/drawing/2014/main" id="{2B376410-9C0F-0D46-AD56-5E093FD88E0A}"/>
              </a:ext>
            </a:extLst>
          </p:cNvPr>
          <p:cNvSpPr/>
          <p:nvPr/>
        </p:nvSpPr>
        <p:spPr>
          <a:xfrm>
            <a:off x="1614052" y="4417273"/>
            <a:ext cx="3094060" cy="646331"/>
          </a:xfrm>
          <a:prstGeom prst="rect">
            <a:avLst/>
          </a:prstGeom>
        </p:spPr>
        <p:txBody>
          <a:bodyPr wrap="square">
            <a:spAutoFit/>
          </a:bodyPr>
          <a:lstStyle/>
          <a:p>
            <a:r>
              <a:rPr lang="it-IT" altLang="it-IT" dirty="0">
                <a:cs typeface="Times New Roman" pitchFamily="18" charset="0"/>
              </a:rPr>
              <a:t>Hindenburg affida a Hitler il compito di formare il governo</a:t>
            </a:r>
          </a:p>
        </p:txBody>
      </p:sp>
      <p:sp>
        <p:nvSpPr>
          <p:cNvPr id="18" name="Rettangolo 17">
            <a:extLst>
              <a:ext uri="{FF2B5EF4-FFF2-40B4-BE49-F238E27FC236}">
                <a16:creationId xmlns:a16="http://schemas.microsoft.com/office/drawing/2014/main" id="{277584F9-8A11-8441-A8FD-C2BE1781575C}"/>
              </a:ext>
            </a:extLst>
          </p:cNvPr>
          <p:cNvSpPr/>
          <p:nvPr/>
        </p:nvSpPr>
        <p:spPr>
          <a:xfrm>
            <a:off x="1614052" y="5096538"/>
            <a:ext cx="3596310" cy="646331"/>
          </a:xfrm>
          <a:prstGeom prst="rect">
            <a:avLst/>
          </a:prstGeom>
        </p:spPr>
        <p:txBody>
          <a:bodyPr wrap="square">
            <a:spAutoFit/>
          </a:bodyPr>
          <a:lstStyle/>
          <a:p>
            <a:r>
              <a:rPr lang="it-IT" altLang="it-IT" dirty="0">
                <a:cs typeface="Times New Roman" pitchFamily="18" charset="0"/>
              </a:rPr>
              <a:t>Incendio del Reichstag, sospensione diritti costituzionali</a:t>
            </a:r>
          </a:p>
        </p:txBody>
      </p:sp>
      <p:sp>
        <p:nvSpPr>
          <p:cNvPr id="19" name="Rettangolo 18">
            <a:extLst>
              <a:ext uri="{FF2B5EF4-FFF2-40B4-BE49-F238E27FC236}">
                <a16:creationId xmlns:a16="http://schemas.microsoft.com/office/drawing/2014/main" id="{378BC732-4485-5644-8742-97ECA4A94AE9}"/>
              </a:ext>
            </a:extLst>
          </p:cNvPr>
          <p:cNvSpPr/>
          <p:nvPr/>
        </p:nvSpPr>
        <p:spPr>
          <a:xfrm>
            <a:off x="1614052" y="5825182"/>
            <a:ext cx="4854354" cy="923330"/>
          </a:xfrm>
          <a:prstGeom prst="rect">
            <a:avLst/>
          </a:prstGeom>
        </p:spPr>
        <p:txBody>
          <a:bodyPr wrap="square">
            <a:spAutoFit/>
          </a:bodyPr>
          <a:lstStyle/>
          <a:p>
            <a:r>
              <a:rPr lang="it-IT" altLang="it-IT" dirty="0">
                <a:cs typeface="Times New Roman" pitchFamily="18" charset="0"/>
              </a:rPr>
              <a:t>nuove elezioni: il NSDAP raggiunge il 44% dei voti.</a:t>
            </a:r>
          </a:p>
          <a:p>
            <a:r>
              <a:rPr lang="it-IT" altLang="it-IT" dirty="0">
                <a:cs typeface="Times New Roman" pitchFamily="18" charset="0"/>
              </a:rPr>
              <a:t>Hitler presenta un decreto che gli concede pieni poteri e il Parlamento lo approva.</a:t>
            </a:r>
          </a:p>
        </p:txBody>
      </p:sp>
      <p:sp>
        <p:nvSpPr>
          <p:cNvPr id="20" name="CasellaDiTesto 19">
            <a:extLst>
              <a:ext uri="{FF2B5EF4-FFF2-40B4-BE49-F238E27FC236}">
                <a16:creationId xmlns:a16="http://schemas.microsoft.com/office/drawing/2014/main" id="{A3DB929A-165E-C54E-81F1-6F57BC7C055B}"/>
              </a:ext>
            </a:extLst>
          </p:cNvPr>
          <p:cNvSpPr txBox="1"/>
          <p:nvPr/>
        </p:nvSpPr>
        <p:spPr>
          <a:xfrm>
            <a:off x="480149" y="1351429"/>
            <a:ext cx="800219" cy="369332"/>
          </a:xfrm>
          <a:prstGeom prst="rect">
            <a:avLst/>
          </a:prstGeom>
          <a:noFill/>
        </p:spPr>
        <p:txBody>
          <a:bodyPr wrap="none" rtlCol="0">
            <a:spAutoFit/>
          </a:bodyPr>
          <a:lstStyle/>
          <a:p>
            <a:r>
              <a:rPr lang="it-IT" dirty="0">
                <a:latin typeface="Arial Black" panose="020B0A04020102020204" pitchFamily="34" charset="0"/>
              </a:rPr>
              <a:t>1930</a:t>
            </a:r>
          </a:p>
        </p:txBody>
      </p:sp>
      <p:sp>
        <p:nvSpPr>
          <p:cNvPr id="21" name="CasellaDiTesto 20">
            <a:extLst>
              <a:ext uri="{FF2B5EF4-FFF2-40B4-BE49-F238E27FC236}">
                <a16:creationId xmlns:a16="http://schemas.microsoft.com/office/drawing/2014/main" id="{557BF232-09CC-0142-A823-EAC875BD9D53}"/>
              </a:ext>
            </a:extLst>
          </p:cNvPr>
          <p:cNvSpPr txBox="1"/>
          <p:nvPr/>
        </p:nvSpPr>
        <p:spPr>
          <a:xfrm>
            <a:off x="480149" y="2492487"/>
            <a:ext cx="800219" cy="369332"/>
          </a:xfrm>
          <a:prstGeom prst="rect">
            <a:avLst/>
          </a:prstGeom>
          <a:noFill/>
        </p:spPr>
        <p:txBody>
          <a:bodyPr wrap="none" rtlCol="0">
            <a:spAutoFit/>
          </a:bodyPr>
          <a:lstStyle/>
          <a:p>
            <a:r>
              <a:rPr lang="it-IT" dirty="0">
                <a:latin typeface="Arial Black" panose="020B0A04020102020204" pitchFamily="34" charset="0"/>
              </a:rPr>
              <a:t>1932</a:t>
            </a:r>
          </a:p>
        </p:txBody>
      </p:sp>
      <p:sp>
        <p:nvSpPr>
          <p:cNvPr id="22" name="CasellaDiTesto 21">
            <a:extLst>
              <a:ext uri="{FF2B5EF4-FFF2-40B4-BE49-F238E27FC236}">
                <a16:creationId xmlns:a16="http://schemas.microsoft.com/office/drawing/2014/main" id="{E76B0DB8-7672-E746-AFFD-4D0E192E19D6}"/>
              </a:ext>
            </a:extLst>
          </p:cNvPr>
          <p:cNvSpPr txBox="1"/>
          <p:nvPr/>
        </p:nvSpPr>
        <p:spPr>
          <a:xfrm>
            <a:off x="480149" y="3633545"/>
            <a:ext cx="800219" cy="369332"/>
          </a:xfrm>
          <a:prstGeom prst="rect">
            <a:avLst/>
          </a:prstGeom>
          <a:noFill/>
        </p:spPr>
        <p:txBody>
          <a:bodyPr wrap="none" rtlCol="0">
            <a:spAutoFit/>
          </a:bodyPr>
          <a:lstStyle/>
          <a:p>
            <a:r>
              <a:rPr lang="it-IT" dirty="0">
                <a:latin typeface="Arial Black" panose="020B0A04020102020204" pitchFamily="34" charset="0"/>
              </a:rPr>
              <a:t>1933</a:t>
            </a:r>
          </a:p>
        </p:txBody>
      </p:sp>
      <p:sp>
        <p:nvSpPr>
          <p:cNvPr id="23" name="Rettangolo 22">
            <a:extLst>
              <a:ext uri="{FF2B5EF4-FFF2-40B4-BE49-F238E27FC236}">
                <a16:creationId xmlns:a16="http://schemas.microsoft.com/office/drawing/2014/main" id="{FC702B1B-09CF-6F42-9292-BCC13EC0628F}"/>
              </a:ext>
            </a:extLst>
          </p:cNvPr>
          <p:cNvSpPr/>
          <p:nvPr/>
        </p:nvSpPr>
        <p:spPr>
          <a:xfrm>
            <a:off x="404579" y="5920828"/>
            <a:ext cx="948529" cy="369332"/>
          </a:xfrm>
          <a:prstGeom prst="rect">
            <a:avLst/>
          </a:prstGeom>
        </p:spPr>
        <p:txBody>
          <a:bodyPr wrap="none">
            <a:spAutoFit/>
          </a:bodyPr>
          <a:lstStyle/>
          <a:p>
            <a:r>
              <a:rPr lang="it-IT" altLang="it-IT" b="1" dirty="0">
                <a:cs typeface="Times New Roman" pitchFamily="18" charset="0"/>
              </a:rPr>
              <a:t>5 marzo</a:t>
            </a:r>
            <a:endParaRPr lang="it-IT" dirty="0"/>
          </a:p>
        </p:txBody>
      </p:sp>
      <p:pic>
        <p:nvPicPr>
          <p:cNvPr id="24" name="Immagine 23">
            <a:extLst>
              <a:ext uri="{FF2B5EF4-FFF2-40B4-BE49-F238E27FC236}">
                <a16:creationId xmlns:a16="http://schemas.microsoft.com/office/drawing/2014/main" id="{19EBC01B-EA2C-2D4D-90A3-53B52A62AF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8151" y="3562807"/>
            <a:ext cx="5040673" cy="3185705"/>
          </a:xfrm>
          <a:prstGeom prst="rect">
            <a:avLst/>
          </a:prstGeom>
        </p:spPr>
      </p:pic>
    </p:spTree>
    <p:extLst>
      <p:ext uri="{BB962C8B-B14F-4D97-AF65-F5344CB8AC3E}">
        <p14:creationId xmlns:p14="http://schemas.microsoft.com/office/powerpoint/2010/main" val="4036306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3600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2066591" cy="400110"/>
          </a:xfrm>
          <a:prstGeom prst="rect">
            <a:avLst/>
          </a:prstGeom>
          <a:noFill/>
        </p:spPr>
        <p:txBody>
          <a:bodyPr wrap="none" rtlCol="0">
            <a:spAutoFit/>
          </a:bodyPr>
          <a:lstStyle/>
          <a:p>
            <a:r>
              <a:rPr lang="it-IT" sz="2000" dirty="0">
                <a:latin typeface="Avenir Next" panose="020B0503020202020204" pitchFamily="34" charset="0"/>
              </a:rPr>
              <a:t>Gli anni di Hitler</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1481993" y="414140"/>
            <a:ext cx="2220160"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presa del potere</a:t>
            </a:r>
          </a:p>
        </p:txBody>
      </p:sp>
      <p:cxnSp>
        <p:nvCxnSpPr>
          <p:cNvPr id="25" name="Connettore diritto 6">
            <a:extLst>
              <a:ext uri="{FF2B5EF4-FFF2-40B4-BE49-F238E27FC236}">
                <a16:creationId xmlns:a16="http://schemas.microsoft.com/office/drawing/2014/main" id="{FF1B20BA-141E-3C47-B9E4-0CE375418535}"/>
              </a:ext>
            </a:extLst>
          </p:cNvPr>
          <p:cNvCxnSpPr>
            <a:cxnSpLocks/>
          </p:cNvCxnSpPr>
          <p:nvPr/>
        </p:nvCxnSpPr>
        <p:spPr>
          <a:xfrm>
            <a:off x="1405940" y="955158"/>
            <a:ext cx="2321" cy="59400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onnettore 25">
            <a:extLst>
              <a:ext uri="{FF2B5EF4-FFF2-40B4-BE49-F238E27FC236}">
                <a16:creationId xmlns:a16="http://schemas.microsoft.com/office/drawing/2014/main" id="{C21AE3EE-FDF0-A449-A426-84C962C851A1}"/>
              </a:ext>
            </a:extLst>
          </p:cNvPr>
          <p:cNvSpPr/>
          <p:nvPr/>
        </p:nvSpPr>
        <p:spPr>
          <a:xfrm>
            <a:off x="1225940" y="1356095"/>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Connettore 26">
            <a:extLst>
              <a:ext uri="{FF2B5EF4-FFF2-40B4-BE49-F238E27FC236}">
                <a16:creationId xmlns:a16="http://schemas.microsoft.com/office/drawing/2014/main" id="{0B975746-F5F1-7849-B464-5989188780CD}"/>
              </a:ext>
            </a:extLst>
          </p:cNvPr>
          <p:cNvSpPr/>
          <p:nvPr/>
        </p:nvSpPr>
        <p:spPr>
          <a:xfrm>
            <a:off x="1248728" y="2482930"/>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Connettore 27">
            <a:extLst>
              <a:ext uri="{FF2B5EF4-FFF2-40B4-BE49-F238E27FC236}">
                <a16:creationId xmlns:a16="http://schemas.microsoft.com/office/drawing/2014/main" id="{8CD6E1DA-DB03-4943-AEBE-52554346DB03}"/>
              </a:ext>
            </a:extLst>
          </p:cNvPr>
          <p:cNvSpPr/>
          <p:nvPr/>
        </p:nvSpPr>
        <p:spPr>
          <a:xfrm>
            <a:off x="1237276" y="361932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Connettore 28">
            <a:extLst>
              <a:ext uri="{FF2B5EF4-FFF2-40B4-BE49-F238E27FC236}">
                <a16:creationId xmlns:a16="http://schemas.microsoft.com/office/drawing/2014/main" id="{8CBF3F38-C9C7-F342-AC20-2C67ECCC5E8A}"/>
              </a:ext>
            </a:extLst>
          </p:cNvPr>
          <p:cNvSpPr/>
          <p:nvPr/>
        </p:nvSpPr>
        <p:spPr>
          <a:xfrm>
            <a:off x="1225940" y="4746157"/>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onnettore 29">
            <a:extLst>
              <a:ext uri="{FF2B5EF4-FFF2-40B4-BE49-F238E27FC236}">
                <a16:creationId xmlns:a16="http://schemas.microsoft.com/office/drawing/2014/main" id="{9B93F445-CF22-CB42-9B4E-64A1B3CBA76B}"/>
              </a:ext>
            </a:extLst>
          </p:cNvPr>
          <p:cNvSpPr/>
          <p:nvPr/>
        </p:nvSpPr>
        <p:spPr>
          <a:xfrm>
            <a:off x="1214604" y="587299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CasellaDiTesto 30">
            <a:extLst>
              <a:ext uri="{FF2B5EF4-FFF2-40B4-BE49-F238E27FC236}">
                <a16:creationId xmlns:a16="http://schemas.microsoft.com/office/drawing/2014/main" id="{599A648E-20C3-AA41-A670-FB05AA11793E}"/>
              </a:ext>
            </a:extLst>
          </p:cNvPr>
          <p:cNvSpPr txBox="1"/>
          <p:nvPr/>
        </p:nvSpPr>
        <p:spPr>
          <a:xfrm>
            <a:off x="1754604" y="1296216"/>
            <a:ext cx="2383865"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Effetti della crisi del ‘29</a:t>
            </a:r>
          </a:p>
        </p:txBody>
      </p:sp>
      <p:sp>
        <p:nvSpPr>
          <p:cNvPr id="32" name="CasellaDiTesto 31">
            <a:extLst>
              <a:ext uri="{FF2B5EF4-FFF2-40B4-BE49-F238E27FC236}">
                <a16:creationId xmlns:a16="http://schemas.microsoft.com/office/drawing/2014/main" id="{24000ABA-B016-2B40-B607-3FC60CB5491C}"/>
              </a:ext>
            </a:extLst>
          </p:cNvPr>
          <p:cNvSpPr txBox="1"/>
          <p:nvPr/>
        </p:nvSpPr>
        <p:spPr>
          <a:xfrm>
            <a:off x="4583797" y="887593"/>
            <a:ext cx="3024405" cy="408623"/>
          </a:xfrm>
          <a:prstGeom prst="roundRect">
            <a:avLst/>
          </a:prstGeom>
          <a:solidFill>
            <a:schemeClr val="bg2">
              <a:lumMod val="75000"/>
            </a:schemeClr>
          </a:solidFill>
          <a:ln>
            <a:solidFill>
              <a:schemeClr val="bg2">
                <a:lumMod val="25000"/>
              </a:schemeClr>
            </a:solidFill>
          </a:ln>
        </p:spPr>
        <p:txBody>
          <a:bodyPr wrap="none" rtlCol="0">
            <a:spAutoFit/>
          </a:bodyPr>
          <a:lstStyle/>
          <a:p>
            <a:r>
              <a:rPr lang="it-IT" altLang="it-IT">
                <a:latin typeface="Times New Roman" pitchFamily="18" charset="0"/>
                <a:cs typeface="Times New Roman" pitchFamily="18" charset="0"/>
              </a:rPr>
              <a:t>risentimento contro Versailles </a:t>
            </a:r>
            <a:endParaRPr lang="it-IT" altLang="it-IT" dirty="0">
              <a:latin typeface="Times New Roman" pitchFamily="18" charset="0"/>
              <a:cs typeface="Times New Roman" pitchFamily="18" charset="0"/>
            </a:endParaRPr>
          </a:p>
        </p:txBody>
      </p:sp>
      <p:sp>
        <p:nvSpPr>
          <p:cNvPr id="33" name="Rettangolo con angoli arrotondati 32">
            <a:extLst>
              <a:ext uri="{FF2B5EF4-FFF2-40B4-BE49-F238E27FC236}">
                <a16:creationId xmlns:a16="http://schemas.microsoft.com/office/drawing/2014/main" id="{51F81975-FFE1-2847-AE80-15840124D2A4}"/>
              </a:ext>
            </a:extLst>
          </p:cNvPr>
          <p:cNvSpPr/>
          <p:nvPr/>
        </p:nvSpPr>
        <p:spPr>
          <a:xfrm>
            <a:off x="4583797" y="1704839"/>
            <a:ext cx="3216295" cy="408623"/>
          </a:xfrm>
          <a:prstGeom prst="roundRect">
            <a:avLst/>
          </a:prstGeom>
          <a:solidFill>
            <a:schemeClr val="bg2">
              <a:lumMod val="90000"/>
            </a:schemeClr>
          </a:solidFill>
          <a:ln>
            <a:solidFill>
              <a:schemeClr val="tx1"/>
            </a:solidFill>
          </a:ln>
        </p:spPr>
        <p:txBody>
          <a:bodyPr wrap="none">
            <a:spAutoFit/>
          </a:bodyPr>
          <a:lstStyle/>
          <a:p>
            <a:r>
              <a:rPr lang="it-IT" altLang="it-IT" dirty="0">
                <a:latin typeface="Times New Roman" pitchFamily="18" charset="0"/>
                <a:cs typeface="Times New Roman" pitchFamily="18" charset="0"/>
              </a:rPr>
              <a:t>Anticomunismo e antisemitismo</a:t>
            </a:r>
            <a:endParaRPr lang="it-IT" dirty="0"/>
          </a:p>
        </p:txBody>
      </p:sp>
      <p:cxnSp>
        <p:nvCxnSpPr>
          <p:cNvPr id="34" name="Connettore curvo 23">
            <a:extLst>
              <a:ext uri="{FF2B5EF4-FFF2-40B4-BE49-F238E27FC236}">
                <a16:creationId xmlns:a16="http://schemas.microsoft.com/office/drawing/2014/main" id="{6838F7E2-99A3-974F-A5A7-E8A675347985}"/>
              </a:ext>
            </a:extLst>
          </p:cNvPr>
          <p:cNvCxnSpPr>
            <a:stCxn id="31" idx="3"/>
            <a:endCxn id="32" idx="1"/>
          </p:cNvCxnSpPr>
          <p:nvPr/>
        </p:nvCxnSpPr>
        <p:spPr>
          <a:xfrm flipV="1">
            <a:off x="4138469" y="1091905"/>
            <a:ext cx="445328" cy="408623"/>
          </a:xfrm>
          <a:prstGeom prst="curvedConnector3">
            <a:avLst/>
          </a:prstGeom>
          <a:ln w="3810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Connettore curvo 25">
            <a:extLst>
              <a:ext uri="{FF2B5EF4-FFF2-40B4-BE49-F238E27FC236}">
                <a16:creationId xmlns:a16="http://schemas.microsoft.com/office/drawing/2014/main" id="{E0E0D81E-B972-B446-92EE-5A24CEBB4154}"/>
              </a:ext>
            </a:extLst>
          </p:cNvPr>
          <p:cNvCxnSpPr>
            <a:cxnSpLocks/>
          </p:cNvCxnSpPr>
          <p:nvPr/>
        </p:nvCxnSpPr>
        <p:spPr>
          <a:xfrm>
            <a:off x="4138469" y="1500528"/>
            <a:ext cx="445328" cy="408623"/>
          </a:xfrm>
          <a:prstGeom prst="curvedConnector3">
            <a:avLst>
              <a:gd name="adj1" fmla="val 50000"/>
            </a:avLst>
          </a:prstGeom>
          <a:ln w="3810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55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3600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2066591" cy="400110"/>
          </a:xfrm>
          <a:prstGeom prst="rect">
            <a:avLst/>
          </a:prstGeom>
          <a:noFill/>
        </p:spPr>
        <p:txBody>
          <a:bodyPr wrap="none" rtlCol="0">
            <a:spAutoFit/>
          </a:bodyPr>
          <a:lstStyle/>
          <a:p>
            <a:r>
              <a:rPr lang="it-IT" sz="2000" dirty="0">
                <a:latin typeface="Avenir Next" panose="020B0503020202020204" pitchFamily="34" charset="0"/>
              </a:rPr>
              <a:t>Gli anni di Hitler</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1481993" y="414140"/>
            <a:ext cx="2220160"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presa del potere</a:t>
            </a:r>
          </a:p>
        </p:txBody>
      </p:sp>
      <p:cxnSp>
        <p:nvCxnSpPr>
          <p:cNvPr id="5" name="Connettore diritto 6">
            <a:extLst>
              <a:ext uri="{FF2B5EF4-FFF2-40B4-BE49-F238E27FC236}">
                <a16:creationId xmlns:a16="http://schemas.microsoft.com/office/drawing/2014/main" id="{B23F0482-6FDE-F043-A0DE-6123553D43E0}"/>
              </a:ext>
            </a:extLst>
          </p:cNvPr>
          <p:cNvCxnSpPr>
            <a:cxnSpLocks/>
          </p:cNvCxnSpPr>
          <p:nvPr/>
        </p:nvCxnSpPr>
        <p:spPr>
          <a:xfrm>
            <a:off x="1405940" y="955158"/>
            <a:ext cx="2321" cy="59400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nettore 6">
            <a:extLst>
              <a:ext uri="{FF2B5EF4-FFF2-40B4-BE49-F238E27FC236}">
                <a16:creationId xmlns:a16="http://schemas.microsoft.com/office/drawing/2014/main" id="{AFE884FC-5305-9F4F-BF38-097F8C188650}"/>
              </a:ext>
            </a:extLst>
          </p:cNvPr>
          <p:cNvSpPr/>
          <p:nvPr/>
        </p:nvSpPr>
        <p:spPr>
          <a:xfrm>
            <a:off x="1225940" y="1356095"/>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onnettore 7">
            <a:extLst>
              <a:ext uri="{FF2B5EF4-FFF2-40B4-BE49-F238E27FC236}">
                <a16:creationId xmlns:a16="http://schemas.microsoft.com/office/drawing/2014/main" id="{888F4BE9-BDB9-9E45-A2D9-7E1C2FE4B2D7}"/>
              </a:ext>
            </a:extLst>
          </p:cNvPr>
          <p:cNvSpPr/>
          <p:nvPr/>
        </p:nvSpPr>
        <p:spPr>
          <a:xfrm>
            <a:off x="1248728" y="2482930"/>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onnettore 8">
            <a:extLst>
              <a:ext uri="{FF2B5EF4-FFF2-40B4-BE49-F238E27FC236}">
                <a16:creationId xmlns:a16="http://schemas.microsoft.com/office/drawing/2014/main" id="{95459CAD-A0DF-E845-87F9-D2789F5B1176}"/>
              </a:ext>
            </a:extLst>
          </p:cNvPr>
          <p:cNvSpPr/>
          <p:nvPr/>
        </p:nvSpPr>
        <p:spPr>
          <a:xfrm>
            <a:off x="1237276" y="361932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onnettore 9">
            <a:extLst>
              <a:ext uri="{FF2B5EF4-FFF2-40B4-BE49-F238E27FC236}">
                <a16:creationId xmlns:a16="http://schemas.microsoft.com/office/drawing/2014/main" id="{98ED7F0F-205C-FB4F-A27C-CBCEC20CEA21}"/>
              </a:ext>
            </a:extLst>
          </p:cNvPr>
          <p:cNvSpPr/>
          <p:nvPr/>
        </p:nvSpPr>
        <p:spPr>
          <a:xfrm>
            <a:off x="1225940" y="4746157"/>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onnettore 10">
            <a:extLst>
              <a:ext uri="{FF2B5EF4-FFF2-40B4-BE49-F238E27FC236}">
                <a16:creationId xmlns:a16="http://schemas.microsoft.com/office/drawing/2014/main" id="{57A501F5-0BB6-DD40-A9AF-71EE352514E0}"/>
              </a:ext>
            </a:extLst>
          </p:cNvPr>
          <p:cNvSpPr/>
          <p:nvPr/>
        </p:nvSpPr>
        <p:spPr>
          <a:xfrm>
            <a:off x="1214604" y="587299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2FC8495E-5908-FB4C-8112-20F52ACF9835}"/>
              </a:ext>
            </a:extLst>
          </p:cNvPr>
          <p:cNvSpPr txBox="1"/>
          <p:nvPr/>
        </p:nvSpPr>
        <p:spPr>
          <a:xfrm>
            <a:off x="1754604" y="2482930"/>
            <a:ext cx="2626641"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Razzismo e antisemitismo</a:t>
            </a:r>
          </a:p>
        </p:txBody>
      </p:sp>
      <p:grpSp>
        <p:nvGrpSpPr>
          <p:cNvPr id="13" name="Gruppo 12">
            <a:extLst>
              <a:ext uri="{FF2B5EF4-FFF2-40B4-BE49-F238E27FC236}">
                <a16:creationId xmlns:a16="http://schemas.microsoft.com/office/drawing/2014/main" id="{AB653DD6-9B4D-C045-B583-BD7FB3F5678B}"/>
              </a:ext>
            </a:extLst>
          </p:cNvPr>
          <p:cNvGrpSpPr/>
          <p:nvPr/>
        </p:nvGrpSpPr>
        <p:grpSpPr>
          <a:xfrm>
            <a:off x="5204994" y="2738753"/>
            <a:ext cx="5749731" cy="1698512"/>
            <a:chOff x="4866292" y="2803714"/>
            <a:chExt cx="5749731" cy="1698512"/>
          </a:xfrm>
        </p:grpSpPr>
        <p:sp>
          <p:nvSpPr>
            <p:cNvPr id="14" name="Rettangolo 13">
              <a:extLst>
                <a:ext uri="{FF2B5EF4-FFF2-40B4-BE49-F238E27FC236}">
                  <a16:creationId xmlns:a16="http://schemas.microsoft.com/office/drawing/2014/main" id="{ECA58981-4BAA-DC4D-8A21-F3933D414353}"/>
                </a:ext>
              </a:extLst>
            </p:cNvPr>
            <p:cNvSpPr/>
            <p:nvPr/>
          </p:nvSpPr>
          <p:spPr>
            <a:xfrm>
              <a:off x="5675341" y="2803714"/>
              <a:ext cx="4940681" cy="1631216"/>
            </a:xfrm>
            <a:prstGeom prst="rect">
              <a:avLst/>
            </a:prstGeom>
          </p:spPr>
          <p:txBody>
            <a:bodyPr wrap="square">
              <a:spAutoFit/>
            </a:bodyPr>
            <a:lstStyle/>
            <a:p>
              <a:pPr algn="just"/>
              <a:r>
                <a:rPr lang="it-IT" sz="2000" dirty="0"/>
                <a:t>Ecco il nemico del mondo, il distruttore delle culture, il parassita delle nazioni, il figlio del caos, l’incarnazione del male, il fermento della putrefazione, il demone visibile della decadenza</a:t>
              </a:r>
            </a:p>
          </p:txBody>
        </p:sp>
        <p:pic>
          <p:nvPicPr>
            <p:cNvPr id="15" name="Elemento grafico 14" descr="Virgoletta chiusa">
              <a:extLst>
                <a:ext uri="{FF2B5EF4-FFF2-40B4-BE49-F238E27FC236}">
                  <a16:creationId xmlns:a16="http://schemas.microsoft.com/office/drawing/2014/main" id="{1FA01DD5-DDE7-BC40-851C-FA91C139E5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4866292" y="3137084"/>
              <a:ext cx="917779" cy="914400"/>
            </a:xfrm>
            <a:prstGeom prst="rect">
              <a:avLst/>
            </a:prstGeom>
          </p:spPr>
        </p:pic>
        <p:cxnSp>
          <p:nvCxnSpPr>
            <p:cNvPr id="16" name="Connettore diritto 36">
              <a:extLst>
                <a:ext uri="{FF2B5EF4-FFF2-40B4-BE49-F238E27FC236}">
                  <a16:creationId xmlns:a16="http://schemas.microsoft.com/office/drawing/2014/main" id="{FDE12394-25F8-C543-8CF7-9A6970B69016}"/>
                </a:ext>
              </a:extLst>
            </p:cNvPr>
            <p:cNvCxnSpPr/>
            <p:nvPr/>
          </p:nvCxnSpPr>
          <p:spPr>
            <a:xfrm>
              <a:off x="5675341" y="2994120"/>
              <a:ext cx="0" cy="1200329"/>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3FE53933-CBB9-1245-BE3B-F39EDAD87A7A}"/>
                </a:ext>
              </a:extLst>
            </p:cNvPr>
            <p:cNvSpPr txBox="1"/>
            <p:nvPr/>
          </p:nvSpPr>
          <p:spPr>
            <a:xfrm>
              <a:off x="9200251" y="4194449"/>
              <a:ext cx="1415772" cy="307777"/>
            </a:xfrm>
            <a:prstGeom prst="rect">
              <a:avLst/>
            </a:prstGeom>
            <a:noFill/>
          </p:spPr>
          <p:txBody>
            <a:bodyPr wrap="none" rtlCol="0">
              <a:spAutoFit/>
            </a:bodyPr>
            <a:lstStyle/>
            <a:p>
              <a:r>
                <a:rPr lang="it-IT" sz="1400" dirty="0"/>
                <a:t>Joseph Goebbels</a:t>
              </a:r>
            </a:p>
          </p:txBody>
        </p:sp>
      </p:grpSp>
      <p:sp>
        <p:nvSpPr>
          <p:cNvPr id="18" name="CasellaDiTesto 17">
            <a:extLst>
              <a:ext uri="{FF2B5EF4-FFF2-40B4-BE49-F238E27FC236}">
                <a16:creationId xmlns:a16="http://schemas.microsoft.com/office/drawing/2014/main" id="{9871D432-240D-824B-AC53-388BF1F37873}"/>
              </a:ext>
            </a:extLst>
          </p:cNvPr>
          <p:cNvSpPr txBox="1"/>
          <p:nvPr/>
        </p:nvSpPr>
        <p:spPr>
          <a:xfrm>
            <a:off x="1754604" y="1296216"/>
            <a:ext cx="2383865"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Effetti della crisi del ‘29</a:t>
            </a:r>
          </a:p>
        </p:txBody>
      </p:sp>
      <p:sp>
        <p:nvSpPr>
          <p:cNvPr id="19" name="CasellaDiTesto 18">
            <a:extLst>
              <a:ext uri="{FF2B5EF4-FFF2-40B4-BE49-F238E27FC236}">
                <a16:creationId xmlns:a16="http://schemas.microsoft.com/office/drawing/2014/main" id="{4D786257-62FB-944C-B4BF-FA1B4B93D0C7}"/>
              </a:ext>
            </a:extLst>
          </p:cNvPr>
          <p:cNvSpPr txBox="1"/>
          <p:nvPr/>
        </p:nvSpPr>
        <p:spPr>
          <a:xfrm>
            <a:off x="4583797" y="887593"/>
            <a:ext cx="3024405" cy="408623"/>
          </a:xfrm>
          <a:prstGeom prst="roundRect">
            <a:avLst/>
          </a:prstGeom>
          <a:solidFill>
            <a:schemeClr val="bg2">
              <a:lumMod val="75000"/>
            </a:schemeClr>
          </a:solidFill>
          <a:ln>
            <a:solidFill>
              <a:schemeClr val="bg2">
                <a:lumMod val="25000"/>
              </a:schemeClr>
            </a:solidFill>
          </a:ln>
        </p:spPr>
        <p:txBody>
          <a:bodyPr wrap="none" rtlCol="0">
            <a:spAutoFit/>
          </a:bodyPr>
          <a:lstStyle/>
          <a:p>
            <a:r>
              <a:rPr lang="it-IT" altLang="it-IT">
                <a:latin typeface="Times New Roman" pitchFamily="18" charset="0"/>
                <a:cs typeface="Times New Roman" pitchFamily="18" charset="0"/>
              </a:rPr>
              <a:t>risentimento contro Versailles </a:t>
            </a:r>
            <a:endParaRPr lang="it-IT" altLang="it-IT" dirty="0">
              <a:latin typeface="Times New Roman" pitchFamily="18" charset="0"/>
              <a:cs typeface="Times New Roman" pitchFamily="18" charset="0"/>
            </a:endParaRPr>
          </a:p>
        </p:txBody>
      </p:sp>
      <p:sp>
        <p:nvSpPr>
          <p:cNvPr id="20" name="Rettangolo con angoli arrotondati 19">
            <a:extLst>
              <a:ext uri="{FF2B5EF4-FFF2-40B4-BE49-F238E27FC236}">
                <a16:creationId xmlns:a16="http://schemas.microsoft.com/office/drawing/2014/main" id="{1D80022C-1F35-F542-8054-1F289DA14540}"/>
              </a:ext>
            </a:extLst>
          </p:cNvPr>
          <p:cNvSpPr/>
          <p:nvPr/>
        </p:nvSpPr>
        <p:spPr>
          <a:xfrm>
            <a:off x="4583797" y="1704839"/>
            <a:ext cx="3216295" cy="408623"/>
          </a:xfrm>
          <a:prstGeom prst="roundRect">
            <a:avLst/>
          </a:prstGeom>
          <a:solidFill>
            <a:schemeClr val="bg2">
              <a:lumMod val="90000"/>
            </a:schemeClr>
          </a:solidFill>
          <a:ln>
            <a:solidFill>
              <a:schemeClr val="tx1"/>
            </a:solidFill>
          </a:ln>
        </p:spPr>
        <p:txBody>
          <a:bodyPr wrap="none">
            <a:spAutoFit/>
          </a:bodyPr>
          <a:lstStyle/>
          <a:p>
            <a:r>
              <a:rPr lang="it-IT" altLang="it-IT" dirty="0">
                <a:latin typeface="Times New Roman" pitchFamily="18" charset="0"/>
                <a:cs typeface="Times New Roman" pitchFamily="18" charset="0"/>
              </a:rPr>
              <a:t>Anticomunismo e antisemitismo</a:t>
            </a:r>
            <a:endParaRPr lang="it-IT" dirty="0"/>
          </a:p>
        </p:txBody>
      </p:sp>
      <p:cxnSp>
        <p:nvCxnSpPr>
          <p:cNvPr id="21" name="Connettore curvo 23">
            <a:extLst>
              <a:ext uri="{FF2B5EF4-FFF2-40B4-BE49-F238E27FC236}">
                <a16:creationId xmlns:a16="http://schemas.microsoft.com/office/drawing/2014/main" id="{0A4487DF-E08F-E342-8C5E-26B120CA564F}"/>
              </a:ext>
            </a:extLst>
          </p:cNvPr>
          <p:cNvCxnSpPr>
            <a:stCxn id="18" idx="3"/>
            <a:endCxn id="19" idx="1"/>
          </p:cNvCxnSpPr>
          <p:nvPr/>
        </p:nvCxnSpPr>
        <p:spPr>
          <a:xfrm flipV="1">
            <a:off x="4138469" y="1091905"/>
            <a:ext cx="445328" cy="408623"/>
          </a:xfrm>
          <a:prstGeom prst="curvedConnector3">
            <a:avLst/>
          </a:prstGeom>
          <a:ln w="3810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Connettore curvo 25">
            <a:extLst>
              <a:ext uri="{FF2B5EF4-FFF2-40B4-BE49-F238E27FC236}">
                <a16:creationId xmlns:a16="http://schemas.microsoft.com/office/drawing/2014/main" id="{438A05C2-8F57-C24D-B1DE-9C7489019B60}"/>
              </a:ext>
            </a:extLst>
          </p:cNvPr>
          <p:cNvCxnSpPr>
            <a:cxnSpLocks/>
          </p:cNvCxnSpPr>
          <p:nvPr/>
        </p:nvCxnSpPr>
        <p:spPr>
          <a:xfrm>
            <a:off x="4138469" y="1500528"/>
            <a:ext cx="445328" cy="408623"/>
          </a:xfrm>
          <a:prstGeom prst="curvedConnector3">
            <a:avLst>
              <a:gd name="adj1" fmla="val 50000"/>
            </a:avLst>
          </a:prstGeom>
          <a:ln w="3810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497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3600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2066591" cy="400110"/>
          </a:xfrm>
          <a:prstGeom prst="rect">
            <a:avLst/>
          </a:prstGeom>
          <a:noFill/>
        </p:spPr>
        <p:txBody>
          <a:bodyPr wrap="none" rtlCol="0">
            <a:spAutoFit/>
          </a:bodyPr>
          <a:lstStyle/>
          <a:p>
            <a:r>
              <a:rPr lang="it-IT" sz="2000" dirty="0">
                <a:latin typeface="Avenir Next" panose="020B0503020202020204" pitchFamily="34" charset="0"/>
              </a:rPr>
              <a:t>Gli anni di Hitler</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1481993" y="414140"/>
            <a:ext cx="2220160"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presa del potere</a:t>
            </a:r>
          </a:p>
        </p:txBody>
      </p:sp>
      <p:cxnSp>
        <p:nvCxnSpPr>
          <p:cNvPr id="5" name="Connettore diritto 6">
            <a:extLst>
              <a:ext uri="{FF2B5EF4-FFF2-40B4-BE49-F238E27FC236}">
                <a16:creationId xmlns:a16="http://schemas.microsoft.com/office/drawing/2014/main" id="{49BAB938-E455-B74D-8395-74D6F2199EC8}"/>
              </a:ext>
            </a:extLst>
          </p:cNvPr>
          <p:cNvCxnSpPr>
            <a:cxnSpLocks/>
          </p:cNvCxnSpPr>
          <p:nvPr/>
        </p:nvCxnSpPr>
        <p:spPr>
          <a:xfrm>
            <a:off x="1405940" y="955158"/>
            <a:ext cx="2321" cy="59400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nettore 6">
            <a:extLst>
              <a:ext uri="{FF2B5EF4-FFF2-40B4-BE49-F238E27FC236}">
                <a16:creationId xmlns:a16="http://schemas.microsoft.com/office/drawing/2014/main" id="{FCDC5E3D-C65E-F74A-ABBD-8FDDE6AC5486}"/>
              </a:ext>
            </a:extLst>
          </p:cNvPr>
          <p:cNvSpPr/>
          <p:nvPr/>
        </p:nvSpPr>
        <p:spPr>
          <a:xfrm>
            <a:off x="1225940" y="1356095"/>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onnettore 7">
            <a:extLst>
              <a:ext uri="{FF2B5EF4-FFF2-40B4-BE49-F238E27FC236}">
                <a16:creationId xmlns:a16="http://schemas.microsoft.com/office/drawing/2014/main" id="{8F9C6D77-BFC7-B04A-9BFE-F24AA423EEEE}"/>
              </a:ext>
            </a:extLst>
          </p:cNvPr>
          <p:cNvSpPr/>
          <p:nvPr/>
        </p:nvSpPr>
        <p:spPr>
          <a:xfrm>
            <a:off x="1248728" y="2482930"/>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onnettore 8">
            <a:extLst>
              <a:ext uri="{FF2B5EF4-FFF2-40B4-BE49-F238E27FC236}">
                <a16:creationId xmlns:a16="http://schemas.microsoft.com/office/drawing/2014/main" id="{FF090D60-8C24-B640-BA8F-A7B3D6C11124}"/>
              </a:ext>
            </a:extLst>
          </p:cNvPr>
          <p:cNvSpPr/>
          <p:nvPr/>
        </p:nvSpPr>
        <p:spPr>
          <a:xfrm>
            <a:off x="1237276" y="361932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onnettore 9">
            <a:extLst>
              <a:ext uri="{FF2B5EF4-FFF2-40B4-BE49-F238E27FC236}">
                <a16:creationId xmlns:a16="http://schemas.microsoft.com/office/drawing/2014/main" id="{5D9ABDD2-58EB-F349-B009-5E3923216FE2}"/>
              </a:ext>
            </a:extLst>
          </p:cNvPr>
          <p:cNvSpPr/>
          <p:nvPr/>
        </p:nvSpPr>
        <p:spPr>
          <a:xfrm>
            <a:off x="1225940" y="4746157"/>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onnettore 10">
            <a:extLst>
              <a:ext uri="{FF2B5EF4-FFF2-40B4-BE49-F238E27FC236}">
                <a16:creationId xmlns:a16="http://schemas.microsoft.com/office/drawing/2014/main" id="{F2DE6322-D521-A449-A6C5-6AC30A949326}"/>
              </a:ext>
            </a:extLst>
          </p:cNvPr>
          <p:cNvSpPr/>
          <p:nvPr/>
        </p:nvSpPr>
        <p:spPr>
          <a:xfrm>
            <a:off x="1214604" y="587299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839BC7F4-6C54-5E46-AA7B-1B9B0493B8F7}"/>
              </a:ext>
            </a:extLst>
          </p:cNvPr>
          <p:cNvSpPr txBox="1"/>
          <p:nvPr/>
        </p:nvSpPr>
        <p:spPr>
          <a:xfrm>
            <a:off x="1754604" y="1296216"/>
            <a:ext cx="2383865"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Effetti della crisi del ‘29</a:t>
            </a:r>
          </a:p>
        </p:txBody>
      </p:sp>
      <p:sp>
        <p:nvSpPr>
          <p:cNvPr id="13" name="CasellaDiTesto 12">
            <a:extLst>
              <a:ext uri="{FF2B5EF4-FFF2-40B4-BE49-F238E27FC236}">
                <a16:creationId xmlns:a16="http://schemas.microsoft.com/office/drawing/2014/main" id="{28354A4C-ACAF-E84D-A681-DF70A44D3B15}"/>
              </a:ext>
            </a:extLst>
          </p:cNvPr>
          <p:cNvSpPr txBox="1"/>
          <p:nvPr/>
        </p:nvSpPr>
        <p:spPr>
          <a:xfrm>
            <a:off x="4583797" y="887593"/>
            <a:ext cx="3024405" cy="408623"/>
          </a:xfrm>
          <a:prstGeom prst="roundRect">
            <a:avLst/>
          </a:prstGeom>
          <a:solidFill>
            <a:schemeClr val="bg2">
              <a:lumMod val="75000"/>
            </a:schemeClr>
          </a:solidFill>
          <a:ln>
            <a:solidFill>
              <a:schemeClr val="bg2">
                <a:lumMod val="25000"/>
              </a:schemeClr>
            </a:solidFill>
          </a:ln>
        </p:spPr>
        <p:txBody>
          <a:bodyPr wrap="none" rtlCol="0">
            <a:spAutoFit/>
          </a:bodyPr>
          <a:lstStyle/>
          <a:p>
            <a:r>
              <a:rPr lang="it-IT" altLang="it-IT">
                <a:latin typeface="Times New Roman" pitchFamily="18" charset="0"/>
                <a:cs typeface="Times New Roman" pitchFamily="18" charset="0"/>
              </a:rPr>
              <a:t>risentimento contro Versailles </a:t>
            </a:r>
            <a:endParaRPr lang="it-IT" altLang="it-IT" dirty="0">
              <a:latin typeface="Times New Roman" pitchFamily="18" charset="0"/>
              <a:cs typeface="Times New Roman" pitchFamily="18" charset="0"/>
            </a:endParaRPr>
          </a:p>
        </p:txBody>
      </p:sp>
      <p:sp>
        <p:nvSpPr>
          <p:cNvPr id="14" name="Rettangolo con angoli arrotondati 13">
            <a:extLst>
              <a:ext uri="{FF2B5EF4-FFF2-40B4-BE49-F238E27FC236}">
                <a16:creationId xmlns:a16="http://schemas.microsoft.com/office/drawing/2014/main" id="{5CD83ADB-56F4-0F4A-B10C-64DA5531F17C}"/>
              </a:ext>
            </a:extLst>
          </p:cNvPr>
          <p:cNvSpPr/>
          <p:nvPr/>
        </p:nvSpPr>
        <p:spPr>
          <a:xfrm>
            <a:off x="4583797" y="1704839"/>
            <a:ext cx="3216295" cy="408623"/>
          </a:xfrm>
          <a:prstGeom prst="roundRect">
            <a:avLst/>
          </a:prstGeom>
          <a:solidFill>
            <a:schemeClr val="bg2">
              <a:lumMod val="90000"/>
            </a:schemeClr>
          </a:solidFill>
          <a:ln>
            <a:solidFill>
              <a:schemeClr val="tx1"/>
            </a:solidFill>
          </a:ln>
        </p:spPr>
        <p:txBody>
          <a:bodyPr wrap="none">
            <a:spAutoFit/>
          </a:bodyPr>
          <a:lstStyle/>
          <a:p>
            <a:r>
              <a:rPr lang="it-IT" altLang="it-IT" dirty="0">
                <a:latin typeface="Times New Roman" pitchFamily="18" charset="0"/>
                <a:cs typeface="Times New Roman" pitchFamily="18" charset="0"/>
              </a:rPr>
              <a:t>Anticomunismo e antisemitismo</a:t>
            </a:r>
            <a:endParaRPr lang="it-IT" dirty="0"/>
          </a:p>
        </p:txBody>
      </p:sp>
      <p:cxnSp>
        <p:nvCxnSpPr>
          <p:cNvPr id="15" name="Connettore curvo 23">
            <a:extLst>
              <a:ext uri="{FF2B5EF4-FFF2-40B4-BE49-F238E27FC236}">
                <a16:creationId xmlns:a16="http://schemas.microsoft.com/office/drawing/2014/main" id="{3BE92256-8B63-064D-9432-15A038E6F18E}"/>
              </a:ext>
            </a:extLst>
          </p:cNvPr>
          <p:cNvCxnSpPr>
            <a:stCxn id="12" idx="3"/>
            <a:endCxn id="13" idx="1"/>
          </p:cNvCxnSpPr>
          <p:nvPr/>
        </p:nvCxnSpPr>
        <p:spPr>
          <a:xfrm flipV="1">
            <a:off x="4138469" y="1091905"/>
            <a:ext cx="445328" cy="408623"/>
          </a:xfrm>
          <a:prstGeom prst="curvedConnector3">
            <a:avLst/>
          </a:prstGeom>
          <a:ln w="3810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Connettore curvo 25">
            <a:extLst>
              <a:ext uri="{FF2B5EF4-FFF2-40B4-BE49-F238E27FC236}">
                <a16:creationId xmlns:a16="http://schemas.microsoft.com/office/drawing/2014/main" id="{E32100D0-C845-D146-B604-C1D7E5A70B73}"/>
              </a:ext>
            </a:extLst>
          </p:cNvPr>
          <p:cNvCxnSpPr>
            <a:cxnSpLocks/>
            <a:stCxn id="12" idx="3"/>
            <a:endCxn id="14" idx="1"/>
          </p:cNvCxnSpPr>
          <p:nvPr/>
        </p:nvCxnSpPr>
        <p:spPr>
          <a:xfrm>
            <a:off x="4138469" y="1500528"/>
            <a:ext cx="445328" cy="408623"/>
          </a:xfrm>
          <a:prstGeom prst="curvedConnector3">
            <a:avLst>
              <a:gd name="adj1" fmla="val 50000"/>
            </a:avLst>
          </a:prstGeom>
          <a:ln w="3810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8A865FA8-C9B2-CD41-948F-35A92291F3C3}"/>
              </a:ext>
            </a:extLst>
          </p:cNvPr>
          <p:cNvSpPr txBox="1"/>
          <p:nvPr/>
        </p:nvSpPr>
        <p:spPr>
          <a:xfrm>
            <a:off x="1754604" y="2482930"/>
            <a:ext cx="2626641"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Razzismo e antisemitismo</a:t>
            </a:r>
          </a:p>
        </p:txBody>
      </p:sp>
      <p:sp>
        <p:nvSpPr>
          <p:cNvPr id="18" name="CasellaDiTesto 17">
            <a:extLst>
              <a:ext uri="{FF2B5EF4-FFF2-40B4-BE49-F238E27FC236}">
                <a16:creationId xmlns:a16="http://schemas.microsoft.com/office/drawing/2014/main" id="{CB418A5B-8DAE-1449-94D0-B3CF64AD64C2}"/>
              </a:ext>
            </a:extLst>
          </p:cNvPr>
          <p:cNvSpPr txBox="1"/>
          <p:nvPr/>
        </p:nvSpPr>
        <p:spPr>
          <a:xfrm>
            <a:off x="1754604" y="3594285"/>
            <a:ext cx="1906561"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Uso della violenza</a:t>
            </a:r>
          </a:p>
        </p:txBody>
      </p:sp>
      <p:grpSp>
        <p:nvGrpSpPr>
          <p:cNvPr id="19" name="Gruppo 18">
            <a:extLst>
              <a:ext uri="{FF2B5EF4-FFF2-40B4-BE49-F238E27FC236}">
                <a16:creationId xmlns:a16="http://schemas.microsoft.com/office/drawing/2014/main" id="{590E5E97-9A26-6143-8DC8-C224406DAA33}"/>
              </a:ext>
            </a:extLst>
          </p:cNvPr>
          <p:cNvGrpSpPr/>
          <p:nvPr/>
        </p:nvGrpSpPr>
        <p:grpSpPr>
          <a:xfrm>
            <a:off x="5675348" y="2940374"/>
            <a:ext cx="5453421" cy="1908214"/>
            <a:chOff x="5204994" y="4874107"/>
            <a:chExt cx="5453421" cy="1908214"/>
          </a:xfrm>
        </p:grpSpPr>
        <p:sp>
          <p:nvSpPr>
            <p:cNvPr id="20" name="Rettangolo 19">
              <a:extLst>
                <a:ext uri="{FF2B5EF4-FFF2-40B4-BE49-F238E27FC236}">
                  <a16:creationId xmlns:a16="http://schemas.microsoft.com/office/drawing/2014/main" id="{46B955EA-CDB5-724F-9A77-5603626D2DD9}"/>
                </a:ext>
              </a:extLst>
            </p:cNvPr>
            <p:cNvSpPr/>
            <p:nvPr/>
          </p:nvSpPr>
          <p:spPr>
            <a:xfrm>
              <a:off x="6091660" y="4874107"/>
              <a:ext cx="4566755" cy="1754326"/>
            </a:xfrm>
            <a:prstGeom prst="rect">
              <a:avLst/>
            </a:prstGeom>
          </p:spPr>
          <p:txBody>
            <a:bodyPr wrap="square">
              <a:spAutoFit/>
            </a:bodyPr>
            <a:lstStyle/>
            <a:p>
              <a:pPr algn="just"/>
              <a:r>
                <a:rPr lang="it-IT" dirty="0"/>
                <a:t>La </a:t>
              </a:r>
              <a:r>
                <a:rPr lang="it-IT" i="1" dirty="0" err="1"/>
                <a:t>Sturmabteilung</a:t>
              </a:r>
              <a:r>
                <a:rPr lang="it-IT" dirty="0"/>
                <a:t> è composta dall’élite del partito. Essa rappresenta in modo estremamente evidente ciò che è il nostro movimento: una truppa rivoluzionaria di combattimento. Da ciò risulta qual è lo spirito che deve regnare nelle SA</a:t>
              </a:r>
            </a:p>
          </p:txBody>
        </p:sp>
        <p:pic>
          <p:nvPicPr>
            <p:cNvPr id="21" name="Elemento grafico 20" descr="Virgoletta chiusa">
              <a:extLst>
                <a:ext uri="{FF2B5EF4-FFF2-40B4-BE49-F238E27FC236}">
                  <a16:creationId xmlns:a16="http://schemas.microsoft.com/office/drawing/2014/main" id="{5EE7A52C-CE61-DA46-9967-AB3ADCCA1C2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5204994" y="5294070"/>
              <a:ext cx="917779" cy="914400"/>
            </a:xfrm>
            <a:prstGeom prst="rect">
              <a:avLst/>
            </a:prstGeom>
          </p:spPr>
        </p:pic>
        <p:cxnSp>
          <p:nvCxnSpPr>
            <p:cNvPr id="22" name="Connettore diritto 42">
              <a:extLst>
                <a:ext uri="{FF2B5EF4-FFF2-40B4-BE49-F238E27FC236}">
                  <a16:creationId xmlns:a16="http://schemas.microsoft.com/office/drawing/2014/main" id="{7952C207-6172-C14D-AE02-FB2A0550BFB2}"/>
                </a:ext>
              </a:extLst>
            </p:cNvPr>
            <p:cNvCxnSpPr>
              <a:cxnSpLocks/>
            </p:cNvCxnSpPr>
            <p:nvPr/>
          </p:nvCxnSpPr>
          <p:spPr>
            <a:xfrm>
              <a:off x="6014043" y="4874107"/>
              <a:ext cx="0" cy="1754326"/>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2A677704-6172-C948-997E-9BBEB3EF9737}"/>
                </a:ext>
              </a:extLst>
            </p:cNvPr>
            <p:cNvSpPr txBox="1"/>
            <p:nvPr/>
          </p:nvSpPr>
          <p:spPr>
            <a:xfrm>
              <a:off x="9500726" y="6474544"/>
              <a:ext cx="1157689" cy="307777"/>
            </a:xfrm>
            <a:prstGeom prst="rect">
              <a:avLst/>
            </a:prstGeom>
            <a:noFill/>
          </p:spPr>
          <p:txBody>
            <a:bodyPr wrap="none" rtlCol="0">
              <a:spAutoFit/>
            </a:bodyPr>
            <a:lstStyle/>
            <a:p>
              <a:r>
                <a:rPr lang="it-IT" sz="1400" dirty="0"/>
                <a:t>Adolph Hitler</a:t>
              </a:r>
            </a:p>
          </p:txBody>
        </p:sp>
      </p:grpSp>
    </p:spTree>
    <p:extLst>
      <p:ext uri="{BB962C8B-B14F-4D97-AF65-F5344CB8AC3E}">
        <p14:creationId xmlns:p14="http://schemas.microsoft.com/office/powerpoint/2010/main" val="1935383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3600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2066591" cy="400110"/>
          </a:xfrm>
          <a:prstGeom prst="rect">
            <a:avLst/>
          </a:prstGeom>
          <a:noFill/>
        </p:spPr>
        <p:txBody>
          <a:bodyPr wrap="none" rtlCol="0">
            <a:spAutoFit/>
          </a:bodyPr>
          <a:lstStyle/>
          <a:p>
            <a:r>
              <a:rPr lang="it-IT" sz="2000" dirty="0">
                <a:latin typeface="Avenir Next" panose="020B0503020202020204" pitchFamily="34" charset="0"/>
              </a:rPr>
              <a:t>Gli anni di Hitler</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1481993" y="414140"/>
            <a:ext cx="2220160"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presa del potere</a:t>
            </a:r>
          </a:p>
        </p:txBody>
      </p:sp>
      <p:cxnSp>
        <p:nvCxnSpPr>
          <p:cNvPr id="5" name="Connettore diritto 6">
            <a:extLst>
              <a:ext uri="{FF2B5EF4-FFF2-40B4-BE49-F238E27FC236}">
                <a16:creationId xmlns:a16="http://schemas.microsoft.com/office/drawing/2014/main" id="{7D27E24A-13AE-C747-BB20-88AEF17F3E56}"/>
              </a:ext>
            </a:extLst>
          </p:cNvPr>
          <p:cNvCxnSpPr>
            <a:cxnSpLocks/>
          </p:cNvCxnSpPr>
          <p:nvPr/>
        </p:nvCxnSpPr>
        <p:spPr>
          <a:xfrm>
            <a:off x="1405940" y="955158"/>
            <a:ext cx="2321" cy="59400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nettore 6">
            <a:extLst>
              <a:ext uri="{FF2B5EF4-FFF2-40B4-BE49-F238E27FC236}">
                <a16:creationId xmlns:a16="http://schemas.microsoft.com/office/drawing/2014/main" id="{5A9731DC-1280-BB44-82E8-C437D534AF9F}"/>
              </a:ext>
            </a:extLst>
          </p:cNvPr>
          <p:cNvSpPr/>
          <p:nvPr/>
        </p:nvSpPr>
        <p:spPr>
          <a:xfrm>
            <a:off x="1225940" y="1356095"/>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onnettore 7">
            <a:extLst>
              <a:ext uri="{FF2B5EF4-FFF2-40B4-BE49-F238E27FC236}">
                <a16:creationId xmlns:a16="http://schemas.microsoft.com/office/drawing/2014/main" id="{9D43FB38-F52F-724C-BBA6-FC1FF4FB6822}"/>
              </a:ext>
            </a:extLst>
          </p:cNvPr>
          <p:cNvSpPr/>
          <p:nvPr/>
        </p:nvSpPr>
        <p:spPr>
          <a:xfrm>
            <a:off x="1248728" y="2482930"/>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onnettore 8">
            <a:extLst>
              <a:ext uri="{FF2B5EF4-FFF2-40B4-BE49-F238E27FC236}">
                <a16:creationId xmlns:a16="http://schemas.microsoft.com/office/drawing/2014/main" id="{18C39355-CEB4-464A-91F0-1F977A003BFD}"/>
              </a:ext>
            </a:extLst>
          </p:cNvPr>
          <p:cNvSpPr/>
          <p:nvPr/>
        </p:nvSpPr>
        <p:spPr>
          <a:xfrm>
            <a:off x="1237276" y="361932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onnettore 9">
            <a:extLst>
              <a:ext uri="{FF2B5EF4-FFF2-40B4-BE49-F238E27FC236}">
                <a16:creationId xmlns:a16="http://schemas.microsoft.com/office/drawing/2014/main" id="{3296CBF6-41AC-F042-BDC3-E8B8BFE549F5}"/>
              </a:ext>
            </a:extLst>
          </p:cNvPr>
          <p:cNvSpPr/>
          <p:nvPr/>
        </p:nvSpPr>
        <p:spPr>
          <a:xfrm>
            <a:off x="1225940" y="4746157"/>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onnettore 10">
            <a:extLst>
              <a:ext uri="{FF2B5EF4-FFF2-40B4-BE49-F238E27FC236}">
                <a16:creationId xmlns:a16="http://schemas.microsoft.com/office/drawing/2014/main" id="{9FC410DE-03F7-CE49-8753-B46FEEDBF62B}"/>
              </a:ext>
            </a:extLst>
          </p:cNvPr>
          <p:cNvSpPr/>
          <p:nvPr/>
        </p:nvSpPr>
        <p:spPr>
          <a:xfrm>
            <a:off x="1214604" y="587299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83D70A7E-E679-9141-9C13-BEB70623F6E7}"/>
              </a:ext>
            </a:extLst>
          </p:cNvPr>
          <p:cNvSpPr txBox="1"/>
          <p:nvPr/>
        </p:nvSpPr>
        <p:spPr>
          <a:xfrm>
            <a:off x="1754604" y="1296216"/>
            <a:ext cx="2383865"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Effetti della crisi del ‘29</a:t>
            </a:r>
          </a:p>
        </p:txBody>
      </p:sp>
      <p:sp>
        <p:nvSpPr>
          <p:cNvPr id="13" name="CasellaDiTesto 12">
            <a:extLst>
              <a:ext uri="{FF2B5EF4-FFF2-40B4-BE49-F238E27FC236}">
                <a16:creationId xmlns:a16="http://schemas.microsoft.com/office/drawing/2014/main" id="{E1EEC992-6D28-3D42-A87C-08B1F25EC3E4}"/>
              </a:ext>
            </a:extLst>
          </p:cNvPr>
          <p:cNvSpPr txBox="1"/>
          <p:nvPr/>
        </p:nvSpPr>
        <p:spPr>
          <a:xfrm>
            <a:off x="4583797" y="887593"/>
            <a:ext cx="3024405" cy="408623"/>
          </a:xfrm>
          <a:prstGeom prst="roundRect">
            <a:avLst/>
          </a:prstGeom>
          <a:solidFill>
            <a:schemeClr val="bg2">
              <a:lumMod val="75000"/>
            </a:schemeClr>
          </a:solidFill>
          <a:ln>
            <a:solidFill>
              <a:schemeClr val="bg2">
                <a:lumMod val="25000"/>
              </a:schemeClr>
            </a:solidFill>
          </a:ln>
        </p:spPr>
        <p:txBody>
          <a:bodyPr wrap="none" rtlCol="0">
            <a:spAutoFit/>
          </a:bodyPr>
          <a:lstStyle/>
          <a:p>
            <a:r>
              <a:rPr lang="it-IT" altLang="it-IT">
                <a:latin typeface="Times New Roman" pitchFamily="18" charset="0"/>
                <a:cs typeface="Times New Roman" pitchFamily="18" charset="0"/>
              </a:rPr>
              <a:t>risentimento contro Versailles </a:t>
            </a:r>
            <a:endParaRPr lang="it-IT" altLang="it-IT" dirty="0">
              <a:latin typeface="Times New Roman" pitchFamily="18" charset="0"/>
              <a:cs typeface="Times New Roman" pitchFamily="18" charset="0"/>
            </a:endParaRPr>
          </a:p>
        </p:txBody>
      </p:sp>
      <p:sp>
        <p:nvSpPr>
          <p:cNvPr id="14" name="Rettangolo con angoli arrotondati 13">
            <a:extLst>
              <a:ext uri="{FF2B5EF4-FFF2-40B4-BE49-F238E27FC236}">
                <a16:creationId xmlns:a16="http://schemas.microsoft.com/office/drawing/2014/main" id="{3A95536E-6BD5-C444-A08B-BD0FA0AB03B0}"/>
              </a:ext>
            </a:extLst>
          </p:cNvPr>
          <p:cNvSpPr/>
          <p:nvPr/>
        </p:nvSpPr>
        <p:spPr>
          <a:xfrm>
            <a:off x="4583797" y="1704839"/>
            <a:ext cx="3216295" cy="408623"/>
          </a:xfrm>
          <a:prstGeom prst="roundRect">
            <a:avLst/>
          </a:prstGeom>
          <a:solidFill>
            <a:schemeClr val="bg2">
              <a:lumMod val="90000"/>
            </a:schemeClr>
          </a:solidFill>
          <a:ln>
            <a:solidFill>
              <a:schemeClr val="tx1"/>
            </a:solidFill>
          </a:ln>
        </p:spPr>
        <p:txBody>
          <a:bodyPr wrap="none">
            <a:spAutoFit/>
          </a:bodyPr>
          <a:lstStyle/>
          <a:p>
            <a:r>
              <a:rPr lang="it-IT" altLang="it-IT" dirty="0">
                <a:latin typeface="Times New Roman" pitchFamily="18" charset="0"/>
                <a:cs typeface="Times New Roman" pitchFamily="18" charset="0"/>
              </a:rPr>
              <a:t>Anticomunismo e antisemitismo</a:t>
            </a:r>
            <a:endParaRPr lang="it-IT" dirty="0"/>
          </a:p>
        </p:txBody>
      </p:sp>
      <p:cxnSp>
        <p:nvCxnSpPr>
          <p:cNvPr id="15" name="Connettore curvo 23">
            <a:extLst>
              <a:ext uri="{FF2B5EF4-FFF2-40B4-BE49-F238E27FC236}">
                <a16:creationId xmlns:a16="http://schemas.microsoft.com/office/drawing/2014/main" id="{68EB8C2F-396A-CC49-981F-E51CAA62293E}"/>
              </a:ext>
            </a:extLst>
          </p:cNvPr>
          <p:cNvCxnSpPr>
            <a:stCxn id="12" idx="3"/>
            <a:endCxn id="13" idx="1"/>
          </p:cNvCxnSpPr>
          <p:nvPr/>
        </p:nvCxnSpPr>
        <p:spPr>
          <a:xfrm flipV="1">
            <a:off x="4138469" y="1091905"/>
            <a:ext cx="445328" cy="408623"/>
          </a:xfrm>
          <a:prstGeom prst="curvedConnector3">
            <a:avLst/>
          </a:prstGeom>
          <a:ln w="3810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Connettore curvo 25">
            <a:extLst>
              <a:ext uri="{FF2B5EF4-FFF2-40B4-BE49-F238E27FC236}">
                <a16:creationId xmlns:a16="http://schemas.microsoft.com/office/drawing/2014/main" id="{DB41255C-815A-6544-BF7D-3DBD0D6ABB7D}"/>
              </a:ext>
            </a:extLst>
          </p:cNvPr>
          <p:cNvCxnSpPr>
            <a:cxnSpLocks/>
            <a:stCxn id="12" idx="3"/>
            <a:endCxn id="14" idx="1"/>
          </p:cNvCxnSpPr>
          <p:nvPr/>
        </p:nvCxnSpPr>
        <p:spPr>
          <a:xfrm>
            <a:off x="4138469" y="1500528"/>
            <a:ext cx="445328" cy="408623"/>
          </a:xfrm>
          <a:prstGeom prst="curvedConnector3">
            <a:avLst>
              <a:gd name="adj1" fmla="val 50000"/>
            </a:avLst>
          </a:prstGeom>
          <a:ln w="3810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A075C1D4-58B7-7E43-8CBC-53ED75C3ED76}"/>
              </a:ext>
            </a:extLst>
          </p:cNvPr>
          <p:cNvSpPr txBox="1"/>
          <p:nvPr/>
        </p:nvSpPr>
        <p:spPr>
          <a:xfrm>
            <a:off x="1754604" y="2482930"/>
            <a:ext cx="2626641"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Razzismo e antisemitismo</a:t>
            </a:r>
          </a:p>
        </p:txBody>
      </p:sp>
      <p:sp>
        <p:nvSpPr>
          <p:cNvPr id="18" name="CasellaDiTesto 17">
            <a:extLst>
              <a:ext uri="{FF2B5EF4-FFF2-40B4-BE49-F238E27FC236}">
                <a16:creationId xmlns:a16="http://schemas.microsoft.com/office/drawing/2014/main" id="{CC77953F-C52F-DD40-98B8-F5F6F0FC4288}"/>
              </a:ext>
            </a:extLst>
          </p:cNvPr>
          <p:cNvSpPr txBox="1"/>
          <p:nvPr/>
        </p:nvSpPr>
        <p:spPr>
          <a:xfrm>
            <a:off x="1754604" y="3594285"/>
            <a:ext cx="1906561"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Uso della violenza</a:t>
            </a:r>
          </a:p>
        </p:txBody>
      </p:sp>
      <p:sp>
        <p:nvSpPr>
          <p:cNvPr id="19" name="CasellaDiTesto 18">
            <a:extLst>
              <a:ext uri="{FF2B5EF4-FFF2-40B4-BE49-F238E27FC236}">
                <a16:creationId xmlns:a16="http://schemas.microsoft.com/office/drawing/2014/main" id="{97BAE0AE-8248-A144-ABE3-A007D693C4AC}"/>
              </a:ext>
            </a:extLst>
          </p:cNvPr>
          <p:cNvSpPr txBox="1"/>
          <p:nvPr/>
        </p:nvSpPr>
        <p:spPr>
          <a:xfrm>
            <a:off x="1754604" y="4728930"/>
            <a:ext cx="1644336"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Il </a:t>
            </a:r>
            <a:r>
              <a:rPr lang="it-IT" dirty="0" err="1">
                <a:solidFill>
                  <a:schemeClr val="bg1"/>
                </a:solidFill>
              </a:rPr>
              <a:t>Führerprinzip</a:t>
            </a:r>
            <a:endParaRPr lang="it-IT" dirty="0">
              <a:solidFill>
                <a:schemeClr val="bg1"/>
              </a:solidFill>
            </a:endParaRPr>
          </a:p>
        </p:txBody>
      </p:sp>
      <p:sp>
        <p:nvSpPr>
          <p:cNvPr id="20" name="Rettangolo 19">
            <a:extLst>
              <a:ext uri="{FF2B5EF4-FFF2-40B4-BE49-F238E27FC236}">
                <a16:creationId xmlns:a16="http://schemas.microsoft.com/office/drawing/2014/main" id="{822253D8-EDCF-844E-ADC0-00DD8436E52C}"/>
              </a:ext>
            </a:extLst>
          </p:cNvPr>
          <p:cNvSpPr/>
          <p:nvPr/>
        </p:nvSpPr>
        <p:spPr>
          <a:xfrm>
            <a:off x="6023327" y="2891553"/>
            <a:ext cx="4931397" cy="163121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it-IT" sz="2000">
                <a:solidFill>
                  <a:schemeClr val="bg2"/>
                </a:solidFill>
              </a:rPr>
              <a:t>Il principio supremo di legalità non era la legge ma la volontà del capo, il </a:t>
            </a:r>
            <a:r>
              <a:rPr lang="it-IT" sz="2000" i="1">
                <a:solidFill>
                  <a:schemeClr val="bg2"/>
                </a:solidFill>
              </a:rPr>
              <a:t>Führerprinzip</a:t>
            </a:r>
            <a:r>
              <a:rPr lang="it-IT" sz="2000">
                <a:solidFill>
                  <a:schemeClr val="bg2"/>
                </a:solidFill>
              </a:rPr>
              <a:t>, al quale veniva attribuita forza cogente anche nel caso fosse stata espressa in modo informale o addirittura quando era implicita.</a:t>
            </a:r>
            <a:endParaRPr lang="it-IT" sz="2000" dirty="0">
              <a:solidFill>
                <a:schemeClr val="bg2"/>
              </a:solidFill>
            </a:endParaRPr>
          </a:p>
        </p:txBody>
      </p:sp>
    </p:spTree>
    <p:extLst>
      <p:ext uri="{BB962C8B-B14F-4D97-AF65-F5344CB8AC3E}">
        <p14:creationId xmlns:p14="http://schemas.microsoft.com/office/powerpoint/2010/main" val="322498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2311744"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1234633" cy="400110"/>
          </a:xfrm>
          <a:prstGeom prst="rect">
            <a:avLst/>
          </a:prstGeom>
          <a:noFill/>
        </p:spPr>
        <p:txBody>
          <a:bodyPr wrap="none" rtlCol="0">
            <a:spAutoFit/>
          </a:bodyPr>
          <a:lstStyle/>
          <a:p>
            <a:r>
              <a:rPr lang="it-IT" sz="2000" dirty="0" err="1">
                <a:latin typeface="Avenir Next" panose="020B0503020202020204" pitchFamily="34" charset="0"/>
              </a:rPr>
              <a:t>overview</a:t>
            </a:r>
            <a:endParaRPr lang="it-IT" sz="2000" dirty="0">
              <a:latin typeface="Avenir Next" panose="020B0503020202020204" pitchFamily="34" charset="0"/>
            </a:endParaRPr>
          </a:p>
        </p:txBody>
      </p:sp>
      <p:grpSp>
        <p:nvGrpSpPr>
          <p:cNvPr id="6" name="Gruppo 5">
            <a:extLst>
              <a:ext uri="{FF2B5EF4-FFF2-40B4-BE49-F238E27FC236}">
                <a16:creationId xmlns:a16="http://schemas.microsoft.com/office/drawing/2014/main" id="{EC26E098-7732-B949-9514-348B697358D3}"/>
              </a:ext>
            </a:extLst>
          </p:cNvPr>
          <p:cNvGrpSpPr/>
          <p:nvPr/>
        </p:nvGrpSpPr>
        <p:grpSpPr>
          <a:xfrm>
            <a:off x="0" y="2586467"/>
            <a:ext cx="12192000" cy="869416"/>
            <a:chOff x="0" y="5257095"/>
            <a:chExt cx="12192000" cy="869416"/>
          </a:xfrm>
        </p:grpSpPr>
        <p:cxnSp>
          <p:nvCxnSpPr>
            <p:cNvPr id="7" name="Connettore diritto 6">
              <a:extLst>
                <a:ext uri="{FF2B5EF4-FFF2-40B4-BE49-F238E27FC236}">
                  <a16:creationId xmlns:a16="http://schemas.microsoft.com/office/drawing/2014/main" id="{68C15F42-F002-144F-96F8-F8065019A218}"/>
                </a:ext>
              </a:extLst>
            </p:cNvPr>
            <p:cNvCxnSpPr>
              <a:cxnSpLocks/>
            </p:cNvCxnSpPr>
            <p:nvPr/>
          </p:nvCxnSpPr>
          <p:spPr>
            <a:xfrm>
              <a:off x="0" y="5852884"/>
              <a:ext cx="12192000" cy="0"/>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Connettore 7">
              <a:extLst>
                <a:ext uri="{FF2B5EF4-FFF2-40B4-BE49-F238E27FC236}">
                  <a16:creationId xmlns:a16="http://schemas.microsoft.com/office/drawing/2014/main" id="{6DCE31D9-6CCF-B440-90FA-6CBA1FD906F2}"/>
                </a:ext>
              </a:extLst>
            </p:cNvPr>
            <p:cNvSpPr/>
            <p:nvPr/>
          </p:nvSpPr>
          <p:spPr>
            <a:xfrm>
              <a:off x="163501" y="5582884"/>
              <a:ext cx="540000" cy="540000"/>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9B334943-5519-EB47-B33A-91D5085805C9}"/>
                </a:ext>
              </a:extLst>
            </p:cNvPr>
            <p:cNvSpPr txBox="1"/>
            <p:nvPr/>
          </p:nvSpPr>
          <p:spPr>
            <a:xfrm>
              <a:off x="33391" y="5257095"/>
              <a:ext cx="800219" cy="369332"/>
            </a:xfrm>
            <a:prstGeom prst="rect">
              <a:avLst/>
            </a:prstGeom>
            <a:noFill/>
          </p:spPr>
          <p:txBody>
            <a:bodyPr wrap="none" rtlCol="0">
              <a:spAutoFit/>
            </a:bodyPr>
            <a:lstStyle/>
            <a:p>
              <a:r>
                <a:rPr lang="it-IT" dirty="0">
                  <a:latin typeface="Arial Black" panose="020B0A04020102020204" pitchFamily="34" charset="0"/>
                </a:rPr>
                <a:t>1924</a:t>
              </a:r>
            </a:p>
          </p:txBody>
        </p:sp>
        <p:sp>
          <p:nvSpPr>
            <p:cNvPr id="10" name="Connettore 9">
              <a:extLst>
                <a:ext uri="{FF2B5EF4-FFF2-40B4-BE49-F238E27FC236}">
                  <a16:creationId xmlns:a16="http://schemas.microsoft.com/office/drawing/2014/main" id="{CF8088F8-6A4E-154E-94C8-057B8FDF5507}"/>
                </a:ext>
              </a:extLst>
            </p:cNvPr>
            <p:cNvSpPr/>
            <p:nvPr/>
          </p:nvSpPr>
          <p:spPr>
            <a:xfrm>
              <a:off x="9292241" y="5586511"/>
              <a:ext cx="540000" cy="540000"/>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onnettore 10">
              <a:extLst>
                <a:ext uri="{FF2B5EF4-FFF2-40B4-BE49-F238E27FC236}">
                  <a16:creationId xmlns:a16="http://schemas.microsoft.com/office/drawing/2014/main" id="{29C07903-5599-4445-88F6-F0F74144B22D}"/>
                </a:ext>
              </a:extLst>
            </p:cNvPr>
            <p:cNvSpPr/>
            <p:nvPr/>
          </p:nvSpPr>
          <p:spPr>
            <a:xfrm>
              <a:off x="11488499" y="5582884"/>
              <a:ext cx="540000" cy="540000"/>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2CF7C525-EFC6-CC42-8DD0-ECCA12BE41D1}"/>
                </a:ext>
              </a:extLst>
            </p:cNvPr>
            <p:cNvSpPr txBox="1"/>
            <p:nvPr/>
          </p:nvSpPr>
          <p:spPr>
            <a:xfrm>
              <a:off x="9162131" y="5282252"/>
              <a:ext cx="800219" cy="369332"/>
            </a:xfrm>
            <a:prstGeom prst="rect">
              <a:avLst/>
            </a:prstGeom>
            <a:noFill/>
          </p:spPr>
          <p:txBody>
            <a:bodyPr wrap="none" rtlCol="0">
              <a:spAutoFit/>
            </a:bodyPr>
            <a:lstStyle/>
            <a:p>
              <a:r>
                <a:rPr lang="it-IT" dirty="0">
                  <a:latin typeface="Arial Black" panose="020B0A04020102020204" pitchFamily="34" charset="0"/>
                </a:rPr>
                <a:t>1945</a:t>
              </a:r>
            </a:p>
          </p:txBody>
        </p:sp>
        <p:sp>
          <p:nvSpPr>
            <p:cNvPr id="13" name="CasellaDiTesto 12">
              <a:extLst>
                <a:ext uri="{FF2B5EF4-FFF2-40B4-BE49-F238E27FC236}">
                  <a16:creationId xmlns:a16="http://schemas.microsoft.com/office/drawing/2014/main" id="{2433A6A5-1EBA-E448-AF28-DE7AF5D907A2}"/>
                </a:ext>
              </a:extLst>
            </p:cNvPr>
            <p:cNvSpPr txBox="1"/>
            <p:nvPr/>
          </p:nvSpPr>
          <p:spPr>
            <a:xfrm>
              <a:off x="11358389" y="5266493"/>
              <a:ext cx="800219" cy="369332"/>
            </a:xfrm>
            <a:prstGeom prst="rect">
              <a:avLst/>
            </a:prstGeom>
            <a:noFill/>
          </p:spPr>
          <p:txBody>
            <a:bodyPr wrap="none" rtlCol="0">
              <a:spAutoFit/>
            </a:bodyPr>
            <a:lstStyle/>
            <a:p>
              <a:r>
                <a:rPr lang="it-IT" dirty="0">
                  <a:latin typeface="Arial Black" panose="020B0A04020102020204" pitchFamily="34" charset="0"/>
                </a:rPr>
                <a:t>1950</a:t>
              </a:r>
            </a:p>
          </p:txBody>
        </p:sp>
        <p:sp>
          <p:nvSpPr>
            <p:cNvPr id="14" name="Connettore 13">
              <a:extLst>
                <a:ext uri="{FF2B5EF4-FFF2-40B4-BE49-F238E27FC236}">
                  <a16:creationId xmlns:a16="http://schemas.microsoft.com/office/drawing/2014/main" id="{08EEEEB2-A593-7940-BAE6-45E8CC001D87}"/>
                </a:ext>
              </a:extLst>
            </p:cNvPr>
            <p:cNvSpPr/>
            <p:nvPr/>
          </p:nvSpPr>
          <p:spPr>
            <a:xfrm>
              <a:off x="2444837" y="5582884"/>
              <a:ext cx="540000" cy="540000"/>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ADEF16E3-7F55-E645-85E8-D8B841F37487}"/>
                </a:ext>
              </a:extLst>
            </p:cNvPr>
            <p:cNvSpPr txBox="1"/>
            <p:nvPr/>
          </p:nvSpPr>
          <p:spPr>
            <a:xfrm>
              <a:off x="6835763" y="5266493"/>
              <a:ext cx="800219" cy="369332"/>
            </a:xfrm>
            <a:prstGeom prst="rect">
              <a:avLst/>
            </a:prstGeom>
            <a:noFill/>
          </p:spPr>
          <p:txBody>
            <a:bodyPr wrap="none" rtlCol="0">
              <a:spAutoFit/>
            </a:bodyPr>
            <a:lstStyle/>
            <a:p>
              <a:r>
                <a:rPr lang="it-IT" dirty="0">
                  <a:latin typeface="Arial Black" panose="020B0A04020102020204" pitchFamily="34" charset="0"/>
                </a:rPr>
                <a:t>1940</a:t>
              </a:r>
            </a:p>
          </p:txBody>
        </p:sp>
        <p:sp>
          <p:nvSpPr>
            <p:cNvPr id="16" name="Connettore 15">
              <a:extLst>
                <a:ext uri="{FF2B5EF4-FFF2-40B4-BE49-F238E27FC236}">
                  <a16:creationId xmlns:a16="http://schemas.microsoft.com/office/drawing/2014/main" id="{E6EAB7C3-FB58-DA4F-9331-D17E77639435}"/>
                </a:ext>
              </a:extLst>
            </p:cNvPr>
            <p:cNvSpPr/>
            <p:nvPr/>
          </p:nvSpPr>
          <p:spPr>
            <a:xfrm>
              <a:off x="4792427" y="5672884"/>
              <a:ext cx="360000" cy="360000"/>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Connettore 16">
              <a:extLst>
                <a:ext uri="{FF2B5EF4-FFF2-40B4-BE49-F238E27FC236}">
                  <a16:creationId xmlns:a16="http://schemas.microsoft.com/office/drawing/2014/main" id="{F4F1860A-6896-034D-A01B-CC3FB39561C0}"/>
                </a:ext>
              </a:extLst>
            </p:cNvPr>
            <p:cNvSpPr/>
            <p:nvPr/>
          </p:nvSpPr>
          <p:spPr>
            <a:xfrm>
              <a:off x="6991848" y="5582884"/>
              <a:ext cx="540000" cy="540000"/>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4295EF82-B289-0243-B054-61E288320CA7}"/>
                </a:ext>
              </a:extLst>
            </p:cNvPr>
            <p:cNvSpPr txBox="1"/>
            <p:nvPr/>
          </p:nvSpPr>
          <p:spPr>
            <a:xfrm>
              <a:off x="2365088" y="5257095"/>
              <a:ext cx="800219" cy="369332"/>
            </a:xfrm>
            <a:prstGeom prst="rect">
              <a:avLst/>
            </a:prstGeom>
            <a:noFill/>
          </p:spPr>
          <p:txBody>
            <a:bodyPr wrap="none" rtlCol="0">
              <a:spAutoFit/>
            </a:bodyPr>
            <a:lstStyle/>
            <a:p>
              <a:r>
                <a:rPr lang="it-IT" dirty="0">
                  <a:latin typeface="Arial Black" panose="020B0A04020102020204" pitchFamily="34" charset="0"/>
                </a:rPr>
                <a:t>1930</a:t>
              </a:r>
            </a:p>
          </p:txBody>
        </p:sp>
      </p:grpSp>
      <p:grpSp>
        <p:nvGrpSpPr>
          <p:cNvPr id="19" name="Gruppo 18">
            <a:extLst>
              <a:ext uri="{FF2B5EF4-FFF2-40B4-BE49-F238E27FC236}">
                <a16:creationId xmlns:a16="http://schemas.microsoft.com/office/drawing/2014/main" id="{47C9CDDF-AE4B-7749-8DBC-32AFBA357750}"/>
              </a:ext>
            </a:extLst>
          </p:cNvPr>
          <p:cNvGrpSpPr/>
          <p:nvPr/>
        </p:nvGrpSpPr>
        <p:grpSpPr>
          <a:xfrm>
            <a:off x="0" y="3566657"/>
            <a:ext cx="12028499" cy="2808035"/>
            <a:chOff x="0" y="2449060"/>
            <a:chExt cx="12028499" cy="2808035"/>
          </a:xfrm>
        </p:grpSpPr>
        <p:sp>
          <p:nvSpPr>
            <p:cNvPr id="20" name="Freccia a pentagono 4">
              <a:extLst>
                <a:ext uri="{FF2B5EF4-FFF2-40B4-BE49-F238E27FC236}">
                  <a16:creationId xmlns:a16="http://schemas.microsoft.com/office/drawing/2014/main" id="{C6D135A8-CCA2-5D44-A7A1-4D96ABB0A4BE}"/>
                </a:ext>
              </a:extLst>
            </p:cNvPr>
            <p:cNvSpPr/>
            <p:nvPr/>
          </p:nvSpPr>
          <p:spPr>
            <a:xfrm>
              <a:off x="418239" y="4767518"/>
              <a:ext cx="11251248" cy="472943"/>
            </a:xfrm>
            <a:prstGeom prst="homePlate">
              <a:avLst/>
            </a:prstGeom>
            <a:solidFill>
              <a:srgbClr val="DE0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latin typeface="Arial Black" panose="020B0A04020102020204" pitchFamily="34" charset="0"/>
                </a:rPr>
                <a:t>1924 – 1953 &gt; Urss di Stalin</a:t>
              </a:r>
            </a:p>
          </p:txBody>
        </p:sp>
        <p:sp>
          <p:nvSpPr>
            <p:cNvPr id="21" name="Freccia a pentagono 14">
              <a:extLst>
                <a:ext uri="{FF2B5EF4-FFF2-40B4-BE49-F238E27FC236}">
                  <a16:creationId xmlns:a16="http://schemas.microsoft.com/office/drawing/2014/main" id="{E192E471-2F3D-D84B-926E-55A95F796DF8}"/>
                </a:ext>
              </a:extLst>
            </p:cNvPr>
            <p:cNvSpPr/>
            <p:nvPr/>
          </p:nvSpPr>
          <p:spPr>
            <a:xfrm>
              <a:off x="3718308" y="4205804"/>
              <a:ext cx="5788549" cy="472943"/>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latin typeface="Arial Black" panose="020B0A04020102020204" pitchFamily="34" charset="0"/>
                </a:rPr>
                <a:t>1933 – 1945 &gt; F.D. Roosevelt</a:t>
              </a:r>
            </a:p>
          </p:txBody>
        </p:sp>
        <p:sp>
          <p:nvSpPr>
            <p:cNvPr id="22" name="Freccia a gallone 23">
              <a:extLst>
                <a:ext uri="{FF2B5EF4-FFF2-40B4-BE49-F238E27FC236}">
                  <a16:creationId xmlns:a16="http://schemas.microsoft.com/office/drawing/2014/main" id="{83279EFE-8007-9644-8902-1FED28003D91}"/>
                </a:ext>
              </a:extLst>
            </p:cNvPr>
            <p:cNvSpPr/>
            <p:nvPr/>
          </p:nvSpPr>
          <p:spPr>
            <a:xfrm>
              <a:off x="11488499" y="4767518"/>
              <a:ext cx="540000" cy="489577"/>
            </a:xfrm>
            <a:prstGeom prst="chevron">
              <a:avLst/>
            </a:prstGeom>
            <a:solidFill>
              <a:srgbClr val="E6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3" name="Freccia a pentagono 25">
              <a:extLst>
                <a:ext uri="{FF2B5EF4-FFF2-40B4-BE49-F238E27FC236}">
                  <a16:creationId xmlns:a16="http://schemas.microsoft.com/office/drawing/2014/main" id="{0B642655-817F-9E48-92EC-1DE790DEB0DB}"/>
                </a:ext>
              </a:extLst>
            </p:cNvPr>
            <p:cNvSpPr/>
            <p:nvPr/>
          </p:nvSpPr>
          <p:spPr>
            <a:xfrm>
              <a:off x="0" y="3619632"/>
              <a:ext cx="9506857" cy="472943"/>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latin typeface="Arial Black" panose="020B0A04020102020204" pitchFamily="34" charset="0"/>
                </a:rPr>
                <a:t>1922 – 1945 &gt; Italia fascista</a:t>
              </a:r>
            </a:p>
          </p:txBody>
        </p:sp>
        <p:sp>
          <p:nvSpPr>
            <p:cNvPr id="24" name="Freccia a pentagono 26">
              <a:extLst>
                <a:ext uri="{FF2B5EF4-FFF2-40B4-BE49-F238E27FC236}">
                  <a16:creationId xmlns:a16="http://schemas.microsoft.com/office/drawing/2014/main" id="{748EA0A8-F062-704C-B129-3A95E92F77F4}"/>
                </a:ext>
              </a:extLst>
            </p:cNvPr>
            <p:cNvSpPr/>
            <p:nvPr/>
          </p:nvSpPr>
          <p:spPr>
            <a:xfrm>
              <a:off x="8592457" y="3056689"/>
              <a:ext cx="914400" cy="472943"/>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latin typeface="Arial Black" panose="020B0A04020102020204" pitchFamily="34" charset="0"/>
              </a:endParaRPr>
            </a:p>
          </p:txBody>
        </p:sp>
        <p:sp>
          <p:nvSpPr>
            <p:cNvPr id="25" name="Rettangolo 24">
              <a:extLst>
                <a:ext uri="{FF2B5EF4-FFF2-40B4-BE49-F238E27FC236}">
                  <a16:creationId xmlns:a16="http://schemas.microsoft.com/office/drawing/2014/main" id="{D825E4E4-7539-A04A-9B8D-B100D0F4CC4B}"/>
                </a:ext>
              </a:extLst>
            </p:cNvPr>
            <p:cNvSpPr/>
            <p:nvPr/>
          </p:nvSpPr>
          <p:spPr>
            <a:xfrm>
              <a:off x="4265668" y="3123303"/>
              <a:ext cx="5140190" cy="369332"/>
            </a:xfrm>
            <a:prstGeom prst="rect">
              <a:avLst/>
            </a:prstGeom>
          </p:spPr>
          <p:txBody>
            <a:bodyPr wrap="none">
              <a:spAutoFit/>
            </a:bodyPr>
            <a:lstStyle/>
            <a:p>
              <a:r>
                <a:rPr lang="it-IT" dirty="0">
                  <a:latin typeface="Arial Black" panose="020B0A04020102020204" pitchFamily="34" charset="0"/>
                </a:rPr>
                <a:t>1943-1945: Regno del Sud + Resistenza</a:t>
              </a:r>
              <a:endParaRPr lang="it-IT" dirty="0"/>
            </a:p>
          </p:txBody>
        </p:sp>
        <p:sp>
          <p:nvSpPr>
            <p:cNvPr id="26" name="Freccia a pentagono 28">
              <a:extLst>
                <a:ext uri="{FF2B5EF4-FFF2-40B4-BE49-F238E27FC236}">
                  <a16:creationId xmlns:a16="http://schemas.microsoft.com/office/drawing/2014/main" id="{914AA4F3-051F-BE41-A1B5-935E9135FC02}"/>
                </a:ext>
              </a:extLst>
            </p:cNvPr>
            <p:cNvSpPr/>
            <p:nvPr/>
          </p:nvSpPr>
          <p:spPr>
            <a:xfrm>
              <a:off x="3718308" y="2449060"/>
              <a:ext cx="5843932" cy="472943"/>
            </a:xfrm>
            <a:prstGeom prst="homePlate">
              <a:avLst/>
            </a:prstGeom>
            <a:solidFill>
              <a:srgbClr val="51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latin typeface="Arial Black" panose="020B0A04020102020204" pitchFamily="34" charset="0"/>
                </a:rPr>
                <a:t>1933 – 1945 &gt; III Reich</a:t>
              </a:r>
            </a:p>
          </p:txBody>
        </p:sp>
      </p:grpSp>
      <p:grpSp>
        <p:nvGrpSpPr>
          <p:cNvPr id="27" name="Gruppo 26">
            <a:extLst>
              <a:ext uri="{FF2B5EF4-FFF2-40B4-BE49-F238E27FC236}">
                <a16:creationId xmlns:a16="http://schemas.microsoft.com/office/drawing/2014/main" id="{6F6D167E-C596-694C-ACA2-B44529861BF1}"/>
              </a:ext>
            </a:extLst>
          </p:cNvPr>
          <p:cNvGrpSpPr/>
          <p:nvPr/>
        </p:nvGrpSpPr>
        <p:grpSpPr>
          <a:xfrm>
            <a:off x="2243520" y="1343669"/>
            <a:ext cx="7263337" cy="1014896"/>
            <a:chOff x="2243520" y="1822636"/>
            <a:chExt cx="7263337" cy="1014896"/>
          </a:xfrm>
        </p:grpSpPr>
        <p:sp>
          <p:nvSpPr>
            <p:cNvPr id="28" name="Freccia a pentagono 13">
              <a:extLst>
                <a:ext uri="{FF2B5EF4-FFF2-40B4-BE49-F238E27FC236}">
                  <a16:creationId xmlns:a16="http://schemas.microsoft.com/office/drawing/2014/main" id="{445786B1-7DD8-6E40-BA74-E383CBBD1F49}"/>
                </a:ext>
              </a:extLst>
            </p:cNvPr>
            <p:cNvSpPr/>
            <p:nvPr/>
          </p:nvSpPr>
          <p:spPr>
            <a:xfrm>
              <a:off x="2243520" y="2364589"/>
              <a:ext cx="5144251" cy="472943"/>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latin typeface="Arial Black" panose="020B0A04020102020204" pitchFamily="34" charset="0"/>
                </a:rPr>
                <a:t>1929 – 1940 &gt; Grande depressione</a:t>
              </a:r>
            </a:p>
          </p:txBody>
        </p:sp>
        <p:sp>
          <p:nvSpPr>
            <p:cNvPr id="29" name="Freccia a pentagono 31">
              <a:extLst>
                <a:ext uri="{FF2B5EF4-FFF2-40B4-BE49-F238E27FC236}">
                  <a16:creationId xmlns:a16="http://schemas.microsoft.com/office/drawing/2014/main" id="{F58F12D2-7BC0-7940-AE54-326B893E6A96}"/>
                </a:ext>
              </a:extLst>
            </p:cNvPr>
            <p:cNvSpPr/>
            <p:nvPr/>
          </p:nvSpPr>
          <p:spPr>
            <a:xfrm>
              <a:off x="7257143" y="1822636"/>
              <a:ext cx="2249714" cy="472943"/>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latin typeface="Arial Black" panose="020B0A04020102020204" pitchFamily="34" charset="0"/>
              </a:endParaRPr>
            </a:p>
          </p:txBody>
        </p:sp>
        <p:sp>
          <p:nvSpPr>
            <p:cNvPr id="30" name="Rettangolo 29">
              <a:extLst>
                <a:ext uri="{FF2B5EF4-FFF2-40B4-BE49-F238E27FC236}">
                  <a16:creationId xmlns:a16="http://schemas.microsoft.com/office/drawing/2014/main" id="{093BD7F6-BBBE-874D-AE45-5F93ADEAA23E}"/>
                </a:ext>
              </a:extLst>
            </p:cNvPr>
            <p:cNvSpPr/>
            <p:nvPr/>
          </p:nvSpPr>
          <p:spPr>
            <a:xfrm>
              <a:off x="5352811" y="1865044"/>
              <a:ext cx="3696846" cy="369332"/>
            </a:xfrm>
            <a:prstGeom prst="rect">
              <a:avLst/>
            </a:prstGeom>
          </p:spPr>
          <p:txBody>
            <a:bodyPr wrap="none">
              <a:spAutoFit/>
            </a:bodyPr>
            <a:lstStyle/>
            <a:p>
              <a:pPr algn="ctr"/>
              <a:r>
                <a:rPr lang="it-IT" dirty="0">
                  <a:latin typeface="Arial Black" panose="020B0A04020102020204" pitchFamily="34" charset="0"/>
                </a:rPr>
                <a:t>1940 – 1945 &gt; Seconda </a:t>
              </a:r>
              <a:r>
                <a:rPr lang="it-IT" dirty="0" err="1">
                  <a:latin typeface="Arial Black" panose="020B0A04020102020204" pitchFamily="34" charset="0"/>
                </a:rPr>
                <a:t>g.m.</a:t>
              </a:r>
              <a:endParaRPr lang="it-IT" dirty="0">
                <a:latin typeface="Arial Black" panose="020B0A04020102020204" pitchFamily="34" charset="0"/>
              </a:endParaRPr>
            </a:p>
          </p:txBody>
        </p:sp>
      </p:grpSp>
    </p:spTree>
    <p:extLst>
      <p:ext uri="{BB962C8B-B14F-4D97-AF65-F5344CB8AC3E}">
        <p14:creationId xmlns:p14="http://schemas.microsoft.com/office/powerpoint/2010/main" val="114054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3600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2066591" cy="400110"/>
          </a:xfrm>
          <a:prstGeom prst="rect">
            <a:avLst/>
          </a:prstGeom>
          <a:noFill/>
        </p:spPr>
        <p:txBody>
          <a:bodyPr wrap="none" rtlCol="0">
            <a:spAutoFit/>
          </a:bodyPr>
          <a:lstStyle/>
          <a:p>
            <a:r>
              <a:rPr lang="it-IT" sz="2000" dirty="0">
                <a:latin typeface="Avenir Next" panose="020B0503020202020204" pitchFamily="34" charset="0"/>
              </a:rPr>
              <a:t>Gli anni di Hitler</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1481993" y="414140"/>
            <a:ext cx="2220160"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presa del potere</a:t>
            </a:r>
          </a:p>
        </p:txBody>
      </p:sp>
      <p:cxnSp>
        <p:nvCxnSpPr>
          <p:cNvPr id="5" name="Connettore diritto 6">
            <a:extLst>
              <a:ext uri="{FF2B5EF4-FFF2-40B4-BE49-F238E27FC236}">
                <a16:creationId xmlns:a16="http://schemas.microsoft.com/office/drawing/2014/main" id="{EFBF448F-CF28-374C-80EF-669C1674D94D}"/>
              </a:ext>
            </a:extLst>
          </p:cNvPr>
          <p:cNvCxnSpPr>
            <a:cxnSpLocks/>
          </p:cNvCxnSpPr>
          <p:nvPr/>
        </p:nvCxnSpPr>
        <p:spPr>
          <a:xfrm>
            <a:off x="1405940" y="955158"/>
            <a:ext cx="2321" cy="59400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nettore 6">
            <a:extLst>
              <a:ext uri="{FF2B5EF4-FFF2-40B4-BE49-F238E27FC236}">
                <a16:creationId xmlns:a16="http://schemas.microsoft.com/office/drawing/2014/main" id="{9C28A724-2E29-8540-88E4-BFA80C768C3C}"/>
              </a:ext>
            </a:extLst>
          </p:cNvPr>
          <p:cNvSpPr/>
          <p:nvPr/>
        </p:nvSpPr>
        <p:spPr>
          <a:xfrm>
            <a:off x="1225940" y="1356095"/>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onnettore 7">
            <a:extLst>
              <a:ext uri="{FF2B5EF4-FFF2-40B4-BE49-F238E27FC236}">
                <a16:creationId xmlns:a16="http://schemas.microsoft.com/office/drawing/2014/main" id="{618E076A-9A57-2E46-ACCB-119CF29525A8}"/>
              </a:ext>
            </a:extLst>
          </p:cNvPr>
          <p:cNvSpPr/>
          <p:nvPr/>
        </p:nvSpPr>
        <p:spPr>
          <a:xfrm>
            <a:off x="1248728" y="2482930"/>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onnettore 8">
            <a:extLst>
              <a:ext uri="{FF2B5EF4-FFF2-40B4-BE49-F238E27FC236}">
                <a16:creationId xmlns:a16="http://schemas.microsoft.com/office/drawing/2014/main" id="{86B3F67C-41F0-2244-957B-6ED7B13ED687}"/>
              </a:ext>
            </a:extLst>
          </p:cNvPr>
          <p:cNvSpPr/>
          <p:nvPr/>
        </p:nvSpPr>
        <p:spPr>
          <a:xfrm>
            <a:off x="1237276" y="361932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onnettore 9">
            <a:extLst>
              <a:ext uri="{FF2B5EF4-FFF2-40B4-BE49-F238E27FC236}">
                <a16:creationId xmlns:a16="http://schemas.microsoft.com/office/drawing/2014/main" id="{02562056-8ECF-6447-BDC8-9F4126016646}"/>
              </a:ext>
            </a:extLst>
          </p:cNvPr>
          <p:cNvSpPr/>
          <p:nvPr/>
        </p:nvSpPr>
        <p:spPr>
          <a:xfrm>
            <a:off x="1225940" y="4746157"/>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onnettore 10">
            <a:extLst>
              <a:ext uri="{FF2B5EF4-FFF2-40B4-BE49-F238E27FC236}">
                <a16:creationId xmlns:a16="http://schemas.microsoft.com/office/drawing/2014/main" id="{60CAB3C9-70FB-584A-B87D-6EB4928FC560}"/>
              </a:ext>
            </a:extLst>
          </p:cNvPr>
          <p:cNvSpPr/>
          <p:nvPr/>
        </p:nvSpPr>
        <p:spPr>
          <a:xfrm>
            <a:off x="1214604" y="587299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3FD990FB-2C80-3D49-89FF-993B76FA2FE0}"/>
              </a:ext>
            </a:extLst>
          </p:cNvPr>
          <p:cNvSpPr txBox="1"/>
          <p:nvPr/>
        </p:nvSpPr>
        <p:spPr>
          <a:xfrm>
            <a:off x="1754604" y="1296216"/>
            <a:ext cx="2383865"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Effetti della crisi del ‘29</a:t>
            </a:r>
          </a:p>
        </p:txBody>
      </p:sp>
      <p:sp>
        <p:nvSpPr>
          <p:cNvPr id="13" name="CasellaDiTesto 12">
            <a:extLst>
              <a:ext uri="{FF2B5EF4-FFF2-40B4-BE49-F238E27FC236}">
                <a16:creationId xmlns:a16="http://schemas.microsoft.com/office/drawing/2014/main" id="{0473D1FC-EDD2-0446-B8EB-00FFD74977E1}"/>
              </a:ext>
            </a:extLst>
          </p:cNvPr>
          <p:cNvSpPr txBox="1"/>
          <p:nvPr/>
        </p:nvSpPr>
        <p:spPr>
          <a:xfrm>
            <a:off x="4583797" y="887593"/>
            <a:ext cx="3024405" cy="408623"/>
          </a:xfrm>
          <a:prstGeom prst="roundRect">
            <a:avLst/>
          </a:prstGeom>
          <a:solidFill>
            <a:schemeClr val="bg2">
              <a:lumMod val="75000"/>
            </a:schemeClr>
          </a:solidFill>
          <a:ln>
            <a:solidFill>
              <a:schemeClr val="bg2">
                <a:lumMod val="25000"/>
              </a:schemeClr>
            </a:solidFill>
          </a:ln>
        </p:spPr>
        <p:txBody>
          <a:bodyPr wrap="none" rtlCol="0">
            <a:spAutoFit/>
          </a:bodyPr>
          <a:lstStyle/>
          <a:p>
            <a:r>
              <a:rPr lang="it-IT" altLang="it-IT">
                <a:latin typeface="Times New Roman" pitchFamily="18" charset="0"/>
                <a:cs typeface="Times New Roman" pitchFamily="18" charset="0"/>
              </a:rPr>
              <a:t>risentimento contro Versailles </a:t>
            </a:r>
            <a:endParaRPr lang="it-IT" altLang="it-IT" dirty="0">
              <a:latin typeface="Times New Roman" pitchFamily="18" charset="0"/>
              <a:cs typeface="Times New Roman" pitchFamily="18" charset="0"/>
            </a:endParaRPr>
          </a:p>
        </p:txBody>
      </p:sp>
      <p:sp>
        <p:nvSpPr>
          <p:cNvPr id="14" name="Rettangolo con angoli arrotondati 13">
            <a:extLst>
              <a:ext uri="{FF2B5EF4-FFF2-40B4-BE49-F238E27FC236}">
                <a16:creationId xmlns:a16="http://schemas.microsoft.com/office/drawing/2014/main" id="{DEAFCD00-D668-4946-AD46-4D7E3C94D07D}"/>
              </a:ext>
            </a:extLst>
          </p:cNvPr>
          <p:cNvSpPr/>
          <p:nvPr/>
        </p:nvSpPr>
        <p:spPr>
          <a:xfrm>
            <a:off x="4583797" y="1704839"/>
            <a:ext cx="3216295" cy="408623"/>
          </a:xfrm>
          <a:prstGeom prst="roundRect">
            <a:avLst/>
          </a:prstGeom>
          <a:solidFill>
            <a:schemeClr val="bg2">
              <a:lumMod val="90000"/>
            </a:schemeClr>
          </a:solidFill>
          <a:ln>
            <a:solidFill>
              <a:schemeClr val="tx1"/>
            </a:solidFill>
          </a:ln>
        </p:spPr>
        <p:txBody>
          <a:bodyPr wrap="none">
            <a:spAutoFit/>
          </a:bodyPr>
          <a:lstStyle/>
          <a:p>
            <a:r>
              <a:rPr lang="it-IT" altLang="it-IT" dirty="0">
                <a:latin typeface="Times New Roman" pitchFamily="18" charset="0"/>
                <a:cs typeface="Times New Roman" pitchFamily="18" charset="0"/>
              </a:rPr>
              <a:t>Anticomunismo e antisemitismo</a:t>
            </a:r>
            <a:endParaRPr lang="it-IT" dirty="0"/>
          </a:p>
        </p:txBody>
      </p:sp>
      <p:cxnSp>
        <p:nvCxnSpPr>
          <p:cNvPr id="15" name="Connettore curvo 23">
            <a:extLst>
              <a:ext uri="{FF2B5EF4-FFF2-40B4-BE49-F238E27FC236}">
                <a16:creationId xmlns:a16="http://schemas.microsoft.com/office/drawing/2014/main" id="{78BD644C-1FEC-0645-9F52-C8ECC5DAA579}"/>
              </a:ext>
            </a:extLst>
          </p:cNvPr>
          <p:cNvCxnSpPr>
            <a:stCxn id="12" idx="3"/>
            <a:endCxn id="13" idx="1"/>
          </p:cNvCxnSpPr>
          <p:nvPr/>
        </p:nvCxnSpPr>
        <p:spPr>
          <a:xfrm flipV="1">
            <a:off x="4138469" y="1091905"/>
            <a:ext cx="445328" cy="408623"/>
          </a:xfrm>
          <a:prstGeom prst="curvedConnector3">
            <a:avLst/>
          </a:prstGeom>
          <a:ln w="3810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Connettore curvo 25">
            <a:extLst>
              <a:ext uri="{FF2B5EF4-FFF2-40B4-BE49-F238E27FC236}">
                <a16:creationId xmlns:a16="http://schemas.microsoft.com/office/drawing/2014/main" id="{FD312523-1F34-F741-A081-7798A963A602}"/>
              </a:ext>
            </a:extLst>
          </p:cNvPr>
          <p:cNvCxnSpPr>
            <a:cxnSpLocks/>
            <a:stCxn id="12" idx="3"/>
            <a:endCxn id="14" idx="1"/>
          </p:cNvCxnSpPr>
          <p:nvPr/>
        </p:nvCxnSpPr>
        <p:spPr>
          <a:xfrm>
            <a:off x="4138469" y="1500528"/>
            <a:ext cx="445328" cy="408623"/>
          </a:xfrm>
          <a:prstGeom prst="curvedConnector3">
            <a:avLst>
              <a:gd name="adj1" fmla="val 50000"/>
            </a:avLst>
          </a:prstGeom>
          <a:ln w="3810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74DD6B19-463A-7B49-8AEF-4F28F2B32AD8}"/>
              </a:ext>
            </a:extLst>
          </p:cNvPr>
          <p:cNvSpPr txBox="1"/>
          <p:nvPr/>
        </p:nvSpPr>
        <p:spPr>
          <a:xfrm>
            <a:off x="1754604" y="2482930"/>
            <a:ext cx="2626641"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Razzismo e antisemitismo</a:t>
            </a:r>
          </a:p>
        </p:txBody>
      </p:sp>
      <p:sp>
        <p:nvSpPr>
          <p:cNvPr id="18" name="CasellaDiTesto 17">
            <a:extLst>
              <a:ext uri="{FF2B5EF4-FFF2-40B4-BE49-F238E27FC236}">
                <a16:creationId xmlns:a16="http://schemas.microsoft.com/office/drawing/2014/main" id="{52E6D489-2CFE-2B4B-8019-E07318FBD459}"/>
              </a:ext>
            </a:extLst>
          </p:cNvPr>
          <p:cNvSpPr txBox="1"/>
          <p:nvPr/>
        </p:nvSpPr>
        <p:spPr>
          <a:xfrm>
            <a:off x="1754604" y="3594285"/>
            <a:ext cx="1906561"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Uso della violenza</a:t>
            </a:r>
          </a:p>
        </p:txBody>
      </p:sp>
      <p:sp>
        <p:nvSpPr>
          <p:cNvPr id="19" name="CasellaDiTesto 18">
            <a:extLst>
              <a:ext uri="{FF2B5EF4-FFF2-40B4-BE49-F238E27FC236}">
                <a16:creationId xmlns:a16="http://schemas.microsoft.com/office/drawing/2014/main" id="{09992B3D-B2B4-C649-B126-B791CAF74B9A}"/>
              </a:ext>
            </a:extLst>
          </p:cNvPr>
          <p:cNvSpPr txBox="1"/>
          <p:nvPr/>
        </p:nvSpPr>
        <p:spPr>
          <a:xfrm>
            <a:off x="1754604" y="4728930"/>
            <a:ext cx="1644336"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Il </a:t>
            </a:r>
            <a:r>
              <a:rPr lang="it-IT" dirty="0" err="1">
                <a:solidFill>
                  <a:schemeClr val="bg1"/>
                </a:solidFill>
              </a:rPr>
              <a:t>Führerprinzip</a:t>
            </a:r>
            <a:endParaRPr lang="it-IT" dirty="0">
              <a:solidFill>
                <a:schemeClr val="bg1"/>
              </a:solidFill>
            </a:endParaRPr>
          </a:p>
        </p:txBody>
      </p:sp>
      <p:sp>
        <p:nvSpPr>
          <p:cNvPr id="20" name="CasellaDiTesto 19">
            <a:extLst>
              <a:ext uri="{FF2B5EF4-FFF2-40B4-BE49-F238E27FC236}">
                <a16:creationId xmlns:a16="http://schemas.microsoft.com/office/drawing/2014/main" id="{C94D1E7F-10E9-D74D-8E17-84E896396C9A}"/>
              </a:ext>
            </a:extLst>
          </p:cNvPr>
          <p:cNvSpPr txBox="1"/>
          <p:nvPr/>
        </p:nvSpPr>
        <p:spPr>
          <a:xfrm>
            <a:off x="1754604" y="5872992"/>
            <a:ext cx="2340166" cy="408623"/>
          </a:xfrm>
          <a:prstGeom prst="roundRect">
            <a:avLst/>
          </a:prstGeom>
          <a:solidFill>
            <a:schemeClr val="bg2">
              <a:lumMod val="50000"/>
            </a:schemeClr>
          </a:solidFill>
          <a:ln>
            <a:solidFill>
              <a:schemeClr val="bg2">
                <a:lumMod val="25000"/>
              </a:schemeClr>
            </a:solidFill>
          </a:ln>
        </p:spPr>
        <p:txBody>
          <a:bodyPr wrap="none" rtlCol="0">
            <a:spAutoFit/>
          </a:bodyPr>
          <a:lstStyle/>
          <a:p>
            <a:r>
              <a:rPr lang="it-IT" dirty="0">
                <a:solidFill>
                  <a:schemeClr val="bg1"/>
                </a:solidFill>
              </a:rPr>
              <a:t>L’esempio del fascismo</a:t>
            </a:r>
          </a:p>
        </p:txBody>
      </p:sp>
      <p:pic>
        <p:nvPicPr>
          <p:cNvPr id="21" name="Elemento grafico 20" descr="Virgoletta chiusa">
            <a:extLst>
              <a:ext uri="{FF2B5EF4-FFF2-40B4-BE49-F238E27FC236}">
                <a16:creationId xmlns:a16="http://schemas.microsoft.com/office/drawing/2014/main" id="{845B3794-CD3A-404E-A05C-DCC9133F4ED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5178083" y="2803870"/>
            <a:ext cx="917779" cy="914400"/>
          </a:xfrm>
          <a:prstGeom prst="rect">
            <a:avLst/>
          </a:prstGeom>
        </p:spPr>
      </p:pic>
      <p:cxnSp>
        <p:nvCxnSpPr>
          <p:cNvPr id="22" name="Connettore diritto 49">
            <a:extLst>
              <a:ext uri="{FF2B5EF4-FFF2-40B4-BE49-F238E27FC236}">
                <a16:creationId xmlns:a16="http://schemas.microsoft.com/office/drawing/2014/main" id="{5C04EED8-B600-A14A-A4D6-CD254C2B1A74}"/>
              </a:ext>
            </a:extLst>
          </p:cNvPr>
          <p:cNvCxnSpPr>
            <a:cxnSpLocks/>
          </p:cNvCxnSpPr>
          <p:nvPr/>
        </p:nvCxnSpPr>
        <p:spPr>
          <a:xfrm>
            <a:off x="5987133" y="2900752"/>
            <a:ext cx="0" cy="720637"/>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ttangolo 22">
            <a:extLst>
              <a:ext uri="{FF2B5EF4-FFF2-40B4-BE49-F238E27FC236}">
                <a16:creationId xmlns:a16="http://schemas.microsoft.com/office/drawing/2014/main" id="{1F496021-6042-8E49-AC73-9E89E5D0F5FF}"/>
              </a:ext>
            </a:extLst>
          </p:cNvPr>
          <p:cNvSpPr/>
          <p:nvPr/>
        </p:nvSpPr>
        <p:spPr>
          <a:xfrm>
            <a:off x="6012634" y="2907127"/>
            <a:ext cx="5138665" cy="707886"/>
          </a:xfrm>
          <a:prstGeom prst="rect">
            <a:avLst/>
          </a:prstGeom>
        </p:spPr>
        <p:txBody>
          <a:bodyPr wrap="square">
            <a:spAutoFit/>
          </a:bodyPr>
          <a:lstStyle/>
          <a:p>
            <a:pPr algn="just"/>
            <a:r>
              <a:rPr lang="it-IT" sz="2000" dirty="0"/>
              <a:t>…forse la camicia bruna non sarebbe mai nata, se non vi fosse stata la camicia nera</a:t>
            </a:r>
          </a:p>
        </p:txBody>
      </p:sp>
      <p:grpSp>
        <p:nvGrpSpPr>
          <p:cNvPr id="24" name="Gruppo 23">
            <a:extLst>
              <a:ext uri="{FF2B5EF4-FFF2-40B4-BE49-F238E27FC236}">
                <a16:creationId xmlns:a16="http://schemas.microsoft.com/office/drawing/2014/main" id="{399162D3-67EE-6A4B-BAEE-CE860CC4495B}"/>
              </a:ext>
            </a:extLst>
          </p:cNvPr>
          <p:cNvGrpSpPr/>
          <p:nvPr/>
        </p:nvGrpSpPr>
        <p:grpSpPr>
          <a:xfrm>
            <a:off x="5184247" y="4136813"/>
            <a:ext cx="5998715" cy="2032695"/>
            <a:chOff x="5357394" y="4823856"/>
            <a:chExt cx="5998715" cy="2032695"/>
          </a:xfrm>
        </p:grpSpPr>
        <p:pic>
          <p:nvPicPr>
            <p:cNvPr id="25" name="Elemento grafico 24" descr="Virgoletta chiusa">
              <a:extLst>
                <a:ext uri="{FF2B5EF4-FFF2-40B4-BE49-F238E27FC236}">
                  <a16:creationId xmlns:a16="http://schemas.microsoft.com/office/drawing/2014/main" id="{B283D500-2041-8F4F-85B9-21DD1A2D86F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5357394" y="5290715"/>
              <a:ext cx="917779" cy="914400"/>
            </a:xfrm>
            <a:prstGeom prst="rect">
              <a:avLst/>
            </a:prstGeom>
          </p:spPr>
        </p:pic>
        <p:cxnSp>
          <p:nvCxnSpPr>
            <p:cNvPr id="26" name="Connettore diritto 49">
              <a:extLst>
                <a:ext uri="{FF2B5EF4-FFF2-40B4-BE49-F238E27FC236}">
                  <a16:creationId xmlns:a16="http://schemas.microsoft.com/office/drawing/2014/main" id="{192928E9-7D7C-B34A-95D0-04F839895939}"/>
                </a:ext>
              </a:extLst>
            </p:cNvPr>
            <p:cNvCxnSpPr>
              <a:cxnSpLocks/>
            </p:cNvCxnSpPr>
            <p:nvPr/>
          </p:nvCxnSpPr>
          <p:spPr>
            <a:xfrm>
              <a:off x="6166443" y="4870752"/>
              <a:ext cx="0" cy="1754326"/>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DB6715EC-37A2-AB43-8DCF-AB85AA5AB194}"/>
                </a:ext>
              </a:extLst>
            </p:cNvPr>
            <p:cNvSpPr/>
            <p:nvPr/>
          </p:nvSpPr>
          <p:spPr>
            <a:xfrm>
              <a:off x="6191944" y="4823856"/>
              <a:ext cx="5138665" cy="1938992"/>
            </a:xfrm>
            <a:prstGeom prst="rect">
              <a:avLst/>
            </a:prstGeom>
          </p:spPr>
          <p:txBody>
            <a:bodyPr wrap="square">
              <a:spAutoFit/>
            </a:bodyPr>
            <a:lstStyle/>
            <a:p>
              <a:pPr algn="just"/>
              <a:r>
                <a:rPr lang="it-IT" sz="2000" dirty="0"/>
                <a:t>… il mito di Mussolini facilitò il passaggio dalla concezione autoritaria dell’ordine a quella totalitaria. L’idea di un regime fascista e totalitario perse il suo aspetto spaventoso (…) rendendo popolare l’immagine di una moderna dittatura carismatica…</a:t>
              </a:r>
            </a:p>
          </p:txBody>
        </p:sp>
        <p:sp>
          <p:nvSpPr>
            <p:cNvPr id="28" name="CasellaDiTesto 27">
              <a:extLst>
                <a:ext uri="{FF2B5EF4-FFF2-40B4-BE49-F238E27FC236}">
                  <a16:creationId xmlns:a16="http://schemas.microsoft.com/office/drawing/2014/main" id="{4F7DDBF0-D547-B64E-AE81-55ACD7FFA5F6}"/>
                </a:ext>
              </a:extLst>
            </p:cNvPr>
            <p:cNvSpPr txBox="1"/>
            <p:nvPr/>
          </p:nvSpPr>
          <p:spPr>
            <a:xfrm>
              <a:off x="7831426" y="6579552"/>
              <a:ext cx="3524683" cy="276999"/>
            </a:xfrm>
            <a:prstGeom prst="rect">
              <a:avLst/>
            </a:prstGeom>
            <a:noFill/>
          </p:spPr>
          <p:txBody>
            <a:bodyPr wrap="none" rtlCol="0">
              <a:spAutoFit/>
            </a:bodyPr>
            <a:lstStyle/>
            <a:p>
              <a:r>
                <a:rPr lang="it-IT" sz="1200" dirty="0" err="1"/>
                <a:t>Hans-Ulric</a:t>
              </a:r>
              <a:r>
                <a:rPr lang="it-IT" sz="1200" dirty="0"/>
                <a:t> </a:t>
              </a:r>
              <a:r>
                <a:rPr lang="it-IT" sz="1200" dirty="0" err="1"/>
                <a:t>Thamer</a:t>
              </a:r>
              <a:r>
                <a:rPr lang="it-IT" sz="1200" dirty="0"/>
                <a:t>, </a:t>
              </a:r>
              <a:r>
                <a:rPr lang="it-IT" sz="1200" i="1" dirty="0"/>
                <a:t>Il terzo Reich</a:t>
              </a:r>
              <a:r>
                <a:rPr lang="it-IT" sz="1200" dirty="0"/>
                <a:t>, Il Mulino 1993, p.21</a:t>
              </a:r>
            </a:p>
          </p:txBody>
        </p:sp>
      </p:grpSp>
      <p:sp>
        <p:nvSpPr>
          <p:cNvPr id="29" name="CasellaDiTesto 28">
            <a:extLst>
              <a:ext uri="{FF2B5EF4-FFF2-40B4-BE49-F238E27FC236}">
                <a16:creationId xmlns:a16="http://schemas.microsoft.com/office/drawing/2014/main" id="{403037D1-4B54-C94C-808C-521CE7FA6560}"/>
              </a:ext>
            </a:extLst>
          </p:cNvPr>
          <p:cNvSpPr txBox="1"/>
          <p:nvPr/>
        </p:nvSpPr>
        <p:spPr>
          <a:xfrm>
            <a:off x="10136278" y="3507167"/>
            <a:ext cx="1015021" cy="276999"/>
          </a:xfrm>
          <a:prstGeom prst="rect">
            <a:avLst/>
          </a:prstGeom>
          <a:noFill/>
        </p:spPr>
        <p:txBody>
          <a:bodyPr wrap="none" rtlCol="0">
            <a:spAutoFit/>
          </a:bodyPr>
          <a:lstStyle/>
          <a:p>
            <a:r>
              <a:rPr lang="it-IT" sz="1200" dirty="0"/>
              <a:t>Adolph Hitler</a:t>
            </a:r>
          </a:p>
        </p:txBody>
      </p:sp>
    </p:spTree>
    <p:extLst>
      <p:ext uri="{BB962C8B-B14F-4D97-AF65-F5344CB8AC3E}">
        <p14:creationId xmlns:p14="http://schemas.microsoft.com/office/powerpoint/2010/main" val="3688394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4500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3280193" cy="400110"/>
          </a:xfrm>
          <a:prstGeom prst="rect">
            <a:avLst/>
          </a:prstGeom>
          <a:noFill/>
        </p:spPr>
        <p:txBody>
          <a:bodyPr wrap="none" rtlCol="0">
            <a:spAutoFit/>
          </a:bodyPr>
          <a:lstStyle/>
          <a:p>
            <a:r>
              <a:rPr lang="it-IT" sz="2000" dirty="0">
                <a:latin typeface="Avenir Next" panose="020B0503020202020204" pitchFamily="34" charset="0"/>
              </a:rPr>
              <a:t>La costruzione del III Reich</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1481993" y="414140"/>
            <a:ext cx="2824812"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Allineamento e comunità</a:t>
            </a:r>
          </a:p>
        </p:txBody>
      </p:sp>
      <p:cxnSp>
        <p:nvCxnSpPr>
          <p:cNvPr id="5" name="Connettore diritto 6">
            <a:extLst>
              <a:ext uri="{FF2B5EF4-FFF2-40B4-BE49-F238E27FC236}">
                <a16:creationId xmlns:a16="http://schemas.microsoft.com/office/drawing/2014/main" id="{3726A710-89B2-9142-9DB6-0A2951A5D0D2}"/>
              </a:ext>
            </a:extLst>
          </p:cNvPr>
          <p:cNvCxnSpPr>
            <a:cxnSpLocks/>
          </p:cNvCxnSpPr>
          <p:nvPr/>
        </p:nvCxnSpPr>
        <p:spPr>
          <a:xfrm>
            <a:off x="410513" y="955158"/>
            <a:ext cx="2321" cy="59400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nettore 6">
            <a:extLst>
              <a:ext uri="{FF2B5EF4-FFF2-40B4-BE49-F238E27FC236}">
                <a16:creationId xmlns:a16="http://schemas.microsoft.com/office/drawing/2014/main" id="{4113051D-0113-B24B-A6EB-53FEA970F0BE}"/>
              </a:ext>
            </a:extLst>
          </p:cNvPr>
          <p:cNvSpPr/>
          <p:nvPr/>
        </p:nvSpPr>
        <p:spPr>
          <a:xfrm>
            <a:off x="230513" y="1356095"/>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onnettore 7">
            <a:extLst>
              <a:ext uri="{FF2B5EF4-FFF2-40B4-BE49-F238E27FC236}">
                <a16:creationId xmlns:a16="http://schemas.microsoft.com/office/drawing/2014/main" id="{B1E8D4B4-DA92-6A49-9074-6777B31D7DED}"/>
              </a:ext>
            </a:extLst>
          </p:cNvPr>
          <p:cNvSpPr/>
          <p:nvPr/>
        </p:nvSpPr>
        <p:spPr>
          <a:xfrm>
            <a:off x="253301" y="2482930"/>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onnettore 8">
            <a:extLst>
              <a:ext uri="{FF2B5EF4-FFF2-40B4-BE49-F238E27FC236}">
                <a16:creationId xmlns:a16="http://schemas.microsoft.com/office/drawing/2014/main" id="{31BFBE6E-21F0-5541-B8AF-13F632569404}"/>
              </a:ext>
            </a:extLst>
          </p:cNvPr>
          <p:cNvSpPr/>
          <p:nvPr/>
        </p:nvSpPr>
        <p:spPr>
          <a:xfrm>
            <a:off x="241849" y="361932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onnettore 9">
            <a:extLst>
              <a:ext uri="{FF2B5EF4-FFF2-40B4-BE49-F238E27FC236}">
                <a16:creationId xmlns:a16="http://schemas.microsoft.com/office/drawing/2014/main" id="{C1295F50-5843-3A40-93A1-A5B993F26F08}"/>
              </a:ext>
            </a:extLst>
          </p:cNvPr>
          <p:cNvSpPr/>
          <p:nvPr/>
        </p:nvSpPr>
        <p:spPr>
          <a:xfrm>
            <a:off x="230513" y="4746157"/>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onnettore 10">
            <a:extLst>
              <a:ext uri="{FF2B5EF4-FFF2-40B4-BE49-F238E27FC236}">
                <a16:creationId xmlns:a16="http://schemas.microsoft.com/office/drawing/2014/main" id="{0423DCE4-0067-834D-8E99-E174532CFC0F}"/>
              </a:ext>
            </a:extLst>
          </p:cNvPr>
          <p:cNvSpPr/>
          <p:nvPr/>
        </p:nvSpPr>
        <p:spPr>
          <a:xfrm>
            <a:off x="219177" y="587299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87D0A3F4-6C83-7748-905B-B4907C6BB817}"/>
              </a:ext>
            </a:extLst>
          </p:cNvPr>
          <p:cNvSpPr txBox="1"/>
          <p:nvPr/>
        </p:nvSpPr>
        <p:spPr>
          <a:xfrm>
            <a:off x="1823877" y="626584"/>
            <a:ext cx="3360087" cy="307777"/>
          </a:xfrm>
          <a:prstGeom prst="rect">
            <a:avLst/>
          </a:prstGeom>
          <a:noFill/>
        </p:spPr>
        <p:txBody>
          <a:bodyPr wrap="none" rtlCol="0">
            <a:spAutoFit/>
          </a:bodyPr>
          <a:lstStyle/>
          <a:p>
            <a:r>
              <a:rPr lang="it-IT" sz="1400" dirty="0" err="1">
                <a:solidFill>
                  <a:schemeClr val="accent2">
                    <a:lumMod val="50000"/>
                  </a:schemeClr>
                </a:solidFill>
                <a:latin typeface="Avenir Next" panose="020B0503020202020204" pitchFamily="34" charset="0"/>
              </a:rPr>
              <a:t>Gleichshaltung</a:t>
            </a:r>
            <a:r>
              <a:rPr lang="it-IT" sz="1400" dirty="0">
                <a:solidFill>
                  <a:schemeClr val="accent2">
                    <a:lumMod val="50000"/>
                  </a:schemeClr>
                </a:solidFill>
                <a:latin typeface="Avenir Next" panose="020B0503020202020204" pitchFamily="34" charset="0"/>
              </a:rPr>
              <a:t> und </a:t>
            </a:r>
            <a:r>
              <a:rPr lang="it-IT" sz="1400" dirty="0" err="1">
                <a:solidFill>
                  <a:schemeClr val="accent2">
                    <a:lumMod val="50000"/>
                  </a:schemeClr>
                </a:solidFill>
                <a:latin typeface="Avenir Next" panose="020B0503020202020204" pitchFamily="34" charset="0"/>
              </a:rPr>
              <a:t>Volksgeimenschaft</a:t>
            </a:r>
            <a:endParaRPr lang="it-IT" sz="1400" dirty="0">
              <a:solidFill>
                <a:schemeClr val="accent2">
                  <a:lumMod val="50000"/>
                </a:schemeClr>
              </a:solidFill>
              <a:latin typeface="Avenir Next" panose="020B0503020202020204" pitchFamily="34" charset="0"/>
            </a:endParaRPr>
          </a:p>
        </p:txBody>
      </p:sp>
      <p:sp>
        <p:nvSpPr>
          <p:cNvPr id="13" name="Freccia a pentagono 3">
            <a:extLst>
              <a:ext uri="{FF2B5EF4-FFF2-40B4-BE49-F238E27FC236}">
                <a16:creationId xmlns:a16="http://schemas.microsoft.com/office/drawing/2014/main" id="{4424D67E-9D17-9B4F-A738-9C746BD5ABEA}"/>
              </a:ext>
            </a:extLst>
          </p:cNvPr>
          <p:cNvSpPr/>
          <p:nvPr/>
        </p:nvSpPr>
        <p:spPr>
          <a:xfrm rot="10800000">
            <a:off x="694272" y="1514854"/>
            <a:ext cx="3362371" cy="538279"/>
          </a:xfrm>
          <a:prstGeom prst="homePlat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pentagono 12">
            <a:extLst>
              <a:ext uri="{FF2B5EF4-FFF2-40B4-BE49-F238E27FC236}">
                <a16:creationId xmlns:a16="http://schemas.microsoft.com/office/drawing/2014/main" id="{B7E439EF-281A-6741-982F-71E5C60B9A92}"/>
              </a:ext>
            </a:extLst>
          </p:cNvPr>
          <p:cNvSpPr/>
          <p:nvPr/>
        </p:nvSpPr>
        <p:spPr>
          <a:xfrm rot="10800000">
            <a:off x="694272" y="2580775"/>
            <a:ext cx="2933647" cy="538279"/>
          </a:xfrm>
          <a:prstGeom prst="homePlat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pentagono 13">
            <a:extLst>
              <a:ext uri="{FF2B5EF4-FFF2-40B4-BE49-F238E27FC236}">
                <a16:creationId xmlns:a16="http://schemas.microsoft.com/office/drawing/2014/main" id="{567C436F-FBA4-0F4C-8511-B8A18D834982}"/>
              </a:ext>
            </a:extLst>
          </p:cNvPr>
          <p:cNvSpPr/>
          <p:nvPr/>
        </p:nvSpPr>
        <p:spPr>
          <a:xfrm rot="10800000">
            <a:off x="694271" y="3649535"/>
            <a:ext cx="4042779" cy="538279"/>
          </a:xfrm>
          <a:prstGeom prst="homePlat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pentagono 14">
            <a:extLst>
              <a:ext uri="{FF2B5EF4-FFF2-40B4-BE49-F238E27FC236}">
                <a16:creationId xmlns:a16="http://schemas.microsoft.com/office/drawing/2014/main" id="{600F68EA-5151-AE4A-BA6E-1CCA64B990FF}"/>
              </a:ext>
            </a:extLst>
          </p:cNvPr>
          <p:cNvSpPr/>
          <p:nvPr/>
        </p:nvSpPr>
        <p:spPr>
          <a:xfrm rot="10800000">
            <a:off x="654611" y="4711637"/>
            <a:ext cx="3237281" cy="538279"/>
          </a:xfrm>
          <a:prstGeom prst="homePlat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pentagono 15">
            <a:extLst>
              <a:ext uri="{FF2B5EF4-FFF2-40B4-BE49-F238E27FC236}">
                <a16:creationId xmlns:a16="http://schemas.microsoft.com/office/drawing/2014/main" id="{26F5BF37-C64F-254A-AEE6-93563607F22D}"/>
              </a:ext>
            </a:extLst>
          </p:cNvPr>
          <p:cNvSpPr/>
          <p:nvPr/>
        </p:nvSpPr>
        <p:spPr>
          <a:xfrm rot="10800000">
            <a:off x="643159" y="5781234"/>
            <a:ext cx="3905651" cy="538279"/>
          </a:xfrm>
          <a:prstGeom prst="homePlat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5511A876-7060-6C4B-B025-07E8A7AC447F}"/>
              </a:ext>
            </a:extLst>
          </p:cNvPr>
          <p:cNvSpPr/>
          <p:nvPr/>
        </p:nvSpPr>
        <p:spPr>
          <a:xfrm>
            <a:off x="855783" y="1464818"/>
            <a:ext cx="3364691" cy="584775"/>
          </a:xfrm>
          <a:prstGeom prst="rect">
            <a:avLst/>
          </a:prstGeom>
        </p:spPr>
        <p:txBody>
          <a:bodyPr wrap="square">
            <a:spAutoFit/>
          </a:bodyPr>
          <a:lstStyle/>
          <a:p>
            <a:r>
              <a:rPr lang="it-IT" sz="1600" dirty="0"/>
              <a:t>Repressione dei partiti e costruzione del sistema a partito unico</a:t>
            </a:r>
          </a:p>
        </p:txBody>
      </p:sp>
      <p:sp>
        <p:nvSpPr>
          <p:cNvPr id="19" name="Rettangolo 18">
            <a:extLst>
              <a:ext uri="{FF2B5EF4-FFF2-40B4-BE49-F238E27FC236}">
                <a16:creationId xmlns:a16="http://schemas.microsoft.com/office/drawing/2014/main" id="{A9833495-4657-B94C-8178-4339C2AE93AC}"/>
              </a:ext>
            </a:extLst>
          </p:cNvPr>
          <p:cNvSpPr/>
          <p:nvPr/>
        </p:nvSpPr>
        <p:spPr>
          <a:xfrm>
            <a:off x="885021" y="2654289"/>
            <a:ext cx="2782557" cy="369332"/>
          </a:xfrm>
          <a:prstGeom prst="rect">
            <a:avLst/>
          </a:prstGeom>
        </p:spPr>
        <p:txBody>
          <a:bodyPr wrap="none">
            <a:spAutoFit/>
          </a:bodyPr>
          <a:lstStyle/>
          <a:p>
            <a:r>
              <a:rPr lang="it-IT" dirty="0"/>
              <a:t>Riassetto poteri istituzionali</a:t>
            </a:r>
          </a:p>
        </p:txBody>
      </p:sp>
      <p:sp>
        <p:nvSpPr>
          <p:cNvPr id="20" name="Rettangolo 19">
            <a:extLst>
              <a:ext uri="{FF2B5EF4-FFF2-40B4-BE49-F238E27FC236}">
                <a16:creationId xmlns:a16="http://schemas.microsoft.com/office/drawing/2014/main" id="{9DC04A77-EB1C-8F4A-B007-C23201958291}"/>
              </a:ext>
            </a:extLst>
          </p:cNvPr>
          <p:cNvSpPr/>
          <p:nvPr/>
        </p:nvSpPr>
        <p:spPr>
          <a:xfrm>
            <a:off x="811708" y="3720210"/>
            <a:ext cx="3929987" cy="369332"/>
          </a:xfrm>
          <a:prstGeom prst="rect">
            <a:avLst/>
          </a:prstGeom>
        </p:spPr>
        <p:txBody>
          <a:bodyPr wrap="none">
            <a:spAutoFit/>
          </a:bodyPr>
          <a:lstStyle/>
          <a:p>
            <a:r>
              <a:rPr lang="it-IT" dirty="0"/>
              <a:t>Ridefinizione equilibri interni del partito</a:t>
            </a:r>
          </a:p>
        </p:txBody>
      </p:sp>
      <p:sp>
        <p:nvSpPr>
          <p:cNvPr id="21" name="Rettangolo 20">
            <a:extLst>
              <a:ext uri="{FF2B5EF4-FFF2-40B4-BE49-F238E27FC236}">
                <a16:creationId xmlns:a16="http://schemas.microsoft.com/office/drawing/2014/main" id="{2D6D7FA4-B0B0-5B44-95F7-79465077505B}"/>
              </a:ext>
            </a:extLst>
          </p:cNvPr>
          <p:cNvSpPr/>
          <p:nvPr/>
        </p:nvSpPr>
        <p:spPr>
          <a:xfrm>
            <a:off x="786882" y="4795456"/>
            <a:ext cx="2972737" cy="369332"/>
          </a:xfrm>
          <a:prstGeom prst="rect">
            <a:avLst/>
          </a:prstGeom>
        </p:spPr>
        <p:txBody>
          <a:bodyPr wrap="none">
            <a:spAutoFit/>
          </a:bodyPr>
          <a:lstStyle/>
          <a:p>
            <a:r>
              <a:rPr lang="it-IT" dirty="0"/>
              <a:t>Sistema associativo totalitario</a:t>
            </a:r>
          </a:p>
        </p:txBody>
      </p:sp>
      <p:sp>
        <p:nvSpPr>
          <p:cNvPr id="22" name="Rettangolo 21">
            <a:extLst>
              <a:ext uri="{FF2B5EF4-FFF2-40B4-BE49-F238E27FC236}">
                <a16:creationId xmlns:a16="http://schemas.microsoft.com/office/drawing/2014/main" id="{A952202D-8227-1244-8478-A94327DF92E7}"/>
              </a:ext>
            </a:extLst>
          </p:cNvPr>
          <p:cNvSpPr/>
          <p:nvPr/>
        </p:nvSpPr>
        <p:spPr>
          <a:xfrm>
            <a:off x="786882" y="5872992"/>
            <a:ext cx="3684920" cy="369332"/>
          </a:xfrm>
          <a:prstGeom prst="rect">
            <a:avLst/>
          </a:prstGeom>
        </p:spPr>
        <p:txBody>
          <a:bodyPr wrap="none">
            <a:spAutoFit/>
          </a:bodyPr>
          <a:lstStyle/>
          <a:p>
            <a:r>
              <a:rPr lang="it-IT" dirty="0"/>
              <a:t>Definizione dei rapporti con le Chiese</a:t>
            </a:r>
          </a:p>
        </p:txBody>
      </p:sp>
      <p:pic>
        <p:nvPicPr>
          <p:cNvPr id="23" name="Immagine 22" descr="Immagine che contiene esterni, erba, strada, edificio&#10;&#10;Descrizione generata automaticamente">
            <a:extLst>
              <a:ext uri="{FF2B5EF4-FFF2-40B4-BE49-F238E27FC236}">
                <a16:creationId xmlns:a16="http://schemas.microsoft.com/office/drawing/2014/main" id="{AC5166A8-B4F8-8043-AE21-123F015721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0141" y="1640436"/>
            <a:ext cx="7143461" cy="4018197"/>
          </a:xfrm>
          <a:prstGeom prst="rect">
            <a:avLst/>
          </a:prstGeom>
        </p:spPr>
      </p:pic>
    </p:spTree>
    <p:extLst>
      <p:ext uri="{BB962C8B-B14F-4D97-AF65-F5344CB8AC3E}">
        <p14:creationId xmlns:p14="http://schemas.microsoft.com/office/powerpoint/2010/main" val="322353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4608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4213589" cy="400110"/>
          </a:xfrm>
          <a:prstGeom prst="rect">
            <a:avLst/>
          </a:prstGeom>
          <a:noFill/>
        </p:spPr>
        <p:txBody>
          <a:bodyPr wrap="none" rtlCol="0">
            <a:spAutoFit/>
          </a:bodyPr>
          <a:lstStyle/>
          <a:p>
            <a:r>
              <a:rPr lang="it-IT" sz="2000" dirty="0">
                <a:latin typeface="Avenir Next" panose="020B0503020202020204" pitchFamily="34" charset="0"/>
              </a:rPr>
              <a:t>Verso la Seconda guerra mondiale</a:t>
            </a:r>
          </a:p>
        </p:txBody>
      </p:sp>
      <p:pic>
        <p:nvPicPr>
          <p:cNvPr id="12" name="Immagine 11" descr="WWIIEurope02.gif">
            <a:extLst>
              <a:ext uri="{FF2B5EF4-FFF2-40B4-BE49-F238E27FC236}">
                <a16:creationId xmlns:a16="http://schemas.microsoft.com/office/drawing/2014/main" id="{8B1D5A4B-C127-6745-BF36-F9DD47C5B59B}"/>
              </a:ext>
            </a:extLst>
          </p:cNvPr>
          <p:cNvPicPr>
            <a:picLocks noChangeAspect="1"/>
          </p:cNvPicPr>
          <p:nvPr/>
        </p:nvPicPr>
        <p:blipFill>
          <a:blip r:embed="rId2" cstate="screen">
            <a:extLst>
              <a:ext uri="{28A0092B-C50C-407E-A947-70E740481C1C}">
                <a14:useLocalDpi xmlns:a14="http://schemas.microsoft.com/office/drawing/2010/main"/>
              </a:ext>
            </a:extLst>
          </a:blip>
          <a:srcRect l="33869" t="10937" r="17746" b="6250"/>
          <a:stretch>
            <a:fillRect/>
          </a:stretch>
        </p:blipFill>
        <p:spPr>
          <a:xfrm>
            <a:off x="2913972" y="753929"/>
            <a:ext cx="4547035" cy="6024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3" name="Connettore diritto 9">
            <a:extLst>
              <a:ext uri="{FF2B5EF4-FFF2-40B4-BE49-F238E27FC236}">
                <a16:creationId xmlns:a16="http://schemas.microsoft.com/office/drawing/2014/main" id="{3F1112A8-B909-E24C-A9BA-BEFF0D0FA15C}"/>
              </a:ext>
            </a:extLst>
          </p:cNvPr>
          <p:cNvCxnSpPr>
            <a:cxnSpLocks/>
          </p:cNvCxnSpPr>
          <p:nvPr/>
        </p:nvCxnSpPr>
        <p:spPr>
          <a:xfrm flipH="1" flipV="1">
            <a:off x="2423080" y="1705519"/>
            <a:ext cx="1951970" cy="2199981"/>
          </a:xfrm>
          <a:prstGeom prst="line">
            <a:avLst/>
          </a:prstGeom>
          <a:ln w="38100">
            <a:solidFill>
              <a:srgbClr val="512B0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C60D18E4-6411-AA49-B5C3-71A8196192A8}"/>
              </a:ext>
            </a:extLst>
          </p:cNvPr>
          <p:cNvSpPr txBox="1"/>
          <p:nvPr/>
        </p:nvSpPr>
        <p:spPr>
          <a:xfrm>
            <a:off x="381777" y="1217509"/>
            <a:ext cx="2213762" cy="646331"/>
          </a:xfrm>
          <a:prstGeom prst="rect">
            <a:avLst/>
          </a:prstGeom>
          <a:noFill/>
          <a:ln w="38100">
            <a:solidFill>
              <a:srgbClr val="512B0B"/>
            </a:solidFill>
          </a:ln>
        </p:spPr>
        <p:txBody>
          <a:bodyPr wrap="square" rtlCol="0">
            <a:spAutoFit/>
          </a:bodyPr>
          <a:lstStyle/>
          <a:p>
            <a:r>
              <a:rPr lang="it-IT" b="1" dirty="0"/>
              <a:t>1934</a:t>
            </a:r>
            <a:r>
              <a:rPr lang="it-IT" dirty="0"/>
              <a:t>: primo tentativo di Anschluss</a:t>
            </a:r>
          </a:p>
        </p:txBody>
      </p:sp>
      <p:cxnSp>
        <p:nvCxnSpPr>
          <p:cNvPr id="15" name="Connettore diritto 15">
            <a:extLst>
              <a:ext uri="{FF2B5EF4-FFF2-40B4-BE49-F238E27FC236}">
                <a16:creationId xmlns:a16="http://schemas.microsoft.com/office/drawing/2014/main" id="{849D0846-4A14-6C4D-A281-9671A243BD4A}"/>
              </a:ext>
            </a:extLst>
          </p:cNvPr>
          <p:cNvCxnSpPr>
            <a:cxnSpLocks/>
          </p:cNvCxnSpPr>
          <p:nvPr/>
        </p:nvCxnSpPr>
        <p:spPr>
          <a:xfrm flipH="1" flipV="1">
            <a:off x="2469349" y="2744983"/>
            <a:ext cx="1328925" cy="192124"/>
          </a:xfrm>
          <a:prstGeom prst="line">
            <a:avLst/>
          </a:prstGeom>
          <a:ln w="38100">
            <a:solidFill>
              <a:srgbClr val="81441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09E4B6CD-C0D1-BD49-83A9-922A49DDD8D4}"/>
              </a:ext>
            </a:extLst>
          </p:cNvPr>
          <p:cNvSpPr txBox="1"/>
          <p:nvPr/>
        </p:nvSpPr>
        <p:spPr>
          <a:xfrm>
            <a:off x="541326" y="2235664"/>
            <a:ext cx="2053885" cy="923330"/>
          </a:xfrm>
          <a:prstGeom prst="rect">
            <a:avLst/>
          </a:prstGeom>
          <a:noFill/>
          <a:ln w="38100">
            <a:solidFill>
              <a:srgbClr val="814411"/>
            </a:solidFill>
          </a:ln>
        </p:spPr>
        <p:txBody>
          <a:bodyPr wrap="square" rtlCol="0">
            <a:spAutoFit/>
          </a:bodyPr>
          <a:lstStyle/>
          <a:p>
            <a:r>
              <a:rPr lang="it-IT" b="1" dirty="0"/>
              <a:t>1936</a:t>
            </a:r>
            <a:r>
              <a:rPr lang="it-IT" dirty="0"/>
              <a:t>: rimilitarizzazione della Renania</a:t>
            </a:r>
          </a:p>
        </p:txBody>
      </p:sp>
      <p:cxnSp>
        <p:nvCxnSpPr>
          <p:cNvPr id="17" name="Connettore diritto 19">
            <a:extLst>
              <a:ext uri="{FF2B5EF4-FFF2-40B4-BE49-F238E27FC236}">
                <a16:creationId xmlns:a16="http://schemas.microsoft.com/office/drawing/2014/main" id="{5F5CD951-16F9-6845-9D27-9B497F1EF39D}"/>
              </a:ext>
            </a:extLst>
          </p:cNvPr>
          <p:cNvCxnSpPr>
            <a:cxnSpLocks/>
          </p:cNvCxnSpPr>
          <p:nvPr/>
        </p:nvCxnSpPr>
        <p:spPr>
          <a:xfrm flipH="1" flipV="1">
            <a:off x="2337585" y="3886632"/>
            <a:ext cx="2051530" cy="33546"/>
          </a:xfrm>
          <a:prstGeom prst="line">
            <a:avLst/>
          </a:prstGeom>
          <a:ln w="38100">
            <a:solidFill>
              <a:srgbClr val="512B0B"/>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09890681-D3C8-8449-B39E-98F32601BFD9}"/>
              </a:ext>
            </a:extLst>
          </p:cNvPr>
          <p:cNvSpPr txBox="1"/>
          <p:nvPr/>
        </p:nvSpPr>
        <p:spPr>
          <a:xfrm>
            <a:off x="955118" y="3496532"/>
            <a:ext cx="1514231" cy="646331"/>
          </a:xfrm>
          <a:prstGeom prst="rect">
            <a:avLst/>
          </a:prstGeom>
          <a:noFill/>
          <a:ln w="38100">
            <a:solidFill>
              <a:srgbClr val="512B0B"/>
            </a:solidFill>
          </a:ln>
        </p:spPr>
        <p:txBody>
          <a:bodyPr wrap="square" rtlCol="0">
            <a:spAutoFit/>
          </a:bodyPr>
          <a:lstStyle/>
          <a:p>
            <a:pPr algn="ctr" defTabSz="1970088"/>
            <a:r>
              <a:rPr lang="it-IT" b="1" dirty="0"/>
              <a:t>Marzo 1938</a:t>
            </a:r>
            <a:r>
              <a:rPr lang="it-IT" dirty="0"/>
              <a:t>: Anschluss</a:t>
            </a:r>
          </a:p>
        </p:txBody>
      </p:sp>
      <p:sp>
        <p:nvSpPr>
          <p:cNvPr id="19" name="CasellaDiTesto 18">
            <a:extLst>
              <a:ext uri="{FF2B5EF4-FFF2-40B4-BE49-F238E27FC236}">
                <a16:creationId xmlns:a16="http://schemas.microsoft.com/office/drawing/2014/main" id="{5C4B2E05-A9E6-B348-AA1A-E6B654D23438}"/>
              </a:ext>
            </a:extLst>
          </p:cNvPr>
          <p:cNvSpPr txBox="1"/>
          <p:nvPr/>
        </p:nvSpPr>
        <p:spPr>
          <a:xfrm>
            <a:off x="334027" y="4724897"/>
            <a:ext cx="4178105" cy="646331"/>
          </a:xfrm>
          <a:prstGeom prst="rect">
            <a:avLst/>
          </a:prstGeom>
          <a:solidFill>
            <a:schemeClr val="bg1">
              <a:lumMod val="95000"/>
            </a:schemeClr>
          </a:solidFill>
          <a:ln w="38100">
            <a:solidFill>
              <a:schemeClr val="accent6">
                <a:lumMod val="75000"/>
              </a:schemeClr>
            </a:solidFill>
          </a:ln>
        </p:spPr>
        <p:txBody>
          <a:bodyPr wrap="square" rtlCol="0">
            <a:spAutoFit/>
          </a:bodyPr>
          <a:lstStyle/>
          <a:p>
            <a:r>
              <a:rPr lang="it-IT" b="1" dirty="0"/>
              <a:t>Settembre 1938</a:t>
            </a:r>
          </a:p>
          <a:p>
            <a:r>
              <a:rPr lang="it-IT" dirty="0"/>
              <a:t>Patto di Monaco e occupazione dei Sudeti</a:t>
            </a:r>
          </a:p>
        </p:txBody>
      </p:sp>
      <p:cxnSp>
        <p:nvCxnSpPr>
          <p:cNvPr id="20" name="Connettore diritto 23">
            <a:extLst>
              <a:ext uri="{FF2B5EF4-FFF2-40B4-BE49-F238E27FC236}">
                <a16:creationId xmlns:a16="http://schemas.microsoft.com/office/drawing/2014/main" id="{54ED47EE-5F86-2149-996B-247BF52D80D6}"/>
              </a:ext>
            </a:extLst>
          </p:cNvPr>
          <p:cNvCxnSpPr>
            <a:cxnSpLocks/>
          </p:cNvCxnSpPr>
          <p:nvPr/>
        </p:nvCxnSpPr>
        <p:spPr>
          <a:xfrm flipH="1">
            <a:off x="4147406" y="3409394"/>
            <a:ext cx="683159" cy="1485797"/>
          </a:xfrm>
          <a:prstGeom prst="line">
            <a:avLst/>
          </a:prstGeom>
          <a:ln w="38100">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17EB8009-5171-F440-A3C3-A3C8878D5E88}"/>
              </a:ext>
            </a:extLst>
          </p:cNvPr>
          <p:cNvSpPr/>
          <p:nvPr/>
        </p:nvSpPr>
        <p:spPr>
          <a:xfrm>
            <a:off x="381777" y="5708766"/>
            <a:ext cx="5631766" cy="923330"/>
          </a:xfrm>
          <a:prstGeom prst="rect">
            <a:avLst/>
          </a:prstGeom>
          <a:solidFill>
            <a:schemeClr val="bg1">
              <a:lumMod val="95000"/>
            </a:schemeClr>
          </a:solidFill>
          <a:ln w="38100">
            <a:solidFill>
              <a:srgbClr val="7030A0"/>
            </a:solidFill>
          </a:ln>
        </p:spPr>
        <p:txBody>
          <a:bodyPr wrap="square">
            <a:spAutoFit/>
          </a:bodyPr>
          <a:lstStyle/>
          <a:p>
            <a:r>
              <a:rPr lang="it-IT" b="1" dirty="0"/>
              <a:t>1939 </a:t>
            </a:r>
            <a:r>
              <a:rPr lang="it-IT" dirty="0"/>
              <a:t>annessione della Cecoslovacchia e sua divisione in </a:t>
            </a:r>
            <a:r>
              <a:rPr lang="it-IT" i="1" dirty="0"/>
              <a:t>Protettorato di Boemia e Moravia</a:t>
            </a:r>
            <a:r>
              <a:rPr lang="it-IT" dirty="0"/>
              <a:t> e </a:t>
            </a:r>
            <a:r>
              <a:rPr lang="it-IT" i="1" dirty="0"/>
              <a:t>Stato autonomo di Slovacchia</a:t>
            </a:r>
          </a:p>
        </p:txBody>
      </p:sp>
      <p:cxnSp>
        <p:nvCxnSpPr>
          <p:cNvPr id="22" name="Connettore diritto 32">
            <a:extLst>
              <a:ext uri="{FF2B5EF4-FFF2-40B4-BE49-F238E27FC236}">
                <a16:creationId xmlns:a16="http://schemas.microsoft.com/office/drawing/2014/main" id="{760C32AD-1E7C-4A49-88A0-B56FC0384FB5}"/>
              </a:ext>
            </a:extLst>
          </p:cNvPr>
          <p:cNvCxnSpPr>
            <a:cxnSpLocks/>
          </p:cNvCxnSpPr>
          <p:nvPr/>
        </p:nvCxnSpPr>
        <p:spPr>
          <a:xfrm>
            <a:off x="5313653" y="3409394"/>
            <a:ext cx="456051" cy="2453658"/>
          </a:xfrm>
          <a:prstGeom prst="line">
            <a:avLst/>
          </a:prstGeom>
          <a:ln w="38100">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Connettore diritto 38">
            <a:extLst>
              <a:ext uri="{FF2B5EF4-FFF2-40B4-BE49-F238E27FC236}">
                <a16:creationId xmlns:a16="http://schemas.microsoft.com/office/drawing/2014/main" id="{031DEFE1-FE83-EB48-B671-BA3DBAC9E914}"/>
              </a:ext>
            </a:extLst>
          </p:cNvPr>
          <p:cNvCxnSpPr>
            <a:cxnSpLocks/>
          </p:cNvCxnSpPr>
          <p:nvPr/>
        </p:nvCxnSpPr>
        <p:spPr>
          <a:xfrm>
            <a:off x="11114980"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nettore 23">
            <a:extLst>
              <a:ext uri="{FF2B5EF4-FFF2-40B4-BE49-F238E27FC236}">
                <a16:creationId xmlns:a16="http://schemas.microsoft.com/office/drawing/2014/main" id="{2F34CC1A-508B-A248-A99A-E303616A09BC}"/>
              </a:ext>
            </a:extLst>
          </p:cNvPr>
          <p:cNvSpPr/>
          <p:nvPr/>
        </p:nvSpPr>
        <p:spPr>
          <a:xfrm>
            <a:off x="10938385" y="737112"/>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Connettore 24">
            <a:extLst>
              <a:ext uri="{FF2B5EF4-FFF2-40B4-BE49-F238E27FC236}">
                <a16:creationId xmlns:a16="http://schemas.microsoft.com/office/drawing/2014/main" id="{8349DBC2-8E3E-654D-918F-765BA676AE05}"/>
              </a:ext>
            </a:extLst>
          </p:cNvPr>
          <p:cNvSpPr/>
          <p:nvPr/>
        </p:nvSpPr>
        <p:spPr>
          <a:xfrm>
            <a:off x="10938385" y="1813159"/>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Connettore 25">
            <a:extLst>
              <a:ext uri="{FF2B5EF4-FFF2-40B4-BE49-F238E27FC236}">
                <a16:creationId xmlns:a16="http://schemas.microsoft.com/office/drawing/2014/main" id="{3B2A8FE7-5B6C-754F-8525-6381BB961E6B}"/>
              </a:ext>
            </a:extLst>
          </p:cNvPr>
          <p:cNvSpPr/>
          <p:nvPr/>
        </p:nvSpPr>
        <p:spPr>
          <a:xfrm>
            <a:off x="10938385" y="2889206"/>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Connettore 26">
            <a:extLst>
              <a:ext uri="{FF2B5EF4-FFF2-40B4-BE49-F238E27FC236}">
                <a16:creationId xmlns:a16="http://schemas.microsoft.com/office/drawing/2014/main" id="{BD61BFE5-F693-4342-80AC-238C66206F0E}"/>
              </a:ext>
            </a:extLst>
          </p:cNvPr>
          <p:cNvSpPr/>
          <p:nvPr/>
        </p:nvSpPr>
        <p:spPr>
          <a:xfrm>
            <a:off x="10938385" y="3965253"/>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Connettore 27">
            <a:extLst>
              <a:ext uri="{FF2B5EF4-FFF2-40B4-BE49-F238E27FC236}">
                <a16:creationId xmlns:a16="http://schemas.microsoft.com/office/drawing/2014/main" id="{8A3B9C6F-B3BC-DA4B-A446-87DADBA5D0C8}"/>
              </a:ext>
            </a:extLst>
          </p:cNvPr>
          <p:cNvSpPr/>
          <p:nvPr/>
        </p:nvSpPr>
        <p:spPr>
          <a:xfrm>
            <a:off x="10938385" y="5041300"/>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CasellaDiTesto 28">
            <a:extLst>
              <a:ext uri="{FF2B5EF4-FFF2-40B4-BE49-F238E27FC236}">
                <a16:creationId xmlns:a16="http://schemas.microsoft.com/office/drawing/2014/main" id="{B540D9A5-1DE3-FB4A-83E2-88F875F4F7FD}"/>
              </a:ext>
            </a:extLst>
          </p:cNvPr>
          <p:cNvSpPr txBox="1"/>
          <p:nvPr/>
        </p:nvSpPr>
        <p:spPr>
          <a:xfrm>
            <a:off x="11266977" y="732446"/>
            <a:ext cx="800219" cy="369332"/>
          </a:xfrm>
          <a:prstGeom prst="rect">
            <a:avLst/>
          </a:prstGeom>
          <a:noFill/>
        </p:spPr>
        <p:txBody>
          <a:bodyPr wrap="none" rtlCol="0">
            <a:spAutoFit/>
          </a:bodyPr>
          <a:lstStyle/>
          <a:p>
            <a:r>
              <a:rPr lang="it-IT" dirty="0">
                <a:latin typeface="Arial Black" panose="020B0A04020102020204" pitchFamily="34" charset="0"/>
              </a:rPr>
              <a:t>1935</a:t>
            </a:r>
          </a:p>
        </p:txBody>
      </p:sp>
      <p:sp>
        <p:nvSpPr>
          <p:cNvPr id="30" name="CasellaDiTesto 29">
            <a:extLst>
              <a:ext uri="{FF2B5EF4-FFF2-40B4-BE49-F238E27FC236}">
                <a16:creationId xmlns:a16="http://schemas.microsoft.com/office/drawing/2014/main" id="{DE932BE2-08DD-2543-A328-895E60E06ADC}"/>
              </a:ext>
            </a:extLst>
          </p:cNvPr>
          <p:cNvSpPr txBox="1"/>
          <p:nvPr/>
        </p:nvSpPr>
        <p:spPr>
          <a:xfrm>
            <a:off x="7952957" y="732446"/>
            <a:ext cx="3034805" cy="369332"/>
          </a:xfrm>
          <a:prstGeom prst="rect">
            <a:avLst/>
          </a:prstGeom>
          <a:noFill/>
        </p:spPr>
        <p:txBody>
          <a:bodyPr wrap="none" rtlCol="0">
            <a:spAutoFit/>
          </a:bodyPr>
          <a:lstStyle/>
          <a:p>
            <a:r>
              <a:rPr lang="it-IT" dirty="0"/>
              <a:t>Aggressione italiana all’Etiopia</a:t>
            </a:r>
          </a:p>
        </p:txBody>
      </p:sp>
      <p:sp>
        <p:nvSpPr>
          <p:cNvPr id="31" name="CasellaDiTesto 30">
            <a:extLst>
              <a:ext uri="{FF2B5EF4-FFF2-40B4-BE49-F238E27FC236}">
                <a16:creationId xmlns:a16="http://schemas.microsoft.com/office/drawing/2014/main" id="{6E1EA83C-65C3-374E-AE11-5A35449B0039}"/>
              </a:ext>
            </a:extLst>
          </p:cNvPr>
          <p:cNvSpPr txBox="1"/>
          <p:nvPr/>
        </p:nvSpPr>
        <p:spPr>
          <a:xfrm>
            <a:off x="11275046" y="1800009"/>
            <a:ext cx="800219" cy="369332"/>
          </a:xfrm>
          <a:prstGeom prst="rect">
            <a:avLst/>
          </a:prstGeom>
          <a:noFill/>
        </p:spPr>
        <p:txBody>
          <a:bodyPr wrap="none" rtlCol="0">
            <a:spAutoFit/>
          </a:bodyPr>
          <a:lstStyle/>
          <a:p>
            <a:r>
              <a:rPr lang="it-IT" dirty="0">
                <a:latin typeface="Arial Black" panose="020B0A04020102020204" pitchFamily="34" charset="0"/>
              </a:rPr>
              <a:t>1936</a:t>
            </a:r>
          </a:p>
        </p:txBody>
      </p:sp>
      <p:sp>
        <p:nvSpPr>
          <p:cNvPr id="32" name="CasellaDiTesto 31">
            <a:extLst>
              <a:ext uri="{FF2B5EF4-FFF2-40B4-BE49-F238E27FC236}">
                <a16:creationId xmlns:a16="http://schemas.microsoft.com/office/drawing/2014/main" id="{5ECFB5E4-63C9-EB41-B399-15F14C2A3D4A}"/>
              </a:ext>
            </a:extLst>
          </p:cNvPr>
          <p:cNvSpPr txBox="1"/>
          <p:nvPr/>
        </p:nvSpPr>
        <p:spPr>
          <a:xfrm>
            <a:off x="9044538" y="1808099"/>
            <a:ext cx="1943224" cy="369332"/>
          </a:xfrm>
          <a:prstGeom prst="rect">
            <a:avLst/>
          </a:prstGeom>
          <a:noFill/>
        </p:spPr>
        <p:txBody>
          <a:bodyPr wrap="none" rtlCol="0">
            <a:spAutoFit/>
          </a:bodyPr>
          <a:lstStyle/>
          <a:p>
            <a:r>
              <a:rPr lang="it-IT" dirty="0"/>
              <a:t>Asse Roma-Berlino</a:t>
            </a:r>
          </a:p>
        </p:txBody>
      </p:sp>
      <p:sp>
        <p:nvSpPr>
          <p:cNvPr id="33" name="CasellaDiTesto 32">
            <a:extLst>
              <a:ext uri="{FF2B5EF4-FFF2-40B4-BE49-F238E27FC236}">
                <a16:creationId xmlns:a16="http://schemas.microsoft.com/office/drawing/2014/main" id="{A815FB1B-9962-4548-9705-2864133AFCA1}"/>
              </a:ext>
            </a:extLst>
          </p:cNvPr>
          <p:cNvSpPr txBox="1"/>
          <p:nvPr/>
        </p:nvSpPr>
        <p:spPr>
          <a:xfrm>
            <a:off x="8327270" y="2611655"/>
            <a:ext cx="2660492" cy="923330"/>
          </a:xfrm>
          <a:prstGeom prst="rect">
            <a:avLst/>
          </a:prstGeom>
          <a:noFill/>
        </p:spPr>
        <p:txBody>
          <a:bodyPr wrap="square" rtlCol="0">
            <a:spAutoFit/>
          </a:bodyPr>
          <a:lstStyle/>
          <a:p>
            <a:pPr algn="r"/>
            <a:r>
              <a:rPr lang="it-IT" dirty="0"/>
              <a:t>Intervento Italia e Germania in Spagna, a fianco di Franco</a:t>
            </a:r>
          </a:p>
        </p:txBody>
      </p:sp>
      <p:sp>
        <p:nvSpPr>
          <p:cNvPr id="34" name="CasellaDiTesto 33">
            <a:extLst>
              <a:ext uri="{FF2B5EF4-FFF2-40B4-BE49-F238E27FC236}">
                <a16:creationId xmlns:a16="http://schemas.microsoft.com/office/drawing/2014/main" id="{E3C9A4EE-86E5-044E-9D4E-55710B748EEC}"/>
              </a:ext>
            </a:extLst>
          </p:cNvPr>
          <p:cNvSpPr txBox="1"/>
          <p:nvPr/>
        </p:nvSpPr>
        <p:spPr>
          <a:xfrm>
            <a:off x="11275047" y="2889543"/>
            <a:ext cx="800219" cy="369332"/>
          </a:xfrm>
          <a:prstGeom prst="rect">
            <a:avLst/>
          </a:prstGeom>
          <a:noFill/>
        </p:spPr>
        <p:txBody>
          <a:bodyPr wrap="none" rtlCol="0">
            <a:spAutoFit/>
          </a:bodyPr>
          <a:lstStyle/>
          <a:p>
            <a:r>
              <a:rPr lang="it-IT" dirty="0">
                <a:latin typeface="Arial Black" panose="020B0A04020102020204" pitchFamily="34" charset="0"/>
              </a:rPr>
              <a:t>1936</a:t>
            </a:r>
          </a:p>
        </p:txBody>
      </p:sp>
      <p:sp>
        <p:nvSpPr>
          <p:cNvPr id="35" name="Connettore 34">
            <a:extLst>
              <a:ext uri="{FF2B5EF4-FFF2-40B4-BE49-F238E27FC236}">
                <a16:creationId xmlns:a16="http://schemas.microsoft.com/office/drawing/2014/main" id="{759A7863-E1CD-1548-B5CB-A3FDDDCBD2F2}"/>
              </a:ext>
            </a:extLst>
          </p:cNvPr>
          <p:cNvSpPr/>
          <p:nvPr/>
        </p:nvSpPr>
        <p:spPr>
          <a:xfrm>
            <a:off x="10921282" y="6117348"/>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6" name="CasellaDiTesto 35">
            <a:extLst>
              <a:ext uri="{FF2B5EF4-FFF2-40B4-BE49-F238E27FC236}">
                <a16:creationId xmlns:a16="http://schemas.microsoft.com/office/drawing/2014/main" id="{AB37C965-2BAD-2442-A363-1B4314249104}"/>
              </a:ext>
            </a:extLst>
          </p:cNvPr>
          <p:cNvSpPr txBox="1"/>
          <p:nvPr/>
        </p:nvSpPr>
        <p:spPr>
          <a:xfrm>
            <a:off x="11286918" y="3974922"/>
            <a:ext cx="800219" cy="369332"/>
          </a:xfrm>
          <a:prstGeom prst="rect">
            <a:avLst/>
          </a:prstGeom>
          <a:noFill/>
        </p:spPr>
        <p:txBody>
          <a:bodyPr wrap="none" rtlCol="0">
            <a:spAutoFit/>
          </a:bodyPr>
          <a:lstStyle/>
          <a:p>
            <a:r>
              <a:rPr lang="it-IT" dirty="0">
                <a:latin typeface="Arial Black" panose="020B0A04020102020204" pitchFamily="34" charset="0"/>
              </a:rPr>
              <a:t>1939</a:t>
            </a:r>
          </a:p>
        </p:txBody>
      </p:sp>
      <p:sp>
        <p:nvSpPr>
          <p:cNvPr id="37" name="CasellaDiTesto 36">
            <a:extLst>
              <a:ext uri="{FF2B5EF4-FFF2-40B4-BE49-F238E27FC236}">
                <a16:creationId xmlns:a16="http://schemas.microsoft.com/office/drawing/2014/main" id="{A194C188-15A6-F443-A704-CF9839376E2E}"/>
              </a:ext>
            </a:extLst>
          </p:cNvPr>
          <p:cNvSpPr txBox="1"/>
          <p:nvPr/>
        </p:nvSpPr>
        <p:spPr>
          <a:xfrm>
            <a:off x="11298789" y="5032165"/>
            <a:ext cx="800219" cy="369332"/>
          </a:xfrm>
          <a:prstGeom prst="rect">
            <a:avLst/>
          </a:prstGeom>
          <a:noFill/>
        </p:spPr>
        <p:txBody>
          <a:bodyPr wrap="none" rtlCol="0">
            <a:spAutoFit/>
          </a:bodyPr>
          <a:lstStyle/>
          <a:p>
            <a:r>
              <a:rPr lang="it-IT" dirty="0">
                <a:latin typeface="Arial Black" panose="020B0A04020102020204" pitchFamily="34" charset="0"/>
              </a:rPr>
              <a:t>1939</a:t>
            </a:r>
          </a:p>
        </p:txBody>
      </p:sp>
      <p:sp>
        <p:nvSpPr>
          <p:cNvPr id="38" name="CasellaDiTesto 37">
            <a:extLst>
              <a:ext uri="{FF2B5EF4-FFF2-40B4-BE49-F238E27FC236}">
                <a16:creationId xmlns:a16="http://schemas.microsoft.com/office/drawing/2014/main" id="{C27C0CDA-0B5D-3046-BF18-7076EA312C0A}"/>
              </a:ext>
            </a:extLst>
          </p:cNvPr>
          <p:cNvSpPr txBox="1"/>
          <p:nvPr/>
        </p:nvSpPr>
        <p:spPr>
          <a:xfrm>
            <a:off x="11310660" y="6117544"/>
            <a:ext cx="800219" cy="369332"/>
          </a:xfrm>
          <a:prstGeom prst="rect">
            <a:avLst/>
          </a:prstGeom>
          <a:noFill/>
        </p:spPr>
        <p:txBody>
          <a:bodyPr wrap="none" rtlCol="0">
            <a:spAutoFit/>
          </a:bodyPr>
          <a:lstStyle/>
          <a:p>
            <a:r>
              <a:rPr lang="it-IT" dirty="0">
                <a:latin typeface="Arial Black" panose="020B0A04020102020204" pitchFamily="34" charset="0"/>
              </a:rPr>
              <a:t>1939</a:t>
            </a:r>
          </a:p>
        </p:txBody>
      </p:sp>
      <p:sp>
        <p:nvSpPr>
          <p:cNvPr id="39" name="Rettangolo 38">
            <a:extLst>
              <a:ext uri="{FF2B5EF4-FFF2-40B4-BE49-F238E27FC236}">
                <a16:creationId xmlns:a16="http://schemas.microsoft.com/office/drawing/2014/main" id="{C18871E5-615B-BF42-ADD9-6D81AE8A6788}"/>
              </a:ext>
            </a:extLst>
          </p:cNvPr>
          <p:cNvSpPr/>
          <p:nvPr/>
        </p:nvSpPr>
        <p:spPr>
          <a:xfrm>
            <a:off x="7637125" y="3960587"/>
            <a:ext cx="3350637" cy="369332"/>
          </a:xfrm>
          <a:prstGeom prst="rect">
            <a:avLst/>
          </a:prstGeom>
        </p:spPr>
        <p:txBody>
          <a:bodyPr wrap="square">
            <a:spAutoFit/>
          </a:bodyPr>
          <a:lstStyle/>
          <a:p>
            <a:r>
              <a:rPr lang="it-IT" b="1" dirty="0"/>
              <a:t>7-8 aprile:</a:t>
            </a:r>
            <a:r>
              <a:rPr lang="it-IT" dirty="0"/>
              <a:t> l’Italia occupa l’Albania</a:t>
            </a:r>
          </a:p>
        </p:txBody>
      </p:sp>
      <p:sp>
        <p:nvSpPr>
          <p:cNvPr id="40" name="Rettangolo 39">
            <a:extLst>
              <a:ext uri="{FF2B5EF4-FFF2-40B4-BE49-F238E27FC236}">
                <a16:creationId xmlns:a16="http://schemas.microsoft.com/office/drawing/2014/main" id="{6BD1C3B1-3BBB-004B-A086-A4E54A067E57}"/>
              </a:ext>
            </a:extLst>
          </p:cNvPr>
          <p:cNvSpPr/>
          <p:nvPr/>
        </p:nvSpPr>
        <p:spPr>
          <a:xfrm>
            <a:off x="7749350" y="4764315"/>
            <a:ext cx="3238412" cy="923330"/>
          </a:xfrm>
          <a:prstGeom prst="rect">
            <a:avLst/>
          </a:prstGeom>
        </p:spPr>
        <p:txBody>
          <a:bodyPr wrap="square">
            <a:spAutoFit/>
          </a:bodyPr>
          <a:lstStyle/>
          <a:p>
            <a:pPr algn="r"/>
            <a:r>
              <a:rPr lang="it-IT" b="1" dirty="0"/>
              <a:t>22 maggio: </a:t>
            </a:r>
            <a:r>
              <a:rPr lang="it-IT" i="1" dirty="0"/>
              <a:t>Patto d’acciaio </a:t>
            </a:r>
            <a:r>
              <a:rPr lang="it-IT" dirty="0"/>
              <a:t>fra Italia e Germania (mutuo soccorso, non difensivo)</a:t>
            </a:r>
          </a:p>
        </p:txBody>
      </p:sp>
      <p:sp>
        <p:nvSpPr>
          <p:cNvPr id="41" name="Rettangolo 40">
            <a:extLst>
              <a:ext uri="{FF2B5EF4-FFF2-40B4-BE49-F238E27FC236}">
                <a16:creationId xmlns:a16="http://schemas.microsoft.com/office/drawing/2014/main" id="{9A87F08B-99AA-2245-9392-E9CF1BFDB2CB}"/>
              </a:ext>
            </a:extLst>
          </p:cNvPr>
          <p:cNvSpPr/>
          <p:nvPr/>
        </p:nvSpPr>
        <p:spPr>
          <a:xfrm>
            <a:off x="8706721" y="5974182"/>
            <a:ext cx="2281041" cy="646331"/>
          </a:xfrm>
          <a:prstGeom prst="rect">
            <a:avLst/>
          </a:prstGeom>
        </p:spPr>
        <p:txBody>
          <a:bodyPr wrap="square">
            <a:spAutoFit/>
          </a:bodyPr>
          <a:lstStyle/>
          <a:p>
            <a:pPr algn="r"/>
            <a:r>
              <a:rPr lang="it-IT" b="1" dirty="0"/>
              <a:t>23 agosto: </a:t>
            </a:r>
            <a:r>
              <a:rPr lang="it-IT" dirty="0"/>
              <a:t>patto Ribbentrop-Molotov</a:t>
            </a:r>
          </a:p>
        </p:txBody>
      </p:sp>
    </p:spTree>
    <p:extLst>
      <p:ext uri="{BB962C8B-B14F-4D97-AF65-F5344CB8AC3E}">
        <p14:creationId xmlns:p14="http://schemas.microsoft.com/office/powerpoint/2010/main" val="580160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con angoli arrotondati 11">
            <a:extLst>
              <a:ext uri="{FF2B5EF4-FFF2-40B4-BE49-F238E27FC236}">
                <a16:creationId xmlns:a16="http://schemas.microsoft.com/office/drawing/2014/main" id="{B8AA5A85-D956-514F-A6C5-9652A1CB7D56}"/>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6A427017-2CE7-3F4B-AA10-5B3AD6B21680}"/>
              </a:ext>
            </a:extLst>
          </p:cNvPr>
          <p:cNvSpPr txBox="1"/>
          <p:nvPr/>
        </p:nvSpPr>
        <p:spPr>
          <a:xfrm>
            <a:off x="1801256" y="422149"/>
            <a:ext cx="2273379"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politica coloniale</a:t>
            </a:r>
          </a:p>
        </p:txBody>
      </p:sp>
      <p:sp>
        <p:nvSpPr>
          <p:cNvPr id="14" name="CasellaDiTesto 13">
            <a:extLst>
              <a:ext uri="{FF2B5EF4-FFF2-40B4-BE49-F238E27FC236}">
                <a16:creationId xmlns:a16="http://schemas.microsoft.com/office/drawing/2014/main" id="{5F037489-F9CF-8A44-A2E5-15AEB06DD594}"/>
              </a:ext>
            </a:extLst>
          </p:cNvPr>
          <p:cNvSpPr txBox="1"/>
          <p:nvPr/>
        </p:nvSpPr>
        <p:spPr>
          <a:xfrm>
            <a:off x="433501" y="147749"/>
            <a:ext cx="3448701" cy="400110"/>
          </a:xfrm>
          <a:prstGeom prst="rect">
            <a:avLst/>
          </a:prstGeom>
          <a:noFill/>
        </p:spPr>
        <p:txBody>
          <a:bodyPr wrap="none" rtlCol="0">
            <a:spAutoFit/>
          </a:bodyPr>
          <a:lstStyle/>
          <a:p>
            <a:r>
              <a:rPr lang="it-IT" sz="2000" dirty="0">
                <a:latin typeface="Avenir Next" panose="020B0503020202020204" pitchFamily="34" charset="0"/>
              </a:rPr>
              <a:t>Il Fascismo negli anni Trenta</a:t>
            </a:r>
          </a:p>
        </p:txBody>
      </p:sp>
      <p:pic>
        <p:nvPicPr>
          <p:cNvPr id="17" name="Picture 2" descr="http://digilander.libero.it/wrnzla/immagini8/mappe/italian_east_africa_map.jpg">
            <a:extLst>
              <a:ext uri="{FF2B5EF4-FFF2-40B4-BE49-F238E27FC236}">
                <a16:creationId xmlns:a16="http://schemas.microsoft.com/office/drawing/2014/main" id="{120C662F-5F10-BF45-8401-00545C46ED02}"/>
              </a:ext>
            </a:extLst>
          </p:cNvPr>
          <p:cNvPicPr>
            <a:picLocks noChangeAspect="1" noChangeArrowheads="1"/>
          </p:cNvPicPr>
          <p:nvPr/>
        </p:nvPicPr>
        <p:blipFill>
          <a:blip r:embed="rId2"/>
          <a:srcRect/>
          <a:stretch>
            <a:fillRect/>
          </a:stretch>
        </p:blipFill>
        <p:spPr>
          <a:xfrm>
            <a:off x="7137312" y="1"/>
            <a:ext cx="5054688" cy="6858000"/>
          </a:xfrm>
          <a:prstGeom prst="rect">
            <a:avLst/>
          </a:prstGeom>
          <a:noFill/>
        </p:spPr>
      </p:pic>
      <p:pic>
        <p:nvPicPr>
          <p:cNvPr id="18" name="Immagine 17" descr="Immagine che contiene disegnando&#10;&#10;Descrizione generata automaticamente">
            <a:extLst>
              <a:ext uri="{FF2B5EF4-FFF2-40B4-BE49-F238E27FC236}">
                <a16:creationId xmlns:a16="http://schemas.microsoft.com/office/drawing/2014/main" id="{A8BE94B2-2928-784C-8436-880BCDDD99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62490">
            <a:off x="4658335" y="2713871"/>
            <a:ext cx="2754179" cy="3847514"/>
          </a:xfrm>
          <a:prstGeom prst="rect">
            <a:avLst/>
          </a:prstGeom>
          <a:effectLst>
            <a:outerShdw blurRad="50800" dist="38100" dir="2700000" algn="tl" rotWithShape="0">
              <a:prstClr val="black">
                <a:alpha val="40000"/>
              </a:prstClr>
            </a:outerShdw>
          </a:effectLst>
        </p:spPr>
      </p:pic>
      <p:sp>
        <p:nvSpPr>
          <p:cNvPr id="19" name="Segnaposto contenuto 2">
            <a:extLst>
              <a:ext uri="{FF2B5EF4-FFF2-40B4-BE49-F238E27FC236}">
                <a16:creationId xmlns:a16="http://schemas.microsoft.com/office/drawing/2014/main" id="{C24968AA-845A-3143-9E79-3524969385A9}"/>
              </a:ext>
            </a:extLst>
          </p:cNvPr>
          <p:cNvSpPr txBox="1">
            <a:spLocks/>
          </p:cNvSpPr>
          <p:nvPr/>
        </p:nvSpPr>
        <p:spPr>
          <a:xfrm>
            <a:off x="308857" y="947378"/>
            <a:ext cx="4643438" cy="321471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altLang="it-IT" sz="2000" b="0" i="0" u="none" strike="noStrike" kern="1200" cap="none" spc="0" normalizeH="0" baseline="0" noProof="0" dirty="0">
                <a:ln>
                  <a:noFill/>
                </a:ln>
                <a:solidFill>
                  <a:schemeClr val="tx1"/>
                </a:solidFill>
                <a:effectLst/>
                <a:uLnTx/>
                <a:uFillTx/>
                <a:latin typeface="+mn-lt"/>
                <a:ea typeface="+mn-ea"/>
                <a:cs typeface="+mn-cs"/>
              </a:rPr>
              <a:t>Espansione militare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altLang="it-IT" sz="2000" b="0" i="0" u="none" strike="noStrike" kern="1200" cap="none" spc="0" normalizeH="0" baseline="0" noProof="0" dirty="0">
                <a:ln>
                  <a:noFill/>
                </a:ln>
                <a:solidFill>
                  <a:schemeClr val="tx1"/>
                </a:solidFill>
                <a:effectLst/>
                <a:uLnTx/>
                <a:uFillTx/>
                <a:latin typeface="+mn-lt"/>
                <a:ea typeface="+mn-ea"/>
                <a:cs typeface="+mn-cs"/>
              </a:rPr>
              <a:t>Politica demografica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altLang="it-IT" sz="2000" b="0" i="0" u="none" strike="noStrike" kern="1200" cap="none" spc="0" normalizeH="0" baseline="0" noProof="0" dirty="0">
                <a:ln>
                  <a:noFill/>
                </a:ln>
                <a:solidFill>
                  <a:schemeClr val="tx1"/>
                </a:solidFill>
                <a:effectLst/>
                <a:uLnTx/>
                <a:uFillTx/>
                <a:latin typeface="+mn-lt"/>
                <a:ea typeface="+mn-ea"/>
                <a:cs typeface="+mn-cs"/>
              </a:rPr>
              <a:t>Ripreso il progetto coloniale fallito alla fine del XIX secolo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altLang="it-IT" sz="2000" b="1" i="0" u="none" strike="noStrike" kern="1200" cap="none" spc="0" normalizeH="0" baseline="0" noProof="0" dirty="0">
                <a:ln>
                  <a:noFill/>
                </a:ln>
                <a:solidFill>
                  <a:schemeClr val="tx1"/>
                </a:solidFill>
                <a:effectLst/>
                <a:uLnTx/>
                <a:uFillTx/>
                <a:latin typeface="+mn-lt"/>
                <a:ea typeface="+mn-ea"/>
                <a:cs typeface="+mn-cs"/>
              </a:rPr>
              <a:t>1935:</a:t>
            </a:r>
            <a:r>
              <a:rPr kumimoji="0" lang="it-IT" altLang="it-IT" sz="2000" b="0" i="0" u="none" strike="noStrike" kern="1200" cap="none" spc="0" normalizeH="0" baseline="0" noProof="0" dirty="0">
                <a:ln>
                  <a:noFill/>
                </a:ln>
                <a:solidFill>
                  <a:schemeClr val="tx1"/>
                </a:solidFill>
                <a:effectLst/>
                <a:uLnTx/>
                <a:uFillTx/>
                <a:latin typeface="+mn-lt"/>
                <a:ea typeface="+mn-ea"/>
                <a:cs typeface="+mn-cs"/>
              </a:rPr>
              <a:t> attacco all’Etiopia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altLang="it-IT" sz="2000" b="1" i="0" u="none" strike="noStrike" kern="1200" cap="none" spc="0" normalizeH="0" baseline="0" noProof="0" dirty="0">
                <a:ln>
                  <a:noFill/>
                </a:ln>
                <a:solidFill>
                  <a:schemeClr val="tx1"/>
                </a:solidFill>
                <a:effectLst/>
                <a:uLnTx/>
                <a:uFillTx/>
                <a:latin typeface="+mn-lt"/>
                <a:ea typeface="+mn-ea"/>
                <a:cs typeface="+mn-cs"/>
              </a:rPr>
              <a:t>Africa Orientale Italiana </a:t>
            </a:r>
            <a:r>
              <a:rPr kumimoji="0" lang="it-IT" altLang="it-IT" sz="2000" b="0" i="0" u="none" strike="noStrike" kern="1200" cap="none" spc="0" normalizeH="0" baseline="0" noProof="0" dirty="0">
                <a:ln>
                  <a:noFill/>
                </a:ln>
                <a:solidFill>
                  <a:schemeClr val="tx1"/>
                </a:solidFill>
                <a:effectLst/>
                <a:uLnTx/>
                <a:uFillTx/>
                <a:latin typeface="+mn-lt"/>
                <a:ea typeface="+mn-ea"/>
                <a:cs typeface="+mn-cs"/>
              </a:rPr>
              <a:t>– proclamata la nascita di un impero italiano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altLang="it-IT" sz="2000" dirty="0"/>
              <a:t>Sanzioni  e uscita dalla Società delle Nazioni</a:t>
            </a:r>
            <a:endParaRPr kumimoji="0" lang="it-IT" altLang="it-IT"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0" name="Immagine 19" descr="Immagine che contiene testo&#10;&#10;Descrizione generata automaticamente">
            <a:extLst>
              <a:ext uri="{FF2B5EF4-FFF2-40B4-BE49-F238E27FC236}">
                <a16:creationId xmlns:a16="http://schemas.microsoft.com/office/drawing/2014/main" id="{268FE9DD-AE5B-F348-9E0C-584234451D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348250">
            <a:off x="755182" y="4158771"/>
            <a:ext cx="3760548" cy="25069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2408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con angoli arrotondati 31">
            <a:extLst>
              <a:ext uri="{FF2B5EF4-FFF2-40B4-BE49-F238E27FC236}">
                <a16:creationId xmlns:a16="http://schemas.microsoft.com/office/drawing/2014/main" id="{44F7AA89-60A0-5C42-8228-EC765569813B}"/>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CasellaDiTesto 37">
            <a:extLst>
              <a:ext uri="{FF2B5EF4-FFF2-40B4-BE49-F238E27FC236}">
                <a16:creationId xmlns:a16="http://schemas.microsoft.com/office/drawing/2014/main" id="{39EB039B-65F4-0F4A-8F78-F6046A3D37A1}"/>
              </a:ext>
            </a:extLst>
          </p:cNvPr>
          <p:cNvSpPr txBox="1"/>
          <p:nvPr/>
        </p:nvSpPr>
        <p:spPr>
          <a:xfrm>
            <a:off x="1801256" y="422149"/>
            <a:ext cx="2092689"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politica razziale</a:t>
            </a:r>
          </a:p>
        </p:txBody>
      </p:sp>
      <p:sp>
        <p:nvSpPr>
          <p:cNvPr id="39" name="CasellaDiTesto 38">
            <a:extLst>
              <a:ext uri="{FF2B5EF4-FFF2-40B4-BE49-F238E27FC236}">
                <a16:creationId xmlns:a16="http://schemas.microsoft.com/office/drawing/2014/main" id="{D8E3505F-5945-BA41-A713-A3971F1A3F72}"/>
              </a:ext>
            </a:extLst>
          </p:cNvPr>
          <p:cNvSpPr txBox="1"/>
          <p:nvPr/>
        </p:nvSpPr>
        <p:spPr>
          <a:xfrm>
            <a:off x="433501" y="147749"/>
            <a:ext cx="3448701" cy="400110"/>
          </a:xfrm>
          <a:prstGeom prst="rect">
            <a:avLst/>
          </a:prstGeom>
          <a:noFill/>
        </p:spPr>
        <p:txBody>
          <a:bodyPr wrap="none" rtlCol="0">
            <a:spAutoFit/>
          </a:bodyPr>
          <a:lstStyle/>
          <a:p>
            <a:r>
              <a:rPr lang="it-IT" sz="2000" dirty="0">
                <a:latin typeface="Avenir Next" panose="020B0503020202020204" pitchFamily="34" charset="0"/>
              </a:rPr>
              <a:t>Il Fascismo negli anni Trenta</a:t>
            </a:r>
          </a:p>
        </p:txBody>
      </p:sp>
      <p:sp>
        <p:nvSpPr>
          <p:cNvPr id="43" name="Connettore pagina esterna 42">
            <a:extLst>
              <a:ext uri="{FF2B5EF4-FFF2-40B4-BE49-F238E27FC236}">
                <a16:creationId xmlns:a16="http://schemas.microsoft.com/office/drawing/2014/main" id="{BBACEA2F-81F1-B94B-BD55-0B5302581FA5}"/>
              </a:ext>
            </a:extLst>
          </p:cNvPr>
          <p:cNvSpPr/>
          <p:nvPr/>
        </p:nvSpPr>
        <p:spPr>
          <a:xfrm>
            <a:off x="4546505" y="2327449"/>
            <a:ext cx="2630785" cy="1834515"/>
          </a:xfrm>
          <a:prstGeom prst="flowChartOffpageConnector">
            <a:avLst/>
          </a:prstGeom>
          <a:solidFill>
            <a:srgbClr val="FFC000"/>
          </a:solidFill>
        </p:spPr>
        <p:txBody>
          <a:bodyPr wrap="square">
            <a:spAutoFit/>
          </a:bodyPr>
          <a:lstStyle/>
          <a:p>
            <a:pPr lvl="0" algn="just">
              <a:spcBef>
                <a:spcPct val="20000"/>
              </a:spcBef>
              <a:defRPr/>
            </a:pPr>
            <a:r>
              <a:rPr lang="it-IT" dirty="0"/>
              <a:t>disincentivare i rapporti fra «cittadini» e «sudditi» (es. vietata la convivenza tra uomini italiani e donne locali)</a:t>
            </a:r>
          </a:p>
        </p:txBody>
      </p:sp>
      <p:sp>
        <p:nvSpPr>
          <p:cNvPr id="44" name="CasellaDiTesto 43">
            <a:extLst>
              <a:ext uri="{FF2B5EF4-FFF2-40B4-BE49-F238E27FC236}">
                <a16:creationId xmlns:a16="http://schemas.microsoft.com/office/drawing/2014/main" id="{3C5C8E08-3E72-1A4C-973C-58AB83C86E44}"/>
              </a:ext>
            </a:extLst>
          </p:cNvPr>
          <p:cNvSpPr txBox="1"/>
          <p:nvPr/>
        </p:nvSpPr>
        <p:spPr>
          <a:xfrm>
            <a:off x="4546506" y="664098"/>
            <a:ext cx="2630785" cy="369332"/>
          </a:xfrm>
          <a:prstGeom prst="rect">
            <a:avLst/>
          </a:prstGeom>
          <a:noFill/>
        </p:spPr>
        <p:txBody>
          <a:bodyPr wrap="none" rtlCol="0">
            <a:spAutoFit/>
          </a:bodyPr>
          <a:lstStyle/>
          <a:p>
            <a:r>
              <a:rPr lang="it-IT" dirty="0"/>
              <a:t>In Africa Orientale Italiana</a:t>
            </a:r>
          </a:p>
        </p:txBody>
      </p:sp>
      <p:pic>
        <p:nvPicPr>
          <p:cNvPr id="45" name="Immagine 44" descr="Immagine che contiene testo, libro&#10;&#10;Descrizione generata automaticamente">
            <a:extLst>
              <a:ext uri="{FF2B5EF4-FFF2-40B4-BE49-F238E27FC236}">
                <a16:creationId xmlns:a16="http://schemas.microsoft.com/office/drawing/2014/main" id="{4E93EB67-AC55-334E-92B9-E22E284121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37394" y="187693"/>
            <a:ext cx="4277604" cy="3015711"/>
          </a:xfrm>
          <a:prstGeom prst="rect">
            <a:avLst/>
          </a:prstGeom>
        </p:spPr>
      </p:pic>
      <p:pic>
        <p:nvPicPr>
          <p:cNvPr id="46" name="Immagine 45" descr="Immagine che contiene testo&#10;&#10;Descrizione generata automaticamente">
            <a:extLst>
              <a:ext uri="{FF2B5EF4-FFF2-40B4-BE49-F238E27FC236}">
                <a16:creationId xmlns:a16="http://schemas.microsoft.com/office/drawing/2014/main" id="{96FB4D58-23C7-A346-A22C-30AF4950B1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4396" y="3654596"/>
            <a:ext cx="4323600" cy="3015711"/>
          </a:xfrm>
          <a:prstGeom prst="rect">
            <a:avLst/>
          </a:prstGeom>
        </p:spPr>
      </p:pic>
      <p:pic>
        <p:nvPicPr>
          <p:cNvPr id="47" name="Immagine 46">
            <a:extLst>
              <a:ext uri="{FF2B5EF4-FFF2-40B4-BE49-F238E27FC236}">
                <a16:creationId xmlns:a16="http://schemas.microsoft.com/office/drawing/2014/main" id="{C9E7609D-7026-5C4A-81F9-C654339A9FB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980583"/>
            <a:ext cx="3976465" cy="2824194"/>
          </a:xfrm>
          <a:prstGeom prst="rect">
            <a:avLst/>
          </a:prstGeom>
        </p:spPr>
      </p:pic>
      <p:pic>
        <p:nvPicPr>
          <p:cNvPr id="48" name="Immagine 47" descr="Immagine che contiene testo&#10;&#10;Descrizione generata automaticamente">
            <a:extLst>
              <a:ext uri="{FF2B5EF4-FFF2-40B4-BE49-F238E27FC236}">
                <a16:creationId xmlns:a16="http://schemas.microsoft.com/office/drawing/2014/main" id="{635BE5AD-8E54-8148-A75F-8443F40E06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21" y="4039064"/>
            <a:ext cx="3977638" cy="2630454"/>
          </a:xfrm>
          <a:prstGeom prst="rect">
            <a:avLst/>
          </a:prstGeom>
        </p:spPr>
      </p:pic>
      <p:sp>
        <p:nvSpPr>
          <p:cNvPr id="49" name="Connettore pagina esterna 48">
            <a:extLst>
              <a:ext uri="{FF2B5EF4-FFF2-40B4-BE49-F238E27FC236}">
                <a16:creationId xmlns:a16="http://schemas.microsoft.com/office/drawing/2014/main" id="{B2C15F42-B64F-694C-AF95-0A9987058BC3}"/>
              </a:ext>
            </a:extLst>
          </p:cNvPr>
          <p:cNvSpPr/>
          <p:nvPr/>
        </p:nvSpPr>
        <p:spPr>
          <a:xfrm>
            <a:off x="4546505" y="1372382"/>
            <a:ext cx="2630785" cy="802600"/>
          </a:xfrm>
          <a:prstGeom prst="flowChartOffpageConnector">
            <a:avLst/>
          </a:prstGeom>
          <a:solidFill>
            <a:schemeClr val="accent4">
              <a:lumMod val="60000"/>
              <a:lumOff val="40000"/>
            </a:schemeClr>
          </a:solidFill>
        </p:spPr>
        <p:txBody>
          <a:bodyPr wrap="square">
            <a:spAutoFit/>
          </a:bodyPr>
          <a:lstStyle/>
          <a:p>
            <a:pPr algn="ctr"/>
            <a:r>
              <a:rPr lang="it-IT" dirty="0"/>
              <a:t>Paura della contaminazione razziale</a:t>
            </a:r>
          </a:p>
        </p:txBody>
      </p:sp>
      <p:sp>
        <p:nvSpPr>
          <p:cNvPr id="50" name="Connettore pagina esterna 49">
            <a:extLst>
              <a:ext uri="{FF2B5EF4-FFF2-40B4-BE49-F238E27FC236}">
                <a16:creationId xmlns:a16="http://schemas.microsoft.com/office/drawing/2014/main" id="{9083532D-CAD2-E04A-864B-250E3A604F96}"/>
              </a:ext>
            </a:extLst>
          </p:cNvPr>
          <p:cNvSpPr/>
          <p:nvPr/>
        </p:nvSpPr>
        <p:spPr>
          <a:xfrm>
            <a:off x="4927397" y="4499928"/>
            <a:ext cx="2031518" cy="458629"/>
          </a:xfrm>
          <a:prstGeom prst="flowChartOffpageConnector">
            <a:avLst/>
          </a:prstGeom>
          <a:solidFill>
            <a:schemeClr val="accent4">
              <a:lumMod val="75000"/>
            </a:schemeClr>
          </a:solidFill>
        </p:spPr>
        <p:txBody>
          <a:bodyPr wrap="none">
            <a:spAutoFit/>
          </a:bodyPr>
          <a:lstStyle/>
          <a:p>
            <a:r>
              <a:rPr lang="it-IT" dirty="0"/>
              <a:t>regime di apartheid</a:t>
            </a:r>
          </a:p>
        </p:txBody>
      </p:sp>
    </p:spTree>
    <p:extLst>
      <p:ext uri="{BB962C8B-B14F-4D97-AF65-F5344CB8AC3E}">
        <p14:creationId xmlns:p14="http://schemas.microsoft.com/office/powerpoint/2010/main" val="1479741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con angoli arrotondati 31">
            <a:extLst>
              <a:ext uri="{FF2B5EF4-FFF2-40B4-BE49-F238E27FC236}">
                <a16:creationId xmlns:a16="http://schemas.microsoft.com/office/drawing/2014/main" id="{44F7AA89-60A0-5C42-8228-EC765569813B}"/>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CasellaDiTesto 37">
            <a:extLst>
              <a:ext uri="{FF2B5EF4-FFF2-40B4-BE49-F238E27FC236}">
                <a16:creationId xmlns:a16="http://schemas.microsoft.com/office/drawing/2014/main" id="{39EB039B-65F4-0F4A-8F78-F6046A3D37A1}"/>
              </a:ext>
            </a:extLst>
          </p:cNvPr>
          <p:cNvSpPr txBox="1"/>
          <p:nvPr/>
        </p:nvSpPr>
        <p:spPr>
          <a:xfrm>
            <a:off x="1801256" y="422149"/>
            <a:ext cx="2092689"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politica razziale</a:t>
            </a:r>
          </a:p>
        </p:txBody>
      </p:sp>
      <p:sp>
        <p:nvSpPr>
          <p:cNvPr id="39" name="CasellaDiTesto 38">
            <a:extLst>
              <a:ext uri="{FF2B5EF4-FFF2-40B4-BE49-F238E27FC236}">
                <a16:creationId xmlns:a16="http://schemas.microsoft.com/office/drawing/2014/main" id="{D8E3505F-5945-BA41-A713-A3971F1A3F72}"/>
              </a:ext>
            </a:extLst>
          </p:cNvPr>
          <p:cNvSpPr txBox="1"/>
          <p:nvPr/>
        </p:nvSpPr>
        <p:spPr>
          <a:xfrm>
            <a:off x="433501" y="147749"/>
            <a:ext cx="3448701" cy="400110"/>
          </a:xfrm>
          <a:prstGeom prst="rect">
            <a:avLst/>
          </a:prstGeom>
          <a:noFill/>
        </p:spPr>
        <p:txBody>
          <a:bodyPr wrap="none" rtlCol="0">
            <a:spAutoFit/>
          </a:bodyPr>
          <a:lstStyle/>
          <a:p>
            <a:r>
              <a:rPr lang="it-IT" sz="2000" dirty="0">
                <a:latin typeface="Avenir Next" panose="020B0503020202020204" pitchFamily="34" charset="0"/>
              </a:rPr>
              <a:t>Il Fascismo negli anni Trenta</a:t>
            </a:r>
          </a:p>
        </p:txBody>
      </p:sp>
      <p:sp>
        <p:nvSpPr>
          <p:cNvPr id="44" name="CasellaDiTesto 43">
            <a:extLst>
              <a:ext uri="{FF2B5EF4-FFF2-40B4-BE49-F238E27FC236}">
                <a16:creationId xmlns:a16="http://schemas.microsoft.com/office/drawing/2014/main" id="{3C5C8E08-3E72-1A4C-973C-58AB83C86E44}"/>
              </a:ext>
            </a:extLst>
          </p:cNvPr>
          <p:cNvSpPr txBox="1"/>
          <p:nvPr/>
        </p:nvSpPr>
        <p:spPr>
          <a:xfrm>
            <a:off x="5470693" y="381339"/>
            <a:ext cx="1199367" cy="400110"/>
          </a:xfrm>
          <a:prstGeom prst="rect">
            <a:avLst/>
          </a:prstGeom>
          <a:noFill/>
        </p:spPr>
        <p:txBody>
          <a:bodyPr wrap="none" rtlCol="0">
            <a:spAutoFit/>
          </a:bodyPr>
          <a:lstStyle/>
          <a:p>
            <a:r>
              <a:rPr lang="it-IT" sz="2000" b="1" dirty="0">
                <a:latin typeface="Avenir Next Heavy" panose="020B0503020202020204" pitchFamily="34" charset="0"/>
              </a:rPr>
              <a:t>In Italia</a:t>
            </a:r>
          </a:p>
        </p:txBody>
      </p:sp>
      <p:pic>
        <p:nvPicPr>
          <p:cNvPr id="13" name="Immagine 12" descr="Immagine che contiene testo, libro&#10;&#10;Descrizione generata automaticamente">
            <a:extLst>
              <a:ext uri="{FF2B5EF4-FFF2-40B4-BE49-F238E27FC236}">
                <a16:creationId xmlns:a16="http://schemas.microsoft.com/office/drawing/2014/main" id="{E6296004-E0CE-DC49-9814-EF9182D7409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224162">
            <a:off x="9306097" y="88111"/>
            <a:ext cx="2716084" cy="3425209"/>
          </a:xfrm>
          <a:prstGeom prst="rect">
            <a:avLst/>
          </a:prstGeom>
        </p:spPr>
      </p:pic>
      <p:pic>
        <p:nvPicPr>
          <p:cNvPr id="14" name="Segnaposto contenuto 3">
            <a:extLst>
              <a:ext uri="{FF2B5EF4-FFF2-40B4-BE49-F238E27FC236}">
                <a16:creationId xmlns:a16="http://schemas.microsoft.com/office/drawing/2014/main" id="{3795CE76-9E11-7743-9659-E68B881C036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440186">
            <a:off x="8055728" y="3322114"/>
            <a:ext cx="3946340" cy="3231029"/>
          </a:xfrm>
          <a:prstGeom prst="rect">
            <a:avLst/>
          </a:prstGeom>
        </p:spPr>
      </p:pic>
      <p:pic>
        <p:nvPicPr>
          <p:cNvPr id="15" name="Immagine 14" descr="Immagine che contiene testo, quotidiano&#10;&#10;Descrizione generata automaticamente">
            <a:extLst>
              <a:ext uri="{FF2B5EF4-FFF2-40B4-BE49-F238E27FC236}">
                <a16:creationId xmlns:a16="http://schemas.microsoft.com/office/drawing/2014/main" id="{4B81768C-2613-5C49-B1A6-D808982363A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387346">
            <a:off x="177315" y="1030096"/>
            <a:ext cx="2756623" cy="3844764"/>
          </a:xfrm>
          <a:prstGeom prst="rect">
            <a:avLst/>
          </a:prstGeom>
        </p:spPr>
      </p:pic>
      <p:pic>
        <p:nvPicPr>
          <p:cNvPr id="16" name="Immagine 15" descr="Immagine che contiene testo&#10;&#10;Descrizione generata automaticamente">
            <a:extLst>
              <a:ext uri="{FF2B5EF4-FFF2-40B4-BE49-F238E27FC236}">
                <a16:creationId xmlns:a16="http://schemas.microsoft.com/office/drawing/2014/main" id="{6639563B-9166-ED49-BE2A-96732C73175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3060">
            <a:off x="138379" y="3647726"/>
            <a:ext cx="4002032" cy="2989713"/>
          </a:xfrm>
          <a:prstGeom prst="rect">
            <a:avLst/>
          </a:prstGeom>
        </p:spPr>
      </p:pic>
      <p:sp>
        <p:nvSpPr>
          <p:cNvPr id="17" name="Rettangolo 16">
            <a:extLst>
              <a:ext uri="{FF2B5EF4-FFF2-40B4-BE49-F238E27FC236}">
                <a16:creationId xmlns:a16="http://schemas.microsoft.com/office/drawing/2014/main" id="{32A83CBA-4151-6148-B53E-F7894A99032D}"/>
              </a:ext>
            </a:extLst>
          </p:cNvPr>
          <p:cNvSpPr/>
          <p:nvPr/>
        </p:nvSpPr>
        <p:spPr>
          <a:xfrm>
            <a:off x="4024262" y="5188882"/>
            <a:ext cx="4092228" cy="1224951"/>
          </a:xfrm>
          <a:prstGeom prst="rect">
            <a:avLst/>
          </a:prstGeom>
          <a:solidFill>
            <a:schemeClr val="tx2">
              <a:lumMod val="75000"/>
            </a:schemeClr>
          </a:solidFill>
        </p:spPr>
        <p:txBody>
          <a:bodyPr wrap="square">
            <a:spAutoFit/>
          </a:bodyPr>
          <a:lstStyle/>
          <a:p>
            <a:pPr lvl="0" algn="just">
              <a:spcBef>
                <a:spcPct val="20000"/>
              </a:spcBef>
              <a:defRPr/>
            </a:pPr>
            <a:r>
              <a:rPr lang="it-IT" sz="1600" dirty="0">
                <a:solidFill>
                  <a:schemeClr val="bg2"/>
                </a:solidFill>
                <a:latin typeface="Avenir Next" panose="020B0503020202020204" pitchFamily="34" charset="0"/>
              </a:rPr>
              <a:t>a) espulsione da scuole e università </a:t>
            </a:r>
          </a:p>
          <a:p>
            <a:pPr lvl="0" algn="just">
              <a:spcBef>
                <a:spcPct val="20000"/>
              </a:spcBef>
              <a:defRPr/>
            </a:pPr>
            <a:r>
              <a:rPr lang="it-IT" sz="1600" dirty="0">
                <a:solidFill>
                  <a:schemeClr val="bg2"/>
                </a:solidFill>
                <a:latin typeface="Avenir Next" panose="020B0503020202020204" pitchFamily="34" charset="0"/>
              </a:rPr>
              <a:t>b) vietati matrimoni «misti»</a:t>
            </a:r>
          </a:p>
          <a:p>
            <a:pPr lvl="0" algn="just">
              <a:spcBef>
                <a:spcPct val="20000"/>
              </a:spcBef>
              <a:defRPr/>
            </a:pPr>
            <a:r>
              <a:rPr lang="it-IT" sz="1600" dirty="0">
                <a:solidFill>
                  <a:schemeClr val="bg2"/>
                </a:solidFill>
                <a:latin typeface="Avenir Next" panose="020B0503020202020204" pitchFamily="34" charset="0"/>
              </a:rPr>
              <a:t>c) limitazioni professionali ed economiche</a:t>
            </a:r>
          </a:p>
          <a:p>
            <a:pPr lvl="0" algn="just">
              <a:spcBef>
                <a:spcPct val="20000"/>
              </a:spcBef>
              <a:defRPr/>
            </a:pPr>
            <a:r>
              <a:rPr lang="it-IT" sz="1600" dirty="0">
                <a:solidFill>
                  <a:schemeClr val="bg2"/>
                </a:solidFill>
                <a:latin typeface="Avenir Next" panose="020B0503020202020204" pitchFamily="34" charset="0"/>
              </a:rPr>
              <a:t>d) Espulsione dagli impieghi pubblici</a:t>
            </a:r>
          </a:p>
        </p:txBody>
      </p:sp>
      <p:sp>
        <p:nvSpPr>
          <p:cNvPr id="18" name="CasellaDiTesto 17">
            <a:extLst>
              <a:ext uri="{FF2B5EF4-FFF2-40B4-BE49-F238E27FC236}">
                <a16:creationId xmlns:a16="http://schemas.microsoft.com/office/drawing/2014/main" id="{D404E244-7CAD-AE4D-8D37-BE660F4F33C1}"/>
              </a:ext>
            </a:extLst>
          </p:cNvPr>
          <p:cNvSpPr txBox="1"/>
          <p:nvPr/>
        </p:nvSpPr>
        <p:spPr>
          <a:xfrm>
            <a:off x="3409263" y="863006"/>
            <a:ext cx="5322226" cy="369332"/>
          </a:xfrm>
          <a:prstGeom prst="rect">
            <a:avLst/>
          </a:prstGeom>
          <a:noFill/>
        </p:spPr>
        <p:txBody>
          <a:bodyPr wrap="none" rtlCol="0">
            <a:spAutoFit/>
          </a:bodyPr>
          <a:lstStyle/>
          <a:p>
            <a:r>
              <a:rPr lang="it-IT" b="1" dirty="0">
                <a:latin typeface="Avenir Next Heavy" panose="020B0503020202020204" pitchFamily="34" charset="0"/>
              </a:rPr>
              <a:t>1938 &gt; il manifesto degli scienziati razzisti</a:t>
            </a:r>
          </a:p>
        </p:txBody>
      </p:sp>
      <p:sp>
        <p:nvSpPr>
          <p:cNvPr id="19" name="CasellaDiTesto 18">
            <a:extLst>
              <a:ext uri="{FF2B5EF4-FFF2-40B4-BE49-F238E27FC236}">
                <a16:creationId xmlns:a16="http://schemas.microsoft.com/office/drawing/2014/main" id="{B6F31001-9394-E84E-9448-3258735BA059}"/>
              </a:ext>
            </a:extLst>
          </p:cNvPr>
          <p:cNvSpPr txBox="1"/>
          <p:nvPr/>
        </p:nvSpPr>
        <p:spPr>
          <a:xfrm>
            <a:off x="2951061" y="1601177"/>
            <a:ext cx="6238631" cy="369332"/>
          </a:xfrm>
          <a:prstGeom prst="rect">
            <a:avLst/>
          </a:prstGeom>
          <a:solidFill>
            <a:schemeClr val="bg2">
              <a:lumMod val="50000"/>
            </a:schemeClr>
          </a:solidFill>
        </p:spPr>
        <p:txBody>
          <a:bodyPr wrap="none" rtlCol="0">
            <a:spAutoFit/>
          </a:bodyPr>
          <a:lstStyle/>
          <a:p>
            <a:r>
              <a:rPr lang="it-IT" dirty="0">
                <a:solidFill>
                  <a:schemeClr val="bg2"/>
                </a:solidFill>
                <a:latin typeface="Avenir Next Medium" panose="020B0503020202020204" pitchFamily="34" charset="0"/>
              </a:rPr>
              <a:t>è tempo che gli italiani si proclamino francamente razzisti</a:t>
            </a:r>
          </a:p>
        </p:txBody>
      </p:sp>
      <p:pic>
        <p:nvPicPr>
          <p:cNvPr id="20" name="Elemento grafico 19" descr="Virgoletta chiusa">
            <a:extLst>
              <a:ext uri="{FF2B5EF4-FFF2-40B4-BE49-F238E27FC236}">
                <a16:creationId xmlns:a16="http://schemas.microsoft.com/office/drawing/2014/main" id="{78243338-5DEE-0547-909B-1BE135DEEC4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flipH="1">
            <a:off x="9041917" y="1459802"/>
            <a:ext cx="652320" cy="649918"/>
          </a:xfrm>
          <a:prstGeom prst="rect">
            <a:avLst/>
          </a:prstGeom>
        </p:spPr>
      </p:pic>
      <p:sp>
        <p:nvSpPr>
          <p:cNvPr id="21" name="Rettangolo 20">
            <a:extLst>
              <a:ext uri="{FF2B5EF4-FFF2-40B4-BE49-F238E27FC236}">
                <a16:creationId xmlns:a16="http://schemas.microsoft.com/office/drawing/2014/main" id="{D02ADFAA-0F56-C142-847D-3FD27C215F9A}"/>
              </a:ext>
            </a:extLst>
          </p:cNvPr>
          <p:cNvSpPr/>
          <p:nvPr/>
        </p:nvSpPr>
        <p:spPr>
          <a:xfrm>
            <a:off x="3666257" y="2249213"/>
            <a:ext cx="4808239" cy="369332"/>
          </a:xfrm>
          <a:prstGeom prst="rect">
            <a:avLst/>
          </a:prstGeom>
          <a:solidFill>
            <a:schemeClr val="tx2">
              <a:lumMod val="20000"/>
              <a:lumOff val="80000"/>
            </a:schemeClr>
          </a:solidFill>
        </p:spPr>
        <p:txBody>
          <a:bodyPr wrap="none">
            <a:spAutoFit/>
          </a:bodyPr>
          <a:lstStyle/>
          <a:p>
            <a:r>
              <a:rPr lang="it-IT" dirty="0">
                <a:latin typeface="Avenir Next" panose="020B0503020202020204" pitchFamily="34" charset="0"/>
              </a:rPr>
              <a:t>carattere «ariano» della popolazione italiana</a:t>
            </a:r>
          </a:p>
        </p:txBody>
      </p:sp>
      <p:sp>
        <p:nvSpPr>
          <p:cNvPr id="22" name="Rettangolo 21">
            <a:extLst>
              <a:ext uri="{FF2B5EF4-FFF2-40B4-BE49-F238E27FC236}">
                <a16:creationId xmlns:a16="http://schemas.microsoft.com/office/drawing/2014/main" id="{7B267870-3AA0-4A46-AE21-B2E2351F15EA}"/>
              </a:ext>
            </a:extLst>
          </p:cNvPr>
          <p:cNvSpPr/>
          <p:nvPr/>
        </p:nvSpPr>
        <p:spPr>
          <a:xfrm>
            <a:off x="3193659" y="2748028"/>
            <a:ext cx="5753435" cy="369332"/>
          </a:xfrm>
          <a:prstGeom prst="rect">
            <a:avLst/>
          </a:prstGeom>
          <a:solidFill>
            <a:schemeClr val="tx2">
              <a:lumMod val="40000"/>
              <a:lumOff val="60000"/>
            </a:schemeClr>
          </a:solidFill>
        </p:spPr>
        <p:txBody>
          <a:bodyPr wrap="none">
            <a:spAutoFit/>
          </a:bodyPr>
          <a:lstStyle/>
          <a:p>
            <a:r>
              <a:rPr lang="it-IT" dirty="0">
                <a:latin typeface="Avenir Next" panose="020B0503020202020204" pitchFamily="34" charset="0"/>
              </a:rPr>
              <a:t>gli ebrei sono una razza e non sono una razza italiana</a:t>
            </a:r>
          </a:p>
        </p:txBody>
      </p:sp>
      <p:sp>
        <p:nvSpPr>
          <p:cNvPr id="23" name="Rettangolo 22">
            <a:extLst>
              <a:ext uri="{FF2B5EF4-FFF2-40B4-BE49-F238E27FC236}">
                <a16:creationId xmlns:a16="http://schemas.microsoft.com/office/drawing/2014/main" id="{519DBE44-A173-5447-843F-35760C105073}"/>
              </a:ext>
            </a:extLst>
          </p:cNvPr>
          <p:cNvSpPr/>
          <p:nvPr/>
        </p:nvSpPr>
        <p:spPr>
          <a:xfrm>
            <a:off x="4352583" y="3488971"/>
            <a:ext cx="3574323" cy="1569660"/>
          </a:xfrm>
          <a:prstGeom prst="rect">
            <a:avLst/>
          </a:prstGeom>
          <a:solidFill>
            <a:schemeClr val="tx2">
              <a:lumMod val="60000"/>
              <a:lumOff val="40000"/>
            </a:schemeClr>
          </a:solidFill>
        </p:spPr>
        <p:txBody>
          <a:bodyPr wrap="square">
            <a:spAutoFit/>
          </a:bodyPr>
          <a:lstStyle/>
          <a:p>
            <a:pPr algn="just"/>
            <a:r>
              <a:rPr lang="it-IT" sz="1600" dirty="0">
                <a:latin typeface="Avenir Next" panose="020B0503020202020204" pitchFamily="34" charset="0"/>
              </a:rPr>
              <a:t>Dal </a:t>
            </a:r>
            <a:r>
              <a:rPr lang="it-IT" sz="1600" b="1" dirty="0">
                <a:latin typeface="Avenir Next" panose="020B0503020202020204" pitchFamily="34" charset="0"/>
              </a:rPr>
              <a:t>5 settembre 1938 </a:t>
            </a:r>
            <a:r>
              <a:rPr lang="it-IT" sz="1600" dirty="0">
                <a:latin typeface="Avenir Next" panose="020B0503020202020204" pitchFamily="34" charset="0"/>
              </a:rPr>
              <a:t>iniziano una serie di provvedimenti e circolari che definiscono la legislazione razziale italiana. </a:t>
            </a:r>
          </a:p>
          <a:p>
            <a:pPr algn="just"/>
            <a:r>
              <a:rPr lang="it-IT" sz="1600" dirty="0">
                <a:latin typeface="Avenir Next" panose="020B0503020202020204" pitchFamily="34" charset="0"/>
              </a:rPr>
              <a:t>Il primo provvedimento riguarda la scuola.</a:t>
            </a:r>
          </a:p>
        </p:txBody>
      </p:sp>
      <p:pic>
        <p:nvPicPr>
          <p:cNvPr id="24" name="Elemento grafico 23" descr="Virgoletta chiusa">
            <a:extLst>
              <a:ext uri="{FF2B5EF4-FFF2-40B4-BE49-F238E27FC236}">
                <a16:creationId xmlns:a16="http://schemas.microsoft.com/office/drawing/2014/main" id="{39DEA6CB-6462-DD48-BAD0-62219448B34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2441757" y="1459802"/>
            <a:ext cx="652320" cy="649918"/>
          </a:xfrm>
          <a:prstGeom prst="rect">
            <a:avLst/>
          </a:prstGeom>
        </p:spPr>
      </p:pic>
    </p:spTree>
    <p:extLst>
      <p:ext uri="{BB962C8B-B14F-4D97-AF65-F5344CB8AC3E}">
        <p14:creationId xmlns:p14="http://schemas.microsoft.com/office/powerpoint/2010/main" val="928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3960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2044149" cy="400110"/>
          </a:xfrm>
          <a:prstGeom prst="rect">
            <a:avLst/>
          </a:prstGeom>
          <a:noFill/>
        </p:spPr>
        <p:txBody>
          <a:bodyPr wrap="none" rtlCol="0">
            <a:spAutoFit/>
          </a:bodyPr>
          <a:lstStyle/>
          <a:p>
            <a:r>
              <a:rPr lang="it-IT" sz="2000" dirty="0">
                <a:latin typeface="Avenir Next" panose="020B0503020202020204" pitchFamily="34" charset="0"/>
              </a:rPr>
              <a:t>Cinema e Storia</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1376203" y="414140"/>
            <a:ext cx="2643096"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L’Italia degli anni Trenta</a:t>
            </a:r>
          </a:p>
        </p:txBody>
      </p:sp>
      <p:pic>
        <p:nvPicPr>
          <p:cNvPr id="4" name="Immagine 3" descr="Immagine che contiene testo&#10;&#10;Descrizione generata automaticamente">
            <a:extLst>
              <a:ext uri="{FF2B5EF4-FFF2-40B4-BE49-F238E27FC236}">
                <a16:creationId xmlns:a16="http://schemas.microsoft.com/office/drawing/2014/main" id="{66F9DB89-0CCD-AE46-A36C-D599732B71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4467" y="999822"/>
            <a:ext cx="3336667" cy="4680000"/>
          </a:xfrm>
          <a:prstGeom prst="rect">
            <a:avLst/>
          </a:prstGeom>
        </p:spPr>
      </p:pic>
      <p:pic>
        <p:nvPicPr>
          <p:cNvPr id="9" name="Immagine 8" descr="Immagine che contiene testo, persona, libro, posando&#10;&#10;Descrizione generata automaticamente">
            <a:extLst>
              <a:ext uri="{FF2B5EF4-FFF2-40B4-BE49-F238E27FC236}">
                <a16:creationId xmlns:a16="http://schemas.microsoft.com/office/drawing/2014/main" id="{11C42322-7E5C-614B-B8A9-CB42EB6C40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42905" y="999822"/>
            <a:ext cx="3377320" cy="4680000"/>
          </a:xfrm>
          <a:prstGeom prst="rect">
            <a:avLst/>
          </a:prstGeom>
        </p:spPr>
      </p:pic>
      <p:pic>
        <p:nvPicPr>
          <p:cNvPr id="12" name="Immagine 11" descr="Immagine che contiene testo, persona, libro, segnale&#10;&#10;Descrizione generata automaticamente">
            <a:extLst>
              <a:ext uri="{FF2B5EF4-FFF2-40B4-BE49-F238E27FC236}">
                <a16:creationId xmlns:a16="http://schemas.microsoft.com/office/drawing/2014/main" id="{DBA7963A-3943-1849-B17C-FB778EFFD6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696" y="999822"/>
            <a:ext cx="3120000" cy="4680000"/>
          </a:xfrm>
          <a:prstGeom prst="rect">
            <a:avLst/>
          </a:prstGeom>
        </p:spPr>
      </p:pic>
      <p:sp>
        <p:nvSpPr>
          <p:cNvPr id="15" name="CasellaDiTesto 14">
            <a:extLst>
              <a:ext uri="{FF2B5EF4-FFF2-40B4-BE49-F238E27FC236}">
                <a16:creationId xmlns:a16="http://schemas.microsoft.com/office/drawing/2014/main" id="{C7DC574C-DD33-0347-8D5C-8E36B32C2409}"/>
              </a:ext>
            </a:extLst>
          </p:cNvPr>
          <p:cNvSpPr txBox="1"/>
          <p:nvPr/>
        </p:nvSpPr>
        <p:spPr>
          <a:xfrm>
            <a:off x="1161862" y="5813006"/>
            <a:ext cx="1494192" cy="307777"/>
          </a:xfrm>
          <a:prstGeom prst="rect">
            <a:avLst/>
          </a:prstGeom>
          <a:noFill/>
        </p:spPr>
        <p:txBody>
          <a:bodyPr wrap="none" rtlCol="0">
            <a:spAutoFit/>
          </a:bodyPr>
          <a:lstStyle/>
          <a:p>
            <a:r>
              <a:rPr lang="it-IT" sz="1400" dirty="0">
                <a:latin typeface="Avenir Next" panose="020B0503020202020204" pitchFamily="34" charset="0"/>
              </a:rPr>
              <a:t>A. Blasetti, 1934</a:t>
            </a:r>
          </a:p>
        </p:txBody>
      </p:sp>
      <p:sp>
        <p:nvSpPr>
          <p:cNvPr id="16" name="CasellaDiTesto 15">
            <a:extLst>
              <a:ext uri="{FF2B5EF4-FFF2-40B4-BE49-F238E27FC236}">
                <a16:creationId xmlns:a16="http://schemas.microsoft.com/office/drawing/2014/main" id="{F37B0779-5ACF-7D46-B96A-B61A22C2D09F}"/>
              </a:ext>
            </a:extLst>
          </p:cNvPr>
          <p:cNvSpPr txBox="1"/>
          <p:nvPr/>
        </p:nvSpPr>
        <p:spPr>
          <a:xfrm>
            <a:off x="5195704" y="5813005"/>
            <a:ext cx="1590948" cy="307777"/>
          </a:xfrm>
          <a:prstGeom prst="rect">
            <a:avLst/>
          </a:prstGeom>
          <a:noFill/>
        </p:spPr>
        <p:txBody>
          <a:bodyPr wrap="none" rtlCol="0">
            <a:spAutoFit/>
          </a:bodyPr>
          <a:lstStyle/>
          <a:p>
            <a:r>
              <a:rPr lang="it-IT" sz="1400" dirty="0">
                <a:latin typeface="Avenir Next" panose="020B0503020202020204" pitchFamily="34" charset="0"/>
              </a:rPr>
              <a:t>M. </a:t>
            </a:r>
            <a:r>
              <a:rPr lang="it-IT" sz="1400" dirty="0" err="1">
                <a:latin typeface="Avenir Next" panose="020B0503020202020204" pitchFamily="34" charset="0"/>
              </a:rPr>
              <a:t>Neufeld</a:t>
            </a:r>
            <a:r>
              <a:rPr lang="it-IT" sz="1400" dirty="0">
                <a:latin typeface="Avenir Next" panose="020B0503020202020204" pitchFamily="34" charset="0"/>
              </a:rPr>
              <a:t>, 1939</a:t>
            </a:r>
          </a:p>
        </p:txBody>
      </p:sp>
      <p:sp>
        <p:nvSpPr>
          <p:cNvPr id="17" name="CasellaDiTesto 16">
            <a:extLst>
              <a:ext uri="{FF2B5EF4-FFF2-40B4-BE49-F238E27FC236}">
                <a16:creationId xmlns:a16="http://schemas.microsoft.com/office/drawing/2014/main" id="{AE5DE4B6-61DC-F643-AFC0-4D428BB51FA8}"/>
              </a:ext>
            </a:extLst>
          </p:cNvPr>
          <p:cNvSpPr txBox="1"/>
          <p:nvPr/>
        </p:nvSpPr>
        <p:spPr>
          <a:xfrm>
            <a:off x="9229546" y="5813004"/>
            <a:ext cx="1501180" cy="307777"/>
          </a:xfrm>
          <a:prstGeom prst="rect">
            <a:avLst/>
          </a:prstGeom>
          <a:noFill/>
        </p:spPr>
        <p:txBody>
          <a:bodyPr wrap="none" rtlCol="0">
            <a:spAutoFit/>
          </a:bodyPr>
          <a:lstStyle/>
          <a:p>
            <a:r>
              <a:rPr lang="it-IT" sz="1400" dirty="0">
                <a:latin typeface="Avenir Next" panose="020B0503020202020204" pitchFamily="34" charset="0"/>
              </a:rPr>
              <a:t>L. Visconti, 1943</a:t>
            </a:r>
          </a:p>
        </p:txBody>
      </p:sp>
    </p:spTree>
    <p:extLst>
      <p:ext uri="{BB962C8B-B14F-4D97-AF65-F5344CB8AC3E}">
        <p14:creationId xmlns:p14="http://schemas.microsoft.com/office/powerpoint/2010/main" val="1146531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descr="Immagine che contiene esterni, persona, uniforme, fotografia&#10;&#10;Descrizione generata automaticamente">
            <a:extLst>
              <a:ext uri="{FF2B5EF4-FFF2-40B4-BE49-F238E27FC236}">
                <a16:creationId xmlns:a16="http://schemas.microsoft.com/office/drawing/2014/main" id="{7B5ADCE5-0F3B-6444-B769-45D6370321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5" name="Rettangolo con angoli arrotondati 14">
            <a:extLst>
              <a:ext uri="{FF2B5EF4-FFF2-40B4-BE49-F238E27FC236}">
                <a16:creationId xmlns:a16="http://schemas.microsoft.com/office/drawing/2014/main" id="{2C40668E-ED0E-7C45-A0BE-EA8BF54A5B03}"/>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CasellaDiTesto 19">
            <a:extLst>
              <a:ext uri="{FF2B5EF4-FFF2-40B4-BE49-F238E27FC236}">
                <a16:creationId xmlns:a16="http://schemas.microsoft.com/office/drawing/2014/main" id="{ED655D69-CB79-6A4B-A98C-80494D13D7BB}"/>
              </a:ext>
            </a:extLst>
          </p:cNvPr>
          <p:cNvSpPr txBox="1"/>
          <p:nvPr/>
        </p:nvSpPr>
        <p:spPr>
          <a:xfrm>
            <a:off x="-16227" y="161331"/>
            <a:ext cx="2572051" cy="400110"/>
          </a:xfrm>
          <a:prstGeom prst="rect">
            <a:avLst/>
          </a:prstGeom>
          <a:noFill/>
        </p:spPr>
        <p:txBody>
          <a:bodyPr wrap="none" rtlCol="0">
            <a:spAutoFit/>
          </a:bodyPr>
          <a:lstStyle/>
          <a:p>
            <a:r>
              <a:rPr lang="it-IT" sz="2000" b="1" dirty="0">
                <a:latin typeface="Avenir Next Heavy" panose="020B0503020202020204" pitchFamily="34" charset="0"/>
              </a:rPr>
              <a:t>1 settembre 1939</a:t>
            </a:r>
          </a:p>
        </p:txBody>
      </p:sp>
    </p:spTree>
    <p:extLst>
      <p:ext uri="{BB962C8B-B14F-4D97-AF65-F5344CB8AC3E}">
        <p14:creationId xmlns:p14="http://schemas.microsoft.com/office/powerpoint/2010/main" val="2321867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2 10">
            <a:extLst>
              <a:ext uri="{FF2B5EF4-FFF2-40B4-BE49-F238E27FC236}">
                <a16:creationId xmlns:a16="http://schemas.microsoft.com/office/drawing/2014/main" id="{F6DA5E65-E7F5-4C7E-9B0C-14DB61AA7E64}"/>
              </a:ext>
            </a:extLst>
          </p:cNvPr>
          <p:cNvCxnSpPr>
            <a:cxnSpLocks/>
          </p:cNvCxnSpPr>
          <p:nvPr/>
        </p:nvCxnSpPr>
        <p:spPr>
          <a:xfrm>
            <a:off x="2187347" y="235869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ttangolo con angoli arrotondati 11">
            <a:extLst>
              <a:ext uri="{FF2B5EF4-FFF2-40B4-BE49-F238E27FC236}">
                <a16:creationId xmlns:a16="http://schemas.microsoft.com/office/drawing/2014/main" id="{AF717067-CD8F-1F48-8E55-93A01E6A4AE8}"/>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8B4473B1-3021-974A-AEC5-5C698F1D2621}"/>
              </a:ext>
            </a:extLst>
          </p:cNvPr>
          <p:cNvSpPr txBox="1"/>
          <p:nvPr/>
        </p:nvSpPr>
        <p:spPr>
          <a:xfrm>
            <a:off x="-16227" y="161331"/>
            <a:ext cx="3555910" cy="400110"/>
          </a:xfrm>
          <a:prstGeom prst="rect">
            <a:avLst/>
          </a:prstGeom>
          <a:noFill/>
        </p:spPr>
        <p:txBody>
          <a:bodyPr wrap="none" rtlCol="0">
            <a:spAutoFit/>
          </a:bodyPr>
          <a:lstStyle/>
          <a:p>
            <a:r>
              <a:rPr lang="it-IT" sz="2000" dirty="0">
                <a:latin typeface="Avenir Next" panose="020B0503020202020204" pitchFamily="34" charset="0"/>
              </a:rPr>
              <a:t>La Seconda guerra mondiale</a:t>
            </a:r>
          </a:p>
        </p:txBody>
      </p:sp>
      <p:sp>
        <p:nvSpPr>
          <p:cNvPr id="14" name="CasellaDiTesto 13">
            <a:extLst>
              <a:ext uri="{FF2B5EF4-FFF2-40B4-BE49-F238E27FC236}">
                <a16:creationId xmlns:a16="http://schemas.microsoft.com/office/drawing/2014/main" id="{4C6A3621-7B12-E04E-9E1A-68F991C40454}"/>
              </a:ext>
            </a:extLst>
          </p:cNvPr>
          <p:cNvSpPr txBox="1"/>
          <p:nvPr/>
        </p:nvSpPr>
        <p:spPr>
          <a:xfrm>
            <a:off x="2186162" y="430805"/>
            <a:ext cx="1094210"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Le cause</a:t>
            </a:r>
          </a:p>
        </p:txBody>
      </p:sp>
      <p:grpSp>
        <p:nvGrpSpPr>
          <p:cNvPr id="16" name="Gruppo 15">
            <a:extLst>
              <a:ext uri="{FF2B5EF4-FFF2-40B4-BE49-F238E27FC236}">
                <a16:creationId xmlns:a16="http://schemas.microsoft.com/office/drawing/2014/main" id="{4C5EA52A-12DC-F048-B6A1-E7539B329B37}"/>
              </a:ext>
            </a:extLst>
          </p:cNvPr>
          <p:cNvGrpSpPr/>
          <p:nvPr/>
        </p:nvGrpSpPr>
        <p:grpSpPr>
          <a:xfrm>
            <a:off x="828129" y="4786181"/>
            <a:ext cx="5882159" cy="646331"/>
            <a:chOff x="850231" y="4475882"/>
            <a:chExt cx="5882159" cy="646331"/>
          </a:xfrm>
        </p:grpSpPr>
        <p:sp>
          <p:nvSpPr>
            <p:cNvPr id="17" name="Freccia a pentagono 9">
              <a:extLst>
                <a:ext uri="{FF2B5EF4-FFF2-40B4-BE49-F238E27FC236}">
                  <a16:creationId xmlns:a16="http://schemas.microsoft.com/office/drawing/2014/main" id="{F61588ED-3AB6-FE40-81BA-08E916EC0F24}"/>
                </a:ext>
              </a:extLst>
            </p:cNvPr>
            <p:cNvSpPr/>
            <p:nvPr/>
          </p:nvSpPr>
          <p:spPr>
            <a:xfrm>
              <a:off x="850231" y="4614381"/>
              <a:ext cx="753979" cy="3693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24870B45-B9E8-B048-B4FA-CDA5BAC28B79}"/>
                </a:ext>
              </a:extLst>
            </p:cNvPr>
            <p:cNvSpPr/>
            <p:nvPr/>
          </p:nvSpPr>
          <p:spPr>
            <a:xfrm>
              <a:off x="1828800" y="4475882"/>
              <a:ext cx="4903590" cy="646331"/>
            </a:xfrm>
            <a:prstGeom prst="rect">
              <a:avLst/>
            </a:prstGeom>
          </p:spPr>
          <p:txBody>
            <a:bodyPr wrap="square">
              <a:spAutoFit/>
            </a:bodyPr>
            <a:lstStyle/>
            <a:p>
              <a:pPr algn="just"/>
              <a:r>
                <a:rPr lang="it-IT" dirty="0"/>
                <a:t>La politica di </a:t>
              </a:r>
              <a:r>
                <a:rPr lang="it-IT" i="1" dirty="0"/>
                <a:t>appeasement</a:t>
              </a:r>
              <a:r>
                <a:rPr lang="it-IT" dirty="0"/>
                <a:t>  (</a:t>
              </a:r>
              <a:r>
                <a:rPr lang="it-IT" i="1" dirty="0"/>
                <a:t>to </a:t>
              </a:r>
              <a:r>
                <a:rPr lang="it-IT" i="1" dirty="0" err="1"/>
                <a:t>appease</a:t>
              </a:r>
              <a:r>
                <a:rPr lang="it-IT" dirty="0"/>
                <a:t>, accontentare) inglese (Patto di Monaco)</a:t>
              </a:r>
            </a:p>
          </p:txBody>
        </p:sp>
      </p:grpSp>
      <p:grpSp>
        <p:nvGrpSpPr>
          <p:cNvPr id="19" name="Gruppo 18">
            <a:extLst>
              <a:ext uri="{FF2B5EF4-FFF2-40B4-BE49-F238E27FC236}">
                <a16:creationId xmlns:a16="http://schemas.microsoft.com/office/drawing/2014/main" id="{8110ED70-3812-F64F-AF7E-461515AB738D}"/>
              </a:ext>
            </a:extLst>
          </p:cNvPr>
          <p:cNvGrpSpPr/>
          <p:nvPr/>
        </p:nvGrpSpPr>
        <p:grpSpPr>
          <a:xfrm>
            <a:off x="828129" y="5650038"/>
            <a:ext cx="6975455" cy="923330"/>
            <a:chOff x="850231" y="5650038"/>
            <a:chExt cx="6975455" cy="923330"/>
          </a:xfrm>
        </p:grpSpPr>
        <p:sp>
          <p:nvSpPr>
            <p:cNvPr id="21" name="Freccia a pentagono 10">
              <a:extLst>
                <a:ext uri="{FF2B5EF4-FFF2-40B4-BE49-F238E27FC236}">
                  <a16:creationId xmlns:a16="http://schemas.microsoft.com/office/drawing/2014/main" id="{5FEC63D8-DEEE-8B45-B35C-6E527DE2D7A8}"/>
                </a:ext>
              </a:extLst>
            </p:cNvPr>
            <p:cNvSpPr/>
            <p:nvPr/>
          </p:nvSpPr>
          <p:spPr>
            <a:xfrm>
              <a:off x="850231" y="5927037"/>
              <a:ext cx="753979" cy="3693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a:extLst>
                <a:ext uri="{FF2B5EF4-FFF2-40B4-BE49-F238E27FC236}">
                  <a16:creationId xmlns:a16="http://schemas.microsoft.com/office/drawing/2014/main" id="{FA466D99-1E00-7141-882B-4DB44834087C}"/>
                </a:ext>
              </a:extLst>
            </p:cNvPr>
            <p:cNvSpPr/>
            <p:nvPr/>
          </p:nvSpPr>
          <p:spPr>
            <a:xfrm>
              <a:off x="1617224" y="5650038"/>
              <a:ext cx="6208462" cy="923330"/>
            </a:xfrm>
            <a:prstGeom prst="rect">
              <a:avLst/>
            </a:prstGeom>
          </p:spPr>
          <p:txBody>
            <a:bodyPr wrap="square">
              <a:spAutoFit/>
            </a:bodyPr>
            <a:lstStyle/>
            <a:p>
              <a:pPr algn="just"/>
              <a:r>
                <a:rPr lang="it-IT" dirty="0"/>
                <a:t>impotenza della Società delle Nazioni e fine dei rapporti e dell’Europa disegnata a Versailles: Austria e Cecoslovacchia erano gli stati nati nei trattati del 1919-1921</a:t>
              </a:r>
            </a:p>
          </p:txBody>
        </p:sp>
      </p:grpSp>
      <p:grpSp>
        <p:nvGrpSpPr>
          <p:cNvPr id="24" name="Gruppo 23">
            <a:extLst>
              <a:ext uri="{FF2B5EF4-FFF2-40B4-BE49-F238E27FC236}">
                <a16:creationId xmlns:a16="http://schemas.microsoft.com/office/drawing/2014/main" id="{38AE73BB-01D2-BD43-8EBF-07655A06291B}"/>
              </a:ext>
            </a:extLst>
          </p:cNvPr>
          <p:cNvGrpSpPr/>
          <p:nvPr/>
        </p:nvGrpSpPr>
        <p:grpSpPr>
          <a:xfrm>
            <a:off x="828129" y="2438169"/>
            <a:ext cx="11031137" cy="2130486"/>
            <a:chOff x="850231" y="930963"/>
            <a:chExt cx="11031137" cy="2130486"/>
          </a:xfrm>
        </p:grpSpPr>
        <p:sp>
          <p:nvSpPr>
            <p:cNvPr id="25" name="Freccia a pentagono 4">
              <a:extLst>
                <a:ext uri="{FF2B5EF4-FFF2-40B4-BE49-F238E27FC236}">
                  <a16:creationId xmlns:a16="http://schemas.microsoft.com/office/drawing/2014/main" id="{557A709B-B715-284B-AE75-2E8BF9F3B63B}"/>
                </a:ext>
              </a:extLst>
            </p:cNvPr>
            <p:cNvSpPr/>
            <p:nvPr/>
          </p:nvSpPr>
          <p:spPr>
            <a:xfrm>
              <a:off x="850231" y="1721211"/>
              <a:ext cx="753979" cy="3693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43005068-068C-6F42-8F8D-882F1EECEC4A}"/>
                </a:ext>
              </a:extLst>
            </p:cNvPr>
            <p:cNvSpPr/>
            <p:nvPr/>
          </p:nvSpPr>
          <p:spPr>
            <a:xfrm>
              <a:off x="1606614" y="1596097"/>
              <a:ext cx="4903590" cy="646331"/>
            </a:xfrm>
            <a:prstGeom prst="rect">
              <a:avLst/>
            </a:prstGeom>
          </p:spPr>
          <p:txBody>
            <a:bodyPr wrap="square">
              <a:spAutoFit/>
            </a:bodyPr>
            <a:lstStyle/>
            <a:p>
              <a:pPr algn="just"/>
              <a:r>
                <a:rPr lang="it-IT" dirty="0"/>
                <a:t>aggressività della politica estera fascista (pacificazione interna per aggressività all’esterno)</a:t>
              </a:r>
            </a:p>
          </p:txBody>
        </p:sp>
        <p:sp>
          <p:nvSpPr>
            <p:cNvPr id="27" name="Rettangolo 26">
              <a:extLst>
                <a:ext uri="{FF2B5EF4-FFF2-40B4-BE49-F238E27FC236}">
                  <a16:creationId xmlns:a16="http://schemas.microsoft.com/office/drawing/2014/main" id="{3910CE73-5371-ED47-8BC4-2BCABE302A09}"/>
                </a:ext>
              </a:extLst>
            </p:cNvPr>
            <p:cNvSpPr/>
            <p:nvPr/>
          </p:nvSpPr>
          <p:spPr>
            <a:xfrm>
              <a:off x="7159869" y="1042099"/>
              <a:ext cx="4695247" cy="1754326"/>
            </a:xfrm>
            <a:prstGeom prst="rect">
              <a:avLst/>
            </a:prstGeom>
          </p:spPr>
          <p:txBody>
            <a:bodyPr wrap="square">
              <a:spAutoFit/>
            </a:bodyPr>
            <a:lstStyle/>
            <a:p>
              <a:pPr algn="just"/>
              <a:r>
                <a:rPr lang="it-IT" dirty="0"/>
                <a:t>Il fascismo non crede alla possibilità, né alla utilità della pace perpetua. (…). Una dottrina, quindi, che parte dal postulato pregiudiziale della pace, è estranea al fascismo, così come estranee allo spirito del fascismo (…) sono tutte le costruzioni internazionalistiche e societarie</a:t>
              </a:r>
            </a:p>
          </p:txBody>
        </p:sp>
        <p:pic>
          <p:nvPicPr>
            <p:cNvPr id="28" name="Elemento grafico 27" descr="Virgoletta chiusa">
              <a:extLst>
                <a:ext uri="{FF2B5EF4-FFF2-40B4-BE49-F238E27FC236}">
                  <a16:creationId xmlns:a16="http://schemas.microsoft.com/office/drawing/2014/main" id="{22D5C24D-409B-C349-A929-BE400D48239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6533801" y="930963"/>
              <a:ext cx="652320" cy="649918"/>
            </a:xfrm>
            <a:prstGeom prst="rect">
              <a:avLst/>
            </a:prstGeom>
          </p:spPr>
        </p:pic>
        <p:cxnSp>
          <p:nvCxnSpPr>
            <p:cNvPr id="29" name="Connettore diritto 17">
              <a:extLst>
                <a:ext uri="{FF2B5EF4-FFF2-40B4-BE49-F238E27FC236}">
                  <a16:creationId xmlns:a16="http://schemas.microsoft.com/office/drawing/2014/main" id="{30AC1932-8AD5-A849-AAE2-19A931AA110A}"/>
                </a:ext>
              </a:extLst>
            </p:cNvPr>
            <p:cNvCxnSpPr>
              <a:cxnSpLocks/>
            </p:cNvCxnSpPr>
            <p:nvPr/>
          </p:nvCxnSpPr>
          <p:spPr>
            <a:xfrm>
              <a:off x="7186121" y="1042099"/>
              <a:ext cx="0" cy="1754326"/>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35DF92E1-3143-EF46-9403-0DB5F69DB5F7}"/>
                </a:ext>
              </a:extLst>
            </p:cNvPr>
            <p:cNvSpPr txBox="1"/>
            <p:nvPr/>
          </p:nvSpPr>
          <p:spPr>
            <a:xfrm>
              <a:off x="10475342" y="2753672"/>
              <a:ext cx="1406026" cy="307777"/>
            </a:xfrm>
            <a:prstGeom prst="rect">
              <a:avLst/>
            </a:prstGeom>
            <a:noFill/>
          </p:spPr>
          <p:txBody>
            <a:bodyPr wrap="none" rtlCol="0">
              <a:spAutoFit/>
            </a:bodyPr>
            <a:lstStyle/>
            <a:p>
              <a:r>
                <a:rPr lang="it-IT" sz="1400" dirty="0"/>
                <a:t>Benito Mussolini</a:t>
              </a:r>
            </a:p>
          </p:txBody>
        </p:sp>
      </p:grpSp>
      <p:grpSp>
        <p:nvGrpSpPr>
          <p:cNvPr id="31" name="Gruppo 30">
            <a:extLst>
              <a:ext uri="{FF2B5EF4-FFF2-40B4-BE49-F238E27FC236}">
                <a16:creationId xmlns:a16="http://schemas.microsoft.com/office/drawing/2014/main" id="{A3ACAE30-E62D-EE47-818B-03F110983DD3}"/>
              </a:ext>
            </a:extLst>
          </p:cNvPr>
          <p:cNvGrpSpPr/>
          <p:nvPr/>
        </p:nvGrpSpPr>
        <p:grpSpPr>
          <a:xfrm>
            <a:off x="828129" y="1053665"/>
            <a:ext cx="10982783" cy="1166978"/>
            <a:chOff x="850231" y="1053665"/>
            <a:chExt cx="10982783" cy="1166978"/>
          </a:xfrm>
        </p:grpSpPr>
        <p:grpSp>
          <p:nvGrpSpPr>
            <p:cNvPr id="32" name="Gruppo 31">
              <a:extLst>
                <a:ext uri="{FF2B5EF4-FFF2-40B4-BE49-F238E27FC236}">
                  <a16:creationId xmlns:a16="http://schemas.microsoft.com/office/drawing/2014/main" id="{9BF7E72C-61E7-FE43-A4F9-E301796C7EE9}"/>
                </a:ext>
              </a:extLst>
            </p:cNvPr>
            <p:cNvGrpSpPr/>
            <p:nvPr/>
          </p:nvGrpSpPr>
          <p:grpSpPr>
            <a:xfrm>
              <a:off x="850231" y="1313989"/>
              <a:ext cx="5438273" cy="646331"/>
              <a:chOff x="850232" y="3029524"/>
              <a:chExt cx="5438273" cy="646331"/>
            </a:xfrm>
          </p:grpSpPr>
          <p:sp>
            <p:nvSpPr>
              <p:cNvPr id="38" name="Freccia a pentagono 7">
                <a:extLst>
                  <a:ext uri="{FF2B5EF4-FFF2-40B4-BE49-F238E27FC236}">
                    <a16:creationId xmlns:a16="http://schemas.microsoft.com/office/drawing/2014/main" id="{D5D7E1A5-82EE-A149-8527-B34394B6EEE9}"/>
                  </a:ext>
                </a:extLst>
              </p:cNvPr>
              <p:cNvSpPr/>
              <p:nvPr/>
            </p:nvSpPr>
            <p:spPr>
              <a:xfrm>
                <a:off x="850232" y="3123153"/>
                <a:ext cx="753979" cy="3693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F40A452B-B6EC-8440-B5D8-32FF7A7D9F7E}"/>
                  </a:ext>
                </a:extLst>
              </p:cNvPr>
              <p:cNvSpPr/>
              <p:nvPr/>
            </p:nvSpPr>
            <p:spPr>
              <a:xfrm>
                <a:off x="1604210" y="3029524"/>
                <a:ext cx="4684295" cy="646331"/>
              </a:xfrm>
              <a:prstGeom prst="rect">
                <a:avLst/>
              </a:prstGeom>
            </p:spPr>
            <p:txBody>
              <a:bodyPr wrap="square">
                <a:spAutoFit/>
              </a:bodyPr>
              <a:lstStyle/>
              <a:p>
                <a:pPr algn="just"/>
                <a:r>
                  <a:rPr lang="it-IT" dirty="0"/>
                  <a:t>politica delle annessioni tedesca</a:t>
                </a:r>
              </a:p>
              <a:p>
                <a:pPr algn="just"/>
                <a:r>
                  <a:rPr lang="it-IT" dirty="0"/>
                  <a:t>(teoria dello spazio vitale: la </a:t>
                </a:r>
                <a:r>
                  <a:rPr lang="it-IT" i="1" dirty="0"/>
                  <a:t>Grande Germania</a:t>
                </a:r>
                <a:r>
                  <a:rPr lang="it-IT" dirty="0"/>
                  <a:t>)</a:t>
                </a:r>
              </a:p>
            </p:txBody>
          </p:sp>
        </p:grpSp>
        <p:grpSp>
          <p:nvGrpSpPr>
            <p:cNvPr id="33" name="Gruppo 32">
              <a:extLst>
                <a:ext uri="{FF2B5EF4-FFF2-40B4-BE49-F238E27FC236}">
                  <a16:creationId xmlns:a16="http://schemas.microsoft.com/office/drawing/2014/main" id="{54C11834-0A28-ED48-A8FE-C1483A6012E8}"/>
                </a:ext>
              </a:extLst>
            </p:cNvPr>
            <p:cNvGrpSpPr/>
            <p:nvPr/>
          </p:nvGrpSpPr>
          <p:grpSpPr>
            <a:xfrm>
              <a:off x="6511699" y="1053665"/>
              <a:ext cx="5321315" cy="1166978"/>
              <a:chOff x="6511699" y="1053665"/>
              <a:chExt cx="5321315" cy="1166978"/>
            </a:xfrm>
          </p:grpSpPr>
          <p:sp>
            <p:nvSpPr>
              <p:cNvPr id="34" name="Rettangolo 33">
                <a:extLst>
                  <a:ext uri="{FF2B5EF4-FFF2-40B4-BE49-F238E27FC236}">
                    <a16:creationId xmlns:a16="http://schemas.microsoft.com/office/drawing/2014/main" id="{10FB9841-8942-A143-82BE-A2B150445AE1}"/>
                  </a:ext>
                </a:extLst>
              </p:cNvPr>
              <p:cNvSpPr/>
              <p:nvPr/>
            </p:nvSpPr>
            <p:spPr>
              <a:xfrm>
                <a:off x="7137767" y="1164801"/>
                <a:ext cx="4695247" cy="923330"/>
              </a:xfrm>
              <a:prstGeom prst="rect">
                <a:avLst/>
              </a:prstGeom>
            </p:spPr>
            <p:txBody>
              <a:bodyPr wrap="square">
                <a:spAutoFit/>
              </a:bodyPr>
              <a:lstStyle/>
              <a:p>
                <a:pPr algn="just"/>
                <a:r>
                  <a:rPr lang="it-IT" dirty="0"/>
                  <a:t>La terra è come un boccale che passa da un commensale all’altro e tende a finire nelle mani del più forte</a:t>
                </a:r>
              </a:p>
            </p:txBody>
          </p:sp>
          <p:pic>
            <p:nvPicPr>
              <p:cNvPr id="35" name="Elemento grafico 34" descr="Virgoletta chiusa">
                <a:extLst>
                  <a:ext uri="{FF2B5EF4-FFF2-40B4-BE49-F238E27FC236}">
                    <a16:creationId xmlns:a16="http://schemas.microsoft.com/office/drawing/2014/main" id="{04C0966A-85D9-ED4A-93BC-E451F51C973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6511699" y="1053665"/>
                <a:ext cx="652320" cy="649918"/>
              </a:xfrm>
              <a:prstGeom prst="rect">
                <a:avLst/>
              </a:prstGeom>
            </p:spPr>
          </p:pic>
          <p:cxnSp>
            <p:nvCxnSpPr>
              <p:cNvPr id="36" name="Connettore diritto 17">
                <a:extLst>
                  <a:ext uri="{FF2B5EF4-FFF2-40B4-BE49-F238E27FC236}">
                    <a16:creationId xmlns:a16="http://schemas.microsoft.com/office/drawing/2014/main" id="{998C3B1A-BB27-C74F-8614-F7275F3815D9}"/>
                  </a:ext>
                </a:extLst>
              </p:cNvPr>
              <p:cNvCxnSpPr>
                <a:cxnSpLocks/>
              </p:cNvCxnSpPr>
              <p:nvPr/>
            </p:nvCxnSpPr>
            <p:spPr>
              <a:xfrm>
                <a:off x="7164019" y="1164801"/>
                <a:ext cx="0" cy="947777"/>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id="{EDB2830C-BB5F-A84B-8CFC-43660AEBA399}"/>
                  </a:ext>
                </a:extLst>
              </p:cNvPr>
              <p:cNvSpPr txBox="1"/>
              <p:nvPr/>
            </p:nvSpPr>
            <p:spPr>
              <a:xfrm>
                <a:off x="10557087" y="1943644"/>
                <a:ext cx="1275927" cy="276999"/>
              </a:xfrm>
              <a:prstGeom prst="rect">
                <a:avLst/>
              </a:prstGeom>
              <a:noFill/>
            </p:spPr>
            <p:txBody>
              <a:bodyPr wrap="none" rtlCol="0">
                <a:spAutoFit/>
              </a:bodyPr>
              <a:lstStyle/>
              <a:p>
                <a:r>
                  <a:rPr lang="it-IT" sz="1200" dirty="0"/>
                  <a:t>Adolf Hitler, 1942</a:t>
                </a:r>
              </a:p>
            </p:txBody>
          </p:sp>
        </p:grpSp>
      </p:grpSp>
    </p:spTree>
    <p:extLst>
      <p:ext uri="{BB962C8B-B14F-4D97-AF65-F5344CB8AC3E}">
        <p14:creationId xmlns:p14="http://schemas.microsoft.com/office/powerpoint/2010/main" val="472812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2 10">
            <a:extLst>
              <a:ext uri="{FF2B5EF4-FFF2-40B4-BE49-F238E27FC236}">
                <a16:creationId xmlns:a16="http://schemas.microsoft.com/office/drawing/2014/main" id="{F6DA5E65-E7F5-4C7E-9B0C-14DB61AA7E64}"/>
              </a:ext>
            </a:extLst>
          </p:cNvPr>
          <p:cNvCxnSpPr>
            <a:cxnSpLocks/>
          </p:cNvCxnSpPr>
          <p:nvPr/>
        </p:nvCxnSpPr>
        <p:spPr>
          <a:xfrm>
            <a:off x="2187347" y="235869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ttangolo con angoli arrotondati 11">
            <a:extLst>
              <a:ext uri="{FF2B5EF4-FFF2-40B4-BE49-F238E27FC236}">
                <a16:creationId xmlns:a16="http://schemas.microsoft.com/office/drawing/2014/main" id="{AF717067-CD8F-1F48-8E55-93A01E6A4AE8}"/>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8B4473B1-3021-974A-AEC5-5C698F1D2621}"/>
              </a:ext>
            </a:extLst>
          </p:cNvPr>
          <p:cNvSpPr txBox="1"/>
          <p:nvPr/>
        </p:nvSpPr>
        <p:spPr>
          <a:xfrm>
            <a:off x="-16227" y="161331"/>
            <a:ext cx="3555910" cy="400110"/>
          </a:xfrm>
          <a:prstGeom prst="rect">
            <a:avLst/>
          </a:prstGeom>
          <a:noFill/>
        </p:spPr>
        <p:txBody>
          <a:bodyPr wrap="none" rtlCol="0">
            <a:spAutoFit/>
          </a:bodyPr>
          <a:lstStyle/>
          <a:p>
            <a:r>
              <a:rPr lang="it-IT" sz="2000" dirty="0">
                <a:latin typeface="Avenir Next" panose="020B0503020202020204" pitchFamily="34" charset="0"/>
              </a:rPr>
              <a:t>La Seconda guerra mondiale</a:t>
            </a:r>
          </a:p>
        </p:txBody>
      </p:sp>
      <p:sp>
        <p:nvSpPr>
          <p:cNvPr id="14" name="CasellaDiTesto 13">
            <a:extLst>
              <a:ext uri="{FF2B5EF4-FFF2-40B4-BE49-F238E27FC236}">
                <a16:creationId xmlns:a16="http://schemas.microsoft.com/office/drawing/2014/main" id="{4C6A3621-7B12-E04E-9E1A-68F991C40454}"/>
              </a:ext>
            </a:extLst>
          </p:cNvPr>
          <p:cNvSpPr txBox="1"/>
          <p:nvPr/>
        </p:nvSpPr>
        <p:spPr>
          <a:xfrm>
            <a:off x="2186162" y="430805"/>
            <a:ext cx="1962332"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Le caratteristiche</a:t>
            </a:r>
          </a:p>
        </p:txBody>
      </p:sp>
      <p:cxnSp>
        <p:nvCxnSpPr>
          <p:cNvPr id="40" name="Connettore diritto 10">
            <a:extLst>
              <a:ext uri="{FF2B5EF4-FFF2-40B4-BE49-F238E27FC236}">
                <a16:creationId xmlns:a16="http://schemas.microsoft.com/office/drawing/2014/main" id="{D10AC493-27A0-A349-9DE9-A972BFA884E7}"/>
              </a:ext>
            </a:extLst>
          </p:cNvPr>
          <p:cNvCxnSpPr>
            <a:cxnSpLocks/>
          </p:cNvCxnSpPr>
          <p:nvPr/>
        </p:nvCxnSpPr>
        <p:spPr>
          <a:xfrm>
            <a:off x="3951979" y="930963"/>
            <a:ext cx="0" cy="539782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ttore diritto 14">
            <a:extLst>
              <a:ext uri="{FF2B5EF4-FFF2-40B4-BE49-F238E27FC236}">
                <a16:creationId xmlns:a16="http://schemas.microsoft.com/office/drawing/2014/main" id="{C866BA02-AC6F-254D-89CC-2C44727D0BE4}"/>
              </a:ext>
            </a:extLst>
          </p:cNvPr>
          <p:cNvCxnSpPr>
            <a:cxnSpLocks/>
          </p:cNvCxnSpPr>
          <p:nvPr/>
        </p:nvCxnSpPr>
        <p:spPr>
          <a:xfrm>
            <a:off x="7911979" y="930963"/>
            <a:ext cx="0" cy="539782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CasellaDiTesto 41">
            <a:extLst>
              <a:ext uri="{FF2B5EF4-FFF2-40B4-BE49-F238E27FC236}">
                <a16:creationId xmlns:a16="http://schemas.microsoft.com/office/drawing/2014/main" id="{9D9C3BE6-18B6-4A4F-9FDC-9CAD498EC5BD}"/>
              </a:ext>
            </a:extLst>
          </p:cNvPr>
          <p:cNvSpPr txBox="1"/>
          <p:nvPr/>
        </p:nvSpPr>
        <p:spPr>
          <a:xfrm>
            <a:off x="96619" y="1115629"/>
            <a:ext cx="3712555" cy="461665"/>
          </a:xfrm>
          <a:prstGeom prst="rect">
            <a:avLst/>
          </a:prstGeom>
          <a:noFill/>
        </p:spPr>
        <p:txBody>
          <a:bodyPr wrap="none" rtlCol="0">
            <a:spAutoFit/>
          </a:bodyPr>
          <a:lstStyle/>
          <a:p>
            <a:r>
              <a:rPr lang="it-IT" sz="2400" dirty="0">
                <a:latin typeface="Arial Black" panose="020B0A04020102020204" pitchFamily="34" charset="0"/>
              </a:rPr>
              <a:t>Guerra di movimento</a:t>
            </a:r>
          </a:p>
        </p:txBody>
      </p:sp>
      <p:sp>
        <p:nvSpPr>
          <p:cNvPr id="43" name="CasellaDiTesto 42">
            <a:extLst>
              <a:ext uri="{FF2B5EF4-FFF2-40B4-BE49-F238E27FC236}">
                <a16:creationId xmlns:a16="http://schemas.microsoft.com/office/drawing/2014/main" id="{E05AF378-0318-DF46-900F-D716BAC8DF79}"/>
              </a:ext>
            </a:extLst>
          </p:cNvPr>
          <p:cNvSpPr txBox="1"/>
          <p:nvPr/>
        </p:nvSpPr>
        <p:spPr>
          <a:xfrm>
            <a:off x="4334939" y="1115628"/>
            <a:ext cx="3194080" cy="461665"/>
          </a:xfrm>
          <a:prstGeom prst="rect">
            <a:avLst/>
          </a:prstGeom>
          <a:noFill/>
        </p:spPr>
        <p:txBody>
          <a:bodyPr wrap="none" rtlCol="0">
            <a:spAutoFit/>
          </a:bodyPr>
          <a:lstStyle/>
          <a:p>
            <a:r>
              <a:rPr lang="it-IT" sz="2400" dirty="0">
                <a:latin typeface="Arial Black" panose="020B0A04020102020204" pitchFamily="34" charset="0"/>
              </a:rPr>
              <a:t>Guerra ideologica</a:t>
            </a:r>
          </a:p>
        </p:txBody>
      </p:sp>
      <p:sp>
        <p:nvSpPr>
          <p:cNvPr id="44" name="CasellaDiTesto 43">
            <a:extLst>
              <a:ext uri="{FF2B5EF4-FFF2-40B4-BE49-F238E27FC236}">
                <a16:creationId xmlns:a16="http://schemas.microsoft.com/office/drawing/2014/main" id="{27F509F7-EE9C-264D-A464-470D064327B2}"/>
              </a:ext>
            </a:extLst>
          </p:cNvPr>
          <p:cNvSpPr txBox="1"/>
          <p:nvPr/>
        </p:nvSpPr>
        <p:spPr>
          <a:xfrm>
            <a:off x="8792245" y="1115627"/>
            <a:ext cx="2440668" cy="461665"/>
          </a:xfrm>
          <a:prstGeom prst="rect">
            <a:avLst/>
          </a:prstGeom>
          <a:noFill/>
        </p:spPr>
        <p:txBody>
          <a:bodyPr wrap="none" rtlCol="0">
            <a:spAutoFit/>
          </a:bodyPr>
          <a:lstStyle/>
          <a:p>
            <a:r>
              <a:rPr lang="it-IT" sz="2400" dirty="0">
                <a:latin typeface="Arial Black" panose="020B0A04020102020204" pitchFamily="34" charset="0"/>
              </a:rPr>
              <a:t>Guerra totale</a:t>
            </a:r>
          </a:p>
        </p:txBody>
      </p:sp>
      <p:sp>
        <p:nvSpPr>
          <p:cNvPr id="45" name="CasellaDiTesto 44">
            <a:extLst>
              <a:ext uri="{FF2B5EF4-FFF2-40B4-BE49-F238E27FC236}">
                <a16:creationId xmlns:a16="http://schemas.microsoft.com/office/drawing/2014/main" id="{EEDCCC6F-0563-DF44-B3DC-9560A02E64B0}"/>
              </a:ext>
            </a:extLst>
          </p:cNvPr>
          <p:cNvSpPr txBox="1"/>
          <p:nvPr/>
        </p:nvSpPr>
        <p:spPr>
          <a:xfrm>
            <a:off x="219502" y="2403642"/>
            <a:ext cx="3470182" cy="2800767"/>
          </a:xfrm>
          <a:prstGeom prst="rect">
            <a:avLst/>
          </a:prstGeom>
          <a:noFill/>
        </p:spPr>
        <p:txBody>
          <a:bodyPr wrap="square" rtlCol="0">
            <a:spAutoFit/>
          </a:bodyPr>
          <a:lstStyle/>
          <a:p>
            <a:pPr algn="just"/>
            <a:r>
              <a:rPr lang="it-IT" sz="1600" i="1" dirty="0"/>
              <a:t>Blitzkrieg</a:t>
            </a:r>
            <a:r>
              <a:rPr lang="it-IT" sz="1600" dirty="0"/>
              <a:t>, la “guerra lampo”:</a:t>
            </a:r>
          </a:p>
          <a:p>
            <a:pPr algn="just"/>
            <a:r>
              <a:rPr lang="it-IT" sz="1600" dirty="0"/>
              <a:t>È un tipo di guerra mobile, condotta congiuntamente da forze corazzate e forze aeree. L’aviazione sostituisce l’artiglieria nella preparazione del terreno, mentre i carri armati e le truppe motorizzate entravano in profondità nel territorio nemico disarticolandone le linee e lasciando alle truppe di terra il compito di smantellare l’eventuale resistenza.</a:t>
            </a:r>
          </a:p>
        </p:txBody>
      </p:sp>
      <p:sp>
        <p:nvSpPr>
          <p:cNvPr id="46" name="CasellaDiTesto 45">
            <a:extLst>
              <a:ext uri="{FF2B5EF4-FFF2-40B4-BE49-F238E27FC236}">
                <a16:creationId xmlns:a16="http://schemas.microsoft.com/office/drawing/2014/main" id="{EB4D0F51-E8C2-0246-AB7A-AC17291847C2}"/>
              </a:ext>
            </a:extLst>
          </p:cNvPr>
          <p:cNvSpPr txBox="1"/>
          <p:nvPr/>
        </p:nvSpPr>
        <p:spPr>
          <a:xfrm>
            <a:off x="4094785" y="1761960"/>
            <a:ext cx="3470176" cy="830997"/>
          </a:xfrm>
          <a:prstGeom prst="rect">
            <a:avLst/>
          </a:prstGeom>
          <a:noFill/>
        </p:spPr>
        <p:txBody>
          <a:bodyPr wrap="square" rtlCol="0">
            <a:spAutoFit/>
          </a:bodyPr>
          <a:lstStyle/>
          <a:p>
            <a:pPr algn="just"/>
            <a:r>
              <a:rPr lang="it-IT" altLang="it-IT" sz="1600" dirty="0"/>
              <a:t>Guerra fondata sulla contrapposizione di sistemi politici, sulla base dei quali mobilita le popolazioni civili</a:t>
            </a:r>
            <a:endParaRPr lang="it-IT" sz="1600" dirty="0"/>
          </a:p>
        </p:txBody>
      </p:sp>
      <p:pic>
        <p:nvPicPr>
          <p:cNvPr id="47" name="Immagine 46" descr="Transmitlies.jpeg">
            <a:extLst>
              <a:ext uri="{FF2B5EF4-FFF2-40B4-BE49-F238E27FC236}">
                <a16:creationId xmlns:a16="http://schemas.microsoft.com/office/drawing/2014/main" id="{AD76D622-AA52-3B49-9DFE-F0D31A22654C}"/>
              </a:ext>
            </a:extLst>
          </p:cNvPr>
          <p:cNvPicPr>
            <a:picLocks noChangeAspect="1"/>
          </p:cNvPicPr>
          <p:nvPr/>
        </p:nvPicPr>
        <p:blipFill>
          <a:blip r:embed="rId2"/>
          <a:stretch>
            <a:fillRect/>
          </a:stretch>
        </p:blipFill>
        <p:spPr>
          <a:xfrm rot="668097">
            <a:off x="5506444" y="2754165"/>
            <a:ext cx="2100873" cy="156305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8" name="Immagine 47" descr="Immagine che contiene testo&#10;&#10;Descrizione generata automaticamente">
            <a:hlinkClick r:id="rId3"/>
            <a:extLst>
              <a:ext uri="{FF2B5EF4-FFF2-40B4-BE49-F238E27FC236}">
                <a16:creationId xmlns:a16="http://schemas.microsoft.com/office/drawing/2014/main" id="{6190EEA5-033F-FF40-96F5-FB71C9F126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53877" y="3136085"/>
            <a:ext cx="1533362" cy="2257917"/>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9" name="Immagine 48" descr="Immagine che contiene testo, libro&#10;&#10;Descrizione generata automaticamente">
            <a:extLst>
              <a:ext uri="{FF2B5EF4-FFF2-40B4-BE49-F238E27FC236}">
                <a16:creationId xmlns:a16="http://schemas.microsoft.com/office/drawing/2014/main" id="{A6BBDDAB-1821-DD44-8EDA-9509C70CA1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30012">
            <a:off x="5572919" y="4154452"/>
            <a:ext cx="1967923" cy="2640717"/>
          </a:xfrm>
          <a:prstGeom prst="rect">
            <a:avLst/>
          </a:prstGeom>
          <a:effectLst>
            <a:outerShdw blurRad="50800" dist="38100" dir="2700000" algn="tl" rotWithShape="0">
              <a:prstClr val="black">
                <a:alpha val="40000"/>
              </a:prstClr>
            </a:outerShdw>
          </a:effectLst>
        </p:spPr>
      </p:pic>
      <p:sp>
        <p:nvSpPr>
          <p:cNvPr id="50" name="Rettangolo 49">
            <a:extLst>
              <a:ext uri="{FF2B5EF4-FFF2-40B4-BE49-F238E27FC236}">
                <a16:creationId xmlns:a16="http://schemas.microsoft.com/office/drawing/2014/main" id="{CDC66037-B12C-7E43-982E-1102FAF4938C}"/>
              </a:ext>
            </a:extLst>
          </p:cNvPr>
          <p:cNvSpPr/>
          <p:nvPr/>
        </p:nvSpPr>
        <p:spPr>
          <a:xfrm>
            <a:off x="8566486" y="2179052"/>
            <a:ext cx="3305489" cy="3293209"/>
          </a:xfrm>
          <a:prstGeom prst="rect">
            <a:avLst/>
          </a:prstGeom>
        </p:spPr>
        <p:txBody>
          <a:bodyPr wrap="square">
            <a:spAutoFit/>
          </a:bodyPr>
          <a:lstStyle/>
          <a:p>
            <a:pPr algn="just"/>
            <a:r>
              <a:rPr lang="it-IT" sz="1600" dirty="0"/>
              <a:t>La seconda guerra mondiale non può essere intesa «genericamente come una guerra combattuta con ogni mezzo, ma come una guerra che effettivamente coinvolse tutte le componenti politiche, sociali, nazionali degli Stati belligeranti»  coinvolgendo in modo drammatico anche le popolazioni civili. </a:t>
            </a:r>
            <a:r>
              <a:rPr lang="it-IT" sz="1600" b="1" dirty="0"/>
              <a:t>L’obiettivo non era tanto lo spostamento delle  frontiere o l’acquisizione dei territori, ma l’annientamento del nemico</a:t>
            </a:r>
          </a:p>
        </p:txBody>
      </p:sp>
      <p:sp>
        <p:nvSpPr>
          <p:cNvPr id="51" name="Rettangolo 50">
            <a:extLst>
              <a:ext uri="{FF2B5EF4-FFF2-40B4-BE49-F238E27FC236}">
                <a16:creationId xmlns:a16="http://schemas.microsoft.com/office/drawing/2014/main" id="{2F1F954F-AB7E-FA40-AEAA-76205E3EC813}"/>
              </a:ext>
            </a:extLst>
          </p:cNvPr>
          <p:cNvSpPr/>
          <p:nvPr/>
        </p:nvSpPr>
        <p:spPr>
          <a:xfrm>
            <a:off x="7973935" y="5472261"/>
            <a:ext cx="4189032" cy="307777"/>
          </a:xfrm>
          <a:prstGeom prst="rect">
            <a:avLst/>
          </a:prstGeom>
        </p:spPr>
        <p:txBody>
          <a:bodyPr wrap="none">
            <a:spAutoFit/>
          </a:bodyPr>
          <a:lstStyle/>
          <a:p>
            <a:r>
              <a:rPr lang="it-IT" sz="1400" dirty="0"/>
              <a:t>Enzo Collotti, </a:t>
            </a:r>
            <a:r>
              <a:rPr lang="it-IT" sz="1400" i="1" dirty="0"/>
              <a:t>La seconda guerra mondiale</a:t>
            </a:r>
            <a:r>
              <a:rPr lang="it-IT" sz="1400" dirty="0"/>
              <a:t>, Torino 1973</a:t>
            </a:r>
          </a:p>
        </p:txBody>
      </p:sp>
    </p:spTree>
    <p:extLst>
      <p:ext uri="{BB962C8B-B14F-4D97-AF65-F5344CB8AC3E}">
        <p14:creationId xmlns:p14="http://schemas.microsoft.com/office/powerpoint/2010/main" val="279888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tangolo con angoli arrotondati 28">
            <a:extLst>
              <a:ext uri="{FF2B5EF4-FFF2-40B4-BE49-F238E27FC236}">
                <a16:creationId xmlns:a16="http://schemas.microsoft.com/office/drawing/2014/main" id="{DB3819DB-197E-D742-947C-747A07D3C6BC}"/>
              </a:ext>
            </a:extLst>
          </p:cNvPr>
          <p:cNvSpPr/>
          <p:nvPr/>
        </p:nvSpPr>
        <p:spPr>
          <a:xfrm>
            <a:off x="2696" y="358806"/>
            <a:ext cx="2520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CasellaDiTesto 53">
            <a:extLst>
              <a:ext uri="{FF2B5EF4-FFF2-40B4-BE49-F238E27FC236}">
                <a16:creationId xmlns:a16="http://schemas.microsoft.com/office/drawing/2014/main" id="{0437A0BA-D617-4B80-B242-2B5AD88EE410}"/>
              </a:ext>
            </a:extLst>
          </p:cNvPr>
          <p:cNvSpPr txBox="1"/>
          <p:nvPr/>
        </p:nvSpPr>
        <p:spPr>
          <a:xfrm>
            <a:off x="433501" y="147749"/>
            <a:ext cx="1854162" cy="400110"/>
          </a:xfrm>
          <a:prstGeom prst="rect">
            <a:avLst/>
          </a:prstGeom>
          <a:noFill/>
        </p:spPr>
        <p:txBody>
          <a:bodyPr wrap="none" rtlCol="0">
            <a:spAutoFit/>
          </a:bodyPr>
          <a:lstStyle/>
          <a:p>
            <a:r>
              <a:rPr lang="it-IT" sz="2000" dirty="0">
                <a:latin typeface="Avenir Next" panose="020B0503020202020204" pitchFamily="34" charset="0"/>
              </a:rPr>
              <a:t>L’Urss di Stalin</a:t>
            </a:r>
          </a:p>
        </p:txBody>
      </p:sp>
      <p:sp>
        <p:nvSpPr>
          <p:cNvPr id="28" name="CasellaDiTesto 13">
            <a:extLst>
              <a:ext uri="{FF2B5EF4-FFF2-40B4-BE49-F238E27FC236}">
                <a16:creationId xmlns:a16="http://schemas.microsoft.com/office/drawing/2014/main" id="{694AFDDD-E8BB-4046-82B2-AD884C1DB6BA}"/>
              </a:ext>
            </a:extLst>
          </p:cNvPr>
          <p:cNvSpPr txBox="1">
            <a:spLocks noChangeArrowheads="1"/>
          </p:cNvSpPr>
          <p:nvPr/>
        </p:nvSpPr>
        <p:spPr bwMode="auto">
          <a:xfrm>
            <a:off x="385354" y="960060"/>
            <a:ext cx="313508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it-IT" altLang="it-IT" dirty="0">
                <a:latin typeface="Calibri" panose="020F0502020204030204" pitchFamily="34" charset="0"/>
              </a:rPr>
              <a:t>Gli operai aumentano da 4 milioni (1928) a 11 milioni (1940)</a:t>
            </a:r>
          </a:p>
          <a:p>
            <a:pPr eaLnBrk="1" hangingPunct="1">
              <a:buFont typeface="Arial" panose="020B0604020202020204" pitchFamily="34" charset="0"/>
              <a:buChar char="•"/>
            </a:pPr>
            <a:r>
              <a:rPr lang="it-IT" altLang="it-IT" dirty="0">
                <a:latin typeface="Calibri" panose="020F0502020204030204" pitchFamily="34" charset="0"/>
              </a:rPr>
              <a:t> Nascono 8000 nuove industrie</a:t>
            </a:r>
          </a:p>
          <a:p>
            <a:pPr eaLnBrk="1" hangingPunct="1">
              <a:buFont typeface="Arial" panose="020B0604020202020204" pitchFamily="34" charset="0"/>
              <a:buChar char="•"/>
            </a:pPr>
            <a:r>
              <a:rPr lang="it-IT" altLang="it-IT" dirty="0">
                <a:latin typeface="Calibri" panose="020F0502020204030204" pitchFamily="34" charset="0"/>
              </a:rPr>
              <a:t> Nascono città industriali</a:t>
            </a:r>
          </a:p>
          <a:p>
            <a:pPr eaLnBrk="1" hangingPunct="1">
              <a:buFont typeface="Arial" panose="020B0604020202020204" pitchFamily="34" charset="0"/>
              <a:buChar char="•"/>
            </a:pPr>
            <a:r>
              <a:rPr lang="it-IT" altLang="it-IT" dirty="0">
                <a:latin typeface="Calibri" panose="020F0502020204030204" pitchFamily="34" charset="0"/>
              </a:rPr>
              <a:t> Flussi migratori interni</a:t>
            </a:r>
          </a:p>
          <a:p>
            <a:pPr marL="174625" lvl="2" eaLnBrk="1" hangingPunct="1">
              <a:buFont typeface="Arial" panose="020B0604020202020204" pitchFamily="34" charset="0"/>
              <a:buChar char="•"/>
            </a:pPr>
            <a:r>
              <a:rPr lang="it-IT" altLang="it-IT" dirty="0">
                <a:latin typeface="Calibri" panose="020F0502020204030204" pitchFamily="34" charset="0"/>
              </a:rPr>
              <a:t> 1928-1940 = 30 milioni di persone</a:t>
            </a:r>
          </a:p>
        </p:txBody>
      </p:sp>
      <p:graphicFrame>
        <p:nvGraphicFramePr>
          <p:cNvPr id="30" name="Tabella 29">
            <a:extLst>
              <a:ext uri="{FF2B5EF4-FFF2-40B4-BE49-F238E27FC236}">
                <a16:creationId xmlns:a16="http://schemas.microsoft.com/office/drawing/2014/main" id="{F3E2FED0-5567-7047-AB81-C5D2D4DEF6A9}"/>
              </a:ext>
            </a:extLst>
          </p:cNvPr>
          <p:cNvGraphicFramePr>
            <a:graphicFrameLocks noGrp="1"/>
          </p:cNvGraphicFramePr>
          <p:nvPr>
            <p:extLst>
              <p:ext uri="{D42A27DB-BD31-4B8C-83A1-F6EECF244321}">
                <p14:modId xmlns:p14="http://schemas.microsoft.com/office/powerpoint/2010/main" val="3399014300"/>
              </p:ext>
            </p:extLst>
          </p:nvPr>
        </p:nvGraphicFramePr>
        <p:xfrm>
          <a:off x="3588883" y="960060"/>
          <a:ext cx="8133670" cy="2468940"/>
        </p:xfrm>
        <a:graphic>
          <a:graphicData uri="http://schemas.openxmlformats.org/drawingml/2006/table">
            <a:tbl>
              <a:tblPr firstRow="1" bandRow="1">
                <a:tableStyleId>{5C22544A-7EE6-4342-B048-85BDC9FD1C3A}</a:tableStyleId>
              </a:tblPr>
              <a:tblGrid>
                <a:gridCol w="3155299">
                  <a:extLst>
                    <a:ext uri="{9D8B030D-6E8A-4147-A177-3AD203B41FA5}">
                      <a16:colId xmlns:a16="http://schemas.microsoft.com/office/drawing/2014/main" val="20000"/>
                    </a:ext>
                  </a:extLst>
                </a:gridCol>
                <a:gridCol w="1659457">
                  <a:extLst>
                    <a:ext uri="{9D8B030D-6E8A-4147-A177-3AD203B41FA5}">
                      <a16:colId xmlns:a16="http://schemas.microsoft.com/office/drawing/2014/main" val="20001"/>
                    </a:ext>
                  </a:extLst>
                </a:gridCol>
                <a:gridCol w="1659457">
                  <a:extLst>
                    <a:ext uri="{9D8B030D-6E8A-4147-A177-3AD203B41FA5}">
                      <a16:colId xmlns:a16="http://schemas.microsoft.com/office/drawing/2014/main" val="20002"/>
                    </a:ext>
                  </a:extLst>
                </a:gridCol>
                <a:gridCol w="1659457">
                  <a:extLst>
                    <a:ext uri="{9D8B030D-6E8A-4147-A177-3AD203B41FA5}">
                      <a16:colId xmlns:a16="http://schemas.microsoft.com/office/drawing/2014/main" val="20003"/>
                    </a:ext>
                  </a:extLst>
                </a:gridCol>
              </a:tblGrid>
              <a:tr h="579204">
                <a:tc>
                  <a:txBody>
                    <a:bodyPr/>
                    <a:lstStyle/>
                    <a:p>
                      <a:endParaRPr lang="it-IT" sz="1800" dirty="0"/>
                    </a:p>
                  </a:txBody>
                  <a:tcPr marT="45725" marB="45725"/>
                </a:tc>
                <a:tc>
                  <a:txBody>
                    <a:bodyPr/>
                    <a:lstStyle/>
                    <a:p>
                      <a:pPr algn="ctr"/>
                      <a:r>
                        <a:rPr lang="it-IT" sz="1800" dirty="0"/>
                        <a:t>1927-1928</a:t>
                      </a:r>
                    </a:p>
                    <a:p>
                      <a:pPr algn="ctr"/>
                      <a:r>
                        <a:rPr lang="it-IT" sz="1800" dirty="0"/>
                        <a:t>(reale)</a:t>
                      </a:r>
                    </a:p>
                  </a:txBody>
                  <a:tcPr marT="45725" marB="45725" anchor="ctr"/>
                </a:tc>
                <a:tc>
                  <a:txBody>
                    <a:bodyPr/>
                    <a:lstStyle/>
                    <a:p>
                      <a:pPr algn="ctr"/>
                      <a:r>
                        <a:rPr lang="it-IT" sz="1800" dirty="0"/>
                        <a:t>1932-1933</a:t>
                      </a:r>
                    </a:p>
                    <a:p>
                      <a:pPr algn="ctr"/>
                      <a:r>
                        <a:rPr lang="it-IT" sz="1800" dirty="0"/>
                        <a:t>(piano)</a:t>
                      </a:r>
                    </a:p>
                  </a:txBody>
                  <a:tcPr marT="45725" marB="45725" anchor="ctr"/>
                </a:tc>
                <a:tc>
                  <a:txBody>
                    <a:bodyPr/>
                    <a:lstStyle/>
                    <a:p>
                      <a:pPr algn="ctr"/>
                      <a:r>
                        <a:rPr lang="it-IT" sz="1800" dirty="0"/>
                        <a:t>1932</a:t>
                      </a:r>
                    </a:p>
                    <a:p>
                      <a:pPr algn="ctr"/>
                      <a:r>
                        <a:rPr lang="it-IT" sz="1800" dirty="0"/>
                        <a:t>(reale)</a:t>
                      </a:r>
                    </a:p>
                  </a:txBody>
                  <a:tcPr marT="45725" marB="45725" anchor="ctr"/>
                </a:tc>
                <a:extLst>
                  <a:ext uri="{0D108BD9-81ED-4DB2-BD59-A6C34878D82A}">
                    <a16:rowId xmlns:a16="http://schemas.microsoft.com/office/drawing/2014/main" val="10000"/>
                  </a:ext>
                </a:extLst>
              </a:tr>
              <a:tr h="330974">
                <a:tc>
                  <a:txBody>
                    <a:bodyPr/>
                    <a:lstStyle/>
                    <a:p>
                      <a:pPr algn="ctr"/>
                      <a:r>
                        <a:rPr lang="it-IT" sz="1800" dirty="0"/>
                        <a:t>Elettricità (miliardi di </a:t>
                      </a:r>
                      <a:r>
                        <a:rPr lang="it-IT" sz="1800" dirty="0" err="1"/>
                        <a:t>KWh</a:t>
                      </a:r>
                      <a:r>
                        <a:rPr lang="it-IT" sz="1800" dirty="0"/>
                        <a:t>)</a:t>
                      </a:r>
                    </a:p>
                  </a:txBody>
                  <a:tcPr marT="45725" marB="45725" anchor="ctr"/>
                </a:tc>
                <a:tc>
                  <a:txBody>
                    <a:bodyPr/>
                    <a:lstStyle/>
                    <a:p>
                      <a:pPr algn="ctr"/>
                      <a:r>
                        <a:rPr lang="it-IT" sz="1800" dirty="0"/>
                        <a:t>5,05</a:t>
                      </a:r>
                    </a:p>
                  </a:txBody>
                  <a:tcPr marT="45725" marB="45725" anchor="ctr"/>
                </a:tc>
                <a:tc>
                  <a:txBody>
                    <a:bodyPr/>
                    <a:lstStyle/>
                    <a:p>
                      <a:pPr algn="ctr"/>
                      <a:r>
                        <a:rPr lang="it-IT" sz="1800" dirty="0"/>
                        <a:t>22</a:t>
                      </a:r>
                    </a:p>
                  </a:txBody>
                  <a:tcPr marT="45725" marB="45725" anchor="ctr"/>
                </a:tc>
                <a:tc>
                  <a:txBody>
                    <a:bodyPr/>
                    <a:lstStyle/>
                    <a:p>
                      <a:pPr algn="ctr"/>
                      <a:r>
                        <a:rPr lang="it-IT" sz="1800" dirty="0"/>
                        <a:t>13,4</a:t>
                      </a:r>
                    </a:p>
                  </a:txBody>
                  <a:tcPr marT="45725" marB="45725" anchor="ctr"/>
                </a:tc>
                <a:extLst>
                  <a:ext uri="{0D108BD9-81ED-4DB2-BD59-A6C34878D82A}">
                    <a16:rowId xmlns:a16="http://schemas.microsoft.com/office/drawing/2014/main" val="10001"/>
                  </a:ext>
                </a:extLst>
              </a:tr>
              <a:tr h="349512">
                <a:tc>
                  <a:txBody>
                    <a:bodyPr/>
                    <a:lstStyle/>
                    <a:p>
                      <a:pPr algn="ctr"/>
                      <a:r>
                        <a:rPr lang="it-IT" sz="1800" dirty="0"/>
                        <a:t>Carbone (miliardi di tonnellate)</a:t>
                      </a:r>
                    </a:p>
                  </a:txBody>
                  <a:tcPr marT="45725" marB="45725" anchor="ctr"/>
                </a:tc>
                <a:tc>
                  <a:txBody>
                    <a:bodyPr/>
                    <a:lstStyle/>
                    <a:p>
                      <a:pPr algn="ctr"/>
                      <a:r>
                        <a:rPr lang="it-IT" sz="1800" dirty="0"/>
                        <a:t>35,4</a:t>
                      </a:r>
                    </a:p>
                  </a:txBody>
                  <a:tcPr marT="45725" marB="45725" anchor="ctr"/>
                </a:tc>
                <a:tc>
                  <a:txBody>
                    <a:bodyPr/>
                    <a:lstStyle/>
                    <a:p>
                      <a:pPr algn="ctr"/>
                      <a:r>
                        <a:rPr lang="it-IT" sz="1800" dirty="0"/>
                        <a:t>75</a:t>
                      </a:r>
                    </a:p>
                  </a:txBody>
                  <a:tcPr marT="45725" marB="45725" anchor="ctr"/>
                </a:tc>
                <a:tc>
                  <a:txBody>
                    <a:bodyPr/>
                    <a:lstStyle/>
                    <a:p>
                      <a:pPr algn="ctr"/>
                      <a:r>
                        <a:rPr lang="it-IT" sz="1800" dirty="0"/>
                        <a:t>64,3</a:t>
                      </a:r>
                    </a:p>
                  </a:txBody>
                  <a:tcPr marT="45725" marB="45725" anchor="ctr"/>
                </a:tc>
                <a:extLst>
                  <a:ext uri="{0D108BD9-81ED-4DB2-BD59-A6C34878D82A}">
                    <a16:rowId xmlns:a16="http://schemas.microsoft.com/office/drawing/2014/main" val="10002"/>
                  </a:ext>
                </a:extLst>
              </a:tr>
              <a:tr h="349512">
                <a:tc>
                  <a:txBody>
                    <a:bodyPr/>
                    <a:lstStyle/>
                    <a:p>
                      <a:pPr algn="ctr"/>
                      <a:r>
                        <a:rPr lang="it-IT" sz="1800" dirty="0"/>
                        <a:t>Petrolio (milioni di tonnellate)</a:t>
                      </a:r>
                    </a:p>
                  </a:txBody>
                  <a:tcPr marT="45725" marB="45725" anchor="ctr"/>
                </a:tc>
                <a:tc>
                  <a:txBody>
                    <a:bodyPr/>
                    <a:lstStyle/>
                    <a:p>
                      <a:pPr algn="ctr"/>
                      <a:r>
                        <a:rPr lang="it-IT" sz="1800" dirty="0"/>
                        <a:t>11,7</a:t>
                      </a:r>
                    </a:p>
                  </a:txBody>
                  <a:tcPr marT="45725" marB="45725" anchor="ctr"/>
                </a:tc>
                <a:tc>
                  <a:txBody>
                    <a:bodyPr/>
                    <a:lstStyle/>
                    <a:p>
                      <a:pPr algn="ctr"/>
                      <a:r>
                        <a:rPr lang="it-IT" sz="1800" dirty="0"/>
                        <a:t>22</a:t>
                      </a:r>
                    </a:p>
                  </a:txBody>
                  <a:tcPr marT="45725" marB="45725" anchor="ctr"/>
                </a:tc>
                <a:tc>
                  <a:txBody>
                    <a:bodyPr/>
                    <a:lstStyle/>
                    <a:p>
                      <a:pPr algn="ctr"/>
                      <a:r>
                        <a:rPr lang="it-IT" sz="1800" dirty="0"/>
                        <a:t>21,4</a:t>
                      </a:r>
                    </a:p>
                  </a:txBody>
                  <a:tcPr marT="45725" marB="45725" anchor="ctr"/>
                </a:tc>
                <a:extLst>
                  <a:ext uri="{0D108BD9-81ED-4DB2-BD59-A6C34878D82A}">
                    <a16:rowId xmlns:a16="http://schemas.microsoft.com/office/drawing/2014/main" val="10003"/>
                  </a:ext>
                </a:extLst>
              </a:tr>
              <a:tr h="349512">
                <a:tc>
                  <a:txBody>
                    <a:bodyPr/>
                    <a:lstStyle/>
                    <a:p>
                      <a:pPr algn="ctr"/>
                      <a:r>
                        <a:rPr lang="it-IT" sz="1800" dirty="0"/>
                        <a:t>Ghisa (milioni di tonnellate)</a:t>
                      </a:r>
                    </a:p>
                  </a:txBody>
                  <a:tcPr marT="45725" marB="45725" anchor="ctr"/>
                </a:tc>
                <a:tc>
                  <a:txBody>
                    <a:bodyPr/>
                    <a:lstStyle/>
                    <a:p>
                      <a:pPr algn="ctr"/>
                      <a:r>
                        <a:rPr lang="it-IT" sz="1800" dirty="0"/>
                        <a:t>3,3</a:t>
                      </a:r>
                    </a:p>
                  </a:txBody>
                  <a:tcPr marT="45725" marB="45725" anchor="ctr"/>
                </a:tc>
                <a:tc>
                  <a:txBody>
                    <a:bodyPr/>
                    <a:lstStyle/>
                    <a:p>
                      <a:pPr algn="ctr"/>
                      <a:r>
                        <a:rPr lang="it-IT" sz="1800" dirty="0"/>
                        <a:t>10</a:t>
                      </a:r>
                    </a:p>
                  </a:txBody>
                  <a:tcPr marT="45725" marB="45725" anchor="ctr"/>
                </a:tc>
                <a:tc>
                  <a:txBody>
                    <a:bodyPr/>
                    <a:lstStyle/>
                    <a:p>
                      <a:pPr algn="ctr"/>
                      <a:r>
                        <a:rPr lang="it-IT" sz="1800" dirty="0"/>
                        <a:t>6,2</a:t>
                      </a:r>
                    </a:p>
                  </a:txBody>
                  <a:tcPr marT="45725" marB="45725" anchor="ctr"/>
                </a:tc>
                <a:extLst>
                  <a:ext uri="{0D108BD9-81ED-4DB2-BD59-A6C34878D82A}">
                    <a16:rowId xmlns:a16="http://schemas.microsoft.com/office/drawing/2014/main" val="10004"/>
                  </a:ext>
                </a:extLst>
              </a:tr>
              <a:tr h="349512">
                <a:tc>
                  <a:txBody>
                    <a:bodyPr/>
                    <a:lstStyle/>
                    <a:p>
                      <a:pPr algn="ctr"/>
                      <a:r>
                        <a:rPr lang="it-IT" sz="1800" dirty="0"/>
                        <a:t>Tessuto lana (milioni di metri)</a:t>
                      </a:r>
                    </a:p>
                  </a:txBody>
                  <a:tcPr marT="45725" marB="45725" anchor="ctr"/>
                </a:tc>
                <a:tc>
                  <a:txBody>
                    <a:bodyPr/>
                    <a:lstStyle/>
                    <a:p>
                      <a:pPr algn="ctr"/>
                      <a:r>
                        <a:rPr lang="it-IT" sz="1800" dirty="0"/>
                        <a:t>97</a:t>
                      </a:r>
                    </a:p>
                  </a:txBody>
                  <a:tcPr marT="45725" marB="45725" anchor="ctr"/>
                </a:tc>
                <a:tc>
                  <a:txBody>
                    <a:bodyPr/>
                    <a:lstStyle/>
                    <a:p>
                      <a:pPr algn="ctr"/>
                      <a:r>
                        <a:rPr lang="it-IT" sz="1800" dirty="0"/>
                        <a:t>270</a:t>
                      </a:r>
                    </a:p>
                  </a:txBody>
                  <a:tcPr marT="45725" marB="45725" anchor="ctr"/>
                </a:tc>
                <a:tc>
                  <a:txBody>
                    <a:bodyPr/>
                    <a:lstStyle/>
                    <a:p>
                      <a:pPr algn="ctr"/>
                      <a:r>
                        <a:rPr lang="it-IT" sz="1800" dirty="0"/>
                        <a:t>93,3</a:t>
                      </a:r>
                    </a:p>
                  </a:txBody>
                  <a:tcPr marT="45725" marB="45725" anchor="ctr"/>
                </a:tc>
                <a:extLst>
                  <a:ext uri="{0D108BD9-81ED-4DB2-BD59-A6C34878D82A}">
                    <a16:rowId xmlns:a16="http://schemas.microsoft.com/office/drawing/2014/main" val="10005"/>
                  </a:ext>
                </a:extLst>
              </a:tr>
            </a:tbl>
          </a:graphicData>
        </a:graphic>
      </p:graphicFrame>
      <p:sp>
        <p:nvSpPr>
          <p:cNvPr id="31" name="CasellaDiTesto 30">
            <a:extLst>
              <a:ext uri="{FF2B5EF4-FFF2-40B4-BE49-F238E27FC236}">
                <a16:creationId xmlns:a16="http://schemas.microsoft.com/office/drawing/2014/main" id="{BBEDCAF7-6995-3644-9F56-DB2E6F88C8D8}"/>
              </a:ext>
            </a:extLst>
          </p:cNvPr>
          <p:cNvSpPr txBox="1"/>
          <p:nvPr/>
        </p:nvSpPr>
        <p:spPr>
          <a:xfrm>
            <a:off x="4171431" y="353743"/>
            <a:ext cx="6968574" cy="461665"/>
          </a:xfrm>
          <a:prstGeom prst="rect">
            <a:avLst/>
          </a:prstGeom>
          <a:noFill/>
        </p:spPr>
        <p:txBody>
          <a:bodyPr wrap="none" rtlCol="0">
            <a:spAutoFit/>
          </a:bodyPr>
          <a:lstStyle/>
          <a:p>
            <a:r>
              <a:rPr lang="it-IT" sz="2400" dirty="0">
                <a:latin typeface="Arial Black" panose="020B0A04020102020204" pitchFamily="34" charset="0"/>
                <a:cs typeface="Aharoni" panose="02010803020104030203" pitchFamily="2" charset="-79"/>
              </a:rPr>
              <a:t>Piani quinquennali &gt; 1928 &gt; 1932 &gt; 1938</a:t>
            </a:r>
          </a:p>
        </p:txBody>
      </p:sp>
      <p:pic>
        <p:nvPicPr>
          <p:cNvPr id="32" name="Immagine 12" descr="kolchoz.jpg">
            <a:extLst>
              <a:ext uri="{FF2B5EF4-FFF2-40B4-BE49-F238E27FC236}">
                <a16:creationId xmlns:a16="http://schemas.microsoft.com/office/drawing/2014/main" id="{B1AF04EF-4655-8447-80C8-B2B6A09EFC7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3501" y="4133450"/>
            <a:ext cx="4798786" cy="262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ttangolo 32">
            <a:extLst>
              <a:ext uri="{FF2B5EF4-FFF2-40B4-BE49-F238E27FC236}">
                <a16:creationId xmlns:a16="http://schemas.microsoft.com/office/drawing/2014/main" id="{C7FE534E-5F4D-CC4E-8CAD-172F7CA96872}"/>
              </a:ext>
            </a:extLst>
          </p:cNvPr>
          <p:cNvSpPr/>
          <p:nvPr/>
        </p:nvSpPr>
        <p:spPr>
          <a:xfrm>
            <a:off x="5363319" y="4175378"/>
            <a:ext cx="6542930" cy="2585323"/>
          </a:xfrm>
          <a:prstGeom prst="rect">
            <a:avLst/>
          </a:prstGeom>
        </p:spPr>
        <p:txBody>
          <a:bodyPr wrap="square">
            <a:spAutoFit/>
          </a:bodyPr>
          <a:lstStyle/>
          <a:p>
            <a:pPr algn="just" fontAlgn="auto">
              <a:spcBef>
                <a:spcPts val="0"/>
              </a:spcBef>
              <a:spcAft>
                <a:spcPts val="0"/>
              </a:spcAft>
              <a:defRPr/>
            </a:pPr>
            <a:r>
              <a:rPr lang="it-IT" dirty="0"/>
              <a:t>«Il bilancio quantitativo ufficiale della </a:t>
            </a:r>
            <a:r>
              <a:rPr lang="it-IT" dirty="0" err="1"/>
              <a:t>dekulakizzazione</a:t>
            </a:r>
            <a:r>
              <a:rPr lang="it-IT" dirty="0"/>
              <a:t> parla di decine di migliaia di repressi, spesso fucilati, nelle prime settimane e di 381mila famiglie (1,8 milioni di persone) deportate in regioni lontane tra il 1930 e il 1931, di cui circa un terzo nel 1930 e il resto nell’anno successivo. Ad esse vanno aggiunte le famiglie (forse 200mila nel solo 1930-31) che a partire dal 1928 si “</a:t>
            </a:r>
            <a:r>
              <a:rPr lang="it-IT" dirty="0" err="1"/>
              <a:t>autodekulakizzarono</a:t>
            </a:r>
            <a:r>
              <a:rPr lang="it-IT" dirty="0"/>
              <a:t>” vendendo i loro beni prima di essere colpite ed emigrando nelle città, dove cercarono lavoro in fabbrica» (Andrea Graziosi, </a:t>
            </a:r>
            <a:r>
              <a:rPr lang="it-IT" i="1" dirty="0"/>
              <a:t>L’Urss di Lenin e Stalin</a:t>
            </a:r>
            <a:r>
              <a:rPr lang="it-IT" dirty="0"/>
              <a:t>)</a:t>
            </a:r>
          </a:p>
        </p:txBody>
      </p:sp>
      <p:cxnSp>
        <p:nvCxnSpPr>
          <p:cNvPr id="34" name="Connettore diritto 10">
            <a:extLst>
              <a:ext uri="{FF2B5EF4-FFF2-40B4-BE49-F238E27FC236}">
                <a16:creationId xmlns:a16="http://schemas.microsoft.com/office/drawing/2014/main" id="{A310C528-4977-9E43-AC49-CD500F8B1496}"/>
              </a:ext>
            </a:extLst>
          </p:cNvPr>
          <p:cNvCxnSpPr>
            <a:cxnSpLocks/>
            <a:endCxn id="35" idx="1"/>
          </p:cNvCxnSpPr>
          <p:nvPr/>
        </p:nvCxnSpPr>
        <p:spPr>
          <a:xfrm flipV="1">
            <a:off x="0" y="3782183"/>
            <a:ext cx="4646885" cy="45742"/>
          </a:xfrm>
          <a:prstGeom prst="line">
            <a:avLst/>
          </a:prstGeom>
          <a:ln w="76200">
            <a:solidFill>
              <a:srgbClr val="DE0904"/>
            </a:solidFill>
          </a:ln>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E7AF6EB1-ECE5-2F4E-98E6-87E9A521839C}"/>
              </a:ext>
            </a:extLst>
          </p:cNvPr>
          <p:cNvSpPr txBox="1"/>
          <p:nvPr/>
        </p:nvSpPr>
        <p:spPr>
          <a:xfrm>
            <a:off x="4646885" y="3597517"/>
            <a:ext cx="2898229" cy="369332"/>
          </a:xfrm>
          <a:prstGeom prst="rect">
            <a:avLst/>
          </a:prstGeom>
          <a:noFill/>
        </p:spPr>
        <p:txBody>
          <a:bodyPr wrap="none" rtlCol="0">
            <a:spAutoFit/>
          </a:bodyPr>
          <a:lstStyle/>
          <a:p>
            <a:r>
              <a:rPr lang="it-IT" dirty="0">
                <a:latin typeface="Arial Black" panose="020B0A04020102020204" pitchFamily="34" charset="0"/>
              </a:rPr>
              <a:t>La «guerra» ai Kulaki</a:t>
            </a:r>
          </a:p>
        </p:txBody>
      </p:sp>
      <p:sp>
        <p:nvSpPr>
          <p:cNvPr id="36" name="CasellaDiTesto 35">
            <a:extLst>
              <a:ext uri="{FF2B5EF4-FFF2-40B4-BE49-F238E27FC236}">
                <a16:creationId xmlns:a16="http://schemas.microsoft.com/office/drawing/2014/main" id="{F9538C7B-D62E-D347-9A92-79F80A24B13E}"/>
              </a:ext>
            </a:extLst>
          </p:cNvPr>
          <p:cNvSpPr txBox="1"/>
          <p:nvPr/>
        </p:nvSpPr>
        <p:spPr>
          <a:xfrm>
            <a:off x="1146691" y="413447"/>
            <a:ext cx="1370888"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L’economia</a:t>
            </a:r>
          </a:p>
        </p:txBody>
      </p:sp>
    </p:spTree>
    <p:extLst>
      <p:ext uri="{BB962C8B-B14F-4D97-AF65-F5344CB8AC3E}">
        <p14:creationId xmlns:p14="http://schemas.microsoft.com/office/powerpoint/2010/main" val="2676173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con angoli arrotondati 11">
            <a:extLst>
              <a:ext uri="{FF2B5EF4-FFF2-40B4-BE49-F238E27FC236}">
                <a16:creationId xmlns:a16="http://schemas.microsoft.com/office/drawing/2014/main" id="{AF717067-CD8F-1F48-8E55-93A01E6A4AE8}"/>
              </a:ext>
            </a:extLst>
          </p:cNvPr>
          <p:cNvSpPr/>
          <p:nvPr/>
        </p:nvSpPr>
        <p:spPr>
          <a:xfrm>
            <a:off x="2696" y="358805"/>
            <a:ext cx="4356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8B4473B1-3021-974A-AEC5-5C698F1D2621}"/>
              </a:ext>
            </a:extLst>
          </p:cNvPr>
          <p:cNvSpPr txBox="1"/>
          <p:nvPr/>
        </p:nvSpPr>
        <p:spPr>
          <a:xfrm>
            <a:off x="-16227" y="161331"/>
            <a:ext cx="3555910" cy="400110"/>
          </a:xfrm>
          <a:prstGeom prst="rect">
            <a:avLst/>
          </a:prstGeom>
          <a:noFill/>
        </p:spPr>
        <p:txBody>
          <a:bodyPr wrap="none" rtlCol="0">
            <a:spAutoFit/>
          </a:bodyPr>
          <a:lstStyle/>
          <a:p>
            <a:r>
              <a:rPr lang="it-IT" sz="2000" dirty="0">
                <a:latin typeface="Avenir Next" panose="020B0503020202020204" pitchFamily="34" charset="0"/>
              </a:rPr>
              <a:t>La Seconda guerra mondiale</a:t>
            </a:r>
          </a:p>
        </p:txBody>
      </p:sp>
      <p:sp>
        <p:nvSpPr>
          <p:cNvPr id="14" name="CasellaDiTesto 13">
            <a:extLst>
              <a:ext uri="{FF2B5EF4-FFF2-40B4-BE49-F238E27FC236}">
                <a16:creationId xmlns:a16="http://schemas.microsoft.com/office/drawing/2014/main" id="{4C6A3621-7B12-E04E-9E1A-68F991C40454}"/>
              </a:ext>
            </a:extLst>
          </p:cNvPr>
          <p:cNvSpPr txBox="1"/>
          <p:nvPr/>
        </p:nvSpPr>
        <p:spPr>
          <a:xfrm>
            <a:off x="2186162" y="430805"/>
            <a:ext cx="2149435"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Le fasi del conflitto</a:t>
            </a:r>
          </a:p>
        </p:txBody>
      </p:sp>
      <p:cxnSp>
        <p:nvCxnSpPr>
          <p:cNvPr id="18" name="Connettore diritto 38">
            <a:extLst>
              <a:ext uri="{FF2B5EF4-FFF2-40B4-BE49-F238E27FC236}">
                <a16:creationId xmlns:a16="http://schemas.microsoft.com/office/drawing/2014/main" id="{051F468C-BBAF-5A4B-A049-F0C9EDF8E4E2}"/>
              </a:ext>
            </a:extLst>
          </p:cNvPr>
          <p:cNvCxnSpPr>
            <a:cxnSpLocks/>
            <a:stCxn id="38" idx="2"/>
          </p:cNvCxnSpPr>
          <p:nvPr/>
        </p:nvCxnSpPr>
        <p:spPr>
          <a:xfrm flipH="1">
            <a:off x="1197456" y="2647796"/>
            <a:ext cx="1" cy="4210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40">
            <a:extLst>
              <a:ext uri="{FF2B5EF4-FFF2-40B4-BE49-F238E27FC236}">
                <a16:creationId xmlns:a16="http://schemas.microsoft.com/office/drawing/2014/main" id="{569C684F-C1F2-0D4E-B701-3A097781FF8A}"/>
              </a:ext>
            </a:extLst>
          </p:cNvPr>
          <p:cNvCxnSpPr>
            <a:cxnSpLocks/>
          </p:cNvCxnSpPr>
          <p:nvPr/>
        </p:nvCxnSpPr>
        <p:spPr>
          <a:xfrm flipH="1">
            <a:off x="2712312" y="2667787"/>
            <a:ext cx="2" cy="4190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41">
            <a:extLst>
              <a:ext uri="{FF2B5EF4-FFF2-40B4-BE49-F238E27FC236}">
                <a16:creationId xmlns:a16="http://schemas.microsoft.com/office/drawing/2014/main" id="{F64B646A-2471-054E-A0F4-E530A9B8626C}"/>
              </a:ext>
            </a:extLst>
          </p:cNvPr>
          <p:cNvCxnSpPr>
            <a:cxnSpLocks/>
          </p:cNvCxnSpPr>
          <p:nvPr/>
        </p:nvCxnSpPr>
        <p:spPr>
          <a:xfrm>
            <a:off x="4227170" y="2687778"/>
            <a:ext cx="0" cy="4170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diritto 42">
            <a:extLst>
              <a:ext uri="{FF2B5EF4-FFF2-40B4-BE49-F238E27FC236}">
                <a16:creationId xmlns:a16="http://schemas.microsoft.com/office/drawing/2014/main" id="{0214E472-A2CC-EA40-9A87-52281E7BF4C9}"/>
              </a:ext>
            </a:extLst>
          </p:cNvPr>
          <p:cNvCxnSpPr>
            <a:cxnSpLocks/>
          </p:cNvCxnSpPr>
          <p:nvPr/>
        </p:nvCxnSpPr>
        <p:spPr>
          <a:xfrm flipH="1">
            <a:off x="5742022" y="2659858"/>
            <a:ext cx="2" cy="4198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diritto 43">
            <a:extLst>
              <a:ext uri="{FF2B5EF4-FFF2-40B4-BE49-F238E27FC236}">
                <a16:creationId xmlns:a16="http://schemas.microsoft.com/office/drawing/2014/main" id="{4849798F-3A44-774B-9AC9-C8F61AED0201}"/>
              </a:ext>
            </a:extLst>
          </p:cNvPr>
          <p:cNvCxnSpPr>
            <a:cxnSpLocks/>
          </p:cNvCxnSpPr>
          <p:nvPr/>
        </p:nvCxnSpPr>
        <p:spPr>
          <a:xfrm>
            <a:off x="7256876" y="2683815"/>
            <a:ext cx="0" cy="4174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diritto 44">
            <a:extLst>
              <a:ext uri="{FF2B5EF4-FFF2-40B4-BE49-F238E27FC236}">
                <a16:creationId xmlns:a16="http://schemas.microsoft.com/office/drawing/2014/main" id="{E4963274-BD21-9948-B8B3-9A701AD49A8E}"/>
              </a:ext>
            </a:extLst>
          </p:cNvPr>
          <p:cNvCxnSpPr>
            <a:cxnSpLocks/>
          </p:cNvCxnSpPr>
          <p:nvPr/>
        </p:nvCxnSpPr>
        <p:spPr>
          <a:xfrm>
            <a:off x="8771729" y="2667786"/>
            <a:ext cx="3" cy="4190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ttore diritto 45">
            <a:extLst>
              <a:ext uri="{FF2B5EF4-FFF2-40B4-BE49-F238E27FC236}">
                <a16:creationId xmlns:a16="http://schemas.microsoft.com/office/drawing/2014/main" id="{4138546F-3446-7A41-B5F5-25CDCA4F0760}"/>
              </a:ext>
            </a:extLst>
          </p:cNvPr>
          <p:cNvCxnSpPr>
            <a:cxnSpLocks/>
          </p:cNvCxnSpPr>
          <p:nvPr/>
        </p:nvCxnSpPr>
        <p:spPr>
          <a:xfrm>
            <a:off x="10296120" y="2639097"/>
            <a:ext cx="12451" cy="4218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diritto 4">
            <a:extLst>
              <a:ext uri="{FF2B5EF4-FFF2-40B4-BE49-F238E27FC236}">
                <a16:creationId xmlns:a16="http://schemas.microsoft.com/office/drawing/2014/main" id="{A8D39D54-25AB-B14C-958A-F8FFAFFC9C6E}"/>
              </a:ext>
            </a:extLst>
          </p:cNvPr>
          <p:cNvCxnSpPr>
            <a:cxnSpLocks/>
          </p:cNvCxnSpPr>
          <p:nvPr/>
        </p:nvCxnSpPr>
        <p:spPr>
          <a:xfrm>
            <a:off x="0" y="2493407"/>
            <a:ext cx="12192000" cy="136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onnettore 25">
            <a:extLst>
              <a:ext uri="{FF2B5EF4-FFF2-40B4-BE49-F238E27FC236}">
                <a16:creationId xmlns:a16="http://schemas.microsoft.com/office/drawing/2014/main" id="{5121AA62-15E2-9247-BC57-900136ABDEA5}"/>
              </a:ext>
            </a:extLst>
          </p:cNvPr>
          <p:cNvSpPr/>
          <p:nvPr/>
        </p:nvSpPr>
        <p:spPr>
          <a:xfrm rot="16200000">
            <a:off x="2532312" y="2313407"/>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Connettore 26">
            <a:extLst>
              <a:ext uri="{FF2B5EF4-FFF2-40B4-BE49-F238E27FC236}">
                <a16:creationId xmlns:a16="http://schemas.microsoft.com/office/drawing/2014/main" id="{23A4392E-A26B-9140-AC5D-C512ACA23232}"/>
              </a:ext>
            </a:extLst>
          </p:cNvPr>
          <p:cNvSpPr/>
          <p:nvPr/>
        </p:nvSpPr>
        <p:spPr>
          <a:xfrm rot="16200000">
            <a:off x="10106587" y="2290927"/>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Connettore 27">
            <a:extLst>
              <a:ext uri="{FF2B5EF4-FFF2-40B4-BE49-F238E27FC236}">
                <a16:creationId xmlns:a16="http://schemas.microsoft.com/office/drawing/2014/main" id="{736F4C60-725A-7646-8C7B-E5FCBC9AEF4F}"/>
              </a:ext>
            </a:extLst>
          </p:cNvPr>
          <p:cNvSpPr/>
          <p:nvPr/>
        </p:nvSpPr>
        <p:spPr>
          <a:xfrm rot="16200000">
            <a:off x="4047167" y="2307787"/>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Connettore 28">
            <a:extLst>
              <a:ext uri="{FF2B5EF4-FFF2-40B4-BE49-F238E27FC236}">
                <a16:creationId xmlns:a16="http://schemas.microsoft.com/office/drawing/2014/main" id="{1A6952DB-138D-9745-8BCC-3E8D2C6D1E55}"/>
              </a:ext>
            </a:extLst>
          </p:cNvPr>
          <p:cNvSpPr/>
          <p:nvPr/>
        </p:nvSpPr>
        <p:spPr>
          <a:xfrm rot="16200000">
            <a:off x="5562022" y="2302167"/>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onnettore 29">
            <a:extLst>
              <a:ext uri="{FF2B5EF4-FFF2-40B4-BE49-F238E27FC236}">
                <a16:creationId xmlns:a16="http://schemas.microsoft.com/office/drawing/2014/main" id="{6F486429-0333-6244-A252-F2709988DB52}"/>
              </a:ext>
            </a:extLst>
          </p:cNvPr>
          <p:cNvSpPr/>
          <p:nvPr/>
        </p:nvSpPr>
        <p:spPr>
          <a:xfrm rot="16200000">
            <a:off x="7076877" y="2299858"/>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Connettore 30">
            <a:extLst>
              <a:ext uri="{FF2B5EF4-FFF2-40B4-BE49-F238E27FC236}">
                <a16:creationId xmlns:a16="http://schemas.microsoft.com/office/drawing/2014/main" id="{BC982C81-AB8C-F14F-AA45-35D8DCF7D26F}"/>
              </a:ext>
            </a:extLst>
          </p:cNvPr>
          <p:cNvSpPr/>
          <p:nvPr/>
        </p:nvSpPr>
        <p:spPr>
          <a:xfrm rot="16200000">
            <a:off x="8591732" y="2302167"/>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CasellaDiTesto 31">
            <a:extLst>
              <a:ext uri="{FF2B5EF4-FFF2-40B4-BE49-F238E27FC236}">
                <a16:creationId xmlns:a16="http://schemas.microsoft.com/office/drawing/2014/main" id="{576BFC8A-DB53-D044-A709-A1856C97CA6B}"/>
              </a:ext>
            </a:extLst>
          </p:cNvPr>
          <p:cNvSpPr txBox="1"/>
          <p:nvPr/>
        </p:nvSpPr>
        <p:spPr>
          <a:xfrm>
            <a:off x="2281082" y="1930229"/>
            <a:ext cx="870751" cy="400110"/>
          </a:xfrm>
          <a:prstGeom prst="rect">
            <a:avLst/>
          </a:prstGeom>
          <a:noFill/>
        </p:spPr>
        <p:txBody>
          <a:bodyPr wrap="none" rtlCol="0">
            <a:spAutoFit/>
          </a:bodyPr>
          <a:lstStyle/>
          <a:p>
            <a:r>
              <a:rPr lang="it-IT" sz="2000" dirty="0">
                <a:latin typeface="Arial Black" panose="020B0A04020102020204" pitchFamily="34" charset="0"/>
              </a:rPr>
              <a:t>1940</a:t>
            </a:r>
          </a:p>
        </p:txBody>
      </p:sp>
      <p:sp>
        <p:nvSpPr>
          <p:cNvPr id="33" name="CasellaDiTesto 32">
            <a:extLst>
              <a:ext uri="{FF2B5EF4-FFF2-40B4-BE49-F238E27FC236}">
                <a16:creationId xmlns:a16="http://schemas.microsoft.com/office/drawing/2014/main" id="{704A24C8-18DD-9846-A952-C34523E5E398}"/>
              </a:ext>
            </a:extLst>
          </p:cNvPr>
          <p:cNvSpPr txBox="1"/>
          <p:nvPr/>
        </p:nvSpPr>
        <p:spPr>
          <a:xfrm>
            <a:off x="3791791" y="1930229"/>
            <a:ext cx="870751" cy="400110"/>
          </a:xfrm>
          <a:prstGeom prst="rect">
            <a:avLst/>
          </a:prstGeom>
          <a:noFill/>
        </p:spPr>
        <p:txBody>
          <a:bodyPr wrap="none" rtlCol="0">
            <a:spAutoFit/>
          </a:bodyPr>
          <a:lstStyle/>
          <a:p>
            <a:r>
              <a:rPr lang="it-IT" sz="2000" dirty="0">
                <a:latin typeface="Arial Black" panose="020B0A04020102020204" pitchFamily="34" charset="0"/>
              </a:rPr>
              <a:t>1941</a:t>
            </a:r>
          </a:p>
        </p:txBody>
      </p:sp>
      <p:sp>
        <p:nvSpPr>
          <p:cNvPr id="34" name="CasellaDiTesto 33">
            <a:extLst>
              <a:ext uri="{FF2B5EF4-FFF2-40B4-BE49-F238E27FC236}">
                <a16:creationId xmlns:a16="http://schemas.microsoft.com/office/drawing/2014/main" id="{F51DF822-C6F5-0E4F-91D9-0A61D9C5906E}"/>
              </a:ext>
            </a:extLst>
          </p:cNvPr>
          <p:cNvSpPr txBox="1"/>
          <p:nvPr/>
        </p:nvSpPr>
        <p:spPr>
          <a:xfrm>
            <a:off x="5328630" y="1930229"/>
            <a:ext cx="870751" cy="400110"/>
          </a:xfrm>
          <a:prstGeom prst="rect">
            <a:avLst/>
          </a:prstGeom>
          <a:noFill/>
        </p:spPr>
        <p:txBody>
          <a:bodyPr wrap="none" rtlCol="0">
            <a:spAutoFit/>
          </a:bodyPr>
          <a:lstStyle/>
          <a:p>
            <a:r>
              <a:rPr lang="it-IT" sz="2000" dirty="0">
                <a:latin typeface="Arial Black" panose="020B0A04020102020204" pitchFamily="34" charset="0"/>
              </a:rPr>
              <a:t>1942</a:t>
            </a:r>
          </a:p>
        </p:txBody>
      </p:sp>
      <p:sp>
        <p:nvSpPr>
          <p:cNvPr id="35" name="CasellaDiTesto 34">
            <a:extLst>
              <a:ext uri="{FF2B5EF4-FFF2-40B4-BE49-F238E27FC236}">
                <a16:creationId xmlns:a16="http://schemas.microsoft.com/office/drawing/2014/main" id="{77FEA88C-DFE5-7743-8532-4275E6F51DA8}"/>
              </a:ext>
            </a:extLst>
          </p:cNvPr>
          <p:cNvSpPr txBox="1"/>
          <p:nvPr/>
        </p:nvSpPr>
        <p:spPr>
          <a:xfrm>
            <a:off x="6821501" y="1930229"/>
            <a:ext cx="870751" cy="400110"/>
          </a:xfrm>
          <a:prstGeom prst="rect">
            <a:avLst/>
          </a:prstGeom>
          <a:noFill/>
        </p:spPr>
        <p:txBody>
          <a:bodyPr wrap="none" rtlCol="0">
            <a:spAutoFit/>
          </a:bodyPr>
          <a:lstStyle/>
          <a:p>
            <a:r>
              <a:rPr lang="it-IT" sz="2000" dirty="0">
                <a:latin typeface="Arial Black" panose="020B0A04020102020204" pitchFamily="34" charset="0"/>
              </a:rPr>
              <a:t>1943</a:t>
            </a:r>
          </a:p>
        </p:txBody>
      </p:sp>
      <p:sp>
        <p:nvSpPr>
          <p:cNvPr id="36" name="CasellaDiTesto 35">
            <a:extLst>
              <a:ext uri="{FF2B5EF4-FFF2-40B4-BE49-F238E27FC236}">
                <a16:creationId xmlns:a16="http://schemas.microsoft.com/office/drawing/2014/main" id="{85A25669-B7FB-C14D-87D2-2AFB8ED52C5A}"/>
              </a:ext>
            </a:extLst>
          </p:cNvPr>
          <p:cNvSpPr txBox="1"/>
          <p:nvPr/>
        </p:nvSpPr>
        <p:spPr>
          <a:xfrm>
            <a:off x="8337090" y="1930229"/>
            <a:ext cx="870751" cy="400110"/>
          </a:xfrm>
          <a:prstGeom prst="rect">
            <a:avLst/>
          </a:prstGeom>
          <a:noFill/>
        </p:spPr>
        <p:txBody>
          <a:bodyPr wrap="none" rtlCol="0">
            <a:spAutoFit/>
          </a:bodyPr>
          <a:lstStyle/>
          <a:p>
            <a:r>
              <a:rPr lang="it-IT" sz="2000" dirty="0">
                <a:latin typeface="Arial Black" panose="020B0A04020102020204" pitchFamily="34" charset="0"/>
              </a:rPr>
              <a:t>1944</a:t>
            </a:r>
          </a:p>
        </p:txBody>
      </p:sp>
      <p:sp>
        <p:nvSpPr>
          <p:cNvPr id="37" name="CasellaDiTesto 36">
            <a:extLst>
              <a:ext uri="{FF2B5EF4-FFF2-40B4-BE49-F238E27FC236}">
                <a16:creationId xmlns:a16="http://schemas.microsoft.com/office/drawing/2014/main" id="{B5C68FA7-E049-664A-9F0F-0AF11FE9FD4F}"/>
              </a:ext>
            </a:extLst>
          </p:cNvPr>
          <p:cNvSpPr txBox="1"/>
          <p:nvPr/>
        </p:nvSpPr>
        <p:spPr>
          <a:xfrm>
            <a:off x="9851211" y="1930229"/>
            <a:ext cx="870751" cy="400110"/>
          </a:xfrm>
          <a:prstGeom prst="rect">
            <a:avLst/>
          </a:prstGeom>
          <a:noFill/>
        </p:spPr>
        <p:txBody>
          <a:bodyPr wrap="none" rtlCol="0">
            <a:spAutoFit/>
          </a:bodyPr>
          <a:lstStyle/>
          <a:p>
            <a:r>
              <a:rPr lang="it-IT" sz="2000" dirty="0">
                <a:latin typeface="Arial Black" panose="020B0A04020102020204" pitchFamily="34" charset="0"/>
              </a:rPr>
              <a:t>1945</a:t>
            </a:r>
          </a:p>
        </p:txBody>
      </p:sp>
      <p:sp>
        <p:nvSpPr>
          <p:cNvPr id="38" name="Connettore 37">
            <a:extLst>
              <a:ext uri="{FF2B5EF4-FFF2-40B4-BE49-F238E27FC236}">
                <a16:creationId xmlns:a16="http://schemas.microsoft.com/office/drawing/2014/main" id="{7BC41DEC-995B-F04E-81BD-009D9C2F76F4}"/>
              </a:ext>
            </a:extLst>
          </p:cNvPr>
          <p:cNvSpPr/>
          <p:nvPr/>
        </p:nvSpPr>
        <p:spPr>
          <a:xfrm rot="16200000">
            <a:off x="1017457" y="2287796"/>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CasellaDiTesto 38">
            <a:extLst>
              <a:ext uri="{FF2B5EF4-FFF2-40B4-BE49-F238E27FC236}">
                <a16:creationId xmlns:a16="http://schemas.microsoft.com/office/drawing/2014/main" id="{B62FDFFA-3C73-4D49-A565-F8875FC3A01F}"/>
              </a:ext>
            </a:extLst>
          </p:cNvPr>
          <p:cNvSpPr txBox="1"/>
          <p:nvPr/>
        </p:nvSpPr>
        <p:spPr>
          <a:xfrm>
            <a:off x="763325" y="1930229"/>
            <a:ext cx="870751" cy="400110"/>
          </a:xfrm>
          <a:prstGeom prst="rect">
            <a:avLst/>
          </a:prstGeom>
          <a:noFill/>
        </p:spPr>
        <p:txBody>
          <a:bodyPr wrap="none" rtlCol="0">
            <a:spAutoFit/>
          </a:bodyPr>
          <a:lstStyle/>
          <a:p>
            <a:r>
              <a:rPr lang="it-IT" sz="2000" dirty="0">
                <a:latin typeface="Arial Black" panose="020B0A04020102020204" pitchFamily="34" charset="0"/>
              </a:rPr>
              <a:t>1939</a:t>
            </a:r>
          </a:p>
        </p:txBody>
      </p:sp>
      <p:cxnSp>
        <p:nvCxnSpPr>
          <p:cNvPr id="52" name="Connettore diritto 33">
            <a:extLst>
              <a:ext uri="{FF2B5EF4-FFF2-40B4-BE49-F238E27FC236}">
                <a16:creationId xmlns:a16="http://schemas.microsoft.com/office/drawing/2014/main" id="{337430ED-437E-FE4D-BF90-851942D80F93}"/>
              </a:ext>
            </a:extLst>
          </p:cNvPr>
          <p:cNvCxnSpPr/>
          <p:nvPr/>
        </p:nvCxnSpPr>
        <p:spPr>
          <a:xfrm>
            <a:off x="1197456" y="1780674"/>
            <a:ext cx="4566549" cy="0"/>
          </a:xfrm>
          <a:prstGeom prst="line">
            <a:avLst/>
          </a:prstGeom>
          <a:ln w="889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diritto 35">
            <a:extLst>
              <a:ext uri="{FF2B5EF4-FFF2-40B4-BE49-F238E27FC236}">
                <a16:creationId xmlns:a16="http://schemas.microsoft.com/office/drawing/2014/main" id="{5FC55B4F-538F-3444-8A81-6652E4C860F4}"/>
              </a:ext>
            </a:extLst>
          </p:cNvPr>
          <p:cNvCxnSpPr/>
          <p:nvPr/>
        </p:nvCxnSpPr>
        <p:spPr>
          <a:xfrm>
            <a:off x="5742022" y="1548063"/>
            <a:ext cx="4566549" cy="0"/>
          </a:xfrm>
          <a:prstGeom prst="line">
            <a:avLst/>
          </a:prstGeom>
          <a:ln w="889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CasellaDiTesto 53">
            <a:extLst>
              <a:ext uri="{FF2B5EF4-FFF2-40B4-BE49-F238E27FC236}">
                <a16:creationId xmlns:a16="http://schemas.microsoft.com/office/drawing/2014/main" id="{9C85323E-E6A9-8F49-A756-C73746556BE9}"/>
              </a:ext>
            </a:extLst>
          </p:cNvPr>
          <p:cNvSpPr txBox="1"/>
          <p:nvPr/>
        </p:nvSpPr>
        <p:spPr>
          <a:xfrm>
            <a:off x="1827353" y="1308520"/>
            <a:ext cx="3106748" cy="461665"/>
          </a:xfrm>
          <a:prstGeom prst="rect">
            <a:avLst/>
          </a:prstGeom>
          <a:noFill/>
        </p:spPr>
        <p:txBody>
          <a:bodyPr wrap="none" rtlCol="0">
            <a:spAutoFit/>
          </a:bodyPr>
          <a:lstStyle/>
          <a:p>
            <a:r>
              <a:rPr lang="it-IT" sz="2400" dirty="0"/>
              <a:t>1 fase: vittorie dell’Asse</a:t>
            </a:r>
          </a:p>
        </p:txBody>
      </p:sp>
      <p:sp>
        <p:nvSpPr>
          <p:cNvPr id="55" name="CasellaDiTesto 54">
            <a:extLst>
              <a:ext uri="{FF2B5EF4-FFF2-40B4-BE49-F238E27FC236}">
                <a16:creationId xmlns:a16="http://schemas.microsoft.com/office/drawing/2014/main" id="{85997490-DFD3-AC41-9E31-4419AD3AF8A6}"/>
              </a:ext>
            </a:extLst>
          </p:cNvPr>
          <p:cNvSpPr txBox="1"/>
          <p:nvPr/>
        </p:nvSpPr>
        <p:spPr>
          <a:xfrm>
            <a:off x="6350188" y="1004864"/>
            <a:ext cx="3501023" cy="461665"/>
          </a:xfrm>
          <a:prstGeom prst="rect">
            <a:avLst/>
          </a:prstGeom>
          <a:noFill/>
        </p:spPr>
        <p:txBody>
          <a:bodyPr wrap="none" rtlCol="0">
            <a:spAutoFit/>
          </a:bodyPr>
          <a:lstStyle/>
          <a:p>
            <a:r>
              <a:rPr lang="it-IT" sz="2400" dirty="0"/>
              <a:t>2 fase: vittorie degli Alleati</a:t>
            </a:r>
          </a:p>
        </p:txBody>
      </p:sp>
      <p:sp>
        <p:nvSpPr>
          <p:cNvPr id="56" name="CasellaDiTesto 55">
            <a:extLst>
              <a:ext uri="{FF2B5EF4-FFF2-40B4-BE49-F238E27FC236}">
                <a16:creationId xmlns:a16="http://schemas.microsoft.com/office/drawing/2014/main" id="{4036E731-6C5B-364F-9A95-FCEF8AB60EC7}"/>
              </a:ext>
            </a:extLst>
          </p:cNvPr>
          <p:cNvSpPr txBox="1"/>
          <p:nvPr/>
        </p:nvSpPr>
        <p:spPr>
          <a:xfrm>
            <a:off x="593558" y="2967789"/>
            <a:ext cx="1289863" cy="954107"/>
          </a:xfrm>
          <a:prstGeom prst="rect">
            <a:avLst/>
          </a:prstGeom>
          <a:solidFill>
            <a:schemeClr val="bg2"/>
          </a:solidFill>
        </p:spPr>
        <p:txBody>
          <a:bodyPr wrap="square" rtlCol="0">
            <a:spAutoFit/>
          </a:bodyPr>
          <a:lstStyle/>
          <a:p>
            <a:pPr algn="ctr"/>
            <a:r>
              <a:rPr lang="it-IT" sz="1400" b="1" dirty="0"/>
              <a:t>1 settembre</a:t>
            </a:r>
            <a:r>
              <a:rPr lang="it-IT" sz="1400" dirty="0"/>
              <a:t>: la Germania invade la Polonia</a:t>
            </a:r>
          </a:p>
        </p:txBody>
      </p:sp>
      <p:sp>
        <p:nvSpPr>
          <p:cNvPr id="57" name="CasellaDiTesto 56">
            <a:extLst>
              <a:ext uri="{FF2B5EF4-FFF2-40B4-BE49-F238E27FC236}">
                <a16:creationId xmlns:a16="http://schemas.microsoft.com/office/drawing/2014/main" id="{7413B756-5DFB-8A48-A964-67279FDE4ABD}"/>
              </a:ext>
            </a:extLst>
          </p:cNvPr>
          <p:cNvSpPr txBox="1"/>
          <p:nvPr/>
        </p:nvSpPr>
        <p:spPr>
          <a:xfrm>
            <a:off x="593557" y="4210326"/>
            <a:ext cx="1289863" cy="1815882"/>
          </a:xfrm>
          <a:prstGeom prst="rect">
            <a:avLst/>
          </a:prstGeom>
          <a:solidFill>
            <a:schemeClr val="bg2"/>
          </a:solidFill>
        </p:spPr>
        <p:txBody>
          <a:bodyPr wrap="square" rtlCol="0">
            <a:spAutoFit/>
          </a:bodyPr>
          <a:lstStyle/>
          <a:p>
            <a:pPr algn="ctr"/>
            <a:r>
              <a:rPr lang="it-IT" sz="1400" b="1" dirty="0"/>
              <a:t>3 settembre</a:t>
            </a:r>
          </a:p>
          <a:p>
            <a:pPr algn="ctr"/>
            <a:r>
              <a:rPr lang="it-IT" sz="1400" dirty="0"/>
              <a:t>Francia e Inghilterra dichiarano guerra alla Germania. L’Italia è non belligerante</a:t>
            </a:r>
          </a:p>
        </p:txBody>
      </p:sp>
      <p:sp>
        <p:nvSpPr>
          <p:cNvPr id="58" name="CasellaDiTesto 57">
            <a:extLst>
              <a:ext uri="{FF2B5EF4-FFF2-40B4-BE49-F238E27FC236}">
                <a16:creationId xmlns:a16="http://schemas.microsoft.com/office/drawing/2014/main" id="{EB1669F8-F972-514C-971D-582158173A1E}"/>
              </a:ext>
            </a:extLst>
          </p:cNvPr>
          <p:cNvSpPr txBox="1"/>
          <p:nvPr/>
        </p:nvSpPr>
        <p:spPr>
          <a:xfrm>
            <a:off x="224592" y="6188647"/>
            <a:ext cx="2056487" cy="523220"/>
          </a:xfrm>
          <a:prstGeom prst="rect">
            <a:avLst/>
          </a:prstGeom>
          <a:solidFill>
            <a:schemeClr val="bg2"/>
          </a:solidFill>
        </p:spPr>
        <p:txBody>
          <a:bodyPr wrap="square" rtlCol="0">
            <a:spAutoFit/>
          </a:bodyPr>
          <a:lstStyle/>
          <a:p>
            <a:pPr algn="ctr"/>
            <a:r>
              <a:rPr lang="it-IT" altLang="it-IT" sz="1400" dirty="0"/>
              <a:t>l’Urss invade la Finlandia e la Germania la Norvegia</a:t>
            </a:r>
            <a:endParaRPr lang="it-IT" sz="1400" dirty="0"/>
          </a:p>
        </p:txBody>
      </p:sp>
      <p:sp>
        <p:nvSpPr>
          <p:cNvPr id="59" name="CasellaDiTesto 58">
            <a:extLst>
              <a:ext uri="{FF2B5EF4-FFF2-40B4-BE49-F238E27FC236}">
                <a16:creationId xmlns:a16="http://schemas.microsoft.com/office/drawing/2014/main" id="{B9AD8E26-6D58-6D42-A902-24E906FA7102}"/>
              </a:ext>
            </a:extLst>
          </p:cNvPr>
          <p:cNvSpPr txBox="1"/>
          <p:nvPr/>
        </p:nvSpPr>
        <p:spPr>
          <a:xfrm>
            <a:off x="2063406" y="2975394"/>
            <a:ext cx="1289863" cy="738664"/>
          </a:xfrm>
          <a:prstGeom prst="rect">
            <a:avLst/>
          </a:prstGeom>
          <a:solidFill>
            <a:schemeClr val="bg2"/>
          </a:solidFill>
        </p:spPr>
        <p:txBody>
          <a:bodyPr wrap="square" rtlCol="0">
            <a:spAutoFit/>
          </a:bodyPr>
          <a:lstStyle/>
          <a:p>
            <a:pPr algn="ctr"/>
            <a:r>
              <a:rPr lang="it-IT" sz="1400" dirty="0"/>
              <a:t>la Germania conquista la Francia</a:t>
            </a:r>
          </a:p>
        </p:txBody>
      </p:sp>
      <p:sp>
        <p:nvSpPr>
          <p:cNvPr id="60" name="CasellaDiTesto 59">
            <a:extLst>
              <a:ext uri="{FF2B5EF4-FFF2-40B4-BE49-F238E27FC236}">
                <a16:creationId xmlns:a16="http://schemas.microsoft.com/office/drawing/2014/main" id="{859A8CE1-5509-B545-B15C-4B17EE3277A8}"/>
              </a:ext>
            </a:extLst>
          </p:cNvPr>
          <p:cNvSpPr txBox="1"/>
          <p:nvPr/>
        </p:nvSpPr>
        <p:spPr>
          <a:xfrm>
            <a:off x="2071358" y="4086042"/>
            <a:ext cx="1289863" cy="1169551"/>
          </a:xfrm>
          <a:prstGeom prst="rect">
            <a:avLst/>
          </a:prstGeom>
          <a:solidFill>
            <a:schemeClr val="bg2"/>
          </a:solidFill>
        </p:spPr>
        <p:txBody>
          <a:bodyPr wrap="square" rtlCol="0">
            <a:spAutoFit/>
          </a:bodyPr>
          <a:lstStyle/>
          <a:p>
            <a:pPr algn="ctr"/>
            <a:r>
              <a:rPr lang="it-IT" sz="1400" dirty="0"/>
              <a:t>L’Italia entra in guerra: iniziano le </a:t>
            </a:r>
            <a:r>
              <a:rPr lang="it-IT" sz="1400" b="1" dirty="0"/>
              <a:t>guerre parallele</a:t>
            </a:r>
            <a:endParaRPr lang="it-IT" sz="1400" dirty="0"/>
          </a:p>
        </p:txBody>
      </p:sp>
      <p:sp>
        <p:nvSpPr>
          <p:cNvPr id="61" name="CasellaDiTesto 60">
            <a:extLst>
              <a:ext uri="{FF2B5EF4-FFF2-40B4-BE49-F238E27FC236}">
                <a16:creationId xmlns:a16="http://schemas.microsoft.com/office/drawing/2014/main" id="{42BE19F4-87D9-F342-9C9E-7C2D583F27AD}"/>
              </a:ext>
            </a:extLst>
          </p:cNvPr>
          <p:cNvSpPr txBox="1"/>
          <p:nvPr/>
        </p:nvSpPr>
        <p:spPr>
          <a:xfrm>
            <a:off x="3578257" y="2967789"/>
            <a:ext cx="1289863" cy="523220"/>
          </a:xfrm>
          <a:prstGeom prst="rect">
            <a:avLst/>
          </a:prstGeom>
          <a:solidFill>
            <a:schemeClr val="bg2"/>
          </a:solidFill>
        </p:spPr>
        <p:txBody>
          <a:bodyPr wrap="square" rtlCol="0">
            <a:spAutoFit/>
          </a:bodyPr>
          <a:lstStyle/>
          <a:p>
            <a:pPr algn="ctr"/>
            <a:r>
              <a:rPr lang="it-IT" sz="1400" dirty="0"/>
              <a:t>La Germania invade l’URSS</a:t>
            </a:r>
          </a:p>
        </p:txBody>
      </p:sp>
      <p:sp>
        <p:nvSpPr>
          <p:cNvPr id="62" name="CasellaDiTesto 61">
            <a:extLst>
              <a:ext uri="{FF2B5EF4-FFF2-40B4-BE49-F238E27FC236}">
                <a16:creationId xmlns:a16="http://schemas.microsoft.com/office/drawing/2014/main" id="{939E5EFB-FF32-0E49-94E1-E0879E060F2E}"/>
              </a:ext>
            </a:extLst>
          </p:cNvPr>
          <p:cNvSpPr txBox="1"/>
          <p:nvPr/>
        </p:nvSpPr>
        <p:spPr>
          <a:xfrm>
            <a:off x="3595746" y="3771020"/>
            <a:ext cx="1289863" cy="1169551"/>
          </a:xfrm>
          <a:prstGeom prst="rect">
            <a:avLst/>
          </a:prstGeom>
          <a:solidFill>
            <a:schemeClr val="bg2"/>
          </a:solidFill>
        </p:spPr>
        <p:txBody>
          <a:bodyPr wrap="square" rtlCol="0">
            <a:spAutoFit/>
          </a:bodyPr>
          <a:lstStyle/>
          <a:p>
            <a:pPr algn="ctr"/>
            <a:r>
              <a:rPr lang="it-IT" sz="1400" dirty="0"/>
              <a:t>Iniziano le deportazioni di massa (decreto «notte e nebbia»)</a:t>
            </a:r>
          </a:p>
        </p:txBody>
      </p:sp>
      <p:sp>
        <p:nvSpPr>
          <p:cNvPr id="63" name="CasellaDiTesto 62">
            <a:extLst>
              <a:ext uri="{FF2B5EF4-FFF2-40B4-BE49-F238E27FC236}">
                <a16:creationId xmlns:a16="http://schemas.microsoft.com/office/drawing/2014/main" id="{F475D860-2AEF-1742-93E0-E73977789E30}"/>
              </a:ext>
            </a:extLst>
          </p:cNvPr>
          <p:cNvSpPr txBox="1"/>
          <p:nvPr/>
        </p:nvSpPr>
        <p:spPr>
          <a:xfrm>
            <a:off x="3586216" y="5376065"/>
            <a:ext cx="1289863" cy="1169551"/>
          </a:xfrm>
          <a:prstGeom prst="rect">
            <a:avLst/>
          </a:prstGeom>
          <a:solidFill>
            <a:schemeClr val="bg2"/>
          </a:solidFill>
        </p:spPr>
        <p:txBody>
          <a:bodyPr wrap="square" rtlCol="0">
            <a:spAutoFit/>
          </a:bodyPr>
          <a:lstStyle/>
          <a:p>
            <a:pPr algn="ctr"/>
            <a:r>
              <a:rPr lang="it-IT" sz="1400" dirty="0"/>
              <a:t>Pearl Harbour</a:t>
            </a:r>
          </a:p>
          <a:p>
            <a:pPr algn="ctr"/>
            <a:r>
              <a:rPr lang="it-IT" sz="1400" dirty="0"/>
              <a:t>Gli USA dichiarano guerra al Giappone</a:t>
            </a:r>
          </a:p>
        </p:txBody>
      </p:sp>
      <p:sp>
        <p:nvSpPr>
          <p:cNvPr id="64" name="CasellaDiTesto 63">
            <a:extLst>
              <a:ext uri="{FF2B5EF4-FFF2-40B4-BE49-F238E27FC236}">
                <a16:creationId xmlns:a16="http://schemas.microsoft.com/office/drawing/2014/main" id="{60A4416C-7F73-AE40-B955-DB4EE2C6579C}"/>
              </a:ext>
            </a:extLst>
          </p:cNvPr>
          <p:cNvSpPr txBox="1"/>
          <p:nvPr/>
        </p:nvSpPr>
        <p:spPr>
          <a:xfrm>
            <a:off x="5093109" y="2975394"/>
            <a:ext cx="1289863" cy="523220"/>
          </a:xfrm>
          <a:prstGeom prst="rect">
            <a:avLst/>
          </a:prstGeom>
          <a:solidFill>
            <a:schemeClr val="bg2"/>
          </a:solidFill>
        </p:spPr>
        <p:txBody>
          <a:bodyPr wrap="square" rtlCol="0">
            <a:spAutoFit/>
          </a:bodyPr>
          <a:lstStyle/>
          <a:p>
            <a:pPr algn="ctr"/>
            <a:r>
              <a:rPr lang="it-IT" sz="1400" dirty="0"/>
              <a:t>Conferenza di </a:t>
            </a:r>
            <a:r>
              <a:rPr lang="it-IT" sz="1400" dirty="0" err="1"/>
              <a:t>Wansee</a:t>
            </a:r>
            <a:endParaRPr lang="it-IT" sz="1400" dirty="0"/>
          </a:p>
        </p:txBody>
      </p:sp>
      <p:sp>
        <p:nvSpPr>
          <p:cNvPr id="65" name="CasellaDiTesto 64">
            <a:extLst>
              <a:ext uri="{FF2B5EF4-FFF2-40B4-BE49-F238E27FC236}">
                <a16:creationId xmlns:a16="http://schemas.microsoft.com/office/drawing/2014/main" id="{658C96CF-BB2F-BA42-82F1-F1CB55FA6ABB}"/>
              </a:ext>
            </a:extLst>
          </p:cNvPr>
          <p:cNvSpPr txBox="1"/>
          <p:nvPr/>
        </p:nvSpPr>
        <p:spPr>
          <a:xfrm>
            <a:off x="5147653" y="3771020"/>
            <a:ext cx="1289863" cy="523220"/>
          </a:xfrm>
          <a:prstGeom prst="rect">
            <a:avLst/>
          </a:prstGeom>
          <a:solidFill>
            <a:schemeClr val="bg2"/>
          </a:solidFill>
        </p:spPr>
        <p:txBody>
          <a:bodyPr wrap="square" rtlCol="0">
            <a:spAutoFit/>
          </a:bodyPr>
          <a:lstStyle/>
          <a:p>
            <a:pPr algn="ctr"/>
            <a:r>
              <a:rPr lang="it-IT" sz="1400" dirty="0"/>
              <a:t>Battaglia di Stalingrado</a:t>
            </a:r>
          </a:p>
        </p:txBody>
      </p:sp>
      <p:sp>
        <p:nvSpPr>
          <p:cNvPr id="66" name="CasellaDiTesto 65">
            <a:extLst>
              <a:ext uri="{FF2B5EF4-FFF2-40B4-BE49-F238E27FC236}">
                <a16:creationId xmlns:a16="http://schemas.microsoft.com/office/drawing/2014/main" id="{07A8F53E-CAB6-9249-BCCC-6BE7B1CF85F1}"/>
              </a:ext>
            </a:extLst>
          </p:cNvPr>
          <p:cNvSpPr txBox="1"/>
          <p:nvPr/>
        </p:nvSpPr>
        <p:spPr>
          <a:xfrm>
            <a:off x="5122767" y="4566646"/>
            <a:ext cx="1289863" cy="523220"/>
          </a:xfrm>
          <a:prstGeom prst="rect">
            <a:avLst/>
          </a:prstGeom>
          <a:solidFill>
            <a:schemeClr val="bg2"/>
          </a:solidFill>
        </p:spPr>
        <p:txBody>
          <a:bodyPr wrap="square" rtlCol="0">
            <a:spAutoFit/>
          </a:bodyPr>
          <a:lstStyle/>
          <a:p>
            <a:pPr algn="ctr"/>
            <a:r>
              <a:rPr lang="it-IT" sz="1400" dirty="0"/>
              <a:t>Battaglia di El Alamein</a:t>
            </a:r>
          </a:p>
        </p:txBody>
      </p:sp>
      <p:sp>
        <p:nvSpPr>
          <p:cNvPr id="67" name="CasellaDiTesto 66">
            <a:extLst>
              <a:ext uri="{FF2B5EF4-FFF2-40B4-BE49-F238E27FC236}">
                <a16:creationId xmlns:a16="http://schemas.microsoft.com/office/drawing/2014/main" id="{2121D3D3-12F8-EA40-A8F8-D2EA47BBE4A8}"/>
              </a:ext>
            </a:extLst>
          </p:cNvPr>
          <p:cNvSpPr txBox="1"/>
          <p:nvPr/>
        </p:nvSpPr>
        <p:spPr>
          <a:xfrm>
            <a:off x="5097881" y="5362272"/>
            <a:ext cx="1289863" cy="523220"/>
          </a:xfrm>
          <a:prstGeom prst="rect">
            <a:avLst/>
          </a:prstGeom>
          <a:solidFill>
            <a:schemeClr val="bg2"/>
          </a:solidFill>
        </p:spPr>
        <p:txBody>
          <a:bodyPr wrap="square" rtlCol="0">
            <a:spAutoFit/>
          </a:bodyPr>
          <a:lstStyle/>
          <a:p>
            <a:pPr algn="ctr"/>
            <a:r>
              <a:rPr lang="it-IT" sz="1400" dirty="0"/>
              <a:t>Battaglia di Guadalcanal</a:t>
            </a:r>
          </a:p>
        </p:txBody>
      </p:sp>
      <p:sp>
        <p:nvSpPr>
          <p:cNvPr id="68" name="CasellaDiTesto 67">
            <a:extLst>
              <a:ext uri="{FF2B5EF4-FFF2-40B4-BE49-F238E27FC236}">
                <a16:creationId xmlns:a16="http://schemas.microsoft.com/office/drawing/2014/main" id="{3BC9FA17-E7A6-2A4D-92A3-B6896DE78DB2}"/>
              </a:ext>
            </a:extLst>
          </p:cNvPr>
          <p:cNvSpPr txBox="1"/>
          <p:nvPr/>
        </p:nvSpPr>
        <p:spPr>
          <a:xfrm>
            <a:off x="6607961" y="2967789"/>
            <a:ext cx="1289863" cy="954107"/>
          </a:xfrm>
          <a:prstGeom prst="rect">
            <a:avLst/>
          </a:prstGeom>
          <a:solidFill>
            <a:schemeClr val="bg2"/>
          </a:solidFill>
        </p:spPr>
        <p:txBody>
          <a:bodyPr wrap="square" rtlCol="0">
            <a:spAutoFit/>
          </a:bodyPr>
          <a:lstStyle/>
          <a:p>
            <a:pPr algn="ctr"/>
            <a:r>
              <a:rPr lang="it-IT" sz="1400" dirty="0"/>
              <a:t>Gli anglo-americani sbarcano in Sicilia</a:t>
            </a:r>
          </a:p>
        </p:txBody>
      </p:sp>
      <p:sp>
        <p:nvSpPr>
          <p:cNvPr id="69" name="CasellaDiTesto 68">
            <a:extLst>
              <a:ext uri="{FF2B5EF4-FFF2-40B4-BE49-F238E27FC236}">
                <a16:creationId xmlns:a16="http://schemas.microsoft.com/office/drawing/2014/main" id="{A4865B12-9BD7-8749-8E16-D045BF5E57A2}"/>
              </a:ext>
            </a:extLst>
          </p:cNvPr>
          <p:cNvSpPr txBox="1"/>
          <p:nvPr/>
        </p:nvSpPr>
        <p:spPr>
          <a:xfrm>
            <a:off x="6616577" y="4294240"/>
            <a:ext cx="1289863" cy="523220"/>
          </a:xfrm>
          <a:prstGeom prst="rect">
            <a:avLst/>
          </a:prstGeom>
          <a:solidFill>
            <a:schemeClr val="bg2"/>
          </a:solidFill>
        </p:spPr>
        <p:txBody>
          <a:bodyPr wrap="square" rtlCol="0">
            <a:spAutoFit/>
          </a:bodyPr>
          <a:lstStyle/>
          <a:p>
            <a:pPr algn="ctr"/>
            <a:r>
              <a:rPr lang="it-IT" sz="1400" dirty="0"/>
              <a:t>L’Italia firma l’armistizio</a:t>
            </a:r>
          </a:p>
        </p:txBody>
      </p:sp>
      <p:sp>
        <p:nvSpPr>
          <p:cNvPr id="70" name="CasellaDiTesto 69">
            <a:extLst>
              <a:ext uri="{FF2B5EF4-FFF2-40B4-BE49-F238E27FC236}">
                <a16:creationId xmlns:a16="http://schemas.microsoft.com/office/drawing/2014/main" id="{B06E1B64-33A4-FA42-B0FC-213EB5D33B2A}"/>
              </a:ext>
            </a:extLst>
          </p:cNvPr>
          <p:cNvSpPr txBox="1"/>
          <p:nvPr/>
        </p:nvSpPr>
        <p:spPr>
          <a:xfrm>
            <a:off x="6644245" y="5927037"/>
            <a:ext cx="1289863" cy="523220"/>
          </a:xfrm>
          <a:prstGeom prst="rect">
            <a:avLst/>
          </a:prstGeom>
          <a:solidFill>
            <a:schemeClr val="bg2"/>
          </a:solidFill>
        </p:spPr>
        <p:txBody>
          <a:bodyPr wrap="square" rtlCol="0">
            <a:spAutoFit/>
          </a:bodyPr>
          <a:lstStyle/>
          <a:p>
            <a:pPr algn="ctr"/>
            <a:r>
              <a:rPr lang="it-IT" sz="1400" dirty="0"/>
              <a:t>Conferenza di Teheran</a:t>
            </a:r>
          </a:p>
        </p:txBody>
      </p:sp>
      <p:sp>
        <p:nvSpPr>
          <p:cNvPr id="71" name="CasellaDiTesto 70">
            <a:extLst>
              <a:ext uri="{FF2B5EF4-FFF2-40B4-BE49-F238E27FC236}">
                <a16:creationId xmlns:a16="http://schemas.microsoft.com/office/drawing/2014/main" id="{49241B41-467F-8344-997A-D7E050528525}"/>
              </a:ext>
            </a:extLst>
          </p:cNvPr>
          <p:cNvSpPr txBox="1"/>
          <p:nvPr/>
        </p:nvSpPr>
        <p:spPr>
          <a:xfrm>
            <a:off x="9650120" y="3021274"/>
            <a:ext cx="1289863" cy="523220"/>
          </a:xfrm>
          <a:prstGeom prst="rect">
            <a:avLst/>
          </a:prstGeom>
          <a:solidFill>
            <a:schemeClr val="bg2"/>
          </a:solidFill>
        </p:spPr>
        <p:txBody>
          <a:bodyPr wrap="square" rtlCol="0">
            <a:spAutoFit/>
          </a:bodyPr>
          <a:lstStyle/>
          <a:p>
            <a:pPr algn="ctr"/>
            <a:r>
              <a:rPr lang="it-IT" sz="1400" dirty="0"/>
              <a:t>Conferenza di Yalta</a:t>
            </a:r>
          </a:p>
        </p:txBody>
      </p:sp>
      <p:sp>
        <p:nvSpPr>
          <p:cNvPr id="72" name="CasellaDiTesto 71">
            <a:extLst>
              <a:ext uri="{FF2B5EF4-FFF2-40B4-BE49-F238E27FC236}">
                <a16:creationId xmlns:a16="http://schemas.microsoft.com/office/drawing/2014/main" id="{56E0C08E-13F6-0B48-81B0-FB6D3DBB303F}"/>
              </a:ext>
            </a:extLst>
          </p:cNvPr>
          <p:cNvSpPr txBox="1"/>
          <p:nvPr/>
        </p:nvSpPr>
        <p:spPr>
          <a:xfrm>
            <a:off x="8131284" y="3221325"/>
            <a:ext cx="1289863" cy="523220"/>
          </a:xfrm>
          <a:prstGeom prst="rect">
            <a:avLst/>
          </a:prstGeom>
          <a:solidFill>
            <a:schemeClr val="bg2"/>
          </a:solidFill>
        </p:spPr>
        <p:txBody>
          <a:bodyPr wrap="square" rtlCol="0">
            <a:spAutoFit/>
          </a:bodyPr>
          <a:lstStyle/>
          <a:p>
            <a:pPr algn="ctr"/>
            <a:r>
              <a:rPr lang="it-IT" sz="1400" dirty="0"/>
              <a:t>Sbarco in Normandia</a:t>
            </a:r>
          </a:p>
        </p:txBody>
      </p:sp>
      <p:sp>
        <p:nvSpPr>
          <p:cNvPr id="73" name="CasellaDiTesto 72">
            <a:extLst>
              <a:ext uri="{FF2B5EF4-FFF2-40B4-BE49-F238E27FC236}">
                <a16:creationId xmlns:a16="http://schemas.microsoft.com/office/drawing/2014/main" id="{FA3274FA-6582-DD47-B591-1F17A77DE61F}"/>
              </a:ext>
            </a:extLst>
          </p:cNvPr>
          <p:cNvSpPr txBox="1"/>
          <p:nvPr/>
        </p:nvSpPr>
        <p:spPr>
          <a:xfrm>
            <a:off x="9668160" y="3799545"/>
            <a:ext cx="1289863" cy="523220"/>
          </a:xfrm>
          <a:prstGeom prst="rect">
            <a:avLst/>
          </a:prstGeom>
          <a:solidFill>
            <a:schemeClr val="bg2"/>
          </a:solidFill>
        </p:spPr>
        <p:txBody>
          <a:bodyPr wrap="square" rtlCol="0">
            <a:spAutoFit/>
          </a:bodyPr>
          <a:lstStyle/>
          <a:p>
            <a:pPr algn="ctr"/>
            <a:r>
              <a:rPr lang="it-IT" sz="1400" dirty="0"/>
              <a:t>Invasione della Germania</a:t>
            </a:r>
          </a:p>
        </p:txBody>
      </p:sp>
      <p:sp>
        <p:nvSpPr>
          <p:cNvPr id="74" name="CasellaDiTesto 73">
            <a:extLst>
              <a:ext uri="{FF2B5EF4-FFF2-40B4-BE49-F238E27FC236}">
                <a16:creationId xmlns:a16="http://schemas.microsoft.com/office/drawing/2014/main" id="{CC1F80B6-1369-8047-A27C-35E1C2C9D834}"/>
              </a:ext>
            </a:extLst>
          </p:cNvPr>
          <p:cNvSpPr txBox="1"/>
          <p:nvPr/>
        </p:nvSpPr>
        <p:spPr>
          <a:xfrm>
            <a:off x="9671998" y="4398862"/>
            <a:ext cx="1289863" cy="523220"/>
          </a:xfrm>
          <a:prstGeom prst="rect">
            <a:avLst/>
          </a:prstGeom>
          <a:solidFill>
            <a:schemeClr val="bg2"/>
          </a:solidFill>
        </p:spPr>
        <p:txBody>
          <a:bodyPr wrap="square" rtlCol="0">
            <a:spAutoFit/>
          </a:bodyPr>
          <a:lstStyle/>
          <a:p>
            <a:pPr algn="ctr"/>
            <a:r>
              <a:rPr lang="it-IT" sz="1400" dirty="0"/>
              <a:t>Insurrezione in Italia</a:t>
            </a:r>
          </a:p>
        </p:txBody>
      </p:sp>
      <p:sp>
        <p:nvSpPr>
          <p:cNvPr id="75" name="CasellaDiTesto 74">
            <a:extLst>
              <a:ext uri="{FF2B5EF4-FFF2-40B4-BE49-F238E27FC236}">
                <a16:creationId xmlns:a16="http://schemas.microsoft.com/office/drawing/2014/main" id="{830FC721-63C5-5C44-A2E1-6A7067A865C1}"/>
              </a:ext>
            </a:extLst>
          </p:cNvPr>
          <p:cNvSpPr txBox="1"/>
          <p:nvPr/>
        </p:nvSpPr>
        <p:spPr>
          <a:xfrm>
            <a:off x="9675836" y="5014221"/>
            <a:ext cx="1289863" cy="523220"/>
          </a:xfrm>
          <a:prstGeom prst="rect">
            <a:avLst/>
          </a:prstGeom>
          <a:solidFill>
            <a:schemeClr val="bg2"/>
          </a:solidFill>
        </p:spPr>
        <p:txBody>
          <a:bodyPr wrap="square" rtlCol="0">
            <a:spAutoFit/>
          </a:bodyPr>
          <a:lstStyle/>
          <a:p>
            <a:pPr algn="ctr"/>
            <a:r>
              <a:rPr lang="it-IT" sz="1400" dirty="0"/>
              <a:t>Berlino occupata</a:t>
            </a:r>
          </a:p>
        </p:txBody>
      </p:sp>
      <p:sp>
        <p:nvSpPr>
          <p:cNvPr id="76" name="CasellaDiTesto 75">
            <a:extLst>
              <a:ext uri="{FF2B5EF4-FFF2-40B4-BE49-F238E27FC236}">
                <a16:creationId xmlns:a16="http://schemas.microsoft.com/office/drawing/2014/main" id="{F3DBEB20-4A68-4341-B46E-B3FBDFAF8A4E}"/>
              </a:ext>
            </a:extLst>
          </p:cNvPr>
          <p:cNvSpPr txBox="1"/>
          <p:nvPr/>
        </p:nvSpPr>
        <p:spPr>
          <a:xfrm>
            <a:off x="9540117" y="5669433"/>
            <a:ext cx="1561300" cy="523220"/>
          </a:xfrm>
          <a:prstGeom prst="rect">
            <a:avLst/>
          </a:prstGeom>
          <a:solidFill>
            <a:schemeClr val="bg2"/>
          </a:solidFill>
        </p:spPr>
        <p:txBody>
          <a:bodyPr wrap="square" rtlCol="0">
            <a:spAutoFit/>
          </a:bodyPr>
          <a:lstStyle/>
          <a:p>
            <a:pPr algn="ctr"/>
            <a:r>
              <a:rPr lang="it-IT" sz="1400" dirty="0"/>
              <a:t>Bombe H e resa del Giappone</a:t>
            </a:r>
          </a:p>
        </p:txBody>
      </p:sp>
      <p:sp>
        <p:nvSpPr>
          <p:cNvPr id="77" name="CasellaDiTesto 76">
            <a:extLst>
              <a:ext uri="{FF2B5EF4-FFF2-40B4-BE49-F238E27FC236}">
                <a16:creationId xmlns:a16="http://schemas.microsoft.com/office/drawing/2014/main" id="{704053CB-8B2B-D74C-A0D4-82146C118402}"/>
              </a:ext>
            </a:extLst>
          </p:cNvPr>
          <p:cNvSpPr txBox="1"/>
          <p:nvPr/>
        </p:nvSpPr>
        <p:spPr>
          <a:xfrm>
            <a:off x="9704681" y="6284792"/>
            <a:ext cx="1289863" cy="523220"/>
          </a:xfrm>
          <a:prstGeom prst="rect">
            <a:avLst/>
          </a:prstGeom>
          <a:solidFill>
            <a:schemeClr val="bg2"/>
          </a:solidFill>
        </p:spPr>
        <p:txBody>
          <a:bodyPr wrap="square" rtlCol="0">
            <a:spAutoFit/>
          </a:bodyPr>
          <a:lstStyle/>
          <a:p>
            <a:pPr algn="ctr"/>
            <a:r>
              <a:rPr lang="it-IT" sz="1400" dirty="0"/>
              <a:t>Conferenza di Postdam</a:t>
            </a:r>
          </a:p>
        </p:txBody>
      </p:sp>
    </p:spTree>
    <p:extLst>
      <p:ext uri="{BB962C8B-B14F-4D97-AF65-F5344CB8AC3E}">
        <p14:creationId xmlns:p14="http://schemas.microsoft.com/office/powerpoint/2010/main" val="3731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arrotondati 7">
            <a:extLst>
              <a:ext uri="{FF2B5EF4-FFF2-40B4-BE49-F238E27FC236}">
                <a16:creationId xmlns:a16="http://schemas.microsoft.com/office/drawing/2014/main" id="{E21B4AA5-BB01-BC46-9C82-A16AFB6446BD}"/>
              </a:ext>
            </a:extLst>
          </p:cNvPr>
          <p:cNvSpPr/>
          <p:nvPr/>
        </p:nvSpPr>
        <p:spPr>
          <a:xfrm>
            <a:off x="2696" y="358805"/>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3C0CC5C4-8DB7-9D42-A541-95D390AB12BE}"/>
              </a:ext>
            </a:extLst>
          </p:cNvPr>
          <p:cNvSpPr txBox="1"/>
          <p:nvPr/>
        </p:nvSpPr>
        <p:spPr>
          <a:xfrm>
            <a:off x="41648" y="161331"/>
            <a:ext cx="3123163" cy="400110"/>
          </a:xfrm>
          <a:prstGeom prst="rect">
            <a:avLst/>
          </a:prstGeom>
          <a:noFill/>
        </p:spPr>
        <p:txBody>
          <a:bodyPr wrap="none" rtlCol="0">
            <a:spAutoFit/>
          </a:bodyPr>
          <a:lstStyle/>
          <a:p>
            <a:r>
              <a:rPr lang="it-IT" sz="2000" dirty="0">
                <a:latin typeface="Avenir Next" panose="020B0503020202020204" pitchFamily="34" charset="0"/>
              </a:rPr>
              <a:t>Il nuovo ordine mondiale</a:t>
            </a:r>
          </a:p>
        </p:txBody>
      </p:sp>
      <p:pic>
        <p:nvPicPr>
          <p:cNvPr id="12" name="Immagine 11" descr="Europe_under_Nazi_domination.jpg">
            <a:extLst>
              <a:ext uri="{FF2B5EF4-FFF2-40B4-BE49-F238E27FC236}">
                <a16:creationId xmlns:a16="http://schemas.microsoft.com/office/drawing/2014/main" id="{8626809D-E372-8540-BB50-8C9A48E2AB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13723" y="2199997"/>
            <a:ext cx="4833898" cy="4434034"/>
          </a:xfrm>
          <a:prstGeom prst="rect">
            <a:avLst/>
          </a:prstGeom>
        </p:spPr>
      </p:pic>
      <p:pic>
        <p:nvPicPr>
          <p:cNvPr id="13" name="Immagine 12" descr="Map-German-Reich-1942.jpg">
            <a:extLst>
              <a:ext uri="{FF2B5EF4-FFF2-40B4-BE49-F238E27FC236}">
                <a16:creationId xmlns:a16="http://schemas.microsoft.com/office/drawing/2014/main" id="{E3D46481-6640-C341-9037-AEBA7AD142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379" y="883136"/>
            <a:ext cx="3790826" cy="2686432"/>
          </a:xfrm>
          <a:prstGeom prst="rect">
            <a:avLst/>
          </a:prstGeom>
        </p:spPr>
      </p:pic>
      <p:sp>
        <p:nvSpPr>
          <p:cNvPr id="14" name="Rettangolo 13">
            <a:extLst>
              <a:ext uri="{FF2B5EF4-FFF2-40B4-BE49-F238E27FC236}">
                <a16:creationId xmlns:a16="http://schemas.microsoft.com/office/drawing/2014/main" id="{221ED264-456C-184E-BB12-B28EDC0FE8BE}"/>
              </a:ext>
            </a:extLst>
          </p:cNvPr>
          <p:cNvSpPr/>
          <p:nvPr/>
        </p:nvSpPr>
        <p:spPr>
          <a:xfrm>
            <a:off x="3978442" y="780819"/>
            <a:ext cx="7844590" cy="923330"/>
          </a:xfrm>
          <a:prstGeom prst="rect">
            <a:avLst/>
          </a:prstGeom>
          <a:solidFill>
            <a:schemeClr val="tx2">
              <a:lumMod val="40000"/>
              <a:lumOff val="60000"/>
            </a:schemeClr>
          </a:solidFill>
        </p:spPr>
        <p:txBody>
          <a:bodyPr wrap="square">
            <a:spAutoFit/>
          </a:bodyPr>
          <a:lstStyle/>
          <a:p>
            <a:pPr algn="just"/>
            <a:r>
              <a:rPr lang="it-IT" b="1" dirty="0"/>
              <a:t>La teoria dello </a:t>
            </a:r>
            <a:r>
              <a:rPr lang="it-IT" b="1" i="1" dirty="0"/>
              <a:t>spazio vitale </a:t>
            </a:r>
            <a:r>
              <a:rPr lang="it-IT" dirty="0"/>
              <a:t>è uno dei temi chiave del pensiero nazionalsocialista: prevede l’espansione ad est della Germania, anche al di là del suo nucleo razziale (Grande Germania) e finisce per configurare un </a:t>
            </a:r>
            <a:r>
              <a:rPr lang="it-IT" i="1" dirty="0"/>
              <a:t>Nuovo ordine europeo</a:t>
            </a:r>
          </a:p>
        </p:txBody>
      </p:sp>
      <p:sp>
        <p:nvSpPr>
          <p:cNvPr id="15" name="Freccia destra con strisce 14">
            <a:extLst>
              <a:ext uri="{FF2B5EF4-FFF2-40B4-BE49-F238E27FC236}">
                <a16:creationId xmlns:a16="http://schemas.microsoft.com/office/drawing/2014/main" id="{B901B1E1-0D37-7F47-928B-162A2FAAFB77}"/>
              </a:ext>
            </a:extLst>
          </p:cNvPr>
          <p:cNvSpPr/>
          <p:nvPr/>
        </p:nvSpPr>
        <p:spPr>
          <a:xfrm rot="5400000">
            <a:off x="10783304" y="1490514"/>
            <a:ext cx="812134" cy="782053"/>
          </a:xfrm>
          <a:prstGeom prst="strip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4A4CA310-5450-2141-B4E1-6D895E652869}"/>
              </a:ext>
            </a:extLst>
          </p:cNvPr>
          <p:cNvSpPr/>
          <p:nvPr/>
        </p:nvSpPr>
        <p:spPr>
          <a:xfrm>
            <a:off x="144379" y="3706407"/>
            <a:ext cx="6737684" cy="2862322"/>
          </a:xfrm>
          <a:prstGeom prst="rect">
            <a:avLst/>
          </a:prstGeom>
          <a:solidFill>
            <a:schemeClr val="bg2">
              <a:lumMod val="90000"/>
            </a:schemeClr>
          </a:solidFill>
        </p:spPr>
        <p:txBody>
          <a:bodyPr wrap="square">
            <a:spAutoFit/>
          </a:bodyPr>
          <a:lstStyle/>
          <a:p>
            <a:pPr lvl="0" algn="just">
              <a:spcBef>
                <a:spcPct val="20000"/>
              </a:spcBef>
              <a:defRPr/>
            </a:pPr>
            <a:r>
              <a:rPr lang="it-IT" altLang="it-IT" dirty="0"/>
              <a:t>Il «nuovo ordine europeo» viene lanciato nel 1940 e disegnava l’assetto del continente dopo la fine della guerra.</a:t>
            </a:r>
          </a:p>
          <a:p>
            <a:pPr algn="just"/>
            <a:r>
              <a:rPr lang="it-IT" dirty="0"/>
              <a:t>Costruisce una </a:t>
            </a:r>
            <a:r>
              <a:rPr lang="it-IT" b="1" dirty="0"/>
              <a:t>nuova gerarchia politica, economica e razziale</a:t>
            </a:r>
            <a:r>
              <a:rPr lang="it-IT" dirty="0"/>
              <a:t>:</a:t>
            </a:r>
          </a:p>
          <a:p>
            <a:pPr algn="just">
              <a:buFont typeface="Arial" pitchFamily="34" charset="0"/>
              <a:buChar char="•"/>
            </a:pPr>
            <a:r>
              <a:rPr lang="it-IT" dirty="0"/>
              <a:t>  al centro, la Grande Germania</a:t>
            </a:r>
          </a:p>
          <a:p>
            <a:pPr algn="just">
              <a:buFont typeface="Arial" pitchFamily="34" charset="0"/>
              <a:buChar char="•"/>
            </a:pPr>
            <a:r>
              <a:rPr lang="it-IT" dirty="0"/>
              <a:t>  la fascia dei paesi subalterni </a:t>
            </a:r>
          </a:p>
          <a:p>
            <a:pPr lvl="1" algn="just">
              <a:buFont typeface="Arial" pitchFamily="34" charset="0"/>
              <a:buChar char="•"/>
            </a:pPr>
            <a:r>
              <a:rPr lang="it-IT" dirty="0"/>
              <a:t>gli alleati (Italia, Ungheria, Romania, Bulgaria) </a:t>
            </a:r>
          </a:p>
          <a:p>
            <a:pPr lvl="1" algn="just">
              <a:buFont typeface="Arial" pitchFamily="34" charset="0"/>
              <a:buChar char="•"/>
            </a:pPr>
            <a:r>
              <a:rPr lang="it-IT" dirty="0"/>
              <a:t> i collaborazionisti (la Francia di Vichy)</a:t>
            </a:r>
          </a:p>
          <a:p>
            <a:pPr lvl="1" algn="just">
              <a:buFont typeface="Arial" pitchFamily="34" charset="0"/>
              <a:buChar char="•"/>
            </a:pPr>
            <a:r>
              <a:rPr lang="it-IT" dirty="0"/>
              <a:t> i neutrali (Svizzera e Svezia)</a:t>
            </a:r>
          </a:p>
          <a:p>
            <a:pPr algn="just">
              <a:buFont typeface="Arial" pitchFamily="34" charset="0"/>
              <a:buChar char="•"/>
            </a:pPr>
            <a:r>
              <a:rPr lang="it-IT" dirty="0"/>
              <a:t> i paesi occupati militarmente</a:t>
            </a:r>
          </a:p>
          <a:p>
            <a:pPr algn="just">
              <a:buFont typeface="Arial" pitchFamily="34" charset="0"/>
              <a:buChar char="•"/>
            </a:pPr>
            <a:r>
              <a:rPr lang="it-IT" dirty="0"/>
              <a:t> Slavi ed ebrei sono destinati o ad essere “schiavizzati” o eliminati</a:t>
            </a:r>
          </a:p>
        </p:txBody>
      </p:sp>
      <p:sp>
        <p:nvSpPr>
          <p:cNvPr id="17" name="Freccia destra con strisce 16">
            <a:extLst>
              <a:ext uri="{FF2B5EF4-FFF2-40B4-BE49-F238E27FC236}">
                <a16:creationId xmlns:a16="http://schemas.microsoft.com/office/drawing/2014/main" id="{861E7772-0AF5-A64B-A16D-9ABEC5DF9135}"/>
              </a:ext>
            </a:extLst>
          </p:cNvPr>
          <p:cNvSpPr/>
          <p:nvPr/>
        </p:nvSpPr>
        <p:spPr>
          <a:xfrm rot="10800000">
            <a:off x="6641826" y="4417014"/>
            <a:ext cx="812134" cy="782053"/>
          </a:xfrm>
          <a:prstGeom prst="strip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84323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con angoli arrotondati 49">
            <a:extLst>
              <a:ext uri="{FF2B5EF4-FFF2-40B4-BE49-F238E27FC236}">
                <a16:creationId xmlns:a16="http://schemas.microsoft.com/office/drawing/2014/main" id="{EAE34C1D-A1DB-B649-AF66-381ECBC0E141}"/>
              </a:ext>
            </a:extLst>
          </p:cNvPr>
          <p:cNvSpPr/>
          <p:nvPr/>
        </p:nvSpPr>
        <p:spPr>
          <a:xfrm>
            <a:off x="2696" y="358806"/>
            <a:ext cx="4248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E2518B5D-D1DF-654E-B05D-EDA4596705A7}"/>
              </a:ext>
            </a:extLst>
          </p:cNvPr>
          <p:cNvSpPr txBox="1"/>
          <p:nvPr/>
        </p:nvSpPr>
        <p:spPr>
          <a:xfrm>
            <a:off x="183781" y="158751"/>
            <a:ext cx="3555910" cy="400110"/>
          </a:xfrm>
          <a:prstGeom prst="rect">
            <a:avLst/>
          </a:prstGeom>
          <a:noFill/>
        </p:spPr>
        <p:txBody>
          <a:bodyPr wrap="none" rtlCol="0">
            <a:spAutoFit/>
          </a:bodyPr>
          <a:lstStyle/>
          <a:p>
            <a:r>
              <a:rPr lang="it-IT" sz="2000" dirty="0">
                <a:latin typeface="Avenir Next" panose="020B0503020202020204" pitchFamily="34" charset="0"/>
              </a:rPr>
              <a:t>La Seconda guerra mondiale</a:t>
            </a:r>
          </a:p>
        </p:txBody>
      </p:sp>
      <p:sp>
        <p:nvSpPr>
          <p:cNvPr id="6" name="CasellaDiTesto 5">
            <a:extLst>
              <a:ext uri="{FF2B5EF4-FFF2-40B4-BE49-F238E27FC236}">
                <a16:creationId xmlns:a16="http://schemas.microsoft.com/office/drawing/2014/main" id="{743680BE-2C4B-6044-A464-E43D45BB4093}"/>
              </a:ext>
            </a:extLst>
          </p:cNvPr>
          <p:cNvSpPr txBox="1"/>
          <p:nvPr/>
        </p:nvSpPr>
        <p:spPr>
          <a:xfrm>
            <a:off x="3472876" y="418013"/>
            <a:ext cx="831703"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L’Italia</a:t>
            </a:r>
          </a:p>
        </p:txBody>
      </p:sp>
      <p:sp>
        <p:nvSpPr>
          <p:cNvPr id="11" name="Rettangolo 10">
            <a:extLst>
              <a:ext uri="{FF2B5EF4-FFF2-40B4-BE49-F238E27FC236}">
                <a16:creationId xmlns:a16="http://schemas.microsoft.com/office/drawing/2014/main" id="{EB72D08A-26F2-E04B-BB38-E995BF1CB537}"/>
              </a:ext>
            </a:extLst>
          </p:cNvPr>
          <p:cNvSpPr/>
          <p:nvPr/>
        </p:nvSpPr>
        <p:spPr>
          <a:xfrm>
            <a:off x="2770051" y="1630759"/>
            <a:ext cx="2880320" cy="369332"/>
          </a:xfrm>
          <a:prstGeom prst="rect">
            <a:avLst/>
          </a:prstGeom>
        </p:spPr>
        <p:txBody>
          <a:bodyPr wrap="square">
            <a:spAutoFit/>
          </a:bodyPr>
          <a:lstStyle/>
          <a:p>
            <a:r>
              <a:rPr lang="it-IT" dirty="0">
                <a:latin typeface="+mj-lt"/>
              </a:rPr>
              <a:t>gli Alleati sbarcano in Sicilia</a:t>
            </a:r>
          </a:p>
        </p:txBody>
      </p:sp>
      <p:sp>
        <p:nvSpPr>
          <p:cNvPr id="13" name="CasellaDiTesto 12">
            <a:extLst>
              <a:ext uri="{FF2B5EF4-FFF2-40B4-BE49-F238E27FC236}">
                <a16:creationId xmlns:a16="http://schemas.microsoft.com/office/drawing/2014/main" id="{2A18EFE6-AC67-1641-80BF-F4D3309BBB30}"/>
              </a:ext>
            </a:extLst>
          </p:cNvPr>
          <p:cNvSpPr txBox="1"/>
          <p:nvPr/>
        </p:nvSpPr>
        <p:spPr>
          <a:xfrm>
            <a:off x="420289" y="1630759"/>
            <a:ext cx="1956626" cy="369332"/>
          </a:xfrm>
          <a:prstGeom prst="rect">
            <a:avLst/>
          </a:prstGeom>
          <a:noFill/>
        </p:spPr>
        <p:txBody>
          <a:bodyPr wrap="none" rtlCol="0">
            <a:spAutoFit/>
          </a:bodyPr>
          <a:lstStyle/>
          <a:p>
            <a:r>
              <a:rPr lang="it-IT" b="1" dirty="0">
                <a:latin typeface="Arial Black" panose="020B0A04020102020204" pitchFamily="34" charset="0"/>
              </a:rPr>
              <a:t>10 luglio 1943</a:t>
            </a:r>
          </a:p>
        </p:txBody>
      </p:sp>
      <p:sp>
        <p:nvSpPr>
          <p:cNvPr id="14" name="CasellaDiTesto 13">
            <a:extLst>
              <a:ext uri="{FF2B5EF4-FFF2-40B4-BE49-F238E27FC236}">
                <a16:creationId xmlns:a16="http://schemas.microsoft.com/office/drawing/2014/main" id="{5E2DFA46-4930-9843-A402-111C54B182DF}"/>
              </a:ext>
            </a:extLst>
          </p:cNvPr>
          <p:cNvSpPr txBox="1"/>
          <p:nvPr/>
        </p:nvSpPr>
        <p:spPr>
          <a:xfrm>
            <a:off x="420289" y="3070529"/>
            <a:ext cx="1956626" cy="369332"/>
          </a:xfrm>
          <a:prstGeom prst="rect">
            <a:avLst/>
          </a:prstGeom>
          <a:noFill/>
        </p:spPr>
        <p:txBody>
          <a:bodyPr wrap="none" rtlCol="0">
            <a:spAutoFit/>
          </a:bodyPr>
          <a:lstStyle/>
          <a:p>
            <a:r>
              <a:rPr lang="it-IT" b="1" dirty="0">
                <a:latin typeface="Arial Black" panose="020B0A04020102020204" pitchFamily="34" charset="0"/>
              </a:rPr>
              <a:t>19 luglio 1943</a:t>
            </a:r>
          </a:p>
        </p:txBody>
      </p:sp>
      <p:sp>
        <p:nvSpPr>
          <p:cNvPr id="15" name="Rettangolo 14">
            <a:extLst>
              <a:ext uri="{FF2B5EF4-FFF2-40B4-BE49-F238E27FC236}">
                <a16:creationId xmlns:a16="http://schemas.microsoft.com/office/drawing/2014/main" id="{8EE01244-4488-8E4A-B3F9-C9192AFA0115}"/>
              </a:ext>
            </a:extLst>
          </p:cNvPr>
          <p:cNvSpPr/>
          <p:nvPr/>
        </p:nvSpPr>
        <p:spPr>
          <a:xfrm>
            <a:off x="2770051" y="3046773"/>
            <a:ext cx="2623912" cy="369332"/>
          </a:xfrm>
          <a:prstGeom prst="rect">
            <a:avLst/>
          </a:prstGeom>
        </p:spPr>
        <p:txBody>
          <a:bodyPr wrap="square">
            <a:noAutofit/>
          </a:bodyPr>
          <a:lstStyle/>
          <a:p>
            <a:r>
              <a:rPr lang="it-IT" dirty="0">
                <a:latin typeface="+mj-lt"/>
              </a:rPr>
              <a:t>Bombardamento di Roma</a:t>
            </a:r>
          </a:p>
        </p:txBody>
      </p:sp>
      <p:sp>
        <p:nvSpPr>
          <p:cNvPr id="18" name="CasellaDiTesto 17">
            <a:extLst>
              <a:ext uri="{FF2B5EF4-FFF2-40B4-BE49-F238E27FC236}">
                <a16:creationId xmlns:a16="http://schemas.microsoft.com/office/drawing/2014/main" id="{8F77622F-C8A3-3E4F-B8CE-1DE7E0AF0569}"/>
              </a:ext>
            </a:extLst>
          </p:cNvPr>
          <p:cNvSpPr txBox="1"/>
          <p:nvPr/>
        </p:nvSpPr>
        <p:spPr>
          <a:xfrm>
            <a:off x="420289" y="4461477"/>
            <a:ext cx="1956626" cy="369332"/>
          </a:xfrm>
          <a:prstGeom prst="rect">
            <a:avLst/>
          </a:prstGeom>
          <a:noFill/>
        </p:spPr>
        <p:txBody>
          <a:bodyPr wrap="none" rtlCol="0">
            <a:spAutoFit/>
          </a:bodyPr>
          <a:lstStyle/>
          <a:p>
            <a:r>
              <a:rPr lang="it-IT" b="1" dirty="0">
                <a:latin typeface="Arial Black" panose="020B0A04020102020204" pitchFamily="34" charset="0"/>
              </a:rPr>
              <a:t>22 luglio 1943</a:t>
            </a:r>
          </a:p>
        </p:txBody>
      </p:sp>
      <p:sp>
        <p:nvSpPr>
          <p:cNvPr id="20" name="Rettangolo 19">
            <a:extLst>
              <a:ext uri="{FF2B5EF4-FFF2-40B4-BE49-F238E27FC236}">
                <a16:creationId xmlns:a16="http://schemas.microsoft.com/office/drawing/2014/main" id="{AF206FB3-5EF9-E847-B13C-2A2851CB6EA1}"/>
              </a:ext>
            </a:extLst>
          </p:cNvPr>
          <p:cNvSpPr/>
          <p:nvPr/>
        </p:nvSpPr>
        <p:spPr>
          <a:xfrm>
            <a:off x="2770051" y="4327644"/>
            <a:ext cx="2404729" cy="646331"/>
          </a:xfrm>
          <a:prstGeom prst="rect">
            <a:avLst/>
          </a:prstGeom>
        </p:spPr>
        <p:txBody>
          <a:bodyPr wrap="square">
            <a:spAutoFit/>
          </a:bodyPr>
          <a:lstStyle/>
          <a:p>
            <a:r>
              <a:rPr lang="it-IT" dirty="0">
                <a:latin typeface="+mj-lt"/>
              </a:rPr>
              <a:t>Gli Anglo-americani entrano a Palermo</a:t>
            </a:r>
          </a:p>
        </p:txBody>
      </p:sp>
      <p:sp>
        <p:nvSpPr>
          <p:cNvPr id="21" name="CasellaDiTesto 20">
            <a:extLst>
              <a:ext uri="{FF2B5EF4-FFF2-40B4-BE49-F238E27FC236}">
                <a16:creationId xmlns:a16="http://schemas.microsoft.com/office/drawing/2014/main" id="{A50692CC-9B1F-2846-AD33-3EDC05AD28B8}"/>
              </a:ext>
            </a:extLst>
          </p:cNvPr>
          <p:cNvSpPr txBox="1"/>
          <p:nvPr/>
        </p:nvSpPr>
        <p:spPr>
          <a:xfrm>
            <a:off x="35568" y="5904092"/>
            <a:ext cx="2341347" cy="369332"/>
          </a:xfrm>
          <a:prstGeom prst="rect">
            <a:avLst/>
          </a:prstGeom>
          <a:noFill/>
        </p:spPr>
        <p:txBody>
          <a:bodyPr wrap="none" rtlCol="0">
            <a:spAutoFit/>
          </a:bodyPr>
          <a:lstStyle/>
          <a:p>
            <a:r>
              <a:rPr lang="it-IT" b="1" dirty="0">
                <a:latin typeface="Arial Black" panose="020B0A04020102020204" pitchFamily="34" charset="0"/>
              </a:rPr>
              <a:t>24-25 luglio 1943</a:t>
            </a:r>
          </a:p>
        </p:txBody>
      </p:sp>
      <p:sp>
        <p:nvSpPr>
          <p:cNvPr id="22" name="Rettangolo 21">
            <a:extLst>
              <a:ext uri="{FF2B5EF4-FFF2-40B4-BE49-F238E27FC236}">
                <a16:creationId xmlns:a16="http://schemas.microsoft.com/office/drawing/2014/main" id="{56102AE3-ACA6-AC4C-A989-1BB3651EAD87}"/>
              </a:ext>
            </a:extLst>
          </p:cNvPr>
          <p:cNvSpPr/>
          <p:nvPr/>
        </p:nvSpPr>
        <p:spPr>
          <a:xfrm>
            <a:off x="2770051" y="5765592"/>
            <a:ext cx="2404729" cy="646331"/>
          </a:xfrm>
          <a:prstGeom prst="rect">
            <a:avLst/>
          </a:prstGeom>
        </p:spPr>
        <p:txBody>
          <a:bodyPr wrap="square">
            <a:spAutoFit/>
          </a:bodyPr>
          <a:lstStyle/>
          <a:p>
            <a:r>
              <a:rPr lang="it-IT" dirty="0">
                <a:latin typeface="+mj-lt"/>
              </a:rPr>
              <a:t>Riunione del Gran Consiglio del Fascismo </a:t>
            </a:r>
          </a:p>
        </p:txBody>
      </p:sp>
      <p:cxnSp>
        <p:nvCxnSpPr>
          <p:cNvPr id="23" name="Connettore diritto 16">
            <a:extLst>
              <a:ext uri="{FF2B5EF4-FFF2-40B4-BE49-F238E27FC236}">
                <a16:creationId xmlns:a16="http://schemas.microsoft.com/office/drawing/2014/main" id="{1996BD66-F214-744F-9653-E110321E5E96}"/>
              </a:ext>
            </a:extLst>
          </p:cNvPr>
          <p:cNvCxnSpPr>
            <a:cxnSpLocks/>
          </p:cNvCxnSpPr>
          <p:nvPr/>
        </p:nvCxnSpPr>
        <p:spPr>
          <a:xfrm>
            <a:off x="2524365" y="1011439"/>
            <a:ext cx="2321" cy="5878645"/>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nettore 23">
            <a:extLst>
              <a:ext uri="{FF2B5EF4-FFF2-40B4-BE49-F238E27FC236}">
                <a16:creationId xmlns:a16="http://schemas.microsoft.com/office/drawing/2014/main" id="{DDF3422D-3CF1-3848-BB1D-D593FD7AD349}"/>
              </a:ext>
            </a:extLst>
          </p:cNvPr>
          <p:cNvSpPr/>
          <p:nvPr/>
        </p:nvSpPr>
        <p:spPr>
          <a:xfrm>
            <a:off x="2333029" y="1641401"/>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Connettore 24">
            <a:extLst>
              <a:ext uri="{FF2B5EF4-FFF2-40B4-BE49-F238E27FC236}">
                <a16:creationId xmlns:a16="http://schemas.microsoft.com/office/drawing/2014/main" id="{CBE84254-F005-714D-A3D4-20143F49744C}"/>
              </a:ext>
            </a:extLst>
          </p:cNvPr>
          <p:cNvSpPr/>
          <p:nvPr/>
        </p:nvSpPr>
        <p:spPr>
          <a:xfrm>
            <a:off x="2355817" y="3056105"/>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Connettore 25">
            <a:extLst>
              <a:ext uri="{FF2B5EF4-FFF2-40B4-BE49-F238E27FC236}">
                <a16:creationId xmlns:a16="http://schemas.microsoft.com/office/drawing/2014/main" id="{B0EB2A02-CB7E-0447-892E-79C82EA907EF}"/>
              </a:ext>
            </a:extLst>
          </p:cNvPr>
          <p:cNvSpPr/>
          <p:nvPr/>
        </p:nvSpPr>
        <p:spPr>
          <a:xfrm>
            <a:off x="2344365" y="4470809"/>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Connettore 26">
            <a:extLst>
              <a:ext uri="{FF2B5EF4-FFF2-40B4-BE49-F238E27FC236}">
                <a16:creationId xmlns:a16="http://schemas.microsoft.com/office/drawing/2014/main" id="{0353D9C4-E5BF-7E43-A227-7E3030D95420}"/>
              </a:ext>
            </a:extLst>
          </p:cNvPr>
          <p:cNvSpPr/>
          <p:nvPr/>
        </p:nvSpPr>
        <p:spPr>
          <a:xfrm>
            <a:off x="2349534" y="5885514"/>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8" name="Immagine 27" descr="Robert-Capa-Sicilia 4.jpg">
            <a:extLst>
              <a:ext uri="{FF2B5EF4-FFF2-40B4-BE49-F238E27FC236}">
                <a16:creationId xmlns:a16="http://schemas.microsoft.com/office/drawing/2014/main" id="{E74C0F2A-926F-5048-997B-81DF161DA77A}"/>
              </a:ext>
            </a:extLst>
          </p:cNvPr>
          <p:cNvPicPr>
            <a:picLocks noChangeAspect="1"/>
          </p:cNvPicPr>
          <p:nvPr/>
        </p:nvPicPr>
        <p:blipFill>
          <a:blip r:embed="rId2"/>
          <a:stretch>
            <a:fillRect/>
          </a:stretch>
        </p:blipFill>
        <p:spPr>
          <a:xfrm rot="212200">
            <a:off x="7754199" y="360180"/>
            <a:ext cx="4163967" cy="256244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9" name="Immagine 28" descr="25 luglio 1943.jpg">
            <a:hlinkClick r:id="rId3"/>
            <a:extLst>
              <a:ext uri="{FF2B5EF4-FFF2-40B4-BE49-F238E27FC236}">
                <a16:creationId xmlns:a16="http://schemas.microsoft.com/office/drawing/2014/main" id="{34A49B67-3449-D644-AD73-0FEFF4ADE34C}"/>
              </a:ext>
            </a:extLst>
          </p:cNvPr>
          <p:cNvPicPr>
            <a:picLocks noChangeAspect="1"/>
          </p:cNvPicPr>
          <p:nvPr/>
        </p:nvPicPr>
        <p:blipFill>
          <a:blip r:embed="rId4"/>
          <a:stretch>
            <a:fillRect/>
          </a:stretch>
        </p:blipFill>
        <p:spPr>
          <a:xfrm>
            <a:off x="7107016" y="4210912"/>
            <a:ext cx="4886220" cy="2514966"/>
          </a:xfrm>
          <a:prstGeom prst="rect">
            <a:avLst/>
          </a:prstGeom>
        </p:spPr>
      </p:pic>
      <p:pic>
        <p:nvPicPr>
          <p:cNvPr id="30" name="Immagine 29" descr="Immagine che contiene edificio&#10;&#10;Descrizione generata automaticamente">
            <a:extLst>
              <a:ext uri="{FF2B5EF4-FFF2-40B4-BE49-F238E27FC236}">
                <a16:creationId xmlns:a16="http://schemas.microsoft.com/office/drawing/2014/main" id="{37722AF5-667F-2A42-9E7D-CF59D1898D2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489359">
            <a:off x="5416104" y="2284418"/>
            <a:ext cx="4335723" cy="1819582"/>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1" name="Immagine 30" descr="25luglio_Corriere.jpg">
            <a:extLst>
              <a:ext uri="{FF2B5EF4-FFF2-40B4-BE49-F238E27FC236}">
                <a16:creationId xmlns:a16="http://schemas.microsoft.com/office/drawing/2014/main" id="{B32D72A8-C334-0D4C-9270-17193DB203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82439">
            <a:off x="5464421" y="4291598"/>
            <a:ext cx="1651232" cy="2384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1143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10FB85FF-8E52-2A4D-AA96-BF11E9A5C617}"/>
              </a:ext>
            </a:extLst>
          </p:cNvPr>
          <p:cNvSpPr/>
          <p:nvPr/>
        </p:nvSpPr>
        <p:spPr>
          <a:xfrm>
            <a:off x="2770051" y="1630759"/>
            <a:ext cx="2880320" cy="369332"/>
          </a:xfrm>
          <a:prstGeom prst="rect">
            <a:avLst/>
          </a:prstGeom>
        </p:spPr>
        <p:txBody>
          <a:bodyPr wrap="square">
            <a:spAutoFit/>
          </a:bodyPr>
          <a:lstStyle/>
          <a:p>
            <a:r>
              <a:rPr lang="it-IT" dirty="0">
                <a:latin typeface="+mj-lt"/>
              </a:rPr>
              <a:t>annuncio armistizio</a:t>
            </a:r>
          </a:p>
        </p:txBody>
      </p:sp>
      <p:sp>
        <p:nvSpPr>
          <p:cNvPr id="15" name="CasellaDiTesto 14">
            <a:extLst>
              <a:ext uri="{FF2B5EF4-FFF2-40B4-BE49-F238E27FC236}">
                <a16:creationId xmlns:a16="http://schemas.microsoft.com/office/drawing/2014/main" id="{DFCDCD09-1B6E-7442-8036-6A2817EA7319}"/>
              </a:ext>
            </a:extLst>
          </p:cNvPr>
          <p:cNvSpPr txBox="1"/>
          <p:nvPr/>
        </p:nvSpPr>
        <p:spPr>
          <a:xfrm>
            <a:off x="-30026" y="1650647"/>
            <a:ext cx="2406941" cy="369332"/>
          </a:xfrm>
          <a:prstGeom prst="rect">
            <a:avLst/>
          </a:prstGeom>
          <a:noFill/>
        </p:spPr>
        <p:txBody>
          <a:bodyPr wrap="none" rtlCol="0">
            <a:spAutoFit/>
          </a:bodyPr>
          <a:lstStyle/>
          <a:p>
            <a:r>
              <a:rPr lang="it-IT" b="1" dirty="0">
                <a:latin typeface="Arial Black" panose="020B0A04020102020204" pitchFamily="34" charset="0"/>
              </a:rPr>
              <a:t>8 settembre 1943</a:t>
            </a:r>
          </a:p>
        </p:txBody>
      </p:sp>
      <p:sp>
        <p:nvSpPr>
          <p:cNvPr id="16" name="CasellaDiTesto 15">
            <a:extLst>
              <a:ext uri="{FF2B5EF4-FFF2-40B4-BE49-F238E27FC236}">
                <a16:creationId xmlns:a16="http://schemas.microsoft.com/office/drawing/2014/main" id="{109539B0-4199-2A45-B4EF-7A0AD790E833}"/>
              </a:ext>
            </a:extLst>
          </p:cNvPr>
          <p:cNvSpPr txBox="1"/>
          <p:nvPr/>
        </p:nvSpPr>
        <p:spPr>
          <a:xfrm>
            <a:off x="-110189" y="3070027"/>
            <a:ext cx="2560829" cy="369332"/>
          </a:xfrm>
          <a:prstGeom prst="rect">
            <a:avLst/>
          </a:prstGeom>
          <a:noFill/>
        </p:spPr>
        <p:txBody>
          <a:bodyPr wrap="none" rtlCol="0">
            <a:spAutoFit/>
          </a:bodyPr>
          <a:lstStyle/>
          <a:p>
            <a:r>
              <a:rPr lang="it-IT" b="1" dirty="0">
                <a:latin typeface="Arial Black" panose="020B0A04020102020204" pitchFamily="34" charset="0"/>
              </a:rPr>
              <a:t>12 settembre 1943</a:t>
            </a:r>
          </a:p>
        </p:txBody>
      </p:sp>
      <p:sp>
        <p:nvSpPr>
          <p:cNvPr id="17" name="CasellaDiTesto 16">
            <a:extLst>
              <a:ext uri="{FF2B5EF4-FFF2-40B4-BE49-F238E27FC236}">
                <a16:creationId xmlns:a16="http://schemas.microsoft.com/office/drawing/2014/main" id="{B42C481F-ADF4-2D4C-905B-9F4782829020}"/>
              </a:ext>
            </a:extLst>
          </p:cNvPr>
          <p:cNvSpPr txBox="1"/>
          <p:nvPr/>
        </p:nvSpPr>
        <p:spPr>
          <a:xfrm>
            <a:off x="175158" y="4477770"/>
            <a:ext cx="2201757" cy="369332"/>
          </a:xfrm>
          <a:prstGeom prst="rect">
            <a:avLst/>
          </a:prstGeom>
          <a:noFill/>
        </p:spPr>
        <p:txBody>
          <a:bodyPr wrap="none" rtlCol="0">
            <a:spAutoFit/>
          </a:bodyPr>
          <a:lstStyle/>
          <a:p>
            <a:r>
              <a:rPr lang="it-IT" b="1" dirty="0">
                <a:latin typeface="Arial Black" panose="020B0A04020102020204" pitchFamily="34" charset="0"/>
              </a:rPr>
              <a:t>Settembre 1943</a:t>
            </a:r>
          </a:p>
        </p:txBody>
      </p:sp>
      <p:sp>
        <p:nvSpPr>
          <p:cNvPr id="18" name="Rettangolo 17">
            <a:extLst>
              <a:ext uri="{FF2B5EF4-FFF2-40B4-BE49-F238E27FC236}">
                <a16:creationId xmlns:a16="http://schemas.microsoft.com/office/drawing/2014/main" id="{D5D8A669-79BC-1446-BB62-9890CF2F0295}"/>
              </a:ext>
            </a:extLst>
          </p:cNvPr>
          <p:cNvSpPr/>
          <p:nvPr/>
        </p:nvSpPr>
        <p:spPr>
          <a:xfrm>
            <a:off x="2770051" y="4477770"/>
            <a:ext cx="2404729" cy="369332"/>
          </a:xfrm>
          <a:prstGeom prst="rect">
            <a:avLst/>
          </a:prstGeom>
        </p:spPr>
        <p:txBody>
          <a:bodyPr wrap="square">
            <a:spAutoFit/>
          </a:bodyPr>
          <a:lstStyle/>
          <a:p>
            <a:r>
              <a:rPr lang="it-IT" dirty="0">
                <a:latin typeface="+mj-lt"/>
              </a:rPr>
              <a:t>Inizia la Resistenza</a:t>
            </a:r>
          </a:p>
        </p:txBody>
      </p:sp>
      <p:sp>
        <p:nvSpPr>
          <p:cNvPr id="19" name="CasellaDiTesto 18">
            <a:extLst>
              <a:ext uri="{FF2B5EF4-FFF2-40B4-BE49-F238E27FC236}">
                <a16:creationId xmlns:a16="http://schemas.microsoft.com/office/drawing/2014/main" id="{E3E500F9-2C65-5A4A-9D19-E88D24B08C7C}"/>
              </a:ext>
            </a:extLst>
          </p:cNvPr>
          <p:cNvSpPr txBox="1"/>
          <p:nvPr/>
        </p:nvSpPr>
        <p:spPr>
          <a:xfrm>
            <a:off x="420409" y="5904092"/>
            <a:ext cx="1982274" cy="369332"/>
          </a:xfrm>
          <a:prstGeom prst="rect">
            <a:avLst/>
          </a:prstGeom>
          <a:noFill/>
        </p:spPr>
        <p:txBody>
          <a:bodyPr wrap="none" rtlCol="0">
            <a:spAutoFit/>
          </a:bodyPr>
          <a:lstStyle/>
          <a:p>
            <a:r>
              <a:rPr lang="it-IT" b="1" dirty="0">
                <a:latin typeface="Arial Black" panose="020B0A04020102020204" pitchFamily="34" charset="0"/>
              </a:rPr>
              <a:t>25 aprile 1945</a:t>
            </a:r>
          </a:p>
        </p:txBody>
      </p:sp>
      <p:cxnSp>
        <p:nvCxnSpPr>
          <p:cNvPr id="20" name="Connettore diritto 16">
            <a:extLst>
              <a:ext uri="{FF2B5EF4-FFF2-40B4-BE49-F238E27FC236}">
                <a16:creationId xmlns:a16="http://schemas.microsoft.com/office/drawing/2014/main" id="{05EDB269-DC5A-7E47-B7ED-6E973F99C377}"/>
              </a:ext>
            </a:extLst>
          </p:cNvPr>
          <p:cNvCxnSpPr>
            <a:cxnSpLocks/>
          </p:cNvCxnSpPr>
          <p:nvPr/>
        </p:nvCxnSpPr>
        <p:spPr>
          <a:xfrm>
            <a:off x="2524365" y="1011439"/>
            <a:ext cx="2321" cy="5878645"/>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nettore 20">
            <a:extLst>
              <a:ext uri="{FF2B5EF4-FFF2-40B4-BE49-F238E27FC236}">
                <a16:creationId xmlns:a16="http://schemas.microsoft.com/office/drawing/2014/main" id="{DE449FAC-8B0F-9F42-9CAC-4A2F8C99F26E}"/>
              </a:ext>
            </a:extLst>
          </p:cNvPr>
          <p:cNvSpPr/>
          <p:nvPr/>
        </p:nvSpPr>
        <p:spPr>
          <a:xfrm>
            <a:off x="2333029" y="1641401"/>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Connettore 21">
            <a:extLst>
              <a:ext uri="{FF2B5EF4-FFF2-40B4-BE49-F238E27FC236}">
                <a16:creationId xmlns:a16="http://schemas.microsoft.com/office/drawing/2014/main" id="{E67CE76E-0BC1-A848-A99A-E00DA323CCD1}"/>
              </a:ext>
            </a:extLst>
          </p:cNvPr>
          <p:cNvSpPr/>
          <p:nvPr/>
        </p:nvSpPr>
        <p:spPr>
          <a:xfrm>
            <a:off x="2355817" y="3056105"/>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Connettore 22">
            <a:extLst>
              <a:ext uri="{FF2B5EF4-FFF2-40B4-BE49-F238E27FC236}">
                <a16:creationId xmlns:a16="http://schemas.microsoft.com/office/drawing/2014/main" id="{B5CCEFA1-0B18-CE44-B3F2-7ECA45DFB75A}"/>
              </a:ext>
            </a:extLst>
          </p:cNvPr>
          <p:cNvSpPr/>
          <p:nvPr/>
        </p:nvSpPr>
        <p:spPr>
          <a:xfrm>
            <a:off x="2344365" y="4470809"/>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Connettore 23">
            <a:extLst>
              <a:ext uri="{FF2B5EF4-FFF2-40B4-BE49-F238E27FC236}">
                <a16:creationId xmlns:a16="http://schemas.microsoft.com/office/drawing/2014/main" id="{213B9133-4713-A440-8921-93DD20DF33AF}"/>
              </a:ext>
            </a:extLst>
          </p:cNvPr>
          <p:cNvSpPr/>
          <p:nvPr/>
        </p:nvSpPr>
        <p:spPr>
          <a:xfrm>
            <a:off x="2349534" y="5885514"/>
            <a:ext cx="360000" cy="360000"/>
          </a:xfrm>
          <a:prstGeom prst="flowChartConnector">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5" name="Immagine 24" descr="annuncio-armistizio.jpg">
            <a:extLst>
              <a:ext uri="{FF2B5EF4-FFF2-40B4-BE49-F238E27FC236}">
                <a16:creationId xmlns:a16="http://schemas.microsoft.com/office/drawing/2014/main" id="{950CC971-1FE6-9549-AB15-D7BC078F39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5789" y="138431"/>
            <a:ext cx="5057920" cy="4223364"/>
          </a:xfrm>
          <a:prstGeom prst="rect">
            <a:avLst/>
          </a:prstGeom>
        </p:spPr>
      </p:pic>
      <p:pic>
        <p:nvPicPr>
          <p:cNvPr id="26" name="Immagine 25" descr="Immagine che contiene persona, fotografia, uniforme, esterni&#10;&#10;Descrizione generata automaticamente">
            <a:extLst>
              <a:ext uri="{FF2B5EF4-FFF2-40B4-BE49-F238E27FC236}">
                <a16:creationId xmlns:a16="http://schemas.microsoft.com/office/drawing/2014/main" id="{E5054E1E-1417-F641-B901-2FE179D3D0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22299" y="2084852"/>
            <a:ext cx="3810000" cy="2762250"/>
          </a:xfrm>
          <a:prstGeom prst="rect">
            <a:avLst/>
          </a:prstGeom>
          <a:effectLst>
            <a:outerShdw blurRad="50800" dist="38100" dir="2700000" algn="tl" rotWithShape="0">
              <a:prstClr val="black">
                <a:alpha val="40000"/>
              </a:prstClr>
            </a:outerShdw>
          </a:effectLst>
        </p:spPr>
      </p:pic>
      <p:pic>
        <p:nvPicPr>
          <p:cNvPr id="27" name="Immagine 26" descr="Immagine che contiene esterni, persona, gruppo, fotografia&#10;&#10;Descrizione generata automaticamente">
            <a:extLst>
              <a:ext uri="{FF2B5EF4-FFF2-40B4-BE49-F238E27FC236}">
                <a16:creationId xmlns:a16="http://schemas.microsoft.com/office/drawing/2014/main" id="{89243EA6-3F57-1044-976B-A952C4F273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351163">
            <a:off x="5471839" y="2471937"/>
            <a:ext cx="2768637" cy="4152955"/>
          </a:xfrm>
          <a:prstGeom prst="rect">
            <a:avLst/>
          </a:prstGeom>
          <a:effectLst>
            <a:outerShdw blurRad="50800" dist="38100" dir="2700000" algn="tl" rotWithShape="0">
              <a:prstClr val="black">
                <a:alpha val="40000"/>
              </a:prstClr>
            </a:outerShdw>
          </a:effectLst>
        </p:spPr>
      </p:pic>
      <p:pic>
        <p:nvPicPr>
          <p:cNvPr id="28" name="Immagine 27" descr="Immagine che contiene edificio, persona, esterni, fotografia&#10;&#10;Descrizione generata automaticamente">
            <a:extLst>
              <a:ext uri="{FF2B5EF4-FFF2-40B4-BE49-F238E27FC236}">
                <a16:creationId xmlns:a16="http://schemas.microsoft.com/office/drawing/2014/main" id="{AC54D168-01E3-6744-A940-C8CAAF849B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31318">
            <a:off x="8164250" y="3831237"/>
            <a:ext cx="3926097" cy="2882479"/>
          </a:xfrm>
          <a:prstGeom prst="rect">
            <a:avLst/>
          </a:prstGeom>
          <a:effectLst>
            <a:outerShdw blurRad="50800" dist="38100" dir="2700000" algn="tl" rotWithShape="0">
              <a:prstClr val="black">
                <a:alpha val="40000"/>
              </a:prstClr>
            </a:outerShdw>
          </a:effectLst>
        </p:spPr>
      </p:pic>
      <p:sp>
        <p:nvSpPr>
          <p:cNvPr id="29" name="Rettangolo 28">
            <a:extLst>
              <a:ext uri="{FF2B5EF4-FFF2-40B4-BE49-F238E27FC236}">
                <a16:creationId xmlns:a16="http://schemas.microsoft.com/office/drawing/2014/main" id="{DFFECDC8-FEBB-FB4E-92D6-9EE0D2E334A1}"/>
              </a:ext>
            </a:extLst>
          </p:cNvPr>
          <p:cNvSpPr/>
          <p:nvPr/>
        </p:nvSpPr>
        <p:spPr>
          <a:xfrm>
            <a:off x="2770051" y="2625927"/>
            <a:ext cx="2623912" cy="1156259"/>
          </a:xfrm>
          <a:prstGeom prst="rect">
            <a:avLst/>
          </a:prstGeom>
        </p:spPr>
        <p:txBody>
          <a:bodyPr wrap="square">
            <a:noAutofit/>
          </a:bodyPr>
          <a:lstStyle/>
          <a:p>
            <a:r>
              <a:rPr lang="it-IT" dirty="0">
                <a:latin typeface="+mj-lt"/>
              </a:rPr>
              <a:t>Mussolini liberato, il 19 annuncia da Radio Monaco la nascita della Repubblica Sociale</a:t>
            </a:r>
          </a:p>
        </p:txBody>
      </p:sp>
      <p:sp>
        <p:nvSpPr>
          <p:cNvPr id="30" name="Rettangolo 29">
            <a:extLst>
              <a:ext uri="{FF2B5EF4-FFF2-40B4-BE49-F238E27FC236}">
                <a16:creationId xmlns:a16="http://schemas.microsoft.com/office/drawing/2014/main" id="{4712F282-BA72-E64B-83D1-AD6116AED599}"/>
              </a:ext>
            </a:extLst>
          </p:cNvPr>
          <p:cNvSpPr/>
          <p:nvPr/>
        </p:nvSpPr>
        <p:spPr>
          <a:xfrm>
            <a:off x="2770051" y="5603849"/>
            <a:ext cx="2614628" cy="923330"/>
          </a:xfrm>
          <a:prstGeom prst="rect">
            <a:avLst/>
          </a:prstGeom>
        </p:spPr>
        <p:txBody>
          <a:bodyPr wrap="square">
            <a:spAutoFit/>
          </a:bodyPr>
          <a:lstStyle/>
          <a:p>
            <a:r>
              <a:rPr lang="it-IT" dirty="0">
                <a:latin typeface="+mj-lt"/>
              </a:rPr>
              <a:t>Proclamata l’insurrezione nazionale. Mussolini, arrestato, viene ucciso</a:t>
            </a:r>
          </a:p>
        </p:txBody>
      </p:sp>
      <p:sp>
        <p:nvSpPr>
          <p:cNvPr id="31" name="Rettangolo con angoli arrotondati 30">
            <a:extLst>
              <a:ext uri="{FF2B5EF4-FFF2-40B4-BE49-F238E27FC236}">
                <a16:creationId xmlns:a16="http://schemas.microsoft.com/office/drawing/2014/main" id="{EF37ECA1-6FE2-C04F-B5A8-EA0FD8491788}"/>
              </a:ext>
            </a:extLst>
          </p:cNvPr>
          <p:cNvSpPr/>
          <p:nvPr/>
        </p:nvSpPr>
        <p:spPr>
          <a:xfrm>
            <a:off x="2696" y="358806"/>
            <a:ext cx="4248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id="{D9B1F9F3-F361-F645-9DDD-D17771CBFE17}"/>
              </a:ext>
            </a:extLst>
          </p:cNvPr>
          <p:cNvSpPr txBox="1"/>
          <p:nvPr/>
        </p:nvSpPr>
        <p:spPr>
          <a:xfrm>
            <a:off x="183781" y="158751"/>
            <a:ext cx="3555910" cy="400110"/>
          </a:xfrm>
          <a:prstGeom prst="rect">
            <a:avLst/>
          </a:prstGeom>
          <a:noFill/>
        </p:spPr>
        <p:txBody>
          <a:bodyPr wrap="none" rtlCol="0">
            <a:spAutoFit/>
          </a:bodyPr>
          <a:lstStyle/>
          <a:p>
            <a:r>
              <a:rPr lang="it-IT" sz="2000" dirty="0">
                <a:latin typeface="Avenir Next" panose="020B0503020202020204" pitchFamily="34" charset="0"/>
              </a:rPr>
              <a:t>La Seconda guerra mondiale</a:t>
            </a:r>
          </a:p>
        </p:txBody>
      </p:sp>
      <p:sp>
        <p:nvSpPr>
          <p:cNvPr id="33" name="CasellaDiTesto 32">
            <a:extLst>
              <a:ext uri="{FF2B5EF4-FFF2-40B4-BE49-F238E27FC236}">
                <a16:creationId xmlns:a16="http://schemas.microsoft.com/office/drawing/2014/main" id="{6AFFBA8D-3F4B-7B4E-8E20-D6C6E9022BC4}"/>
              </a:ext>
            </a:extLst>
          </p:cNvPr>
          <p:cNvSpPr txBox="1"/>
          <p:nvPr/>
        </p:nvSpPr>
        <p:spPr>
          <a:xfrm>
            <a:off x="3472876" y="418013"/>
            <a:ext cx="831703"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L’Italia</a:t>
            </a:r>
          </a:p>
        </p:txBody>
      </p:sp>
    </p:spTree>
    <p:extLst>
      <p:ext uri="{BB962C8B-B14F-4D97-AF65-F5344CB8AC3E}">
        <p14:creationId xmlns:p14="http://schemas.microsoft.com/office/powerpoint/2010/main" val="3777911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66CD8054-A9F7-8D41-830F-6EF38BBCE0E0}"/>
              </a:ext>
            </a:extLst>
          </p:cNvPr>
          <p:cNvSpPr/>
          <p:nvPr/>
        </p:nvSpPr>
        <p:spPr>
          <a:xfrm>
            <a:off x="2696" y="358806"/>
            <a:ext cx="3348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E141FC43-B639-F342-946E-8E7C4C218D69}"/>
              </a:ext>
            </a:extLst>
          </p:cNvPr>
          <p:cNvSpPr txBox="1"/>
          <p:nvPr/>
        </p:nvSpPr>
        <p:spPr>
          <a:xfrm>
            <a:off x="183781" y="158751"/>
            <a:ext cx="2044149" cy="400110"/>
          </a:xfrm>
          <a:prstGeom prst="rect">
            <a:avLst/>
          </a:prstGeom>
          <a:noFill/>
        </p:spPr>
        <p:txBody>
          <a:bodyPr wrap="none" rtlCol="0">
            <a:spAutoFit/>
          </a:bodyPr>
          <a:lstStyle/>
          <a:p>
            <a:r>
              <a:rPr lang="it-IT" sz="2000" dirty="0">
                <a:latin typeface="Avenir Next" panose="020B0503020202020204" pitchFamily="34" charset="0"/>
              </a:rPr>
              <a:t>Cinema e Storia</a:t>
            </a:r>
          </a:p>
        </p:txBody>
      </p:sp>
      <p:sp>
        <p:nvSpPr>
          <p:cNvPr id="4" name="CasellaDiTesto 3">
            <a:extLst>
              <a:ext uri="{FF2B5EF4-FFF2-40B4-BE49-F238E27FC236}">
                <a16:creationId xmlns:a16="http://schemas.microsoft.com/office/drawing/2014/main" id="{54CE5D2C-7729-E14E-8F18-B380416C2233}"/>
              </a:ext>
            </a:extLst>
          </p:cNvPr>
          <p:cNvSpPr txBox="1"/>
          <p:nvPr/>
        </p:nvSpPr>
        <p:spPr>
          <a:xfrm>
            <a:off x="1376203" y="414140"/>
            <a:ext cx="1985287"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La guerra in Italia</a:t>
            </a:r>
          </a:p>
        </p:txBody>
      </p:sp>
      <p:pic>
        <p:nvPicPr>
          <p:cNvPr id="6" name="Immagine 5" descr="Immagine che contiene testo, persona, posando&#10;&#10;Descrizione generata automaticamente">
            <a:extLst>
              <a:ext uri="{FF2B5EF4-FFF2-40B4-BE49-F238E27FC236}">
                <a16:creationId xmlns:a16="http://schemas.microsoft.com/office/drawing/2014/main" id="{562D85E3-49F7-024B-A855-75F71A0DA63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58290" y="1583483"/>
            <a:ext cx="2365200" cy="3240000"/>
          </a:xfrm>
          <a:prstGeom prst="rect">
            <a:avLst/>
          </a:prstGeom>
        </p:spPr>
      </p:pic>
      <p:pic>
        <p:nvPicPr>
          <p:cNvPr id="8" name="Immagine 7" descr="Immagine che contiene testo, libro&#10;&#10;Descrizione generata automaticamente">
            <a:extLst>
              <a:ext uri="{FF2B5EF4-FFF2-40B4-BE49-F238E27FC236}">
                <a16:creationId xmlns:a16="http://schemas.microsoft.com/office/drawing/2014/main" id="{594399C9-BA80-3641-BAB1-3E44E5349C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3225" y="1583483"/>
            <a:ext cx="2216287" cy="3240000"/>
          </a:xfrm>
          <a:prstGeom prst="rect">
            <a:avLst/>
          </a:prstGeom>
        </p:spPr>
      </p:pic>
      <p:pic>
        <p:nvPicPr>
          <p:cNvPr id="10" name="Immagine 9" descr="Immagine che contiene testo, libro&#10;&#10;Descrizione generata automaticamente">
            <a:extLst>
              <a:ext uri="{FF2B5EF4-FFF2-40B4-BE49-F238E27FC236}">
                <a16:creationId xmlns:a16="http://schemas.microsoft.com/office/drawing/2014/main" id="{02EC0BA7-E643-CA4A-8EB1-A05DDBC43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10" y="1583483"/>
            <a:ext cx="2274690" cy="3240000"/>
          </a:xfrm>
          <a:prstGeom prst="rect">
            <a:avLst/>
          </a:prstGeom>
        </p:spPr>
      </p:pic>
      <p:pic>
        <p:nvPicPr>
          <p:cNvPr id="12" name="Immagine 11" descr="Immagine che contiene testo&#10;&#10;Descrizione generata automaticamente">
            <a:extLst>
              <a:ext uri="{FF2B5EF4-FFF2-40B4-BE49-F238E27FC236}">
                <a16:creationId xmlns:a16="http://schemas.microsoft.com/office/drawing/2014/main" id="{846C6FB7-71E4-3C49-B099-D0D1B60318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64943" y="1583483"/>
            <a:ext cx="2306880" cy="3240000"/>
          </a:xfrm>
          <a:prstGeom prst="rect">
            <a:avLst/>
          </a:prstGeom>
        </p:spPr>
      </p:pic>
      <p:pic>
        <p:nvPicPr>
          <p:cNvPr id="14" name="Immagine 13" descr="Immagine che contiene testo, libro, lattina&#10;&#10;Descrizione generata automaticamente">
            <a:extLst>
              <a:ext uri="{FF2B5EF4-FFF2-40B4-BE49-F238E27FC236}">
                <a16:creationId xmlns:a16="http://schemas.microsoft.com/office/drawing/2014/main" id="{88A63FA2-9003-D34B-90D8-70874D7FA36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28290" y="1583483"/>
            <a:ext cx="2151563" cy="3240000"/>
          </a:xfrm>
          <a:prstGeom prst="rect">
            <a:avLst/>
          </a:prstGeom>
        </p:spPr>
      </p:pic>
      <p:sp>
        <p:nvSpPr>
          <p:cNvPr id="15" name="CasellaDiTesto 14">
            <a:extLst>
              <a:ext uri="{FF2B5EF4-FFF2-40B4-BE49-F238E27FC236}">
                <a16:creationId xmlns:a16="http://schemas.microsoft.com/office/drawing/2014/main" id="{33D25DFF-5F97-2445-B1FB-483C58C1EC18}"/>
              </a:ext>
            </a:extLst>
          </p:cNvPr>
          <p:cNvSpPr txBox="1"/>
          <p:nvPr/>
        </p:nvSpPr>
        <p:spPr>
          <a:xfrm>
            <a:off x="385021" y="4823483"/>
            <a:ext cx="1641668" cy="307777"/>
          </a:xfrm>
          <a:prstGeom prst="rect">
            <a:avLst/>
          </a:prstGeom>
          <a:noFill/>
        </p:spPr>
        <p:txBody>
          <a:bodyPr wrap="none" rtlCol="0">
            <a:spAutoFit/>
          </a:bodyPr>
          <a:lstStyle/>
          <a:p>
            <a:r>
              <a:rPr lang="it-IT" sz="1400" dirty="0" err="1">
                <a:latin typeface="Avenir Next" panose="020B0503020202020204" pitchFamily="34" charset="0"/>
              </a:rPr>
              <a:t>R</a:t>
            </a:r>
            <a:r>
              <a:rPr lang="it-IT" sz="1400" dirty="0">
                <a:latin typeface="Avenir Next" panose="020B0503020202020204" pitchFamily="34" charset="0"/>
              </a:rPr>
              <a:t>. Rossellini, 1945</a:t>
            </a:r>
          </a:p>
        </p:txBody>
      </p:sp>
      <p:sp>
        <p:nvSpPr>
          <p:cNvPr id="16" name="CasellaDiTesto 15">
            <a:extLst>
              <a:ext uri="{FF2B5EF4-FFF2-40B4-BE49-F238E27FC236}">
                <a16:creationId xmlns:a16="http://schemas.microsoft.com/office/drawing/2014/main" id="{10B3FCE0-D2E0-4A43-9C76-A2D87012FC75}"/>
              </a:ext>
            </a:extLst>
          </p:cNvPr>
          <p:cNvSpPr txBox="1"/>
          <p:nvPr/>
        </p:nvSpPr>
        <p:spPr>
          <a:xfrm>
            <a:off x="2783237" y="4823483"/>
            <a:ext cx="1641668" cy="307777"/>
          </a:xfrm>
          <a:prstGeom prst="rect">
            <a:avLst/>
          </a:prstGeom>
          <a:noFill/>
        </p:spPr>
        <p:txBody>
          <a:bodyPr wrap="none" rtlCol="0">
            <a:spAutoFit/>
          </a:bodyPr>
          <a:lstStyle/>
          <a:p>
            <a:r>
              <a:rPr lang="it-IT" sz="1400" dirty="0" err="1">
                <a:latin typeface="Avenir Next" panose="020B0503020202020204" pitchFamily="34" charset="0"/>
              </a:rPr>
              <a:t>R</a:t>
            </a:r>
            <a:r>
              <a:rPr lang="it-IT" sz="1400" dirty="0">
                <a:latin typeface="Avenir Next" panose="020B0503020202020204" pitchFamily="34" charset="0"/>
              </a:rPr>
              <a:t>. Rossellini, 1946</a:t>
            </a:r>
          </a:p>
        </p:txBody>
      </p:sp>
      <p:sp>
        <p:nvSpPr>
          <p:cNvPr id="17" name="CasellaDiTesto 16">
            <a:extLst>
              <a:ext uri="{FF2B5EF4-FFF2-40B4-BE49-F238E27FC236}">
                <a16:creationId xmlns:a16="http://schemas.microsoft.com/office/drawing/2014/main" id="{AB6BC5FC-DCE0-4348-9BD9-F3FFB5C64F80}"/>
              </a:ext>
            </a:extLst>
          </p:cNvPr>
          <p:cNvSpPr txBox="1"/>
          <p:nvPr/>
        </p:nvSpPr>
        <p:spPr>
          <a:xfrm>
            <a:off x="5181453" y="4823483"/>
            <a:ext cx="1752852" cy="307777"/>
          </a:xfrm>
          <a:prstGeom prst="rect">
            <a:avLst/>
          </a:prstGeom>
          <a:noFill/>
        </p:spPr>
        <p:txBody>
          <a:bodyPr wrap="none" rtlCol="0">
            <a:spAutoFit/>
          </a:bodyPr>
          <a:lstStyle/>
          <a:p>
            <a:r>
              <a:rPr lang="it-IT" sz="1400" dirty="0">
                <a:latin typeface="Avenir Next" panose="020B0503020202020204" pitchFamily="34" charset="0"/>
              </a:rPr>
              <a:t>L. Comencini, 1960</a:t>
            </a:r>
          </a:p>
        </p:txBody>
      </p:sp>
      <p:sp>
        <p:nvSpPr>
          <p:cNvPr id="18" name="CasellaDiTesto 17">
            <a:extLst>
              <a:ext uri="{FF2B5EF4-FFF2-40B4-BE49-F238E27FC236}">
                <a16:creationId xmlns:a16="http://schemas.microsoft.com/office/drawing/2014/main" id="{00966309-C630-B340-BAC3-23F8C1232C80}"/>
              </a:ext>
            </a:extLst>
          </p:cNvPr>
          <p:cNvSpPr txBox="1"/>
          <p:nvPr/>
        </p:nvSpPr>
        <p:spPr>
          <a:xfrm>
            <a:off x="7582412" y="4838733"/>
            <a:ext cx="1737912" cy="307777"/>
          </a:xfrm>
          <a:prstGeom prst="rect">
            <a:avLst/>
          </a:prstGeom>
          <a:noFill/>
        </p:spPr>
        <p:txBody>
          <a:bodyPr wrap="none" rtlCol="0">
            <a:spAutoFit/>
          </a:bodyPr>
          <a:lstStyle/>
          <a:p>
            <a:r>
              <a:rPr lang="it-IT" sz="1400" dirty="0">
                <a:latin typeface="Avenir Next" panose="020B0503020202020204" pitchFamily="34" charset="0"/>
              </a:rPr>
              <a:t>P. e V. Taviani, 1982</a:t>
            </a:r>
          </a:p>
        </p:txBody>
      </p:sp>
      <p:sp>
        <p:nvSpPr>
          <p:cNvPr id="19" name="CasellaDiTesto 18">
            <a:extLst>
              <a:ext uri="{FF2B5EF4-FFF2-40B4-BE49-F238E27FC236}">
                <a16:creationId xmlns:a16="http://schemas.microsoft.com/office/drawing/2014/main" id="{94BA5658-46B1-B54D-9498-1A02401E4E0E}"/>
              </a:ext>
            </a:extLst>
          </p:cNvPr>
          <p:cNvSpPr txBox="1"/>
          <p:nvPr/>
        </p:nvSpPr>
        <p:spPr>
          <a:xfrm>
            <a:off x="10166319" y="4823483"/>
            <a:ext cx="1549142" cy="307777"/>
          </a:xfrm>
          <a:prstGeom prst="rect">
            <a:avLst/>
          </a:prstGeom>
          <a:noFill/>
        </p:spPr>
        <p:txBody>
          <a:bodyPr wrap="none" rtlCol="0">
            <a:spAutoFit/>
          </a:bodyPr>
          <a:lstStyle/>
          <a:p>
            <a:r>
              <a:rPr lang="it-IT" sz="1400" dirty="0">
                <a:latin typeface="Avenir Next" panose="020B0503020202020204" pitchFamily="34" charset="0"/>
              </a:rPr>
              <a:t>D. Luchetti, 1997</a:t>
            </a:r>
          </a:p>
        </p:txBody>
      </p:sp>
    </p:spTree>
    <p:extLst>
      <p:ext uri="{BB962C8B-B14F-4D97-AF65-F5344CB8AC3E}">
        <p14:creationId xmlns:p14="http://schemas.microsoft.com/office/powerpoint/2010/main" val="2952014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Connettore diritto 140">
            <a:extLst>
              <a:ext uri="{FF2B5EF4-FFF2-40B4-BE49-F238E27FC236}">
                <a16:creationId xmlns:a16="http://schemas.microsoft.com/office/drawing/2014/main" id="{71432D76-FADB-49B6-9845-07B187C9657F}"/>
              </a:ext>
            </a:extLst>
          </p:cNvPr>
          <p:cNvCxnSpPr>
            <a:cxnSpLocks/>
          </p:cNvCxnSpPr>
          <p:nvPr/>
        </p:nvCxnSpPr>
        <p:spPr>
          <a:xfrm>
            <a:off x="11786147" y="328794"/>
            <a:ext cx="32460" cy="30433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Connettore diritto 135">
            <a:extLst>
              <a:ext uri="{FF2B5EF4-FFF2-40B4-BE49-F238E27FC236}">
                <a16:creationId xmlns:a16="http://schemas.microsoft.com/office/drawing/2014/main" id="{D2AFE6EE-F531-4CCE-9838-EAF73CC29D52}"/>
              </a:ext>
            </a:extLst>
          </p:cNvPr>
          <p:cNvCxnSpPr>
            <a:cxnSpLocks/>
          </p:cNvCxnSpPr>
          <p:nvPr/>
        </p:nvCxnSpPr>
        <p:spPr>
          <a:xfrm>
            <a:off x="11161781" y="3398707"/>
            <a:ext cx="10668" cy="1045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ttore diritto 130">
            <a:extLst>
              <a:ext uri="{FF2B5EF4-FFF2-40B4-BE49-F238E27FC236}">
                <a16:creationId xmlns:a16="http://schemas.microsoft.com/office/drawing/2014/main" id="{E55167D1-D99F-4E2D-93BB-A535ADFC1F4D}"/>
              </a:ext>
            </a:extLst>
          </p:cNvPr>
          <p:cNvCxnSpPr>
            <a:cxnSpLocks/>
          </p:cNvCxnSpPr>
          <p:nvPr/>
        </p:nvCxnSpPr>
        <p:spPr>
          <a:xfrm flipH="1">
            <a:off x="10371670" y="2978938"/>
            <a:ext cx="10434" cy="447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nettore diritto 117">
            <a:extLst>
              <a:ext uri="{FF2B5EF4-FFF2-40B4-BE49-F238E27FC236}">
                <a16:creationId xmlns:a16="http://schemas.microsoft.com/office/drawing/2014/main" id="{E28207FF-0A1E-4459-AD1D-7E9114AD1D9C}"/>
              </a:ext>
            </a:extLst>
          </p:cNvPr>
          <p:cNvCxnSpPr>
            <a:cxnSpLocks/>
          </p:cNvCxnSpPr>
          <p:nvPr/>
        </p:nvCxnSpPr>
        <p:spPr>
          <a:xfrm>
            <a:off x="9574252" y="3431209"/>
            <a:ext cx="34659" cy="2117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ttore diritto 111">
            <a:extLst>
              <a:ext uri="{FF2B5EF4-FFF2-40B4-BE49-F238E27FC236}">
                <a16:creationId xmlns:a16="http://schemas.microsoft.com/office/drawing/2014/main" id="{DFCD2AB8-7C62-4370-8189-B4C2CE940A81}"/>
              </a:ext>
            </a:extLst>
          </p:cNvPr>
          <p:cNvCxnSpPr>
            <a:cxnSpLocks/>
            <a:stCxn id="115" idx="4"/>
          </p:cNvCxnSpPr>
          <p:nvPr/>
        </p:nvCxnSpPr>
        <p:spPr>
          <a:xfrm flipH="1">
            <a:off x="8785994" y="1790417"/>
            <a:ext cx="25324" cy="1626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ttore diritto 85">
            <a:extLst>
              <a:ext uri="{FF2B5EF4-FFF2-40B4-BE49-F238E27FC236}">
                <a16:creationId xmlns:a16="http://schemas.microsoft.com/office/drawing/2014/main" id="{447AAA34-F1CA-45DD-967A-E0FF9A2DDB14}"/>
              </a:ext>
            </a:extLst>
          </p:cNvPr>
          <p:cNvCxnSpPr>
            <a:cxnSpLocks/>
          </p:cNvCxnSpPr>
          <p:nvPr/>
        </p:nvCxnSpPr>
        <p:spPr>
          <a:xfrm>
            <a:off x="7875347" y="3417731"/>
            <a:ext cx="34659" cy="2117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ttore diritto 93">
            <a:extLst>
              <a:ext uri="{FF2B5EF4-FFF2-40B4-BE49-F238E27FC236}">
                <a16:creationId xmlns:a16="http://schemas.microsoft.com/office/drawing/2014/main" id="{4482435E-B4E3-4B83-A30D-9DF8CB85FCA2}"/>
              </a:ext>
            </a:extLst>
          </p:cNvPr>
          <p:cNvCxnSpPr>
            <a:cxnSpLocks/>
          </p:cNvCxnSpPr>
          <p:nvPr/>
        </p:nvCxnSpPr>
        <p:spPr>
          <a:xfrm>
            <a:off x="7035551" y="881841"/>
            <a:ext cx="0" cy="2394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3466B1E6-DD77-4393-A401-164B97C988CA}"/>
              </a:ext>
            </a:extLst>
          </p:cNvPr>
          <p:cNvCxnSpPr>
            <a:cxnSpLocks/>
            <a:endCxn id="81" idx="0"/>
          </p:cNvCxnSpPr>
          <p:nvPr/>
        </p:nvCxnSpPr>
        <p:spPr>
          <a:xfrm>
            <a:off x="5936407" y="3419041"/>
            <a:ext cx="27763" cy="2466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290FCA84-61F0-4A49-BC76-667C7CC5D3A0}"/>
              </a:ext>
            </a:extLst>
          </p:cNvPr>
          <p:cNvCxnSpPr>
            <a:cxnSpLocks/>
          </p:cNvCxnSpPr>
          <p:nvPr/>
        </p:nvCxnSpPr>
        <p:spPr>
          <a:xfrm>
            <a:off x="0" y="3429000"/>
            <a:ext cx="12192000" cy="0"/>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9" name="Connettore 18">
            <a:extLst>
              <a:ext uri="{FF2B5EF4-FFF2-40B4-BE49-F238E27FC236}">
                <a16:creationId xmlns:a16="http://schemas.microsoft.com/office/drawing/2014/main" id="{D7775977-9731-4154-B620-5A361FEF4718}"/>
              </a:ext>
            </a:extLst>
          </p:cNvPr>
          <p:cNvSpPr/>
          <p:nvPr/>
        </p:nvSpPr>
        <p:spPr>
          <a:xfrm>
            <a:off x="11638607" y="3237221"/>
            <a:ext cx="360000" cy="359997"/>
          </a:xfrm>
          <a:prstGeom prst="flowChartConnector">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onnettore 29">
            <a:extLst>
              <a:ext uri="{FF2B5EF4-FFF2-40B4-BE49-F238E27FC236}">
                <a16:creationId xmlns:a16="http://schemas.microsoft.com/office/drawing/2014/main" id="{4F9C0C33-AC02-47E4-9583-367AB7D45007}"/>
              </a:ext>
            </a:extLst>
          </p:cNvPr>
          <p:cNvSpPr/>
          <p:nvPr/>
        </p:nvSpPr>
        <p:spPr>
          <a:xfrm>
            <a:off x="11710691" y="318621"/>
            <a:ext cx="180000" cy="180000"/>
          </a:xfrm>
          <a:prstGeom prst="flowChartConnector">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onnettore 32">
            <a:extLst>
              <a:ext uri="{FF2B5EF4-FFF2-40B4-BE49-F238E27FC236}">
                <a16:creationId xmlns:a16="http://schemas.microsoft.com/office/drawing/2014/main" id="{578DA76C-3164-4991-B990-3EBCC6B3B9F2}"/>
              </a:ext>
            </a:extLst>
          </p:cNvPr>
          <p:cNvSpPr/>
          <p:nvPr/>
        </p:nvSpPr>
        <p:spPr>
          <a:xfrm>
            <a:off x="11715248" y="1156939"/>
            <a:ext cx="180000" cy="180000"/>
          </a:xfrm>
          <a:prstGeom prst="flowChartConnector">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onnettore 33">
            <a:extLst>
              <a:ext uri="{FF2B5EF4-FFF2-40B4-BE49-F238E27FC236}">
                <a16:creationId xmlns:a16="http://schemas.microsoft.com/office/drawing/2014/main" id="{A3649665-C8BC-419E-81E5-8BDBB01F97D4}"/>
              </a:ext>
            </a:extLst>
          </p:cNvPr>
          <p:cNvSpPr/>
          <p:nvPr/>
        </p:nvSpPr>
        <p:spPr>
          <a:xfrm>
            <a:off x="11712059" y="723719"/>
            <a:ext cx="180000" cy="180000"/>
          </a:xfrm>
          <a:prstGeom prst="flowChartConnector">
            <a:avLst/>
          </a:prstGeom>
          <a:solidFill>
            <a:srgbClr val="512B0B"/>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a:extLst>
              <a:ext uri="{FF2B5EF4-FFF2-40B4-BE49-F238E27FC236}">
                <a16:creationId xmlns:a16="http://schemas.microsoft.com/office/drawing/2014/main" id="{E2ABBC05-A00A-4241-A7C1-4F0EFB957AE1}"/>
              </a:ext>
            </a:extLst>
          </p:cNvPr>
          <p:cNvSpPr txBox="1"/>
          <p:nvPr/>
        </p:nvSpPr>
        <p:spPr>
          <a:xfrm>
            <a:off x="9597" y="2945306"/>
            <a:ext cx="800219" cy="369332"/>
          </a:xfrm>
          <a:prstGeom prst="rect">
            <a:avLst/>
          </a:prstGeom>
          <a:noFill/>
        </p:spPr>
        <p:txBody>
          <a:bodyPr wrap="none" rtlCol="0">
            <a:spAutoFit/>
          </a:bodyPr>
          <a:lstStyle/>
          <a:p>
            <a:r>
              <a:rPr lang="it-IT" dirty="0">
                <a:latin typeface="Arial Black" panose="020B0A04020102020204" pitchFamily="34" charset="0"/>
              </a:rPr>
              <a:t>1928</a:t>
            </a:r>
          </a:p>
        </p:txBody>
      </p:sp>
      <p:grpSp>
        <p:nvGrpSpPr>
          <p:cNvPr id="8" name="Gruppo 7">
            <a:extLst>
              <a:ext uri="{FF2B5EF4-FFF2-40B4-BE49-F238E27FC236}">
                <a16:creationId xmlns:a16="http://schemas.microsoft.com/office/drawing/2014/main" id="{5E35DF08-2234-4951-B242-719826D97627}"/>
              </a:ext>
            </a:extLst>
          </p:cNvPr>
          <p:cNvGrpSpPr/>
          <p:nvPr/>
        </p:nvGrpSpPr>
        <p:grpSpPr>
          <a:xfrm>
            <a:off x="-86808" y="3253796"/>
            <a:ext cx="1162777" cy="2087425"/>
            <a:chOff x="-86808" y="3253796"/>
            <a:chExt cx="1162777" cy="2087425"/>
          </a:xfrm>
        </p:grpSpPr>
        <p:cxnSp>
          <p:nvCxnSpPr>
            <p:cNvPr id="39" name="Connettore diritto 38">
              <a:extLst>
                <a:ext uri="{FF2B5EF4-FFF2-40B4-BE49-F238E27FC236}">
                  <a16:creationId xmlns:a16="http://schemas.microsoft.com/office/drawing/2014/main" id="{9A61CB83-6E98-45FD-921C-A43186931348}"/>
                </a:ext>
              </a:extLst>
            </p:cNvPr>
            <p:cNvCxnSpPr>
              <a:stCxn id="29" idx="4"/>
              <a:endCxn id="36" idx="0"/>
            </p:cNvCxnSpPr>
            <p:nvPr/>
          </p:nvCxnSpPr>
          <p:spPr>
            <a:xfrm flipH="1">
              <a:off x="409706" y="3613796"/>
              <a:ext cx="1" cy="612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Connettore 28">
              <a:extLst>
                <a:ext uri="{FF2B5EF4-FFF2-40B4-BE49-F238E27FC236}">
                  <a16:creationId xmlns:a16="http://schemas.microsoft.com/office/drawing/2014/main" id="{29EC8D76-D47D-4A92-9570-7E7A2924CCAF}"/>
                </a:ext>
              </a:extLst>
            </p:cNvPr>
            <p:cNvSpPr/>
            <p:nvPr/>
          </p:nvSpPr>
          <p:spPr>
            <a:xfrm>
              <a:off x="229707" y="3253796"/>
              <a:ext cx="360000" cy="360000"/>
            </a:xfrm>
            <a:prstGeom prst="flowChartConnector">
              <a:avLst/>
            </a:prstGeom>
            <a:solidFill>
              <a:schemeClr val="bg1"/>
            </a:solidFill>
            <a:ln w="57150">
              <a:solidFill>
                <a:srgbClr val="E6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onnettore 35">
              <a:extLst>
                <a:ext uri="{FF2B5EF4-FFF2-40B4-BE49-F238E27FC236}">
                  <a16:creationId xmlns:a16="http://schemas.microsoft.com/office/drawing/2014/main" id="{5CCA2379-C9FD-474A-80E6-C3BFC5F64353}"/>
                </a:ext>
              </a:extLst>
            </p:cNvPr>
            <p:cNvSpPr/>
            <p:nvPr/>
          </p:nvSpPr>
          <p:spPr>
            <a:xfrm>
              <a:off x="319706" y="4226771"/>
              <a:ext cx="180000" cy="180000"/>
            </a:xfrm>
            <a:prstGeom prst="flowChartConnector">
              <a:avLst/>
            </a:prstGeom>
            <a:solidFill>
              <a:srgbClr val="E60500"/>
            </a:solidFill>
            <a:ln w="57150">
              <a:solidFill>
                <a:srgbClr val="DE0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CasellaDiTesto 40">
              <a:extLst>
                <a:ext uri="{FF2B5EF4-FFF2-40B4-BE49-F238E27FC236}">
                  <a16:creationId xmlns:a16="http://schemas.microsoft.com/office/drawing/2014/main" id="{482411F7-25C0-4A62-9A8D-F45CFAC6678C}"/>
                </a:ext>
              </a:extLst>
            </p:cNvPr>
            <p:cNvSpPr txBox="1"/>
            <p:nvPr/>
          </p:nvSpPr>
          <p:spPr>
            <a:xfrm>
              <a:off x="-86808" y="4387114"/>
              <a:ext cx="1162777" cy="954107"/>
            </a:xfrm>
            <a:prstGeom prst="rect">
              <a:avLst/>
            </a:prstGeom>
            <a:noFill/>
          </p:spPr>
          <p:txBody>
            <a:bodyPr wrap="square" rtlCol="0">
              <a:spAutoFit/>
            </a:bodyPr>
            <a:lstStyle/>
            <a:p>
              <a:pPr algn="ctr"/>
              <a:r>
                <a:rPr lang="it-IT" sz="1400" dirty="0"/>
                <a:t>In URSS iniziano i piani quinquennali</a:t>
              </a:r>
            </a:p>
          </p:txBody>
        </p:sp>
      </p:grpSp>
      <p:cxnSp>
        <p:nvCxnSpPr>
          <p:cNvPr id="42" name="Connettore diritto 41">
            <a:extLst>
              <a:ext uri="{FF2B5EF4-FFF2-40B4-BE49-F238E27FC236}">
                <a16:creationId xmlns:a16="http://schemas.microsoft.com/office/drawing/2014/main" id="{987618DB-B44E-472A-94EE-EB8A9A5C8AEA}"/>
              </a:ext>
            </a:extLst>
          </p:cNvPr>
          <p:cNvCxnSpPr>
            <a:cxnSpLocks/>
            <a:stCxn id="73" idx="4"/>
          </p:cNvCxnSpPr>
          <p:nvPr/>
        </p:nvCxnSpPr>
        <p:spPr>
          <a:xfrm>
            <a:off x="4637237" y="1150333"/>
            <a:ext cx="13647" cy="2126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Connettore 42">
            <a:extLst>
              <a:ext uri="{FF2B5EF4-FFF2-40B4-BE49-F238E27FC236}">
                <a16:creationId xmlns:a16="http://schemas.microsoft.com/office/drawing/2014/main" id="{D85DABFB-6003-4AAE-B015-78F6928F16DD}"/>
              </a:ext>
            </a:extLst>
          </p:cNvPr>
          <p:cNvSpPr/>
          <p:nvPr/>
        </p:nvSpPr>
        <p:spPr>
          <a:xfrm>
            <a:off x="4470886" y="3253796"/>
            <a:ext cx="360000" cy="360000"/>
          </a:xfrm>
          <a:prstGeom prst="flowChartConnector">
            <a:avLst/>
          </a:prstGeom>
          <a:solidFill>
            <a:schemeClr val="bg1"/>
          </a:solidFill>
          <a:ln w="57150">
            <a:solidFill>
              <a:srgbClr val="E6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onnettore 43">
            <a:extLst>
              <a:ext uri="{FF2B5EF4-FFF2-40B4-BE49-F238E27FC236}">
                <a16:creationId xmlns:a16="http://schemas.microsoft.com/office/drawing/2014/main" id="{723DC690-D597-4569-B7CA-A771F1BD5CE2}"/>
              </a:ext>
            </a:extLst>
          </p:cNvPr>
          <p:cNvSpPr/>
          <p:nvPr/>
        </p:nvSpPr>
        <p:spPr>
          <a:xfrm>
            <a:off x="4560885" y="2781015"/>
            <a:ext cx="180000" cy="180000"/>
          </a:xfrm>
          <a:prstGeom prst="flowChartConnector">
            <a:avLst/>
          </a:prstGeom>
          <a:solidFill>
            <a:srgbClr val="E60500"/>
          </a:solidFill>
          <a:ln w="57150">
            <a:solidFill>
              <a:srgbClr val="DE0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CasellaDiTesto 44">
            <a:extLst>
              <a:ext uri="{FF2B5EF4-FFF2-40B4-BE49-F238E27FC236}">
                <a16:creationId xmlns:a16="http://schemas.microsoft.com/office/drawing/2014/main" id="{F909E1DE-7820-41F8-B614-22C99A0327F0}"/>
              </a:ext>
            </a:extLst>
          </p:cNvPr>
          <p:cNvSpPr txBox="1"/>
          <p:nvPr/>
        </p:nvSpPr>
        <p:spPr>
          <a:xfrm>
            <a:off x="4237125" y="3578680"/>
            <a:ext cx="800219" cy="369332"/>
          </a:xfrm>
          <a:prstGeom prst="rect">
            <a:avLst/>
          </a:prstGeom>
          <a:noFill/>
        </p:spPr>
        <p:txBody>
          <a:bodyPr wrap="none" rtlCol="0">
            <a:spAutoFit/>
          </a:bodyPr>
          <a:lstStyle/>
          <a:p>
            <a:r>
              <a:rPr lang="it-IT" dirty="0">
                <a:latin typeface="Arial Black" panose="020B0A04020102020204" pitchFamily="34" charset="0"/>
              </a:rPr>
              <a:t>1936</a:t>
            </a:r>
          </a:p>
        </p:txBody>
      </p:sp>
      <p:sp>
        <p:nvSpPr>
          <p:cNvPr id="46" name="CasellaDiTesto 45">
            <a:extLst>
              <a:ext uri="{FF2B5EF4-FFF2-40B4-BE49-F238E27FC236}">
                <a16:creationId xmlns:a16="http://schemas.microsoft.com/office/drawing/2014/main" id="{FBAA4792-63D9-4E8F-9B63-98E180E8B830}"/>
              </a:ext>
            </a:extLst>
          </p:cNvPr>
          <p:cNvSpPr txBox="1"/>
          <p:nvPr/>
        </p:nvSpPr>
        <p:spPr>
          <a:xfrm>
            <a:off x="4681771" y="2639014"/>
            <a:ext cx="1260124" cy="523220"/>
          </a:xfrm>
          <a:prstGeom prst="rect">
            <a:avLst/>
          </a:prstGeom>
          <a:noFill/>
        </p:spPr>
        <p:txBody>
          <a:bodyPr wrap="square" rtlCol="0">
            <a:spAutoFit/>
          </a:bodyPr>
          <a:lstStyle/>
          <a:p>
            <a:r>
              <a:rPr lang="it-IT" sz="1400" dirty="0"/>
              <a:t>Grandi purghe staliniane</a:t>
            </a:r>
          </a:p>
        </p:txBody>
      </p:sp>
      <p:grpSp>
        <p:nvGrpSpPr>
          <p:cNvPr id="10" name="Gruppo 9">
            <a:extLst>
              <a:ext uri="{FF2B5EF4-FFF2-40B4-BE49-F238E27FC236}">
                <a16:creationId xmlns:a16="http://schemas.microsoft.com/office/drawing/2014/main" id="{F4D69E86-9C05-4BE0-9636-C1028CC12E95}"/>
              </a:ext>
            </a:extLst>
          </p:cNvPr>
          <p:cNvGrpSpPr/>
          <p:nvPr/>
        </p:nvGrpSpPr>
        <p:grpSpPr>
          <a:xfrm>
            <a:off x="1161788" y="2901034"/>
            <a:ext cx="1080124" cy="2851701"/>
            <a:chOff x="1161788" y="2901034"/>
            <a:chExt cx="1080124" cy="2851701"/>
          </a:xfrm>
        </p:grpSpPr>
        <p:cxnSp>
          <p:nvCxnSpPr>
            <p:cNvPr id="54" name="Connettore diritto 53">
              <a:extLst>
                <a:ext uri="{FF2B5EF4-FFF2-40B4-BE49-F238E27FC236}">
                  <a16:creationId xmlns:a16="http://schemas.microsoft.com/office/drawing/2014/main" id="{DF0F380C-D9CB-4543-BA1C-BBCF59A010F4}"/>
                </a:ext>
              </a:extLst>
            </p:cNvPr>
            <p:cNvCxnSpPr>
              <a:cxnSpLocks/>
              <a:stCxn id="55" idx="4"/>
            </p:cNvCxnSpPr>
            <p:nvPr/>
          </p:nvCxnSpPr>
          <p:spPr>
            <a:xfrm flipH="1">
              <a:off x="1691500" y="3613796"/>
              <a:ext cx="3816" cy="1382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Connettore 54">
              <a:extLst>
                <a:ext uri="{FF2B5EF4-FFF2-40B4-BE49-F238E27FC236}">
                  <a16:creationId xmlns:a16="http://schemas.microsoft.com/office/drawing/2014/main" id="{77C7B107-7499-42C4-90E6-A128956C7114}"/>
                </a:ext>
              </a:extLst>
            </p:cNvPr>
            <p:cNvSpPr/>
            <p:nvPr/>
          </p:nvSpPr>
          <p:spPr>
            <a:xfrm>
              <a:off x="1515316" y="3253796"/>
              <a:ext cx="360000" cy="360000"/>
            </a:xfrm>
            <a:prstGeom prst="flowChartConnector">
              <a:avLst/>
            </a:prstGeom>
            <a:solidFill>
              <a:schemeClr val="bg1"/>
            </a:solidFill>
            <a:ln w="57150">
              <a:solidFill>
                <a:srgbClr val="E6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CasellaDiTesto 55">
              <a:extLst>
                <a:ext uri="{FF2B5EF4-FFF2-40B4-BE49-F238E27FC236}">
                  <a16:creationId xmlns:a16="http://schemas.microsoft.com/office/drawing/2014/main" id="{93D05617-0C76-4465-AC1F-6F6F43340811}"/>
                </a:ext>
              </a:extLst>
            </p:cNvPr>
            <p:cNvSpPr txBox="1"/>
            <p:nvPr/>
          </p:nvSpPr>
          <p:spPr>
            <a:xfrm>
              <a:off x="1161788" y="5014071"/>
              <a:ext cx="1080124" cy="738664"/>
            </a:xfrm>
            <a:prstGeom prst="rect">
              <a:avLst/>
            </a:prstGeom>
            <a:noFill/>
          </p:spPr>
          <p:txBody>
            <a:bodyPr wrap="square" rtlCol="0">
              <a:spAutoFit/>
            </a:bodyPr>
            <a:lstStyle/>
            <a:p>
              <a:pPr algn="ctr"/>
              <a:r>
                <a:rPr lang="it-IT" sz="1400" dirty="0"/>
                <a:t>Vengono istituiti i Gulag</a:t>
              </a:r>
            </a:p>
          </p:txBody>
        </p:sp>
        <p:sp>
          <p:nvSpPr>
            <p:cNvPr id="58" name="Connettore 57">
              <a:extLst>
                <a:ext uri="{FF2B5EF4-FFF2-40B4-BE49-F238E27FC236}">
                  <a16:creationId xmlns:a16="http://schemas.microsoft.com/office/drawing/2014/main" id="{BAE97506-6A69-4255-B460-513C54807CC9}"/>
                </a:ext>
              </a:extLst>
            </p:cNvPr>
            <p:cNvSpPr/>
            <p:nvPr/>
          </p:nvSpPr>
          <p:spPr>
            <a:xfrm>
              <a:off x="1601499" y="4893287"/>
              <a:ext cx="180000" cy="180000"/>
            </a:xfrm>
            <a:prstGeom prst="flowChartConnector">
              <a:avLst/>
            </a:prstGeom>
            <a:solidFill>
              <a:srgbClr val="E60500"/>
            </a:solidFill>
            <a:ln w="57150">
              <a:solidFill>
                <a:srgbClr val="DE0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CasellaDiTesto 58">
              <a:extLst>
                <a:ext uri="{FF2B5EF4-FFF2-40B4-BE49-F238E27FC236}">
                  <a16:creationId xmlns:a16="http://schemas.microsoft.com/office/drawing/2014/main" id="{4A6DB156-9BFD-474D-97AD-F96C9BAE4E0C}"/>
                </a:ext>
              </a:extLst>
            </p:cNvPr>
            <p:cNvSpPr txBox="1"/>
            <p:nvPr/>
          </p:nvSpPr>
          <p:spPr>
            <a:xfrm>
              <a:off x="1330283" y="2901034"/>
              <a:ext cx="800219" cy="369332"/>
            </a:xfrm>
            <a:prstGeom prst="rect">
              <a:avLst/>
            </a:prstGeom>
            <a:noFill/>
          </p:spPr>
          <p:txBody>
            <a:bodyPr wrap="none" rtlCol="0">
              <a:spAutoFit/>
            </a:bodyPr>
            <a:lstStyle/>
            <a:p>
              <a:r>
                <a:rPr lang="it-IT" dirty="0">
                  <a:latin typeface="Arial Black" panose="020B0A04020102020204" pitchFamily="34" charset="0"/>
                </a:rPr>
                <a:t>1930</a:t>
              </a:r>
            </a:p>
          </p:txBody>
        </p:sp>
      </p:grpSp>
      <p:grpSp>
        <p:nvGrpSpPr>
          <p:cNvPr id="9" name="Gruppo 8">
            <a:extLst>
              <a:ext uri="{FF2B5EF4-FFF2-40B4-BE49-F238E27FC236}">
                <a16:creationId xmlns:a16="http://schemas.microsoft.com/office/drawing/2014/main" id="{1A71FD3D-4F97-49C7-944E-B61F2027A8DD}"/>
              </a:ext>
            </a:extLst>
          </p:cNvPr>
          <p:cNvGrpSpPr/>
          <p:nvPr/>
        </p:nvGrpSpPr>
        <p:grpSpPr>
          <a:xfrm>
            <a:off x="431156" y="1758343"/>
            <a:ext cx="1260124" cy="2189669"/>
            <a:chOff x="431156" y="1758343"/>
            <a:chExt cx="1260124" cy="2189669"/>
          </a:xfrm>
        </p:grpSpPr>
        <p:cxnSp>
          <p:nvCxnSpPr>
            <p:cNvPr id="27" name="Connettore diritto 26">
              <a:extLst>
                <a:ext uri="{FF2B5EF4-FFF2-40B4-BE49-F238E27FC236}">
                  <a16:creationId xmlns:a16="http://schemas.microsoft.com/office/drawing/2014/main" id="{07A6D96B-62AB-4723-925D-3D771D207022}"/>
                </a:ext>
              </a:extLst>
            </p:cNvPr>
            <p:cNvCxnSpPr>
              <a:cxnSpLocks/>
              <a:stCxn id="25" idx="4"/>
              <a:endCxn id="61" idx="0"/>
            </p:cNvCxnSpPr>
            <p:nvPr/>
          </p:nvCxnSpPr>
          <p:spPr>
            <a:xfrm>
              <a:off x="1041593" y="2650886"/>
              <a:ext cx="14131" cy="602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1B571AA6-E361-4D5E-ACFD-52B566540569}"/>
                </a:ext>
              </a:extLst>
            </p:cNvPr>
            <p:cNvSpPr txBox="1"/>
            <p:nvPr/>
          </p:nvSpPr>
          <p:spPr>
            <a:xfrm>
              <a:off x="641484" y="3578680"/>
              <a:ext cx="800219" cy="369332"/>
            </a:xfrm>
            <a:prstGeom prst="rect">
              <a:avLst/>
            </a:prstGeom>
            <a:noFill/>
          </p:spPr>
          <p:txBody>
            <a:bodyPr wrap="none" rtlCol="0">
              <a:spAutoFit/>
            </a:bodyPr>
            <a:lstStyle/>
            <a:p>
              <a:r>
                <a:rPr lang="it-IT" dirty="0">
                  <a:latin typeface="Arial Black" panose="020B0A04020102020204" pitchFamily="34" charset="0"/>
                </a:rPr>
                <a:t>1929</a:t>
              </a:r>
            </a:p>
          </p:txBody>
        </p:sp>
        <p:sp>
          <p:nvSpPr>
            <p:cNvPr id="24" name="CasellaDiTesto 23">
              <a:extLst>
                <a:ext uri="{FF2B5EF4-FFF2-40B4-BE49-F238E27FC236}">
                  <a16:creationId xmlns:a16="http://schemas.microsoft.com/office/drawing/2014/main" id="{8D5CC1B4-B802-478E-9125-D090E1923601}"/>
                </a:ext>
              </a:extLst>
            </p:cNvPr>
            <p:cNvSpPr txBox="1"/>
            <p:nvPr/>
          </p:nvSpPr>
          <p:spPr>
            <a:xfrm>
              <a:off x="431156" y="1758343"/>
              <a:ext cx="1260124" cy="738664"/>
            </a:xfrm>
            <a:prstGeom prst="rect">
              <a:avLst/>
            </a:prstGeom>
            <a:noFill/>
          </p:spPr>
          <p:txBody>
            <a:bodyPr wrap="square" rtlCol="0">
              <a:spAutoFit/>
            </a:bodyPr>
            <a:lstStyle/>
            <a:p>
              <a:pPr algn="ctr"/>
              <a:r>
                <a:rPr lang="it-IT" sz="1400" dirty="0"/>
                <a:t>Negli USA scoppia la grande crisi</a:t>
              </a:r>
            </a:p>
          </p:txBody>
        </p:sp>
        <p:sp>
          <p:nvSpPr>
            <p:cNvPr id="25" name="Connettore 24">
              <a:extLst>
                <a:ext uri="{FF2B5EF4-FFF2-40B4-BE49-F238E27FC236}">
                  <a16:creationId xmlns:a16="http://schemas.microsoft.com/office/drawing/2014/main" id="{3B7288C0-3E81-457F-B6C5-BD62E90D9875}"/>
                </a:ext>
              </a:extLst>
            </p:cNvPr>
            <p:cNvSpPr/>
            <p:nvPr/>
          </p:nvSpPr>
          <p:spPr>
            <a:xfrm>
              <a:off x="951593" y="2470886"/>
              <a:ext cx="180000" cy="180000"/>
            </a:xfrm>
            <a:prstGeom prst="flowChartConnector">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Connettore 60">
              <a:extLst>
                <a:ext uri="{FF2B5EF4-FFF2-40B4-BE49-F238E27FC236}">
                  <a16:creationId xmlns:a16="http://schemas.microsoft.com/office/drawing/2014/main" id="{D747791D-41FB-4338-9A22-3E5613B8547C}"/>
                </a:ext>
              </a:extLst>
            </p:cNvPr>
            <p:cNvSpPr/>
            <p:nvPr/>
          </p:nvSpPr>
          <p:spPr>
            <a:xfrm>
              <a:off x="875724" y="3253796"/>
              <a:ext cx="360000" cy="360000"/>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1" name="Gruppo 10">
            <a:extLst>
              <a:ext uri="{FF2B5EF4-FFF2-40B4-BE49-F238E27FC236}">
                <a16:creationId xmlns:a16="http://schemas.microsoft.com/office/drawing/2014/main" id="{650F811E-AA36-4BD4-BD0E-CE124F0FA730}"/>
              </a:ext>
            </a:extLst>
          </p:cNvPr>
          <p:cNvGrpSpPr/>
          <p:nvPr/>
        </p:nvGrpSpPr>
        <p:grpSpPr>
          <a:xfrm>
            <a:off x="1936511" y="769886"/>
            <a:ext cx="1823179" cy="3178126"/>
            <a:chOff x="2063123" y="769886"/>
            <a:chExt cx="1823179" cy="3178126"/>
          </a:xfrm>
        </p:grpSpPr>
        <p:cxnSp>
          <p:nvCxnSpPr>
            <p:cNvPr id="49" name="Connettore diritto 48">
              <a:extLst>
                <a:ext uri="{FF2B5EF4-FFF2-40B4-BE49-F238E27FC236}">
                  <a16:creationId xmlns:a16="http://schemas.microsoft.com/office/drawing/2014/main" id="{9A70283C-B015-4ACB-AAB9-6F9C454237A3}"/>
                </a:ext>
              </a:extLst>
            </p:cNvPr>
            <p:cNvCxnSpPr>
              <a:cxnSpLocks/>
            </p:cNvCxnSpPr>
            <p:nvPr/>
          </p:nvCxnSpPr>
          <p:spPr>
            <a:xfrm>
              <a:off x="2729229" y="1745316"/>
              <a:ext cx="8290" cy="1503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Connettore 46">
              <a:extLst>
                <a:ext uri="{FF2B5EF4-FFF2-40B4-BE49-F238E27FC236}">
                  <a16:creationId xmlns:a16="http://schemas.microsoft.com/office/drawing/2014/main" id="{ADFDADB6-D1C7-448F-8EEC-7786DFD44789}"/>
                </a:ext>
              </a:extLst>
            </p:cNvPr>
            <p:cNvSpPr/>
            <p:nvPr/>
          </p:nvSpPr>
          <p:spPr>
            <a:xfrm>
              <a:off x="2567325" y="3253796"/>
              <a:ext cx="360000" cy="360000"/>
            </a:xfrm>
            <a:prstGeom prst="flowChartConnector">
              <a:avLst/>
            </a:prstGeom>
            <a:solidFill>
              <a:schemeClr val="bg1"/>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Connettore 47">
              <a:extLst>
                <a:ext uri="{FF2B5EF4-FFF2-40B4-BE49-F238E27FC236}">
                  <a16:creationId xmlns:a16="http://schemas.microsoft.com/office/drawing/2014/main" id="{3B72A367-D0DD-4ED0-A4B3-AA4B196281E8}"/>
                </a:ext>
              </a:extLst>
            </p:cNvPr>
            <p:cNvSpPr/>
            <p:nvPr/>
          </p:nvSpPr>
          <p:spPr>
            <a:xfrm>
              <a:off x="2651261" y="2470805"/>
              <a:ext cx="180000" cy="180000"/>
            </a:xfrm>
            <a:prstGeom prst="flowChartConnector">
              <a:avLst/>
            </a:prstGeom>
            <a:solidFill>
              <a:srgbClr val="512B0B"/>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CFEC28C0-397E-484C-8C36-F2AE25728682}"/>
                </a:ext>
              </a:extLst>
            </p:cNvPr>
            <p:cNvSpPr txBox="1"/>
            <p:nvPr/>
          </p:nvSpPr>
          <p:spPr>
            <a:xfrm>
              <a:off x="2347215" y="3578680"/>
              <a:ext cx="800219" cy="369332"/>
            </a:xfrm>
            <a:prstGeom prst="rect">
              <a:avLst/>
            </a:prstGeom>
            <a:noFill/>
          </p:spPr>
          <p:txBody>
            <a:bodyPr wrap="none" rtlCol="0">
              <a:spAutoFit/>
            </a:bodyPr>
            <a:lstStyle/>
            <a:p>
              <a:r>
                <a:rPr lang="it-IT" dirty="0">
                  <a:latin typeface="Arial Black" panose="020B0A04020102020204" pitchFamily="34" charset="0"/>
                </a:rPr>
                <a:t>1933</a:t>
              </a:r>
            </a:p>
          </p:txBody>
        </p:sp>
        <p:sp>
          <p:nvSpPr>
            <p:cNvPr id="52" name="CasellaDiTesto 51">
              <a:extLst>
                <a:ext uri="{FF2B5EF4-FFF2-40B4-BE49-F238E27FC236}">
                  <a16:creationId xmlns:a16="http://schemas.microsoft.com/office/drawing/2014/main" id="{F5903AE2-DD03-45C3-8CD6-7C496EEE837C}"/>
                </a:ext>
              </a:extLst>
            </p:cNvPr>
            <p:cNvSpPr txBox="1"/>
            <p:nvPr/>
          </p:nvSpPr>
          <p:spPr>
            <a:xfrm>
              <a:off x="2829289" y="2289484"/>
              <a:ext cx="1057013" cy="523220"/>
            </a:xfrm>
            <a:prstGeom prst="rect">
              <a:avLst/>
            </a:prstGeom>
            <a:noFill/>
          </p:spPr>
          <p:txBody>
            <a:bodyPr wrap="square" rtlCol="0">
              <a:spAutoFit/>
            </a:bodyPr>
            <a:lstStyle/>
            <a:p>
              <a:r>
                <a:rPr lang="it-IT" sz="1400" dirty="0"/>
                <a:t>Hitler cancelliere</a:t>
              </a:r>
            </a:p>
          </p:txBody>
        </p:sp>
        <p:sp>
          <p:nvSpPr>
            <p:cNvPr id="60" name="Connettore 59">
              <a:extLst>
                <a:ext uri="{FF2B5EF4-FFF2-40B4-BE49-F238E27FC236}">
                  <a16:creationId xmlns:a16="http://schemas.microsoft.com/office/drawing/2014/main" id="{5A049F2D-B8C6-4DFC-A143-B7FE7278B550}"/>
                </a:ext>
              </a:extLst>
            </p:cNvPr>
            <p:cNvSpPr/>
            <p:nvPr/>
          </p:nvSpPr>
          <p:spPr>
            <a:xfrm>
              <a:off x="2651261" y="1693303"/>
              <a:ext cx="180000" cy="180000"/>
            </a:xfrm>
            <a:prstGeom prst="flowChartConnector">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CasellaDiTesto 62">
              <a:extLst>
                <a:ext uri="{FF2B5EF4-FFF2-40B4-BE49-F238E27FC236}">
                  <a16:creationId xmlns:a16="http://schemas.microsoft.com/office/drawing/2014/main" id="{623EFC09-9E07-4D3E-BA5E-9A6519D65267}"/>
                </a:ext>
              </a:extLst>
            </p:cNvPr>
            <p:cNvSpPr txBox="1"/>
            <p:nvPr/>
          </p:nvSpPr>
          <p:spPr>
            <a:xfrm>
              <a:off x="2063123" y="769886"/>
              <a:ext cx="1379231" cy="954107"/>
            </a:xfrm>
            <a:prstGeom prst="rect">
              <a:avLst/>
            </a:prstGeom>
            <a:noFill/>
          </p:spPr>
          <p:txBody>
            <a:bodyPr wrap="square" rtlCol="0">
              <a:spAutoFit/>
            </a:bodyPr>
            <a:lstStyle/>
            <a:p>
              <a:pPr algn="ctr"/>
              <a:r>
                <a:rPr lang="it-IT" sz="1400" dirty="0"/>
                <a:t>Roosevelt è Presidente degli USA. Inizia il New </a:t>
              </a:r>
              <a:r>
                <a:rPr lang="it-IT" sz="1400" dirty="0" err="1"/>
                <a:t>Deal</a:t>
              </a:r>
              <a:endParaRPr lang="it-IT" sz="1400" dirty="0"/>
            </a:p>
          </p:txBody>
        </p:sp>
      </p:grpSp>
      <p:sp>
        <p:nvSpPr>
          <p:cNvPr id="73" name="Connettore 72">
            <a:extLst>
              <a:ext uri="{FF2B5EF4-FFF2-40B4-BE49-F238E27FC236}">
                <a16:creationId xmlns:a16="http://schemas.microsoft.com/office/drawing/2014/main" id="{DE806AB5-BB24-40A3-834A-04239D20ADD3}"/>
              </a:ext>
            </a:extLst>
          </p:cNvPr>
          <p:cNvSpPr/>
          <p:nvPr/>
        </p:nvSpPr>
        <p:spPr>
          <a:xfrm>
            <a:off x="4547237" y="970333"/>
            <a:ext cx="180000" cy="180000"/>
          </a:xfrm>
          <a:prstGeom prst="flowChartConnector">
            <a:avLst/>
          </a:prstGeom>
          <a:solidFill>
            <a:schemeClr val="tx2">
              <a:lumMod val="40000"/>
              <a:lumOff val="60000"/>
            </a:schemeClr>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CasellaDiTesto 73">
            <a:extLst>
              <a:ext uri="{FF2B5EF4-FFF2-40B4-BE49-F238E27FC236}">
                <a16:creationId xmlns:a16="http://schemas.microsoft.com/office/drawing/2014/main" id="{0BE2CB3D-B01E-4697-A66C-0E861CCAB795}"/>
              </a:ext>
            </a:extLst>
          </p:cNvPr>
          <p:cNvSpPr txBox="1"/>
          <p:nvPr/>
        </p:nvSpPr>
        <p:spPr>
          <a:xfrm>
            <a:off x="4024282" y="446054"/>
            <a:ext cx="1292345" cy="523220"/>
          </a:xfrm>
          <a:prstGeom prst="rect">
            <a:avLst/>
          </a:prstGeom>
          <a:noFill/>
        </p:spPr>
        <p:txBody>
          <a:bodyPr wrap="square" rtlCol="0">
            <a:spAutoFit/>
          </a:bodyPr>
          <a:lstStyle/>
          <a:p>
            <a:pPr algn="ctr"/>
            <a:r>
              <a:rPr lang="it-IT" sz="1400" dirty="0"/>
              <a:t>Inizia la guerra civile spagnola</a:t>
            </a:r>
          </a:p>
        </p:txBody>
      </p:sp>
      <p:grpSp>
        <p:nvGrpSpPr>
          <p:cNvPr id="12" name="Gruppo 11">
            <a:extLst>
              <a:ext uri="{FF2B5EF4-FFF2-40B4-BE49-F238E27FC236}">
                <a16:creationId xmlns:a16="http://schemas.microsoft.com/office/drawing/2014/main" id="{C322833A-1FC2-4E65-B04B-AAF96CB4883B}"/>
              </a:ext>
            </a:extLst>
          </p:cNvPr>
          <p:cNvGrpSpPr/>
          <p:nvPr/>
        </p:nvGrpSpPr>
        <p:grpSpPr>
          <a:xfrm>
            <a:off x="2488513" y="2904239"/>
            <a:ext cx="1939414" cy="3618568"/>
            <a:chOff x="2854276" y="2904239"/>
            <a:chExt cx="1939414" cy="3618568"/>
          </a:xfrm>
        </p:grpSpPr>
        <p:cxnSp>
          <p:nvCxnSpPr>
            <p:cNvPr id="64" name="Connettore diritto 63">
              <a:extLst>
                <a:ext uri="{FF2B5EF4-FFF2-40B4-BE49-F238E27FC236}">
                  <a16:creationId xmlns:a16="http://schemas.microsoft.com/office/drawing/2014/main" id="{75857C1B-F375-492C-9858-EE8DCD2298B7}"/>
                </a:ext>
              </a:extLst>
            </p:cNvPr>
            <p:cNvCxnSpPr>
              <a:cxnSpLocks/>
              <a:endCxn id="70" idx="0"/>
            </p:cNvCxnSpPr>
            <p:nvPr/>
          </p:nvCxnSpPr>
          <p:spPr>
            <a:xfrm>
              <a:off x="4140183" y="3564000"/>
              <a:ext cx="33252" cy="2251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onnettore 64">
              <a:extLst>
                <a:ext uri="{FF2B5EF4-FFF2-40B4-BE49-F238E27FC236}">
                  <a16:creationId xmlns:a16="http://schemas.microsoft.com/office/drawing/2014/main" id="{FB847967-F600-4242-B857-0CC1499DCBD9}"/>
                </a:ext>
              </a:extLst>
            </p:cNvPr>
            <p:cNvSpPr/>
            <p:nvPr/>
          </p:nvSpPr>
          <p:spPr>
            <a:xfrm>
              <a:off x="4064324" y="4263945"/>
              <a:ext cx="180000" cy="180000"/>
            </a:xfrm>
            <a:prstGeom prst="flowChartConnector">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Connettore 65">
              <a:extLst>
                <a:ext uri="{FF2B5EF4-FFF2-40B4-BE49-F238E27FC236}">
                  <a16:creationId xmlns:a16="http://schemas.microsoft.com/office/drawing/2014/main" id="{2BAD5CE3-ABC8-401E-8CE8-0AA4B1DBBAC5}"/>
                </a:ext>
              </a:extLst>
            </p:cNvPr>
            <p:cNvSpPr/>
            <p:nvPr/>
          </p:nvSpPr>
          <p:spPr>
            <a:xfrm>
              <a:off x="3964384" y="3253796"/>
              <a:ext cx="360000" cy="360000"/>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CasellaDiTesto 66">
              <a:extLst>
                <a:ext uri="{FF2B5EF4-FFF2-40B4-BE49-F238E27FC236}">
                  <a16:creationId xmlns:a16="http://schemas.microsoft.com/office/drawing/2014/main" id="{9933747F-87C0-4D82-949B-90057D0897C0}"/>
                </a:ext>
              </a:extLst>
            </p:cNvPr>
            <p:cNvSpPr txBox="1"/>
            <p:nvPr/>
          </p:nvSpPr>
          <p:spPr>
            <a:xfrm>
              <a:off x="3747126" y="2904239"/>
              <a:ext cx="800219" cy="369332"/>
            </a:xfrm>
            <a:prstGeom prst="rect">
              <a:avLst/>
            </a:prstGeom>
            <a:noFill/>
          </p:spPr>
          <p:txBody>
            <a:bodyPr wrap="none" rtlCol="0">
              <a:spAutoFit/>
            </a:bodyPr>
            <a:lstStyle/>
            <a:p>
              <a:r>
                <a:rPr lang="it-IT" dirty="0">
                  <a:latin typeface="Arial Black" panose="020B0A04020102020204" pitchFamily="34" charset="0"/>
                </a:rPr>
                <a:t>1935</a:t>
              </a:r>
            </a:p>
          </p:txBody>
        </p:sp>
        <p:sp>
          <p:nvSpPr>
            <p:cNvPr id="68" name="CasellaDiTesto 67">
              <a:extLst>
                <a:ext uri="{FF2B5EF4-FFF2-40B4-BE49-F238E27FC236}">
                  <a16:creationId xmlns:a16="http://schemas.microsoft.com/office/drawing/2014/main" id="{55E5C25C-06A7-4E48-A736-1AA4CEC0FCD2}"/>
                </a:ext>
              </a:extLst>
            </p:cNvPr>
            <p:cNvSpPr txBox="1"/>
            <p:nvPr/>
          </p:nvSpPr>
          <p:spPr>
            <a:xfrm>
              <a:off x="2854276" y="3984613"/>
              <a:ext cx="1240511" cy="738664"/>
            </a:xfrm>
            <a:prstGeom prst="rect">
              <a:avLst/>
            </a:prstGeom>
            <a:noFill/>
          </p:spPr>
          <p:txBody>
            <a:bodyPr wrap="square" rtlCol="0">
              <a:spAutoFit/>
            </a:bodyPr>
            <a:lstStyle/>
            <a:p>
              <a:pPr algn="r"/>
              <a:r>
                <a:rPr lang="it-IT" sz="1400" dirty="0"/>
                <a:t>Inizia la seconda fase del New </a:t>
              </a:r>
              <a:r>
                <a:rPr lang="it-IT" sz="1400" dirty="0" err="1"/>
                <a:t>Deal</a:t>
              </a:r>
              <a:endParaRPr lang="it-IT" sz="1400" dirty="0"/>
            </a:p>
          </p:txBody>
        </p:sp>
        <p:sp>
          <p:nvSpPr>
            <p:cNvPr id="70" name="Connettore 69">
              <a:extLst>
                <a:ext uri="{FF2B5EF4-FFF2-40B4-BE49-F238E27FC236}">
                  <a16:creationId xmlns:a16="http://schemas.microsoft.com/office/drawing/2014/main" id="{D072CC03-4F83-4C3F-87B8-310BE62E1249}"/>
                </a:ext>
              </a:extLst>
            </p:cNvPr>
            <p:cNvSpPr/>
            <p:nvPr/>
          </p:nvSpPr>
          <p:spPr>
            <a:xfrm>
              <a:off x="4083435" y="5815805"/>
              <a:ext cx="180000" cy="180000"/>
            </a:xfrm>
            <a:prstGeom prst="flowChartConnector">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CasellaDiTesto 70">
              <a:extLst>
                <a:ext uri="{FF2B5EF4-FFF2-40B4-BE49-F238E27FC236}">
                  <a16:creationId xmlns:a16="http://schemas.microsoft.com/office/drawing/2014/main" id="{35A8CFC5-7752-437F-A838-B5702AC2CE4B}"/>
                </a:ext>
              </a:extLst>
            </p:cNvPr>
            <p:cNvSpPr txBox="1"/>
            <p:nvPr/>
          </p:nvSpPr>
          <p:spPr>
            <a:xfrm>
              <a:off x="3553179" y="5999587"/>
              <a:ext cx="1240511" cy="523220"/>
            </a:xfrm>
            <a:prstGeom prst="rect">
              <a:avLst/>
            </a:prstGeom>
            <a:noFill/>
          </p:spPr>
          <p:txBody>
            <a:bodyPr wrap="square" rtlCol="0">
              <a:spAutoFit/>
            </a:bodyPr>
            <a:lstStyle/>
            <a:p>
              <a:pPr algn="ctr"/>
              <a:r>
                <a:rPr lang="it-IT" sz="1400" dirty="0"/>
                <a:t>L’Italia invade l’Etiopia</a:t>
              </a:r>
            </a:p>
          </p:txBody>
        </p:sp>
        <p:sp>
          <p:nvSpPr>
            <p:cNvPr id="76" name="Connettore 75">
              <a:extLst>
                <a:ext uri="{FF2B5EF4-FFF2-40B4-BE49-F238E27FC236}">
                  <a16:creationId xmlns:a16="http://schemas.microsoft.com/office/drawing/2014/main" id="{5F868AB8-F5E3-4FD7-8055-C31909CC4382}"/>
                </a:ext>
              </a:extLst>
            </p:cNvPr>
            <p:cNvSpPr/>
            <p:nvPr/>
          </p:nvSpPr>
          <p:spPr>
            <a:xfrm>
              <a:off x="4073707" y="5059798"/>
              <a:ext cx="180000" cy="180000"/>
            </a:xfrm>
            <a:prstGeom prst="flowChartConnector">
              <a:avLst/>
            </a:prstGeom>
            <a:solidFill>
              <a:srgbClr val="512B0B"/>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CasellaDiTesto 76">
              <a:extLst>
                <a:ext uri="{FF2B5EF4-FFF2-40B4-BE49-F238E27FC236}">
                  <a16:creationId xmlns:a16="http://schemas.microsoft.com/office/drawing/2014/main" id="{ECC9B189-68A7-4888-9674-E16A76EA7AD4}"/>
                </a:ext>
              </a:extLst>
            </p:cNvPr>
            <p:cNvSpPr txBox="1"/>
            <p:nvPr/>
          </p:nvSpPr>
          <p:spPr>
            <a:xfrm>
              <a:off x="3014663" y="4882134"/>
              <a:ext cx="1080124" cy="523220"/>
            </a:xfrm>
            <a:prstGeom prst="rect">
              <a:avLst/>
            </a:prstGeom>
            <a:noFill/>
          </p:spPr>
          <p:txBody>
            <a:bodyPr wrap="square" rtlCol="0">
              <a:spAutoFit/>
            </a:bodyPr>
            <a:lstStyle/>
            <a:p>
              <a:pPr algn="r"/>
              <a:r>
                <a:rPr lang="it-IT" sz="1400" dirty="0"/>
                <a:t>Leggi di Norimberga</a:t>
              </a:r>
            </a:p>
          </p:txBody>
        </p:sp>
      </p:grpSp>
      <p:sp>
        <p:nvSpPr>
          <p:cNvPr id="78" name="Connettore 77">
            <a:extLst>
              <a:ext uri="{FF2B5EF4-FFF2-40B4-BE49-F238E27FC236}">
                <a16:creationId xmlns:a16="http://schemas.microsoft.com/office/drawing/2014/main" id="{2D21F5F5-4454-4183-A0B8-81CF381E0E2C}"/>
              </a:ext>
            </a:extLst>
          </p:cNvPr>
          <p:cNvSpPr/>
          <p:nvPr/>
        </p:nvSpPr>
        <p:spPr>
          <a:xfrm>
            <a:off x="5762708" y="3253796"/>
            <a:ext cx="360000" cy="360000"/>
          </a:xfrm>
          <a:prstGeom prst="flowChartConnector">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CasellaDiTesto 78">
            <a:extLst>
              <a:ext uri="{FF2B5EF4-FFF2-40B4-BE49-F238E27FC236}">
                <a16:creationId xmlns:a16="http://schemas.microsoft.com/office/drawing/2014/main" id="{7E78DEEB-014D-407C-BF5A-579B8000751E}"/>
              </a:ext>
            </a:extLst>
          </p:cNvPr>
          <p:cNvSpPr txBox="1"/>
          <p:nvPr/>
        </p:nvSpPr>
        <p:spPr>
          <a:xfrm>
            <a:off x="5538937" y="2944781"/>
            <a:ext cx="800219" cy="369332"/>
          </a:xfrm>
          <a:prstGeom prst="rect">
            <a:avLst/>
          </a:prstGeom>
          <a:noFill/>
        </p:spPr>
        <p:txBody>
          <a:bodyPr wrap="none" rtlCol="0">
            <a:spAutoFit/>
          </a:bodyPr>
          <a:lstStyle/>
          <a:p>
            <a:r>
              <a:rPr lang="it-IT" dirty="0">
                <a:latin typeface="Arial Black" panose="020B0A04020102020204" pitchFamily="34" charset="0"/>
              </a:rPr>
              <a:t>1938</a:t>
            </a:r>
          </a:p>
        </p:txBody>
      </p:sp>
      <p:sp>
        <p:nvSpPr>
          <p:cNvPr id="81" name="Connettore 80">
            <a:extLst>
              <a:ext uri="{FF2B5EF4-FFF2-40B4-BE49-F238E27FC236}">
                <a16:creationId xmlns:a16="http://schemas.microsoft.com/office/drawing/2014/main" id="{80F9B64D-5FCD-4A06-A5CD-CF28485AB2A3}"/>
              </a:ext>
            </a:extLst>
          </p:cNvPr>
          <p:cNvSpPr/>
          <p:nvPr/>
        </p:nvSpPr>
        <p:spPr>
          <a:xfrm>
            <a:off x="5874170" y="5885898"/>
            <a:ext cx="180000" cy="180000"/>
          </a:xfrm>
          <a:prstGeom prst="flowChartConnector">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Connettore 82">
            <a:extLst>
              <a:ext uri="{FF2B5EF4-FFF2-40B4-BE49-F238E27FC236}">
                <a16:creationId xmlns:a16="http://schemas.microsoft.com/office/drawing/2014/main" id="{D27376A2-1A4F-419C-91C5-3FDDF9EB7DCB}"/>
              </a:ext>
            </a:extLst>
          </p:cNvPr>
          <p:cNvSpPr/>
          <p:nvPr/>
        </p:nvSpPr>
        <p:spPr>
          <a:xfrm>
            <a:off x="5865576" y="3889077"/>
            <a:ext cx="180000" cy="180000"/>
          </a:xfrm>
          <a:prstGeom prst="flowChartConnector">
            <a:avLst/>
          </a:prstGeom>
          <a:solidFill>
            <a:srgbClr val="512B0B"/>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CasellaDiTesto 83">
            <a:extLst>
              <a:ext uri="{FF2B5EF4-FFF2-40B4-BE49-F238E27FC236}">
                <a16:creationId xmlns:a16="http://schemas.microsoft.com/office/drawing/2014/main" id="{717C9562-6FC5-40B9-98EF-87F65089921A}"/>
              </a:ext>
            </a:extLst>
          </p:cNvPr>
          <p:cNvSpPr txBox="1"/>
          <p:nvPr/>
        </p:nvSpPr>
        <p:spPr>
          <a:xfrm>
            <a:off x="4828556" y="3729407"/>
            <a:ext cx="1080124" cy="523220"/>
          </a:xfrm>
          <a:prstGeom prst="rect">
            <a:avLst/>
          </a:prstGeom>
          <a:noFill/>
        </p:spPr>
        <p:txBody>
          <a:bodyPr wrap="square" rtlCol="0">
            <a:spAutoFit/>
          </a:bodyPr>
          <a:lstStyle/>
          <a:p>
            <a:pPr algn="r"/>
            <a:r>
              <a:rPr lang="it-IT" sz="1400" dirty="0"/>
              <a:t>Notte dei cristalli</a:t>
            </a:r>
          </a:p>
        </p:txBody>
      </p:sp>
      <p:sp>
        <p:nvSpPr>
          <p:cNvPr id="85" name="CasellaDiTesto 84">
            <a:extLst>
              <a:ext uri="{FF2B5EF4-FFF2-40B4-BE49-F238E27FC236}">
                <a16:creationId xmlns:a16="http://schemas.microsoft.com/office/drawing/2014/main" id="{467DAD3B-6138-46A6-9359-801419A5D3DF}"/>
              </a:ext>
            </a:extLst>
          </p:cNvPr>
          <p:cNvSpPr txBox="1"/>
          <p:nvPr/>
        </p:nvSpPr>
        <p:spPr>
          <a:xfrm>
            <a:off x="5335262" y="6023908"/>
            <a:ext cx="1240511" cy="523220"/>
          </a:xfrm>
          <a:prstGeom prst="rect">
            <a:avLst/>
          </a:prstGeom>
          <a:noFill/>
        </p:spPr>
        <p:txBody>
          <a:bodyPr wrap="square" rtlCol="0">
            <a:spAutoFit/>
          </a:bodyPr>
          <a:lstStyle/>
          <a:p>
            <a:pPr algn="ctr"/>
            <a:r>
              <a:rPr lang="it-IT" sz="1400" dirty="0"/>
              <a:t>Leggi razziali in Italia</a:t>
            </a:r>
          </a:p>
        </p:txBody>
      </p:sp>
      <p:sp>
        <p:nvSpPr>
          <p:cNvPr id="87" name="Connettore 86">
            <a:extLst>
              <a:ext uri="{FF2B5EF4-FFF2-40B4-BE49-F238E27FC236}">
                <a16:creationId xmlns:a16="http://schemas.microsoft.com/office/drawing/2014/main" id="{EF866BF2-F162-43C9-93D0-BEC633CAA00A}"/>
              </a:ext>
            </a:extLst>
          </p:cNvPr>
          <p:cNvSpPr/>
          <p:nvPr/>
        </p:nvSpPr>
        <p:spPr>
          <a:xfrm>
            <a:off x="6954591" y="2333288"/>
            <a:ext cx="180000" cy="180000"/>
          </a:xfrm>
          <a:prstGeom prst="flowChartConnector">
            <a:avLst/>
          </a:prstGeom>
          <a:solidFill>
            <a:srgbClr val="512B0B"/>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Connettore 87">
            <a:extLst>
              <a:ext uri="{FF2B5EF4-FFF2-40B4-BE49-F238E27FC236}">
                <a16:creationId xmlns:a16="http://schemas.microsoft.com/office/drawing/2014/main" id="{7971EDF6-0FDF-4A0A-A5A7-84088A861AE7}"/>
              </a:ext>
            </a:extLst>
          </p:cNvPr>
          <p:cNvSpPr/>
          <p:nvPr/>
        </p:nvSpPr>
        <p:spPr>
          <a:xfrm>
            <a:off x="5865576" y="4367591"/>
            <a:ext cx="180000" cy="180000"/>
          </a:xfrm>
          <a:prstGeom prst="flowChartConnector">
            <a:avLst/>
          </a:prstGeom>
          <a:solidFill>
            <a:schemeClr val="tx2">
              <a:lumMod val="40000"/>
              <a:lumOff val="60000"/>
            </a:schemeClr>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CasellaDiTesto 88">
            <a:extLst>
              <a:ext uri="{FF2B5EF4-FFF2-40B4-BE49-F238E27FC236}">
                <a16:creationId xmlns:a16="http://schemas.microsoft.com/office/drawing/2014/main" id="{D480894B-8C78-40EF-9C9F-4DD80A99D768}"/>
              </a:ext>
            </a:extLst>
          </p:cNvPr>
          <p:cNvSpPr txBox="1"/>
          <p:nvPr/>
        </p:nvSpPr>
        <p:spPr>
          <a:xfrm>
            <a:off x="5990451" y="4195981"/>
            <a:ext cx="1080124" cy="523220"/>
          </a:xfrm>
          <a:prstGeom prst="rect">
            <a:avLst/>
          </a:prstGeom>
          <a:noFill/>
        </p:spPr>
        <p:txBody>
          <a:bodyPr wrap="square" rtlCol="0">
            <a:spAutoFit/>
          </a:bodyPr>
          <a:lstStyle/>
          <a:p>
            <a:r>
              <a:rPr lang="it-IT" sz="1400" dirty="0"/>
              <a:t>Patto di Monaco</a:t>
            </a:r>
          </a:p>
        </p:txBody>
      </p:sp>
      <p:sp>
        <p:nvSpPr>
          <p:cNvPr id="90" name="Connettore 89">
            <a:extLst>
              <a:ext uri="{FF2B5EF4-FFF2-40B4-BE49-F238E27FC236}">
                <a16:creationId xmlns:a16="http://schemas.microsoft.com/office/drawing/2014/main" id="{3F7705DB-A9F4-4464-AFC7-26970DBFD01E}"/>
              </a:ext>
            </a:extLst>
          </p:cNvPr>
          <p:cNvSpPr/>
          <p:nvPr/>
        </p:nvSpPr>
        <p:spPr>
          <a:xfrm>
            <a:off x="5877868" y="5077924"/>
            <a:ext cx="180000" cy="180000"/>
          </a:xfrm>
          <a:prstGeom prst="flowChartConnector">
            <a:avLst/>
          </a:prstGeom>
          <a:solidFill>
            <a:srgbClr val="512B0B"/>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CasellaDiTesto 90">
            <a:extLst>
              <a:ext uri="{FF2B5EF4-FFF2-40B4-BE49-F238E27FC236}">
                <a16:creationId xmlns:a16="http://schemas.microsoft.com/office/drawing/2014/main" id="{FE85C7D6-0651-45EF-ACDA-E0A1730EFF28}"/>
              </a:ext>
            </a:extLst>
          </p:cNvPr>
          <p:cNvSpPr txBox="1"/>
          <p:nvPr/>
        </p:nvSpPr>
        <p:spPr>
          <a:xfrm>
            <a:off x="4828556" y="4796834"/>
            <a:ext cx="1080124" cy="738664"/>
          </a:xfrm>
          <a:prstGeom prst="rect">
            <a:avLst/>
          </a:prstGeom>
          <a:noFill/>
        </p:spPr>
        <p:txBody>
          <a:bodyPr wrap="square" rtlCol="0">
            <a:spAutoFit/>
          </a:bodyPr>
          <a:lstStyle/>
          <a:p>
            <a:pPr algn="r"/>
            <a:r>
              <a:rPr lang="it-IT" sz="1400" dirty="0"/>
              <a:t>Anschluss e annessione dei Sudeti</a:t>
            </a:r>
          </a:p>
        </p:txBody>
      </p:sp>
      <p:sp>
        <p:nvSpPr>
          <p:cNvPr id="92" name="Connettore 91">
            <a:extLst>
              <a:ext uri="{FF2B5EF4-FFF2-40B4-BE49-F238E27FC236}">
                <a16:creationId xmlns:a16="http://schemas.microsoft.com/office/drawing/2014/main" id="{34913302-1641-4C75-B03F-C2AEA927C9C6}"/>
              </a:ext>
            </a:extLst>
          </p:cNvPr>
          <p:cNvSpPr/>
          <p:nvPr/>
        </p:nvSpPr>
        <p:spPr>
          <a:xfrm>
            <a:off x="6855551" y="3257834"/>
            <a:ext cx="360000" cy="360000"/>
          </a:xfrm>
          <a:prstGeom prst="flowChartConnector">
            <a:avLst/>
          </a:prstGeom>
          <a:solidFill>
            <a:schemeClr val="bg1"/>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CasellaDiTesto 92">
            <a:extLst>
              <a:ext uri="{FF2B5EF4-FFF2-40B4-BE49-F238E27FC236}">
                <a16:creationId xmlns:a16="http://schemas.microsoft.com/office/drawing/2014/main" id="{8077EE95-08FB-42E8-B94D-A8E15B08328C}"/>
              </a:ext>
            </a:extLst>
          </p:cNvPr>
          <p:cNvSpPr txBox="1"/>
          <p:nvPr/>
        </p:nvSpPr>
        <p:spPr>
          <a:xfrm>
            <a:off x="6644533" y="3621685"/>
            <a:ext cx="800219" cy="369332"/>
          </a:xfrm>
          <a:prstGeom prst="rect">
            <a:avLst/>
          </a:prstGeom>
          <a:noFill/>
        </p:spPr>
        <p:txBody>
          <a:bodyPr wrap="none" rtlCol="0">
            <a:spAutoFit/>
          </a:bodyPr>
          <a:lstStyle/>
          <a:p>
            <a:r>
              <a:rPr lang="it-IT" dirty="0">
                <a:latin typeface="Arial Black" panose="020B0A04020102020204" pitchFamily="34" charset="0"/>
              </a:rPr>
              <a:t>1939</a:t>
            </a:r>
          </a:p>
        </p:txBody>
      </p:sp>
      <p:sp>
        <p:nvSpPr>
          <p:cNvPr id="96" name="Connettore 95">
            <a:extLst>
              <a:ext uri="{FF2B5EF4-FFF2-40B4-BE49-F238E27FC236}">
                <a16:creationId xmlns:a16="http://schemas.microsoft.com/office/drawing/2014/main" id="{811EEB7D-33B3-4C1E-B902-972025ECFA74}"/>
              </a:ext>
            </a:extLst>
          </p:cNvPr>
          <p:cNvSpPr/>
          <p:nvPr/>
        </p:nvSpPr>
        <p:spPr>
          <a:xfrm>
            <a:off x="6954591" y="807157"/>
            <a:ext cx="180000" cy="180000"/>
          </a:xfrm>
          <a:prstGeom prst="flowChartConnector">
            <a:avLst/>
          </a:prstGeom>
          <a:solidFill>
            <a:srgbClr val="512B0B"/>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Connettore 96">
            <a:extLst>
              <a:ext uri="{FF2B5EF4-FFF2-40B4-BE49-F238E27FC236}">
                <a16:creationId xmlns:a16="http://schemas.microsoft.com/office/drawing/2014/main" id="{F1903D09-EE72-4504-87F2-39C71385CA2C}"/>
              </a:ext>
            </a:extLst>
          </p:cNvPr>
          <p:cNvSpPr/>
          <p:nvPr/>
        </p:nvSpPr>
        <p:spPr>
          <a:xfrm>
            <a:off x="6964154" y="1183435"/>
            <a:ext cx="180000" cy="180000"/>
          </a:xfrm>
          <a:prstGeom prst="flowChartConnector">
            <a:avLst/>
          </a:prstGeom>
          <a:solidFill>
            <a:srgbClr val="E60500"/>
          </a:solidFill>
          <a:ln w="57150">
            <a:solidFill>
              <a:srgbClr val="DE0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CasellaDiTesto 97">
            <a:extLst>
              <a:ext uri="{FF2B5EF4-FFF2-40B4-BE49-F238E27FC236}">
                <a16:creationId xmlns:a16="http://schemas.microsoft.com/office/drawing/2014/main" id="{EAFE8930-9B32-4FB6-B918-61654A026006}"/>
              </a:ext>
            </a:extLst>
          </p:cNvPr>
          <p:cNvSpPr txBox="1"/>
          <p:nvPr/>
        </p:nvSpPr>
        <p:spPr>
          <a:xfrm>
            <a:off x="5524498" y="2066797"/>
            <a:ext cx="1462378" cy="738664"/>
          </a:xfrm>
          <a:prstGeom prst="rect">
            <a:avLst/>
          </a:prstGeom>
          <a:noFill/>
        </p:spPr>
        <p:txBody>
          <a:bodyPr wrap="square" rtlCol="0">
            <a:spAutoFit/>
          </a:bodyPr>
          <a:lstStyle/>
          <a:p>
            <a:pPr algn="r"/>
            <a:r>
              <a:rPr lang="it-IT" sz="1400" dirty="0"/>
              <a:t>Annessione e divisione  Cecoslovacchia</a:t>
            </a:r>
          </a:p>
        </p:txBody>
      </p:sp>
      <p:sp>
        <p:nvSpPr>
          <p:cNvPr id="99" name="Connettore 98">
            <a:extLst>
              <a:ext uri="{FF2B5EF4-FFF2-40B4-BE49-F238E27FC236}">
                <a16:creationId xmlns:a16="http://schemas.microsoft.com/office/drawing/2014/main" id="{B9D7E777-EE9F-4D6C-8443-D91481380DD3}"/>
              </a:ext>
            </a:extLst>
          </p:cNvPr>
          <p:cNvSpPr/>
          <p:nvPr/>
        </p:nvSpPr>
        <p:spPr>
          <a:xfrm>
            <a:off x="6964154" y="1661018"/>
            <a:ext cx="180000" cy="180000"/>
          </a:xfrm>
          <a:prstGeom prst="flowChartConnector">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0" name="CasellaDiTesto 99">
            <a:extLst>
              <a:ext uri="{FF2B5EF4-FFF2-40B4-BE49-F238E27FC236}">
                <a16:creationId xmlns:a16="http://schemas.microsoft.com/office/drawing/2014/main" id="{DC9B9CFA-C6AD-4C7A-9C68-2C7A485C5399}"/>
              </a:ext>
            </a:extLst>
          </p:cNvPr>
          <p:cNvSpPr txBox="1"/>
          <p:nvPr/>
        </p:nvSpPr>
        <p:spPr>
          <a:xfrm>
            <a:off x="5663239" y="1490958"/>
            <a:ext cx="1283650" cy="523220"/>
          </a:xfrm>
          <a:prstGeom prst="rect">
            <a:avLst/>
          </a:prstGeom>
          <a:noFill/>
        </p:spPr>
        <p:txBody>
          <a:bodyPr wrap="square" rtlCol="0">
            <a:spAutoFit/>
          </a:bodyPr>
          <a:lstStyle/>
          <a:p>
            <a:pPr algn="r"/>
            <a:r>
              <a:rPr lang="it-IT" sz="1400" dirty="0"/>
              <a:t>L’Italia invade l’Albania</a:t>
            </a:r>
          </a:p>
        </p:txBody>
      </p:sp>
      <p:sp>
        <p:nvSpPr>
          <p:cNvPr id="102" name="Connettore 101">
            <a:extLst>
              <a:ext uri="{FF2B5EF4-FFF2-40B4-BE49-F238E27FC236}">
                <a16:creationId xmlns:a16="http://schemas.microsoft.com/office/drawing/2014/main" id="{6CE64135-A4EC-4110-AEB4-F0117ECA790A}"/>
              </a:ext>
            </a:extLst>
          </p:cNvPr>
          <p:cNvSpPr/>
          <p:nvPr/>
        </p:nvSpPr>
        <p:spPr>
          <a:xfrm>
            <a:off x="4564000" y="1731530"/>
            <a:ext cx="180000" cy="180000"/>
          </a:xfrm>
          <a:prstGeom prst="flowChartConnector">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3" name="CasellaDiTesto 102">
            <a:extLst>
              <a:ext uri="{FF2B5EF4-FFF2-40B4-BE49-F238E27FC236}">
                <a16:creationId xmlns:a16="http://schemas.microsoft.com/office/drawing/2014/main" id="{073D42F1-51EA-448E-A2F6-EB5CDF6800DD}"/>
              </a:ext>
            </a:extLst>
          </p:cNvPr>
          <p:cNvSpPr txBox="1"/>
          <p:nvPr/>
        </p:nvSpPr>
        <p:spPr>
          <a:xfrm>
            <a:off x="3220466" y="1561470"/>
            <a:ext cx="1326269" cy="523220"/>
          </a:xfrm>
          <a:prstGeom prst="rect">
            <a:avLst/>
          </a:prstGeom>
          <a:noFill/>
        </p:spPr>
        <p:txBody>
          <a:bodyPr wrap="square" rtlCol="0">
            <a:spAutoFit/>
          </a:bodyPr>
          <a:lstStyle/>
          <a:p>
            <a:pPr algn="r"/>
            <a:r>
              <a:rPr lang="it-IT" sz="1400" dirty="0"/>
              <a:t>Proclamato l’Impero d’Italia </a:t>
            </a:r>
          </a:p>
        </p:txBody>
      </p:sp>
      <p:sp>
        <p:nvSpPr>
          <p:cNvPr id="104" name="CasellaDiTesto 103">
            <a:extLst>
              <a:ext uri="{FF2B5EF4-FFF2-40B4-BE49-F238E27FC236}">
                <a16:creationId xmlns:a16="http://schemas.microsoft.com/office/drawing/2014/main" id="{C5EB90D6-4F55-48D1-B53C-AD25E7E267A8}"/>
              </a:ext>
            </a:extLst>
          </p:cNvPr>
          <p:cNvSpPr txBox="1"/>
          <p:nvPr/>
        </p:nvSpPr>
        <p:spPr>
          <a:xfrm>
            <a:off x="5410156" y="1014361"/>
            <a:ext cx="1568775" cy="523220"/>
          </a:xfrm>
          <a:prstGeom prst="rect">
            <a:avLst/>
          </a:prstGeom>
          <a:noFill/>
        </p:spPr>
        <p:txBody>
          <a:bodyPr wrap="square" rtlCol="0">
            <a:spAutoFit/>
          </a:bodyPr>
          <a:lstStyle/>
          <a:p>
            <a:pPr algn="r"/>
            <a:r>
              <a:rPr lang="it-IT" sz="1400" dirty="0"/>
              <a:t>Patto Ribbentrop - Molotov</a:t>
            </a:r>
          </a:p>
        </p:txBody>
      </p:sp>
      <p:sp>
        <p:nvSpPr>
          <p:cNvPr id="105" name="CasellaDiTesto 104">
            <a:extLst>
              <a:ext uri="{FF2B5EF4-FFF2-40B4-BE49-F238E27FC236}">
                <a16:creationId xmlns:a16="http://schemas.microsoft.com/office/drawing/2014/main" id="{CC60836E-4FD8-4072-B7E6-075F2208ECBD}"/>
              </a:ext>
            </a:extLst>
          </p:cNvPr>
          <p:cNvSpPr txBox="1"/>
          <p:nvPr/>
        </p:nvSpPr>
        <p:spPr>
          <a:xfrm>
            <a:off x="5703644" y="249512"/>
            <a:ext cx="2681893" cy="523220"/>
          </a:xfrm>
          <a:prstGeom prst="rect">
            <a:avLst/>
          </a:prstGeom>
          <a:noFill/>
        </p:spPr>
        <p:txBody>
          <a:bodyPr wrap="square" rtlCol="0">
            <a:spAutoFit/>
          </a:bodyPr>
          <a:lstStyle/>
          <a:p>
            <a:pPr algn="ctr"/>
            <a:r>
              <a:rPr lang="it-IT" sz="1400" dirty="0"/>
              <a:t>La Germania invade la Polonia: inizia la Seconda Guerra Mondiale</a:t>
            </a:r>
          </a:p>
        </p:txBody>
      </p:sp>
      <p:sp>
        <p:nvSpPr>
          <p:cNvPr id="75" name="Connettore 74">
            <a:extLst>
              <a:ext uri="{FF2B5EF4-FFF2-40B4-BE49-F238E27FC236}">
                <a16:creationId xmlns:a16="http://schemas.microsoft.com/office/drawing/2014/main" id="{2659858B-8A3D-42A3-95CE-2DC17E022335}"/>
              </a:ext>
            </a:extLst>
          </p:cNvPr>
          <p:cNvSpPr/>
          <p:nvPr/>
        </p:nvSpPr>
        <p:spPr>
          <a:xfrm>
            <a:off x="7722813" y="3247483"/>
            <a:ext cx="360000" cy="360000"/>
          </a:xfrm>
          <a:prstGeom prst="flowChartConnector">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CasellaDiTesto 81">
            <a:extLst>
              <a:ext uri="{FF2B5EF4-FFF2-40B4-BE49-F238E27FC236}">
                <a16:creationId xmlns:a16="http://schemas.microsoft.com/office/drawing/2014/main" id="{47A13AA7-1626-4B8A-AE63-DFBE6064B498}"/>
              </a:ext>
            </a:extLst>
          </p:cNvPr>
          <p:cNvSpPr txBox="1"/>
          <p:nvPr/>
        </p:nvSpPr>
        <p:spPr>
          <a:xfrm>
            <a:off x="7477677" y="2874857"/>
            <a:ext cx="800219" cy="369332"/>
          </a:xfrm>
          <a:prstGeom prst="rect">
            <a:avLst/>
          </a:prstGeom>
          <a:noFill/>
        </p:spPr>
        <p:txBody>
          <a:bodyPr wrap="none" rtlCol="0">
            <a:spAutoFit/>
          </a:bodyPr>
          <a:lstStyle/>
          <a:p>
            <a:r>
              <a:rPr lang="it-IT" dirty="0">
                <a:latin typeface="Arial Black" panose="020B0A04020102020204" pitchFamily="34" charset="0"/>
              </a:rPr>
              <a:t>1940</a:t>
            </a:r>
          </a:p>
        </p:txBody>
      </p:sp>
      <p:sp>
        <p:nvSpPr>
          <p:cNvPr id="95" name="Connettore 94">
            <a:extLst>
              <a:ext uri="{FF2B5EF4-FFF2-40B4-BE49-F238E27FC236}">
                <a16:creationId xmlns:a16="http://schemas.microsoft.com/office/drawing/2014/main" id="{144D3740-963A-4E39-95DC-8BBF67370F4A}"/>
              </a:ext>
            </a:extLst>
          </p:cNvPr>
          <p:cNvSpPr/>
          <p:nvPr/>
        </p:nvSpPr>
        <p:spPr>
          <a:xfrm>
            <a:off x="7812813" y="4159315"/>
            <a:ext cx="180000" cy="180000"/>
          </a:xfrm>
          <a:prstGeom prst="flowChartConnector">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CasellaDiTesto 100">
            <a:extLst>
              <a:ext uri="{FF2B5EF4-FFF2-40B4-BE49-F238E27FC236}">
                <a16:creationId xmlns:a16="http://schemas.microsoft.com/office/drawing/2014/main" id="{93D32C07-E6C9-467D-800F-2543190B49D8}"/>
              </a:ext>
            </a:extLst>
          </p:cNvPr>
          <p:cNvSpPr txBox="1"/>
          <p:nvPr/>
        </p:nvSpPr>
        <p:spPr>
          <a:xfrm>
            <a:off x="7992813" y="3977798"/>
            <a:ext cx="1080124" cy="523220"/>
          </a:xfrm>
          <a:prstGeom prst="rect">
            <a:avLst/>
          </a:prstGeom>
          <a:noFill/>
        </p:spPr>
        <p:txBody>
          <a:bodyPr wrap="square" rtlCol="0">
            <a:spAutoFit/>
          </a:bodyPr>
          <a:lstStyle/>
          <a:p>
            <a:r>
              <a:rPr lang="it-IT" sz="1400" dirty="0"/>
              <a:t>L’Italia entra in guerra</a:t>
            </a:r>
          </a:p>
        </p:txBody>
      </p:sp>
      <p:sp>
        <p:nvSpPr>
          <p:cNvPr id="106" name="Connettore 105">
            <a:extLst>
              <a:ext uri="{FF2B5EF4-FFF2-40B4-BE49-F238E27FC236}">
                <a16:creationId xmlns:a16="http://schemas.microsoft.com/office/drawing/2014/main" id="{784464BE-5A84-4AF2-B72C-533410F1E96C}"/>
              </a:ext>
            </a:extLst>
          </p:cNvPr>
          <p:cNvSpPr/>
          <p:nvPr/>
        </p:nvSpPr>
        <p:spPr>
          <a:xfrm>
            <a:off x="7820006" y="4834071"/>
            <a:ext cx="180000" cy="180000"/>
          </a:xfrm>
          <a:prstGeom prst="flowChartConnector">
            <a:avLst/>
          </a:prstGeom>
          <a:solidFill>
            <a:srgbClr val="512B0B"/>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CasellaDiTesto 106">
            <a:extLst>
              <a:ext uri="{FF2B5EF4-FFF2-40B4-BE49-F238E27FC236}">
                <a16:creationId xmlns:a16="http://schemas.microsoft.com/office/drawing/2014/main" id="{676C4F0D-6460-4AC2-AB7D-7BC801F67341}"/>
              </a:ext>
            </a:extLst>
          </p:cNvPr>
          <p:cNvSpPr txBox="1"/>
          <p:nvPr/>
        </p:nvSpPr>
        <p:spPr>
          <a:xfrm>
            <a:off x="8001778" y="4666917"/>
            <a:ext cx="1455888" cy="523220"/>
          </a:xfrm>
          <a:prstGeom prst="rect">
            <a:avLst/>
          </a:prstGeom>
          <a:noFill/>
        </p:spPr>
        <p:txBody>
          <a:bodyPr wrap="square" rtlCol="0">
            <a:spAutoFit/>
          </a:bodyPr>
          <a:lstStyle/>
          <a:p>
            <a:r>
              <a:rPr lang="it-IT" sz="1400" dirty="0"/>
              <a:t>L’esercito nazista arriva a Parigi</a:t>
            </a:r>
          </a:p>
        </p:txBody>
      </p:sp>
      <p:sp>
        <p:nvSpPr>
          <p:cNvPr id="108" name="Connettore 107">
            <a:extLst>
              <a:ext uri="{FF2B5EF4-FFF2-40B4-BE49-F238E27FC236}">
                <a16:creationId xmlns:a16="http://schemas.microsoft.com/office/drawing/2014/main" id="{FCE515FA-6410-4607-AC32-59FD6CB750A7}"/>
              </a:ext>
            </a:extLst>
          </p:cNvPr>
          <p:cNvSpPr/>
          <p:nvPr/>
        </p:nvSpPr>
        <p:spPr>
          <a:xfrm>
            <a:off x="7830812" y="5483064"/>
            <a:ext cx="180000" cy="180000"/>
          </a:xfrm>
          <a:prstGeom prst="flowChartConnector">
            <a:avLst/>
          </a:prstGeom>
          <a:solidFill>
            <a:srgbClr val="E60500"/>
          </a:solidFill>
          <a:ln w="57150">
            <a:solidFill>
              <a:srgbClr val="DE0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CasellaDiTesto 108">
            <a:extLst>
              <a:ext uri="{FF2B5EF4-FFF2-40B4-BE49-F238E27FC236}">
                <a16:creationId xmlns:a16="http://schemas.microsoft.com/office/drawing/2014/main" id="{B2D14AE6-418D-4D44-BEA2-15940DD14CF8}"/>
              </a:ext>
            </a:extLst>
          </p:cNvPr>
          <p:cNvSpPr txBox="1"/>
          <p:nvPr/>
        </p:nvSpPr>
        <p:spPr>
          <a:xfrm>
            <a:off x="7204931" y="5659130"/>
            <a:ext cx="1455888" cy="738664"/>
          </a:xfrm>
          <a:prstGeom prst="rect">
            <a:avLst/>
          </a:prstGeom>
          <a:noFill/>
        </p:spPr>
        <p:txBody>
          <a:bodyPr wrap="square" rtlCol="0">
            <a:spAutoFit/>
          </a:bodyPr>
          <a:lstStyle/>
          <a:p>
            <a:pPr algn="ctr"/>
            <a:r>
              <a:rPr lang="it-IT" sz="1400" dirty="0"/>
              <a:t>L’URSS occupa Estonia, Lituania, Lettonia</a:t>
            </a:r>
          </a:p>
        </p:txBody>
      </p:sp>
      <p:sp>
        <p:nvSpPr>
          <p:cNvPr id="110" name="Connettore 109">
            <a:extLst>
              <a:ext uri="{FF2B5EF4-FFF2-40B4-BE49-F238E27FC236}">
                <a16:creationId xmlns:a16="http://schemas.microsoft.com/office/drawing/2014/main" id="{08A62903-B28D-406E-BE75-3F20CFC41046}"/>
              </a:ext>
            </a:extLst>
          </p:cNvPr>
          <p:cNvSpPr/>
          <p:nvPr/>
        </p:nvSpPr>
        <p:spPr>
          <a:xfrm>
            <a:off x="8622087" y="3237221"/>
            <a:ext cx="360000" cy="360000"/>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CasellaDiTesto 110">
            <a:extLst>
              <a:ext uri="{FF2B5EF4-FFF2-40B4-BE49-F238E27FC236}">
                <a16:creationId xmlns:a16="http://schemas.microsoft.com/office/drawing/2014/main" id="{D62CAE7B-244D-4CFD-B838-D3616BA41AF0}"/>
              </a:ext>
            </a:extLst>
          </p:cNvPr>
          <p:cNvSpPr txBox="1"/>
          <p:nvPr/>
        </p:nvSpPr>
        <p:spPr>
          <a:xfrm>
            <a:off x="8399952" y="3578680"/>
            <a:ext cx="800219" cy="369332"/>
          </a:xfrm>
          <a:prstGeom prst="rect">
            <a:avLst/>
          </a:prstGeom>
          <a:noFill/>
        </p:spPr>
        <p:txBody>
          <a:bodyPr wrap="none" rtlCol="0">
            <a:spAutoFit/>
          </a:bodyPr>
          <a:lstStyle/>
          <a:p>
            <a:r>
              <a:rPr lang="it-IT" dirty="0">
                <a:latin typeface="Arial Black" panose="020B0A04020102020204" pitchFamily="34" charset="0"/>
              </a:rPr>
              <a:t>1941</a:t>
            </a:r>
          </a:p>
        </p:txBody>
      </p:sp>
      <p:sp>
        <p:nvSpPr>
          <p:cNvPr id="113" name="Connettore 112">
            <a:extLst>
              <a:ext uri="{FF2B5EF4-FFF2-40B4-BE49-F238E27FC236}">
                <a16:creationId xmlns:a16="http://schemas.microsoft.com/office/drawing/2014/main" id="{4BA4438B-08CF-4622-B2BA-5F5778075B47}"/>
              </a:ext>
            </a:extLst>
          </p:cNvPr>
          <p:cNvSpPr/>
          <p:nvPr/>
        </p:nvSpPr>
        <p:spPr>
          <a:xfrm>
            <a:off x="8721318" y="2470805"/>
            <a:ext cx="180000" cy="180000"/>
          </a:xfrm>
          <a:prstGeom prst="flowChartConnector">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CasellaDiTesto 113">
            <a:extLst>
              <a:ext uri="{FF2B5EF4-FFF2-40B4-BE49-F238E27FC236}">
                <a16:creationId xmlns:a16="http://schemas.microsoft.com/office/drawing/2014/main" id="{2CF0E551-8C76-4963-98CC-A5C072338760}"/>
              </a:ext>
            </a:extLst>
          </p:cNvPr>
          <p:cNvSpPr txBox="1"/>
          <p:nvPr/>
        </p:nvSpPr>
        <p:spPr>
          <a:xfrm>
            <a:off x="7289867" y="2302795"/>
            <a:ext cx="1497668" cy="523220"/>
          </a:xfrm>
          <a:prstGeom prst="rect">
            <a:avLst/>
          </a:prstGeom>
          <a:noFill/>
        </p:spPr>
        <p:txBody>
          <a:bodyPr wrap="square" rtlCol="0">
            <a:spAutoFit/>
          </a:bodyPr>
          <a:lstStyle/>
          <a:p>
            <a:pPr algn="r"/>
            <a:r>
              <a:rPr lang="it-IT" sz="1400" dirty="0"/>
              <a:t>USA e GB firmano la Carta Atlantica</a:t>
            </a:r>
          </a:p>
        </p:txBody>
      </p:sp>
      <p:sp>
        <p:nvSpPr>
          <p:cNvPr id="115" name="Connettore 114">
            <a:extLst>
              <a:ext uri="{FF2B5EF4-FFF2-40B4-BE49-F238E27FC236}">
                <a16:creationId xmlns:a16="http://schemas.microsoft.com/office/drawing/2014/main" id="{9092D056-B016-459A-B0CF-D323DCB45D33}"/>
              </a:ext>
            </a:extLst>
          </p:cNvPr>
          <p:cNvSpPr/>
          <p:nvPr/>
        </p:nvSpPr>
        <p:spPr>
          <a:xfrm>
            <a:off x="8721318" y="1610417"/>
            <a:ext cx="180000" cy="180000"/>
          </a:xfrm>
          <a:prstGeom prst="flowChartConnector">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CasellaDiTesto 115">
            <a:extLst>
              <a:ext uri="{FF2B5EF4-FFF2-40B4-BE49-F238E27FC236}">
                <a16:creationId xmlns:a16="http://schemas.microsoft.com/office/drawing/2014/main" id="{368615B3-1AF6-4D22-B2AD-D5B598B54373}"/>
              </a:ext>
            </a:extLst>
          </p:cNvPr>
          <p:cNvSpPr txBox="1"/>
          <p:nvPr/>
        </p:nvSpPr>
        <p:spPr>
          <a:xfrm>
            <a:off x="7872574" y="1105777"/>
            <a:ext cx="1844024" cy="523220"/>
          </a:xfrm>
          <a:prstGeom prst="rect">
            <a:avLst/>
          </a:prstGeom>
          <a:noFill/>
        </p:spPr>
        <p:txBody>
          <a:bodyPr wrap="square" rtlCol="0">
            <a:spAutoFit/>
          </a:bodyPr>
          <a:lstStyle/>
          <a:p>
            <a:pPr algn="ctr"/>
            <a:r>
              <a:rPr lang="it-IT" sz="1400" dirty="0"/>
              <a:t>Pearl Harbour: gli USA entrano in guerra</a:t>
            </a:r>
          </a:p>
        </p:txBody>
      </p:sp>
      <p:sp>
        <p:nvSpPr>
          <p:cNvPr id="117" name="Connettore 116">
            <a:extLst>
              <a:ext uri="{FF2B5EF4-FFF2-40B4-BE49-F238E27FC236}">
                <a16:creationId xmlns:a16="http://schemas.microsoft.com/office/drawing/2014/main" id="{586DCA18-679F-4417-9BC9-181016047873}"/>
              </a:ext>
            </a:extLst>
          </p:cNvPr>
          <p:cNvSpPr/>
          <p:nvPr/>
        </p:nvSpPr>
        <p:spPr>
          <a:xfrm>
            <a:off x="9407749" y="3253796"/>
            <a:ext cx="360000" cy="360000"/>
          </a:xfrm>
          <a:prstGeom prst="flowChartConnector">
            <a:avLst/>
          </a:prstGeom>
          <a:solidFill>
            <a:schemeClr val="bg1"/>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9" name="CasellaDiTesto 118">
            <a:extLst>
              <a:ext uri="{FF2B5EF4-FFF2-40B4-BE49-F238E27FC236}">
                <a16:creationId xmlns:a16="http://schemas.microsoft.com/office/drawing/2014/main" id="{AE5C23B8-9346-4CDC-9BC5-A6D32D96DC2A}"/>
              </a:ext>
            </a:extLst>
          </p:cNvPr>
          <p:cNvSpPr txBox="1"/>
          <p:nvPr/>
        </p:nvSpPr>
        <p:spPr>
          <a:xfrm>
            <a:off x="9174142" y="2915041"/>
            <a:ext cx="800219" cy="369332"/>
          </a:xfrm>
          <a:prstGeom prst="rect">
            <a:avLst/>
          </a:prstGeom>
          <a:noFill/>
        </p:spPr>
        <p:txBody>
          <a:bodyPr wrap="none" rtlCol="0">
            <a:spAutoFit/>
          </a:bodyPr>
          <a:lstStyle/>
          <a:p>
            <a:r>
              <a:rPr lang="it-IT" dirty="0">
                <a:latin typeface="Arial Black" panose="020B0A04020102020204" pitchFamily="34" charset="0"/>
              </a:rPr>
              <a:t>1942</a:t>
            </a:r>
          </a:p>
        </p:txBody>
      </p:sp>
      <p:sp>
        <p:nvSpPr>
          <p:cNvPr id="120" name="Connettore 119">
            <a:extLst>
              <a:ext uri="{FF2B5EF4-FFF2-40B4-BE49-F238E27FC236}">
                <a16:creationId xmlns:a16="http://schemas.microsoft.com/office/drawing/2014/main" id="{3BBEDBCF-29A7-439F-9039-D535638D1934}"/>
              </a:ext>
            </a:extLst>
          </p:cNvPr>
          <p:cNvSpPr/>
          <p:nvPr/>
        </p:nvSpPr>
        <p:spPr>
          <a:xfrm>
            <a:off x="9503182" y="4189491"/>
            <a:ext cx="180000" cy="180000"/>
          </a:xfrm>
          <a:prstGeom prst="flowChartConnector">
            <a:avLst/>
          </a:prstGeom>
          <a:solidFill>
            <a:srgbClr val="512B0B"/>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CasellaDiTesto 120">
            <a:extLst>
              <a:ext uri="{FF2B5EF4-FFF2-40B4-BE49-F238E27FC236}">
                <a16:creationId xmlns:a16="http://schemas.microsoft.com/office/drawing/2014/main" id="{C014E878-9822-4A9C-B6A4-4F191DD5C3BD}"/>
              </a:ext>
            </a:extLst>
          </p:cNvPr>
          <p:cNvSpPr txBox="1"/>
          <p:nvPr/>
        </p:nvSpPr>
        <p:spPr>
          <a:xfrm>
            <a:off x="9631146" y="4011398"/>
            <a:ext cx="1316590" cy="523220"/>
          </a:xfrm>
          <a:prstGeom prst="rect">
            <a:avLst/>
          </a:prstGeom>
          <a:noFill/>
        </p:spPr>
        <p:txBody>
          <a:bodyPr wrap="square" rtlCol="0">
            <a:spAutoFit/>
          </a:bodyPr>
          <a:lstStyle/>
          <a:p>
            <a:r>
              <a:rPr lang="it-IT" sz="1400" dirty="0"/>
              <a:t>Conferenza di </a:t>
            </a:r>
            <a:r>
              <a:rPr lang="it-IT" sz="1400" dirty="0" err="1"/>
              <a:t>Wansee</a:t>
            </a:r>
            <a:endParaRPr lang="it-IT" sz="1400" dirty="0"/>
          </a:p>
        </p:txBody>
      </p:sp>
      <p:sp>
        <p:nvSpPr>
          <p:cNvPr id="122" name="Connettore 121">
            <a:extLst>
              <a:ext uri="{FF2B5EF4-FFF2-40B4-BE49-F238E27FC236}">
                <a16:creationId xmlns:a16="http://schemas.microsoft.com/office/drawing/2014/main" id="{A19D525C-7B30-42F6-8805-576FC722DD10}"/>
              </a:ext>
            </a:extLst>
          </p:cNvPr>
          <p:cNvSpPr/>
          <p:nvPr/>
        </p:nvSpPr>
        <p:spPr>
          <a:xfrm>
            <a:off x="8721864" y="2021104"/>
            <a:ext cx="180000" cy="180000"/>
          </a:xfrm>
          <a:prstGeom prst="flowChartConnector">
            <a:avLst/>
          </a:prstGeom>
          <a:solidFill>
            <a:srgbClr val="512B0B"/>
          </a:solidFill>
          <a:ln w="57150">
            <a:solidFill>
              <a:srgbClr val="512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CasellaDiTesto 122">
            <a:extLst>
              <a:ext uri="{FF2B5EF4-FFF2-40B4-BE49-F238E27FC236}">
                <a16:creationId xmlns:a16="http://schemas.microsoft.com/office/drawing/2014/main" id="{E09F98F6-6F5F-4067-9ED0-A8764F37E17E}"/>
              </a:ext>
            </a:extLst>
          </p:cNvPr>
          <p:cNvSpPr txBox="1"/>
          <p:nvPr/>
        </p:nvSpPr>
        <p:spPr>
          <a:xfrm>
            <a:off x="7705377" y="1849743"/>
            <a:ext cx="1066021" cy="523220"/>
          </a:xfrm>
          <a:prstGeom prst="rect">
            <a:avLst/>
          </a:prstGeom>
          <a:noFill/>
        </p:spPr>
        <p:txBody>
          <a:bodyPr wrap="square" rtlCol="0">
            <a:spAutoFit/>
          </a:bodyPr>
          <a:lstStyle/>
          <a:p>
            <a:pPr algn="r"/>
            <a:r>
              <a:rPr lang="it-IT" sz="1400" dirty="0"/>
              <a:t>Operazione Barbarossa</a:t>
            </a:r>
          </a:p>
        </p:txBody>
      </p:sp>
      <p:sp>
        <p:nvSpPr>
          <p:cNvPr id="125" name="Connettore 124">
            <a:extLst>
              <a:ext uri="{FF2B5EF4-FFF2-40B4-BE49-F238E27FC236}">
                <a16:creationId xmlns:a16="http://schemas.microsoft.com/office/drawing/2014/main" id="{8B7FD0C7-839C-4EFA-9586-13225033A056}"/>
              </a:ext>
            </a:extLst>
          </p:cNvPr>
          <p:cNvSpPr/>
          <p:nvPr/>
        </p:nvSpPr>
        <p:spPr>
          <a:xfrm>
            <a:off x="9518911" y="4699615"/>
            <a:ext cx="180000" cy="180000"/>
          </a:xfrm>
          <a:prstGeom prst="flowChartConnector">
            <a:avLst/>
          </a:prstGeom>
          <a:solidFill>
            <a:srgbClr val="E60500"/>
          </a:solidFill>
          <a:ln w="57150">
            <a:solidFill>
              <a:srgbClr val="DE0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6" name="CasellaDiTesto 125">
            <a:extLst>
              <a:ext uri="{FF2B5EF4-FFF2-40B4-BE49-F238E27FC236}">
                <a16:creationId xmlns:a16="http://schemas.microsoft.com/office/drawing/2014/main" id="{91C77F58-595C-4312-A5D0-8B5D3FD3E8D3}"/>
              </a:ext>
            </a:extLst>
          </p:cNvPr>
          <p:cNvSpPr txBox="1"/>
          <p:nvPr/>
        </p:nvSpPr>
        <p:spPr>
          <a:xfrm>
            <a:off x="9679981" y="4528005"/>
            <a:ext cx="1316590" cy="523220"/>
          </a:xfrm>
          <a:prstGeom prst="rect">
            <a:avLst/>
          </a:prstGeom>
          <a:noFill/>
        </p:spPr>
        <p:txBody>
          <a:bodyPr wrap="square" rtlCol="0">
            <a:spAutoFit/>
          </a:bodyPr>
          <a:lstStyle/>
          <a:p>
            <a:r>
              <a:rPr lang="it-IT" sz="1400" dirty="0"/>
              <a:t>Battaglia di Stalingrado</a:t>
            </a:r>
          </a:p>
        </p:txBody>
      </p:sp>
      <p:sp>
        <p:nvSpPr>
          <p:cNvPr id="127" name="Connettore 126">
            <a:extLst>
              <a:ext uri="{FF2B5EF4-FFF2-40B4-BE49-F238E27FC236}">
                <a16:creationId xmlns:a16="http://schemas.microsoft.com/office/drawing/2014/main" id="{44D2AA03-1A79-4D10-89E9-23C13A25316B}"/>
              </a:ext>
            </a:extLst>
          </p:cNvPr>
          <p:cNvSpPr/>
          <p:nvPr/>
        </p:nvSpPr>
        <p:spPr>
          <a:xfrm>
            <a:off x="9531318" y="5374489"/>
            <a:ext cx="180000" cy="180000"/>
          </a:xfrm>
          <a:prstGeom prst="flowChartConnector">
            <a:avLst/>
          </a:prstGeom>
          <a:solidFill>
            <a:schemeClr val="tx2">
              <a:lumMod val="40000"/>
              <a:lumOff val="60000"/>
            </a:schemeClr>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CasellaDiTesto 127">
            <a:extLst>
              <a:ext uri="{FF2B5EF4-FFF2-40B4-BE49-F238E27FC236}">
                <a16:creationId xmlns:a16="http://schemas.microsoft.com/office/drawing/2014/main" id="{13F34FBF-250E-430F-B4C8-E14BD64594E8}"/>
              </a:ext>
            </a:extLst>
          </p:cNvPr>
          <p:cNvSpPr txBox="1"/>
          <p:nvPr/>
        </p:nvSpPr>
        <p:spPr>
          <a:xfrm>
            <a:off x="9161224" y="5521863"/>
            <a:ext cx="1080054" cy="523220"/>
          </a:xfrm>
          <a:prstGeom prst="rect">
            <a:avLst/>
          </a:prstGeom>
          <a:noFill/>
        </p:spPr>
        <p:txBody>
          <a:bodyPr wrap="square" rtlCol="0">
            <a:spAutoFit/>
          </a:bodyPr>
          <a:lstStyle/>
          <a:p>
            <a:r>
              <a:rPr lang="it-IT" sz="1400" dirty="0"/>
              <a:t>Battaglia di El Alamein</a:t>
            </a:r>
          </a:p>
        </p:txBody>
      </p:sp>
      <p:sp>
        <p:nvSpPr>
          <p:cNvPr id="129" name="Connettore 128">
            <a:extLst>
              <a:ext uri="{FF2B5EF4-FFF2-40B4-BE49-F238E27FC236}">
                <a16:creationId xmlns:a16="http://schemas.microsoft.com/office/drawing/2014/main" id="{1AE0D37A-467F-49AA-AC4F-8FD5D76266E2}"/>
              </a:ext>
            </a:extLst>
          </p:cNvPr>
          <p:cNvSpPr/>
          <p:nvPr/>
        </p:nvSpPr>
        <p:spPr>
          <a:xfrm>
            <a:off x="10199074" y="3247309"/>
            <a:ext cx="360000" cy="360000"/>
          </a:xfrm>
          <a:prstGeom prst="flowChartConnector">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0" name="CasellaDiTesto 129">
            <a:extLst>
              <a:ext uri="{FF2B5EF4-FFF2-40B4-BE49-F238E27FC236}">
                <a16:creationId xmlns:a16="http://schemas.microsoft.com/office/drawing/2014/main" id="{A7E9DEEE-E13A-4632-A3B7-D9512F8D35AC}"/>
              </a:ext>
            </a:extLst>
          </p:cNvPr>
          <p:cNvSpPr txBox="1"/>
          <p:nvPr/>
        </p:nvSpPr>
        <p:spPr>
          <a:xfrm>
            <a:off x="9978964" y="3616245"/>
            <a:ext cx="800219" cy="369332"/>
          </a:xfrm>
          <a:prstGeom prst="rect">
            <a:avLst/>
          </a:prstGeom>
          <a:noFill/>
        </p:spPr>
        <p:txBody>
          <a:bodyPr wrap="none" rtlCol="0">
            <a:spAutoFit/>
          </a:bodyPr>
          <a:lstStyle/>
          <a:p>
            <a:r>
              <a:rPr lang="it-IT" dirty="0">
                <a:latin typeface="Arial Black" panose="020B0A04020102020204" pitchFamily="34" charset="0"/>
              </a:rPr>
              <a:t>1943</a:t>
            </a:r>
          </a:p>
        </p:txBody>
      </p:sp>
      <p:sp>
        <p:nvSpPr>
          <p:cNvPr id="132" name="Connettore 131">
            <a:extLst>
              <a:ext uri="{FF2B5EF4-FFF2-40B4-BE49-F238E27FC236}">
                <a16:creationId xmlns:a16="http://schemas.microsoft.com/office/drawing/2014/main" id="{07FB1292-7100-476D-A939-9556DCAB3133}"/>
              </a:ext>
            </a:extLst>
          </p:cNvPr>
          <p:cNvSpPr/>
          <p:nvPr/>
        </p:nvSpPr>
        <p:spPr>
          <a:xfrm>
            <a:off x="10307445" y="2848912"/>
            <a:ext cx="180000" cy="180000"/>
          </a:xfrm>
          <a:prstGeom prst="flowChartConnector">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3" name="CasellaDiTesto 132">
            <a:extLst>
              <a:ext uri="{FF2B5EF4-FFF2-40B4-BE49-F238E27FC236}">
                <a16:creationId xmlns:a16="http://schemas.microsoft.com/office/drawing/2014/main" id="{824857E3-9CB7-43AD-9EAE-911420F116E7}"/>
              </a:ext>
            </a:extLst>
          </p:cNvPr>
          <p:cNvSpPr txBox="1"/>
          <p:nvPr/>
        </p:nvSpPr>
        <p:spPr>
          <a:xfrm>
            <a:off x="9343952" y="1707599"/>
            <a:ext cx="2138571" cy="1169551"/>
          </a:xfrm>
          <a:prstGeom prst="rect">
            <a:avLst/>
          </a:prstGeom>
          <a:noFill/>
        </p:spPr>
        <p:txBody>
          <a:bodyPr wrap="square" rtlCol="0">
            <a:spAutoFit/>
          </a:bodyPr>
          <a:lstStyle/>
          <a:p>
            <a:pPr algn="ctr"/>
            <a:r>
              <a:rPr lang="it-IT" sz="1400" dirty="0"/>
              <a:t>Le truppe angloamericane sbarcano in Sicilia – destituzione di Mussolini – Armistizio – Inizia la Resistenza – nasce la RSI</a:t>
            </a:r>
          </a:p>
        </p:txBody>
      </p:sp>
      <p:sp>
        <p:nvSpPr>
          <p:cNvPr id="134" name="Connettore 133">
            <a:extLst>
              <a:ext uri="{FF2B5EF4-FFF2-40B4-BE49-F238E27FC236}">
                <a16:creationId xmlns:a16="http://schemas.microsoft.com/office/drawing/2014/main" id="{57F65EB8-C1D5-4976-B8A0-6B07B2E0FC73}"/>
              </a:ext>
            </a:extLst>
          </p:cNvPr>
          <p:cNvSpPr/>
          <p:nvPr/>
        </p:nvSpPr>
        <p:spPr>
          <a:xfrm>
            <a:off x="10985928" y="3253796"/>
            <a:ext cx="360000" cy="360000"/>
          </a:xfrm>
          <a:prstGeom prst="flowChartConnector">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5" name="CasellaDiTesto 134">
            <a:extLst>
              <a:ext uri="{FF2B5EF4-FFF2-40B4-BE49-F238E27FC236}">
                <a16:creationId xmlns:a16="http://schemas.microsoft.com/office/drawing/2014/main" id="{45B1E72E-E20B-412C-BE2B-EDCA482ED23A}"/>
              </a:ext>
            </a:extLst>
          </p:cNvPr>
          <p:cNvSpPr txBox="1"/>
          <p:nvPr/>
        </p:nvSpPr>
        <p:spPr>
          <a:xfrm>
            <a:off x="10750297" y="2939549"/>
            <a:ext cx="800219" cy="369332"/>
          </a:xfrm>
          <a:prstGeom prst="rect">
            <a:avLst/>
          </a:prstGeom>
          <a:noFill/>
        </p:spPr>
        <p:txBody>
          <a:bodyPr wrap="none" rtlCol="0">
            <a:spAutoFit/>
          </a:bodyPr>
          <a:lstStyle/>
          <a:p>
            <a:r>
              <a:rPr lang="it-IT" dirty="0">
                <a:latin typeface="Arial Black" panose="020B0A04020102020204" pitchFamily="34" charset="0"/>
              </a:rPr>
              <a:t>1944</a:t>
            </a:r>
          </a:p>
        </p:txBody>
      </p:sp>
      <p:sp>
        <p:nvSpPr>
          <p:cNvPr id="137" name="Connettore 136">
            <a:extLst>
              <a:ext uri="{FF2B5EF4-FFF2-40B4-BE49-F238E27FC236}">
                <a16:creationId xmlns:a16="http://schemas.microsoft.com/office/drawing/2014/main" id="{6F6AB853-7DEC-4E42-AF5E-FC8A9769C693}"/>
              </a:ext>
            </a:extLst>
          </p:cNvPr>
          <p:cNvSpPr/>
          <p:nvPr/>
        </p:nvSpPr>
        <p:spPr>
          <a:xfrm>
            <a:off x="11071781" y="4370121"/>
            <a:ext cx="180000" cy="180000"/>
          </a:xfrm>
          <a:prstGeom prst="flowChartConnector">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8" name="CasellaDiTesto 137">
            <a:extLst>
              <a:ext uri="{FF2B5EF4-FFF2-40B4-BE49-F238E27FC236}">
                <a16:creationId xmlns:a16="http://schemas.microsoft.com/office/drawing/2014/main" id="{98D82C66-106C-45D5-B8A9-342072A1E83D}"/>
              </a:ext>
            </a:extLst>
          </p:cNvPr>
          <p:cNvSpPr txBox="1"/>
          <p:nvPr/>
        </p:nvSpPr>
        <p:spPr>
          <a:xfrm>
            <a:off x="10632422" y="4508327"/>
            <a:ext cx="1080054" cy="523220"/>
          </a:xfrm>
          <a:prstGeom prst="rect">
            <a:avLst/>
          </a:prstGeom>
          <a:noFill/>
        </p:spPr>
        <p:txBody>
          <a:bodyPr wrap="square" rtlCol="0">
            <a:spAutoFit/>
          </a:bodyPr>
          <a:lstStyle/>
          <a:p>
            <a:pPr algn="ctr"/>
            <a:r>
              <a:rPr lang="it-IT" sz="1400" dirty="0"/>
              <a:t>Sbarco in Normandia</a:t>
            </a:r>
          </a:p>
        </p:txBody>
      </p:sp>
      <p:sp>
        <p:nvSpPr>
          <p:cNvPr id="140" name="CasellaDiTesto 139">
            <a:extLst>
              <a:ext uri="{FF2B5EF4-FFF2-40B4-BE49-F238E27FC236}">
                <a16:creationId xmlns:a16="http://schemas.microsoft.com/office/drawing/2014/main" id="{1EE82C48-9560-4088-8ADB-9F83FB41D2FC}"/>
              </a:ext>
            </a:extLst>
          </p:cNvPr>
          <p:cNvSpPr txBox="1"/>
          <p:nvPr/>
        </p:nvSpPr>
        <p:spPr>
          <a:xfrm>
            <a:off x="11391781" y="3597218"/>
            <a:ext cx="800219" cy="369332"/>
          </a:xfrm>
          <a:prstGeom prst="rect">
            <a:avLst/>
          </a:prstGeom>
          <a:noFill/>
        </p:spPr>
        <p:txBody>
          <a:bodyPr wrap="none" rtlCol="0">
            <a:spAutoFit/>
          </a:bodyPr>
          <a:lstStyle/>
          <a:p>
            <a:r>
              <a:rPr lang="it-IT" dirty="0">
                <a:latin typeface="Arial Black" panose="020B0A04020102020204" pitchFamily="34" charset="0"/>
              </a:rPr>
              <a:t>1945</a:t>
            </a:r>
          </a:p>
        </p:txBody>
      </p:sp>
      <p:sp>
        <p:nvSpPr>
          <p:cNvPr id="142" name="CasellaDiTesto 141">
            <a:extLst>
              <a:ext uri="{FF2B5EF4-FFF2-40B4-BE49-F238E27FC236}">
                <a16:creationId xmlns:a16="http://schemas.microsoft.com/office/drawing/2014/main" id="{0D00CCB3-D633-4289-874E-F2CB3B286CD0}"/>
              </a:ext>
            </a:extLst>
          </p:cNvPr>
          <p:cNvSpPr txBox="1"/>
          <p:nvPr/>
        </p:nvSpPr>
        <p:spPr>
          <a:xfrm>
            <a:off x="9793806" y="990062"/>
            <a:ext cx="1953737" cy="523220"/>
          </a:xfrm>
          <a:prstGeom prst="rect">
            <a:avLst/>
          </a:prstGeom>
          <a:noFill/>
        </p:spPr>
        <p:txBody>
          <a:bodyPr wrap="square" rtlCol="0">
            <a:spAutoFit/>
          </a:bodyPr>
          <a:lstStyle/>
          <a:p>
            <a:pPr algn="r"/>
            <a:r>
              <a:rPr lang="it-IT" sz="1400" dirty="0"/>
              <a:t>Insurrezione generale e uccisione di Mussolini</a:t>
            </a:r>
          </a:p>
        </p:txBody>
      </p:sp>
      <p:sp>
        <p:nvSpPr>
          <p:cNvPr id="143" name="CasellaDiTesto 142">
            <a:extLst>
              <a:ext uri="{FF2B5EF4-FFF2-40B4-BE49-F238E27FC236}">
                <a16:creationId xmlns:a16="http://schemas.microsoft.com/office/drawing/2014/main" id="{9E2CAFB0-88B4-4271-ACE5-D98CDD1A58AD}"/>
              </a:ext>
            </a:extLst>
          </p:cNvPr>
          <p:cNvSpPr txBox="1"/>
          <p:nvPr/>
        </p:nvSpPr>
        <p:spPr>
          <a:xfrm>
            <a:off x="9774870" y="550367"/>
            <a:ext cx="1953737" cy="523220"/>
          </a:xfrm>
          <a:prstGeom prst="rect">
            <a:avLst/>
          </a:prstGeom>
          <a:noFill/>
        </p:spPr>
        <p:txBody>
          <a:bodyPr wrap="square" rtlCol="0">
            <a:spAutoFit/>
          </a:bodyPr>
          <a:lstStyle/>
          <a:p>
            <a:pPr algn="r"/>
            <a:r>
              <a:rPr lang="it-IT" sz="1400" dirty="0"/>
              <a:t>Berlino occupata – Hitler si suicida</a:t>
            </a:r>
          </a:p>
        </p:txBody>
      </p:sp>
      <p:sp>
        <p:nvSpPr>
          <p:cNvPr id="144" name="CasellaDiTesto 143">
            <a:extLst>
              <a:ext uri="{FF2B5EF4-FFF2-40B4-BE49-F238E27FC236}">
                <a16:creationId xmlns:a16="http://schemas.microsoft.com/office/drawing/2014/main" id="{E22A5E32-2BA6-4B36-B49D-1D1FBBFC0CB6}"/>
              </a:ext>
            </a:extLst>
          </p:cNvPr>
          <p:cNvSpPr txBox="1"/>
          <p:nvPr/>
        </p:nvSpPr>
        <p:spPr>
          <a:xfrm>
            <a:off x="9071780" y="110672"/>
            <a:ext cx="2637891" cy="523220"/>
          </a:xfrm>
          <a:prstGeom prst="rect">
            <a:avLst/>
          </a:prstGeom>
          <a:noFill/>
        </p:spPr>
        <p:txBody>
          <a:bodyPr wrap="square" rtlCol="0">
            <a:spAutoFit/>
          </a:bodyPr>
          <a:lstStyle/>
          <a:p>
            <a:pPr algn="r"/>
            <a:r>
              <a:rPr lang="it-IT" sz="1400" dirty="0"/>
              <a:t>Bombe atomiche su Hiroshima e Nagasaki – resa del Giappone</a:t>
            </a:r>
          </a:p>
        </p:txBody>
      </p:sp>
    </p:spTree>
    <p:extLst>
      <p:ext uri="{BB962C8B-B14F-4D97-AF65-F5344CB8AC3E}">
        <p14:creationId xmlns:p14="http://schemas.microsoft.com/office/powerpoint/2010/main" val="345950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tangolo con angoli arrotondati 51">
            <a:extLst>
              <a:ext uri="{FF2B5EF4-FFF2-40B4-BE49-F238E27FC236}">
                <a16:creationId xmlns:a16="http://schemas.microsoft.com/office/drawing/2014/main" id="{5DDDE61D-FF89-8844-A928-8650F8050F19}"/>
              </a:ext>
            </a:extLst>
          </p:cNvPr>
          <p:cNvSpPr/>
          <p:nvPr/>
        </p:nvSpPr>
        <p:spPr>
          <a:xfrm>
            <a:off x="2696" y="358806"/>
            <a:ext cx="3384000" cy="120165"/>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8" name="Immagine 12" descr="mappa gulag.JPG">
            <a:extLst>
              <a:ext uri="{FF2B5EF4-FFF2-40B4-BE49-F238E27FC236}">
                <a16:creationId xmlns:a16="http://schemas.microsoft.com/office/drawing/2014/main" id="{224776DD-02D0-6149-9400-A22D1883E93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74683" y="215244"/>
            <a:ext cx="7752444" cy="471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CasellaDiTesto 48">
            <a:extLst>
              <a:ext uri="{FF2B5EF4-FFF2-40B4-BE49-F238E27FC236}">
                <a16:creationId xmlns:a16="http://schemas.microsoft.com/office/drawing/2014/main" id="{520AD7ED-FA7D-1D4E-94CB-0D995A429EC9}"/>
              </a:ext>
            </a:extLst>
          </p:cNvPr>
          <p:cNvSpPr txBox="1"/>
          <p:nvPr/>
        </p:nvSpPr>
        <p:spPr>
          <a:xfrm>
            <a:off x="145143" y="1867960"/>
            <a:ext cx="3905795" cy="923330"/>
          </a:xfrm>
          <a:prstGeom prst="rect">
            <a:avLst/>
          </a:prstGeom>
          <a:ln w="38100">
            <a:solidFill>
              <a:srgbClr val="DE0904"/>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fontAlgn="auto">
              <a:spcBef>
                <a:spcPts val="0"/>
              </a:spcBef>
              <a:spcAft>
                <a:spcPts val="0"/>
              </a:spcAft>
              <a:defRPr/>
            </a:pPr>
            <a:r>
              <a:rPr lang="it-IT" dirty="0"/>
              <a:t>Una delle caratteristiche più tipiche del regime staliniano è stata il governo attraverso la paura ed il sospetto</a:t>
            </a:r>
          </a:p>
        </p:txBody>
      </p:sp>
      <p:sp>
        <p:nvSpPr>
          <p:cNvPr id="50" name="CasellaDiTesto 49">
            <a:extLst>
              <a:ext uri="{FF2B5EF4-FFF2-40B4-BE49-F238E27FC236}">
                <a16:creationId xmlns:a16="http://schemas.microsoft.com/office/drawing/2014/main" id="{13F8170E-1F1F-AD49-985A-3809616C118D}"/>
              </a:ext>
            </a:extLst>
          </p:cNvPr>
          <p:cNvSpPr txBox="1"/>
          <p:nvPr/>
        </p:nvSpPr>
        <p:spPr>
          <a:xfrm>
            <a:off x="637086" y="3069210"/>
            <a:ext cx="2631621" cy="646331"/>
          </a:xfrm>
          <a:prstGeom prst="rect">
            <a:avLst/>
          </a:prstGeom>
          <a:ln w="38100">
            <a:solidFill>
              <a:srgbClr val="E60500"/>
            </a:solidFill>
          </a:ln>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it-IT" dirty="0"/>
              <a:t>I valori collettivi vengono prima di quelli individuali</a:t>
            </a:r>
          </a:p>
        </p:txBody>
      </p:sp>
      <p:sp>
        <p:nvSpPr>
          <p:cNvPr id="53" name="CasellaDiTesto 52">
            <a:extLst>
              <a:ext uri="{FF2B5EF4-FFF2-40B4-BE49-F238E27FC236}">
                <a16:creationId xmlns:a16="http://schemas.microsoft.com/office/drawing/2014/main" id="{148AB582-BD39-DD49-907C-A652EA51E778}"/>
              </a:ext>
            </a:extLst>
          </p:cNvPr>
          <p:cNvSpPr txBox="1"/>
          <p:nvPr/>
        </p:nvSpPr>
        <p:spPr>
          <a:xfrm>
            <a:off x="145143" y="4998159"/>
            <a:ext cx="11901714" cy="1754326"/>
          </a:xfrm>
          <a:prstGeom prst="rect">
            <a:avLst/>
          </a:prstGeom>
          <a:ln w="38100">
            <a:solidFill>
              <a:srgbClr val="E60500"/>
            </a:solidFill>
          </a:ln>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it-IT" dirty="0"/>
              <a:t>Decreto NKVD (Commissario agli affare interni) n. 00486, 15 agosto 1937:</a:t>
            </a:r>
          </a:p>
          <a:p>
            <a:pPr fontAlgn="auto">
              <a:spcBef>
                <a:spcPts val="0"/>
              </a:spcBef>
              <a:spcAft>
                <a:spcPts val="0"/>
              </a:spcAft>
              <a:defRPr/>
            </a:pPr>
            <a:r>
              <a:rPr lang="it-IT" dirty="0"/>
              <a:t>(…) sono punibili con l’arresto le mogli (…) anche [quelle] che al momento dell’arresto sono divorziate dal condannato, ma:</a:t>
            </a:r>
          </a:p>
          <a:p>
            <a:pPr marL="342900" indent="-342900" fontAlgn="auto">
              <a:spcBef>
                <a:spcPts val="0"/>
              </a:spcBef>
              <a:spcAft>
                <a:spcPts val="0"/>
              </a:spcAft>
              <a:buFontTx/>
              <a:buAutoNum type="alphaLcParenR"/>
              <a:defRPr/>
            </a:pPr>
            <a:r>
              <a:rPr lang="it-IT" dirty="0"/>
              <a:t>Hanno partecipato all’attività controrivoluzionaria del condannato</a:t>
            </a:r>
          </a:p>
          <a:p>
            <a:pPr marL="342900" indent="-342900" fontAlgn="auto">
              <a:spcBef>
                <a:spcPts val="0"/>
              </a:spcBef>
              <a:spcAft>
                <a:spcPts val="0"/>
              </a:spcAft>
              <a:buFontTx/>
              <a:buAutoNum type="alphaLcParenR"/>
              <a:defRPr/>
            </a:pPr>
            <a:r>
              <a:rPr lang="it-IT" dirty="0"/>
              <a:t>Hanno nascosto il condannato</a:t>
            </a:r>
          </a:p>
          <a:p>
            <a:pPr marL="342900" indent="-342900" fontAlgn="auto">
              <a:spcBef>
                <a:spcPts val="0"/>
              </a:spcBef>
              <a:spcAft>
                <a:spcPts val="0"/>
              </a:spcAft>
              <a:buFontTx/>
              <a:buAutoNum type="alphaLcParenR"/>
              <a:defRPr/>
            </a:pPr>
            <a:r>
              <a:rPr lang="it-IT" dirty="0"/>
              <a:t>Benché a conoscenza dell’attività controrivoluzionaria del condannato non lo hanno comunicato agli organi competenti (…)</a:t>
            </a:r>
          </a:p>
        </p:txBody>
      </p:sp>
      <p:sp>
        <p:nvSpPr>
          <p:cNvPr id="54" name="CasellaDiTesto 53">
            <a:extLst>
              <a:ext uri="{FF2B5EF4-FFF2-40B4-BE49-F238E27FC236}">
                <a16:creationId xmlns:a16="http://schemas.microsoft.com/office/drawing/2014/main" id="{AEF7687B-DB2D-4C4C-B035-3D21A3EBB300}"/>
              </a:ext>
            </a:extLst>
          </p:cNvPr>
          <p:cNvSpPr txBox="1"/>
          <p:nvPr/>
        </p:nvSpPr>
        <p:spPr>
          <a:xfrm>
            <a:off x="433501" y="147749"/>
            <a:ext cx="1854162" cy="400110"/>
          </a:xfrm>
          <a:prstGeom prst="rect">
            <a:avLst/>
          </a:prstGeom>
          <a:noFill/>
        </p:spPr>
        <p:txBody>
          <a:bodyPr wrap="none" rtlCol="0">
            <a:spAutoFit/>
          </a:bodyPr>
          <a:lstStyle/>
          <a:p>
            <a:r>
              <a:rPr lang="it-IT" sz="2000" dirty="0">
                <a:latin typeface="Avenir Next" panose="020B0503020202020204" pitchFamily="34" charset="0"/>
              </a:rPr>
              <a:t>L’Urss di Stalin</a:t>
            </a:r>
          </a:p>
        </p:txBody>
      </p:sp>
      <p:sp>
        <p:nvSpPr>
          <p:cNvPr id="55" name="CasellaDiTesto 54">
            <a:extLst>
              <a:ext uri="{FF2B5EF4-FFF2-40B4-BE49-F238E27FC236}">
                <a16:creationId xmlns:a16="http://schemas.microsoft.com/office/drawing/2014/main" id="{8AB09D9B-FC51-444C-857F-69C218CB0765}"/>
              </a:ext>
            </a:extLst>
          </p:cNvPr>
          <p:cNvSpPr txBox="1"/>
          <p:nvPr/>
        </p:nvSpPr>
        <p:spPr>
          <a:xfrm>
            <a:off x="1146691" y="413447"/>
            <a:ext cx="2095830" cy="369332"/>
          </a:xfrm>
          <a:prstGeom prst="rect">
            <a:avLst/>
          </a:prstGeom>
          <a:noFill/>
        </p:spPr>
        <p:txBody>
          <a:bodyPr wrap="none" rtlCol="0">
            <a:spAutoFit/>
          </a:bodyPr>
          <a:lstStyle/>
          <a:p>
            <a:r>
              <a:rPr lang="it-IT" dirty="0">
                <a:solidFill>
                  <a:srgbClr val="C00000"/>
                </a:solidFill>
                <a:latin typeface="Avenir Next" panose="020B0503020202020204" pitchFamily="34" charset="0"/>
              </a:rPr>
              <a:t>Terrore e sospetto</a:t>
            </a:r>
          </a:p>
        </p:txBody>
      </p:sp>
    </p:spTree>
    <p:extLst>
      <p:ext uri="{BB962C8B-B14F-4D97-AF65-F5344CB8AC3E}">
        <p14:creationId xmlns:p14="http://schemas.microsoft.com/office/powerpoint/2010/main" val="129077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esterni, uomo, strada, bianco&#10;&#10;Descrizione generata automaticamente">
            <a:extLst>
              <a:ext uri="{FF2B5EF4-FFF2-40B4-BE49-F238E27FC236}">
                <a16:creationId xmlns:a16="http://schemas.microsoft.com/office/drawing/2014/main" id="{46F3392C-2EB6-834D-B29F-6FB1AD7161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92001" cy="6858000"/>
          </a:xfrm>
          <a:prstGeom prst="rect">
            <a:avLst/>
          </a:prstGeom>
        </p:spPr>
      </p:pic>
      <p:sp>
        <p:nvSpPr>
          <p:cNvPr id="10" name="Rettangolo con angoli arrotondati 9">
            <a:extLst>
              <a:ext uri="{FF2B5EF4-FFF2-40B4-BE49-F238E27FC236}">
                <a16:creationId xmlns:a16="http://schemas.microsoft.com/office/drawing/2014/main" id="{3956D4D0-96EA-B045-9ECD-5604FB92CBF9}"/>
              </a:ext>
            </a:extLst>
          </p:cNvPr>
          <p:cNvSpPr/>
          <p:nvPr/>
        </p:nvSpPr>
        <p:spPr>
          <a:xfrm>
            <a:off x="2696" y="590297"/>
            <a:ext cx="4036184"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7E74368D-4A88-AF40-AC6B-96D895912C51}"/>
              </a:ext>
            </a:extLst>
          </p:cNvPr>
          <p:cNvSpPr txBox="1"/>
          <p:nvPr/>
        </p:nvSpPr>
        <p:spPr>
          <a:xfrm>
            <a:off x="510987" y="307920"/>
            <a:ext cx="3045642" cy="461665"/>
          </a:xfrm>
          <a:prstGeom prst="rect">
            <a:avLst/>
          </a:prstGeom>
          <a:noFill/>
        </p:spPr>
        <p:txBody>
          <a:bodyPr wrap="none" rtlCol="0">
            <a:spAutoFit/>
          </a:bodyPr>
          <a:lstStyle/>
          <a:p>
            <a:r>
              <a:rPr lang="it-IT" sz="2400" b="1" dirty="0">
                <a:latin typeface="Avenir Next Demi Bold" panose="020B0503020202020204" pitchFamily="34" charset="0"/>
              </a:rPr>
              <a:t>1929, la grande crisi</a:t>
            </a:r>
          </a:p>
        </p:txBody>
      </p:sp>
      <p:sp>
        <p:nvSpPr>
          <p:cNvPr id="12" name="Rettangolo 11">
            <a:extLst>
              <a:ext uri="{FF2B5EF4-FFF2-40B4-BE49-F238E27FC236}">
                <a16:creationId xmlns:a16="http://schemas.microsoft.com/office/drawing/2014/main" id="{29A134FB-AE69-FD43-A293-B26E16053CF4}"/>
              </a:ext>
            </a:extLst>
          </p:cNvPr>
          <p:cNvSpPr/>
          <p:nvPr/>
        </p:nvSpPr>
        <p:spPr>
          <a:xfrm>
            <a:off x="6473949" y="4707395"/>
            <a:ext cx="5278782" cy="1631216"/>
          </a:xfrm>
          <a:custGeom>
            <a:avLst/>
            <a:gdLst>
              <a:gd name="connsiteX0" fmla="*/ 0 w 5278782"/>
              <a:gd name="connsiteY0" fmla="*/ 0 h 1631216"/>
              <a:gd name="connsiteX1" fmla="*/ 712636 w 5278782"/>
              <a:gd name="connsiteY1" fmla="*/ 0 h 1631216"/>
              <a:gd name="connsiteX2" fmla="*/ 1425271 w 5278782"/>
              <a:gd name="connsiteY2" fmla="*/ 0 h 1631216"/>
              <a:gd name="connsiteX3" fmla="*/ 2032331 w 5278782"/>
              <a:gd name="connsiteY3" fmla="*/ 0 h 1631216"/>
              <a:gd name="connsiteX4" fmla="*/ 2639391 w 5278782"/>
              <a:gd name="connsiteY4" fmla="*/ 0 h 1631216"/>
              <a:gd name="connsiteX5" fmla="*/ 3404814 w 5278782"/>
              <a:gd name="connsiteY5" fmla="*/ 0 h 1631216"/>
              <a:gd name="connsiteX6" fmla="*/ 4170238 w 5278782"/>
              <a:gd name="connsiteY6" fmla="*/ 0 h 1631216"/>
              <a:gd name="connsiteX7" fmla="*/ 5278782 w 5278782"/>
              <a:gd name="connsiteY7" fmla="*/ 0 h 1631216"/>
              <a:gd name="connsiteX8" fmla="*/ 5278782 w 5278782"/>
              <a:gd name="connsiteY8" fmla="*/ 527427 h 1631216"/>
              <a:gd name="connsiteX9" fmla="*/ 5278782 w 5278782"/>
              <a:gd name="connsiteY9" fmla="*/ 1022229 h 1631216"/>
              <a:gd name="connsiteX10" fmla="*/ 5278782 w 5278782"/>
              <a:gd name="connsiteY10" fmla="*/ 1631216 h 1631216"/>
              <a:gd name="connsiteX11" fmla="*/ 4724510 w 5278782"/>
              <a:gd name="connsiteY11" fmla="*/ 1631216 h 1631216"/>
              <a:gd name="connsiteX12" fmla="*/ 4117450 w 5278782"/>
              <a:gd name="connsiteY12" fmla="*/ 1631216 h 1631216"/>
              <a:gd name="connsiteX13" fmla="*/ 3404814 w 5278782"/>
              <a:gd name="connsiteY13" fmla="*/ 1631216 h 1631216"/>
              <a:gd name="connsiteX14" fmla="*/ 2797754 w 5278782"/>
              <a:gd name="connsiteY14" fmla="*/ 1631216 h 1631216"/>
              <a:gd name="connsiteX15" fmla="*/ 2243482 w 5278782"/>
              <a:gd name="connsiteY15" fmla="*/ 1631216 h 1631216"/>
              <a:gd name="connsiteX16" fmla="*/ 1530847 w 5278782"/>
              <a:gd name="connsiteY16" fmla="*/ 1631216 h 1631216"/>
              <a:gd name="connsiteX17" fmla="*/ 1029362 w 5278782"/>
              <a:gd name="connsiteY17" fmla="*/ 1631216 h 1631216"/>
              <a:gd name="connsiteX18" fmla="*/ 0 w 5278782"/>
              <a:gd name="connsiteY18" fmla="*/ 1631216 h 1631216"/>
              <a:gd name="connsiteX19" fmla="*/ 0 w 5278782"/>
              <a:gd name="connsiteY19" fmla="*/ 1071165 h 1631216"/>
              <a:gd name="connsiteX20" fmla="*/ 0 w 5278782"/>
              <a:gd name="connsiteY20" fmla="*/ 494802 h 1631216"/>
              <a:gd name="connsiteX21" fmla="*/ 0 w 5278782"/>
              <a:gd name="connsiteY21"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78782" h="1631216" fill="none" extrusionOk="0">
                <a:moveTo>
                  <a:pt x="0" y="0"/>
                </a:moveTo>
                <a:cubicBezTo>
                  <a:pt x="156271" y="30668"/>
                  <a:pt x="375604" y="-11176"/>
                  <a:pt x="712636" y="0"/>
                </a:cubicBezTo>
                <a:cubicBezTo>
                  <a:pt x="1049668" y="11176"/>
                  <a:pt x="1095256" y="4548"/>
                  <a:pt x="1425271" y="0"/>
                </a:cubicBezTo>
                <a:cubicBezTo>
                  <a:pt x="1755287" y="-4548"/>
                  <a:pt x="1880066" y="-29368"/>
                  <a:pt x="2032331" y="0"/>
                </a:cubicBezTo>
                <a:cubicBezTo>
                  <a:pt x="2184596" y="29368"/>
                  <a:pt x="2366635" y="30295"/>
                  <a:pt x="2639391" y="0"/>
                </a:cubicBezTo>
                <a:cubicBezTo>
                  <a:pt x="2912147" y="-30295"/>
                  <a:pt x="3220652" y="15549"/>
                  <a:pt x="3404814" y="0"/>
                </a:cubicBezTo>
                <a:cubicBezTo>
                  <a:pt x="3588976" y="-15549"/>
                  <a:pt x="3836803" y="-28089"/>
                  <a:pt x="4170238" y="0"/>
                </a:cubicBezTo>
                <a:cubicBezTo>
                  <a:pt x="4503673" y="28089"/>
                  <a:pt x="4873753" y="37638"/>
                  <a:pt x="5278782" y="0"/>
                </a:cubicBezTo>
                <a:cubicBezTo>
                  <a:pt x="5305093" y="262517"/>
                  <a:pt x="5265935" y="292021"/>
                  <a:pt x="5278782" y="527427"/>
                </a:cubicBezTo>
                <a:cubicBezTo>
                  <a:pt x="5291629" y="762833"/>
                  <a:pt x="5277113" y="849334"/>
                  <a:pt x="5278782" y="1022229"/>
                </a:cubicBezTo>
                <a:cubicBezTo>
                  <a:pt x="5280451" y="1195124"/>
                  <a:pt x="5304710" y="1413530"/>
                  <a:pt x="5278782" y="1631216"/>
                </a:cubicBezTo>
                <a:cubicBezTo>
                  <a:pt x="5081840" y="1649600"/>
                  <a:pt x="4916172" y="1605166"/>
                  <a:pt x="4724510" y="1631216"/>
                </a:cubicBezTo>
                <a:cubicBezTo>
                  <a:pt x="4532848" y="1657266"/>
                  <a:pt x="4292127" y="1615147"/>
                  <a:pt x="4117450" y="1631216"/>
                </a:cubicBezTo>
                <a:cubicBezTo>
                  <a:pt x="3942773" y="1647285"/>
                  <a:pt x="3660002" y="1617171"/>
                  <a:pt x="3404814" y="1631216"/>
                </a:cubicBezTo>
                <a:cubicBezTo>
                  <a:pt x="3149626" y="1645261"/>
                  <a:pt x="2934654" y="1628867"/>
                  <a:pt x="2797754" y="1631216"/>
                </a:cubicBezTo>
                <a:cubicBezTo>
                  <a:pt x="2660854" y="1633565"/>
                  <a:pt x="2412147" y="1641395"/>
                  <a:pt x="2243482" y="1631216"/>
                </a:cubicBezTo>
                <a:cubicBezTo>
                  <a:pt x="2074817" y="1621037"/>
                  <a:pt x="1821481" y="1626145"/>
                  <a:pt x="1530847" y="1631216"/>
                </a:cubicBezTo>
                <a:cubicBezTo>
                  <a:pt x="1240213" y="1636287"/>
                  <a:pt x="1268396" y="1633470"/>
                  <a:pt x="1029362" y="1631216"/>
                </a:cubicBezTo>
                <a:cubicBezTo>
                  <a:pt x="790328" y="1628962"/>
                  <a:pt x="424404" y="1607860"/>
                  <a:pt x="0" y="1631216"/>
                </a:cubicBezTo>
                <a:cubicBezTo>
                  <a:pt x="-27999" y="1448523"/>
                  <a:pt x="15231" y="1299206"/>
                  <a:pt x="0" y="1071165"/>
                </a:cubicBezTo>
                <a:cubicBezTo>
                  <a:pt x="-15231" y="843124"/>
                  <a:pt x="-28406" y="677379"/>
                  <a:pt x="0" y="494802"/>
                </a:cubicBezTo>
                <a:cubicBezTo>
                  <a:pt x="28406" y="312225"/>
                  <a:pt x="17258" y="133398"/>
                  <a:pt x="0" y="0"/>
                </a:cubicBezTo>
                <a:close/>
              </a:path>
              <a:path w="5278782" h="1631216" stroke="0" extrusionOk="0">
                <a:moveTo>
                  <a:pt x="0" y="0"/>
                </a:moveTo>
                <a:cubicBezTo>
                  <a:pt x="178684" y="-22832"/>
                  <a:pt x="326684" y="18984"/>
                  <a:pt x="554272" y="0"/>
                </a:cubicBezTo>
                <a:cubicBezTo>
                  <a:pt x="781860" y="-18984"/>
                  <a:pt x="1025994" y="-19449"/>
                  <a:pt x="1214120" y="0"/>
                </a:cubicBezTo>
                <a:cubicBezTo>
                  <a:pt x="1402246" y="19449"/>
                  <a:pt x="1632695" y="-23785"/>
                  <a:pt x="1873968" y="0"/>
                </a:cubicBezTo>
                <a:cubicBezTo>
                  <a:pt x="2115241" y="23785"/>
                  <a:pt x="2125129" y="-20500"/>
                  <a:pt x="2375452" y="0"/>
                </a:cubicBezTo>
                <a:cubicBezTo>
                  <a:pt x="2625775" y="20500"/>
                  <a:pt x="2851842" y="10476"/>
                  <a:pt x="3035300" y="0"/>
                </a:cubicBezTo>
                <a:cubicBezTo>
                  <a:pt x="3218758" y="-10476"/>
                  <a:pt x="3512870" y="-16679"/>
                  <a:pt x="3747935" y="0"/>
                </a:cubicBezTo>
                <a:cubicBezTo>
                  <a:pt x="3983000" y="16679"/>
                  <a:pt x="4164652" y="10764"/>
                  <a:pt x="4354995" y="0"/>
                </a:cubicBezTo>
                <a:cubicBezTo>
                  <a:pt x="4545338" y="-10764"/>
                  <a:pt x="4985090" y="-11398"/>
                  <a:pt x="5278782" y="0"/>
                </a:cubicBezTo>
                <a:cubicBezTo>
                  <a:pt x="5305098" y="223341"/>
                  <a:pt x="5297948" y="310289"/>
                  <a:pt x="5278782" y="576363"/>
                </a:cubicBezTo>
                <a:cubicBezTo>
                  <a:pt x="5259616" y="842437"/>
                  <a:pt x="5293297" y="906812"/>
                  <a:pt x="5278782" y="1152726"/>
                </a:cubicBezTo>
                <a:cubicBezTo>
                  <a:pt x="5264267" y="1398640"/>
                  <a:pt x="5272229" y="1456952"/>
                  <a:pt x="5278782" y="1631216"/>
                </a:cubicBezTo>
                <a:cubicBezTo>
                  <a:pt x="5114091" y="1654615"/>
                  <a:pt x="4767928" y="1615182"/>
                  <a:pt x="4618934" y="1631216"/>
                </a:cubicBezTo>
                <a:cubicBezTo>
                  <a:pt x="4469940" y="1647250"/>
                  <a:pt x="4212520" y="1621086"/>
                  <a:pt x="4064662" y="1631216"/>
                </a:cubicBezTo>
                <a:cubicBezTo>
                  <a:pt x="3916804" y="1641346"/>
                  <a:pt x="3509166" y="1664367"/>
                  <a:pt x="3352027" y="1631216"/>
                </a:cubicBezTo>
                <a:cubicBezTo>
                  <a:pt x="3194889" y="1598065"/>
                  <a:pt x="3087149" y="1651405"/>
                  <a:pt x="2850542" y="1631216"/>
                </a:cubicBezTo>
                <a:cubicBezTo>
                  <a:pt x="2613936" y="1611027"/>
                  <a:pt x="2525358" y="1625617"/>
                  <a:pt x="2349058" y="1631216"/>
                </a:cubicBezTo>
                <a:cubicBezTo>
                  <a:pt x="2172758" y="1636815"/>
                  <a:pt x="1827458" y="1600204"/>
                  <a:pt x="1636422" y="1631216"/>
                </a:cubicBezTo>
                <a:cubicBezTo>
                  <a:pt x="1445386" y="1662228"/>
                  <a:pt x="1321096" y="1608139"/>
                  <a:pt x="1134938" y="1631216"/>
                </a:cubicBezTo>
                <a:cubicBezTo>
                  <a:pt x="948780" y="1654293"/>
                  <a:pt x="416852" y="1636909"/>
                  <a:pt x="0" y="1631216"/>
                </a:cubicBezTo>
                <a:cubicBezTo>
                  <a:pt x="21643" y="1490815"/>
                  <a:pt x="5922" y="1299925"/>
                  <a:pt x="0" y="1087477"/>
                </a:cubicBezTo>
                <a:cubicBezTo>
                  <a:pt x="-5922" y="875029"/>
                  <a:pt x="26724" y="640639"/>
                  <a:pt x="0" y="511114"/>
                </a:cubicBezTo>
                <a:cubicBezTo>
                  <a:pt x="-26724" y="381589"/>
                  <a:pt x="2127" y="174419"/>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51018051">
                  <a:prstGeom prst="rect">
                    <a:avLst/>
                  </a:prstGeom>
                  <ask:type>
                    <ask:lineSketchFreehand/>
                  </ask:type>
                </ask:lineSketchStyleProps>
              </a:ext>
            </a:extLst>
          </a:ln>
        </p:spPr>
        <p:txBody>
          <a:bodyPr wrap="square">
            <a:spAutoFit/>
          </a:bodyPr>
          <a:lstStyle/>
          <a:p>
            <a:pPr>
              <a:buFont typeface="Arial" pitchFamily="34" charset="0"/>
              <a:buChar char="•"/>
            </a:pPr>
            <a:r>
              <a:rPr lang="it-IT" dirty="0"/>
              <a:t> </a:t>
            </a:r>
            <a:r>
              <a:rPr lang="it-IT" sz="2000" dirty="0"/>
              <a:t>Crisi del modello liberalista</a:t>
            </a:r>
          </a:p>
          <a:p>
            <a:pPr>
              <a:buFont typeface="Arial" pitchFamily="34" charset="0"/>
              <a:buChar char="•"/>
            </a:pPr>
            <a:r>
              <a:rPr lang="it-IT" sz="2000" dirty="0"/>
              <a:t>  Introduce nuovi modelli di politica economica</a:t>
            </a:r>
          </a:p>
          <a:p>
            <a:pPr>
              <a:buFont typeface="Arial" pitchFamily="34" charset="0"/>
              <a:buChar char="•"/>
            </a:pPr>
            <a:r>
              <a:rPr lang="it-IT" sz="2000" dirty="0"/>
              <a:t>  Conseguenze sociali</a:t>
            </a:r>
          </a:p>
          <a:p>
            <a:pPr>
              <a:buFont typeface="Arial" pitchFamily="34" charset="0"/>
              <a:buChar char="•"/>
            </a:pPr>
            <a:r>
              <a:rPr lang="it-IT" sz="2000" dirty="0"/>
              <a:t>  Conseguenze politiche</a:t>
            </a:r>
          </a:p>
          <a:p>
            <a:pPr>
              <a:buFont typeface="Arial" pitchFamily="34" charset="0"/>
              <a:buChar char="•"/>
            </a:pPr>
            <a:r>
              <a:rPr lang="it-IT" sz="2000" dirty="0"/>
              <a:t>  Riflessi internazionali</a:t>
            </a:r>
          </a:p>
        </p:txBody>
      </p:sp>
    </p:spTree>
    <p:extLst>
      <p:ext uri="{BB962C8B-B14F-4D97-AF65-F5344CB8AC3E}">
        <p14:creationId xmlns:p14="http://schemas.microsoft.com/office/powerpoint/2010/main" val="105847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4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con angoli arrotondati 16">
            <a:extLst>
              <a:ext uri="{FF2B5EF4-FFF2-40B4-BE49-F238E27FC236}">
                <a16:creationId xmlns:a16="http://schemas.microsoft.com/office/drawing/2014/main" id="{2FF7D62A-034D-F246-AC0D-895BF779B72F}"/>
              </a:ext>
            </a:extLst>
          </p:cNvPr>
          <p:cNvSpPr/>
          <p:nvPr/>
        </p:nvSpPr>
        <p:spPr>
          <a:xfrm>
            <a:off x="2696" y="358805"/>
            <a:ext cx="3024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CasellaDiTesto 15">
            <a:extLst>
              <a:ext uri="{FF2B5EF4-FFF2-40B4-BE49-F238E27FC236}">
                <a16:creationId xmlns:a16="http://schemas.microsoft.com/office/drawing/2014/main" id="{201AFBB1-08C7-044B-B8DE-028A9F3EE820}"/>
              </a:ext>
            </a:extLst>
          </p:cNvPr>
          <p:cNvSpPr txBox="1"/>
          <p:nvPr/>
        </p:nvSpPr>
        <p:spPr>
          <a:xfrm>
            <a:off x="433501" y="147749"/>
            <a:ext cx="2538515" cy="400110"/>
          </a:xfrm>
          <a:prstGeom prst="rect">
            <a:avLst/>
          </a:prstGeom>
          <a:noFill/>
        </p:spPr>
        <p:txBody>
          <a:bodyPr wrap="none" rtlCol="0">
            <a:spAutoFit/>
          </a:bodyPr>
          <a:lstStyle/>
          <a:p>
            <a:r>
              <a:rPr lang="it-IT" sz="2000" dirty="0">
                <a:latin typeface="Avenir Next" panose="020B0503020202020204" pitchFamily="34" charset="0"/>
              </a:rPr>
              <a:t>I ruggenti anni Venti</a:t>
            </a:r>
          </a:p>
        </p:txBody>
      </p:sp>
      <p:pic>
        <p:nvPicPr>
          <p:cNvPr id="14" name="Immagine 13" descr="Immagine che contiene testo, libro&#10;&#10;Descrizione generata automaticamente">
            <a:extLst>
              <a:ext uri="{FF2B5EF4-FFF2-40B4-BE49-F238E27FC236}">
                <a16:creationId xmlns:a16="http://schemas.microsoft.com/office/drawing/2014/main" id="{90CFF088-D2D7-3042-8545-EDB313D6589B}"/>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 y="799820"/>
            <a:ext cx="4526903" cy="5936709"/>
          </a:xfrm>
          <a:prstGeom prst="rect">
            <a:avLst/>
          </a:prstGeom>
        </p:spPr>
      </p:pic>
      <p:sp>
        <p:nvSpPr>
          <p:cNvPr id="18" name="Rettangolo 17">
            <a:extLst>
              <a:ext uri="{FF2B5EF4-FFF2-40B4-BE49-F238E27FC236}">
                <a16:creationId xmlns:a16="http://schemas.microsoft.com/office/drawing/2014/main" id="{358FC954-0898-194E-98F7-586D9B589320}"/>
              </a:ext>
            </a:extLst>
          </p:cNvPr>
          <p:cNvSpPr/>
          <p:nvPr/>
        </p:nvSpPr>
        <p:spPr>
          <a:xfrm>
            <a:off x="4728883" y="819711"/>
            <a:ext cx="7180729" cy="3170099"/>
          </a:xfrm>
          <a:prstGeom prst="rect">
            <a:avLst/>
          </a:prstGeom>
        </p:spPr>
        <p:txBody>
          <a:bodyPr wrap="square">
            <a:spAutoFit/>
          </a:bodyPr>
          <a:lstStyle/>
          <a:p>
            <a:pPr>
              <a:buFont typeface="Arial" pitchFamily="34" charset="0"/>
              <a:buChar char="•"/>
            </a:pPr>
            <a:r>
              <a:rPr lang="it-IT" dirty="0"/>
              <a:t> </a:t>
            </a:r>
            <a:r>
              <a:rPr lang="it-IT" sz="2000" dirty="0"/>
              <a:t>Dopo la guerra gli USA diventano una potenza economica mondiale</a:t>
            </a:r>
          </a:p>
          <a:p>
            <a:pPr lvl="1">
              <a:buFont typeface="Arial" pitchFamily="34" charset="0"/>
              <a:buChar char="•"/>
            </a:pPr>
            <a:r>
              <a:rPr lang="it-IT" sz="2000" dirty="0"/>
              <a:t> Il reddito nazionale passa da 33 (1914) a 87 miliardi di dollari (1929)</a:t>
            </a:r>
          </a:p>
          <a:p>
            <a:pPr>
              <a:buFont typeface="Arial" pitchFamily="34" charset="0"/>
              <a:buChar char="•"/>
            </a:pPr>
            <a:r>
              <a:rPr lang="it-IT" sz="2000" dirty="0"/>
              <a:t> Crescita della produzione industriale (ma anche crisi di sovrapproduzione)</a:t>
            </a:r>
          </a:p>
          <a:p>
            <a:pPr>
              <a:buFont typeface="Arial" pitchFamily="34" charset="0"/>
              <a:buChar char="•"/>
            </a:pPr>
            <a:r>
              <a:rPr lang="it-IT" sz="2000" dirty="0"/>
              <a:t> Crescita dei consumi</a:t>
            </a:r>
          </a:p>
          <a:p>
            <a:pPr lvl="1">
              <a:buFont typeface="Arial" pitchFamily="34" charset="0"/>
              <a:buChar char="•"/>
            </a:pPr>
            <a:r>
              <a:rPr lang="it-IT" sz="2000" dirty="0"/>
              <a:t> Aumenta l’acquisto a rate</a:t>
            </a:r>
          </a:p>
          <a:p>
            <a:pPr>
              <a:buFont typeface="Arial" pitchFamily="34" charset="0"/>
              <a:buChar char="•"/>
            </a:pPr>
            <a:r>
              <a:rPr lang="it-IT" sz="2000" dirty="0"/>
              <a:t>  Gli USA sono il principale creditore mondiale</a:t>
            </a:r>
          </a:p>
          <a:p>
            <a:pPr lvl="1">
              <a:buFont typeface="Arial" pitchFamily="34" charset="0"/>
              <a:buChar char="•"/>
            </a:pPr>
            <a:r>
              <a:rPr lang="it-IT" sz="2000" dirty="0"/>
              <a:t> Piano </a:t>
            </a:r>
            <a:r>
              <a:rPr lang="it-IT" sz="2000" dirty="0" err="1"/>
              <a:t>Dawes</a:t>
            </a:r>
            <a:endParaRPr lang="it-IT" sz="2000" dirty="0"/>
          </a:p>
        </p:txBody>
      </p:sp>
      <p:sp>
        <p:nvSpPr>
          <p:cNvPr id="19" name="CasellaDiTesto 18">
            <a:extLst>
              <a:ext uri="{FF2B5EF4-FFF2-40B4-BE49-F238E27FC236}">
                <a16:creationId xmlns:a16="http://schemas.microsoft.com/office/drawing/2014/main" id="{A2A55C35-4CB7-554E-AD7B-70588474B441}"/>
              </a:ext>
            </a:extLst>
          </p:cNvPr>
          <p:cNvSpPr txBox="1"/>
          <p:nvPr/>
        </p:nvSpPr>
        <p:spPr>
          <a:xfrm>
            <a:off x="4728883" y="5136091"/>
            <a:ext cx="7180728" cy="1600438"/>
          </a:xfrm>
          <a:prstGeom prst="rect">
            <a:avLst/>
          </a:prstGeom>
          <a:noFill/>
        </p:spPr>
        <p:txBody>
          <a:bodyPr wrap="square" rtlCol="0">
            <a:spAutoFit/>
          </a:bodyPr>
          <a:lstStyle/>
          <a:p>
            <a:pPr algn="just"/>
            <a:r>
              <a:rPr lang="it-IT" sz="2000" dirty="0"/>
              <a:t>Liberismo e individualismo sono i modelli culturali dominanti ma dietro la ricchezza cresce il divario fra ricchi e poveri: nel 1929 il 20% della popolazione aveva il 55% del reddito nazionale, il 40% doveva accontentarsi del 12,5%</a:t>
            </a:r>
          </a:p>
          <a:p>
            <a:endParaRPr lang="it-IT" dirty="0"/>
          </a:p>
        </p:txBody>
      </p:sp>
    </p:spTree>
    <p:extLst>
      <p:ext uri="{BB962C8B-B14F-4D97-AF65-F5344CB8AC3E}">
        <p14:creationId xmlns:p14="http://schemas.microsoft.com/office/powerpoint/2010/main" val="288608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onnettore pagina esterna 62">
            <a:extLst>
              <a:ext uri="{FF2B5EF4-FFF2-40B4-BE49-F238E27FC236}">
                <a16:creationId xmlns:a16="http://schemas.microsoft.com/office/drawing/2014/main" id="{0DA5C849-DAB6-AA40-B12B-E947DFD7F06D}"/>
              </a:ext>
            </a:extLst>
          </p:cNvPr>
          <p:cNvSpPr/>
          <p:nvPr/>
        </p:nvSpPr>
        <p:spPr>
          <a:xfrm rot="10800000">
            <a:off x="10543617" y="4995492"/>
            <a:ext cx="1189930" cy="1012536"/>
          </a:xfrm>
          <a:prstGeom prst="flowChartOffpage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1" name="Immagine 30" descr="Immagine che contiene edificio, esterni, uomo, inpiedi&#10;&#10;Descrizione generata automaticamente">
            <a:extLst>
              <a:ext uri="{FF2B5EF4-FFF2-40B4-BE49-F238E27FC236}">
                <a16:creationId xmlns:a16="http://schemas.microsoft.com/office/drawing/2014/main" id="{7E823B2C-F0F2-1044-878B-C86619494016}"/>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304" y="0"/>
            <a:ext cx="5525311" cy="6858000"/>
          </a:xfrm>
          <a:prstGeom prst="rect">
            <a:avLst/>
          </a:prstGeom>
        </p:spPr>
      </p:pic>
      <p:sp>
        <p:nvSpPr>
          <p:cNvPr id="28" name="Rettangolo con angoli arrotondati 27">
            <a:extLst>
              <a:ext uri="{FF2B5EF4-FFF2-40B4-BE49-F238E27FC236}">
                <a16:creationId xmlns:a16="http://schemas.microsoft.com/office/drawing/2014/main" id="{9E1F116C-4654-A04F-BC54-93E34EB3296D}"/>
              </a:ext>
            </a:extLst>
          </p:cNvPr>
          <p:cNvSpPr/>
          <p:nvPr/>
        </p:nvSpPr>
        <p:spPr>
          <a:xfrm>
            <a:off x="2696" y="358805"/>
            <a:ext cx="4644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CasellaDiTesto 28">
            <a:extLst>
              <a:ext uri="{FF2B5EF4-FFF2-40B4-BE49-F238E27FC236}">
                <a16:creationId xmlns:a16="http://schemas.microsoft.com/office/drawing/2014/main" id="{433EFC16-7BF3-3C48-B0EF-CBC656CA07EB}"/>
              </a:ext>
            </a:extLst>
          </p:cNvPr>
          <p:cNvSpPr txBox="1"/>
          <p:nvPr/>
        </p:nvSpPr>
        <p:spPr>
          <a:xfrm>
            <a:off x="1991591" y="430805"/>
            <a:ext cx="2704266" cy="369332"/>
          </a:xfrm>
          <a:prstGeom prst="rect">
            <a:avLst/>
          </a:prstGeom>
          <a:noFill/>
        </p:spPr>
        <p:txBody>
          <a:bodyPr wrap="none" rtlCol="0">
            <a:spAutoFit/>
          </a:bodyPr>
          <a:lstStyle/>
          <a:p>
            <a:r>
              <a:rPr lang="it-IT" dirty="0">
                <a:solidFill>
                  <a:schemeClr val="accent2">
                    <a:lumMod val="40000"/>
                    <a:lumOff val="60000"/>
                  </a:schemeClr>
                </a:solidFill>
                <a:latin typeface="Avenir Next" panose="020B0503020202020204" pitchFamily="34" charset="0"/>
              </a:rPr>
              <a:t>La reazione del mercato</a:t>
            </a:r>
          </a:p>
        </p:txBody>
      </p:sp>
      <p:sp>
        <p:nvSpPr>
          <p:cNvPr id="30" name="CasellaDiTesto 29">
            <a:extLst>
              <a:ext uri="{FF2B5EF4-FFF2-40B4-BE49-F238E27FC236}">
                <a16:creationId xmlns:a16="http://schemas.microsoft.com/office/drawing/2014/main" id="{170B68A0-6F5D-E948-B6CF-7D68144CB7F4}"/>
              </a:ext>
            </a:extLst>
          </p:cNvPr>
          <p:cNvSpPr txBox="1"/>
          <p:nvPr/>
        </p:nvSpPr>
        <p:spPr>
          <a:xfrm>
            <a:off x="433501" y="147749"/>
            <a:ext cx="1956113" cy="400110"/>
          </a:xfrm>
          <a:prstGeom prst="rect">
            <a:avLst/>
          </a:prstGeom>
          <a:noFill/>
        </p:spPr>
        <p:txBody>
          <a:bodyPr wrap="none" rtlCol="0">
            <a:spAutoFit/>
          </a:bodyPr>
          <a:lstStyle/>
          <a:p>
            <a:r>
              <a:rPr lang="it-IT" sz="2000" dirty="0">
                <a:solidFill>
                  <a:schemeClr val="bg1">
                    <a:lumMod val="95000"/>
                  </a:schemeClr>
                </a:solidFill>
                <a:latin typeface="Avenir Next" panose="020B0503020202020204" pitchFamily="34" charset="0"/>
              </a:rPr>
              <a:t>La grande crisi</a:t>
            </a:r>
          </a:p>
        </p:txBody>
      </p:sp>
      <p:graphicFrame>
        <p:nvGraphicFramePr>
          <p:cNvPr id="32" name="Diagramma 31">
            <a:extLst>
              <a:ext uri="{FF2B5EF4-FFF2-40B4-BE49-F238E27FC236}">
                <a16:creationId xmlns:a16="http://schemas.microsoft.com/office/drawing/2014/main" id="{519917F0-13D1-4149-BEB6-8EB2D8F4E7C7}"/>
              </a:ext>
            </a:extLst>
          </p:cNvPr>
          <p:cNvGraphicFramePr/>
          <p:nvPr>
            <p:extLst>
              <p:ext uri="{D42A27DB-BD31-4B8C-83A1-F6EECF244321}">
                <p14:modId xmlns:p14="http://schemas.microsoft.com/office/powerpoint/2010/main" val="1330499317"/>
              </p:ext>
            </p:extLst>
          </p:nvPr>
        </p:nvGraphicFramePr>
        <p:xfrm>
          <a:off x="594406" y="169663"/>
          <a:ext cx="5883834" cy="40136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3" name="Ovale 32">
            <a:extLst>
              <a:ext uri="{FF2B5EF4-FFF2-40B4-BE49-F238E27FC236}">
                <a16:creationId xmlns:a16="http://schemas.microsoft.com/office/drawing/2014/main" id="{8370EEFB-DA4D-6942-8A4B-87B6C4A37845}"/>
              </a:ext>
            </a:extLst>
          </p:cNvPr>
          <p:cNvSpPr/>
          <p:nvPr/>
        </p:nvSpPr>
        <p:spPr>
          <a:xfrm>
            <a:off x="6768249" y="1463221"/>
            <a:ext cx="1267207" cy="1211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banche</a:t>
            </a:r>
          </a:p>
        </p:txBody>
      </p:sp>
      <p:sp>
        <p:nvSpPr>
          <p:cNvPr id="44" name="Rettangolo arrotondato 18">
            <a:extLst>
              <a:ext uri="{FF2B5EF4-FFF2-40B4-BE49-F238E27FC236}">
                <a16:creationId xmlns:a16="http://schemas.microsoft.com/office/drawing/2014/main" id="{8268D5C9-879A-6E45-AEA1-9488442DBC64}"/>
              </a:ext>
            </a:extLst>
          </p:cNvPr>
          <p:cNvSpPr/>
          <p:nvPr/>
        </p:nvSpPr>
        <p:spPr>
          <a:xfrm>
            <a:off x="6639134" y="3571493"/>
            <a:ext cx="1536993" cy="97112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fallimento di istituti </a:t>
            </a:r>
            <a:r>
              <a:rPr lang="it-IT" dirty="0" err="1"/>
              <a:t>medio-piccoli</a:t>
            </a:r>
            <a:r>
              <a:rPr lang="it-IT" dirty="0"/>
              <a:t> </a:t>
            </a:r>
          </a:p>
        </p:txBody>
      </p:sp>
      <p:sp>
        <p:nvSpPr>
          <p:cNvPr id="48" name="Rettangolo arrotondato 19">
            <a:extLst>
              <a:ext uri="{FF2B5EF4-FFF2-40B4-BE49-F238E27FC236}">
                <a16:creationId xmlns:a16="http://schemas.microsoft.com/office/drawing/2014/main" id="{00F120E5-836C-DA4C-AD0E-1A05007BAD4C}"/>
              </a:ext>
            </a:extLst>
          </p:cNvPr>
          <p:cNvSpPr/>
          <p:nvPr/>
        </p:nvSpPr>
        <p:spPr>
          <a:xfrm>
            <a:off x="9062103" y="1586638"/>
            <a:ext cx="1189930" cy="958609"/>
          </a:xfrm>
          <a:prstGeom prst="flowChartOffpage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Riduzione del credito </a:t>
            </a:r>
          </a:p>
        </p:txBody>
      </p:sp>
      <p:sp>
        <p:nvSpPr>
          <p:cNvPr id="56" name="Rettangolo arrotondato 21">
            <a:extLst>
              <a:ext uri="{FF2B5EF4-FFF2-40B4-BE49-F238E27FC236}">
                <a16:creationId xmlns:a16="http://schemas.microsoft.com/office/drawing/2014/main" id="{AF0E7E72-FE3D-F941-9DC2-1DA4C21AEEA0}"/>
              </a:ext>
            </a:extLst>
          </p:cNvPr>
          <p:cNvSpPr/>
          <p:nvPr/>
        </p:nvSpPr>
        <p:spPr>
          <a:xfrm>
            <a:off x="9062103" y="2778410"/>
            <a:ext cx="1189930" cy="971127"/>
          </a:xfrm>
          <a:prstGeom prst="flowChartOffpage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Diminuiscono gli acquisti</a:t>
            </a:r>
          </a:p>
        </p:txBody>
      </p:sp>
      <p:sp>
        <p:nvSpPr>
          <p:cNvPr id="57" name="Connettore pagina esterna 56">
            <a:extLst>
              <a:ext uri="{FF2B5EF4-FFF2-40B4-BE49-F238E27FC236}">
                <a16:creationId xmlns:a16="http://schemas.microsoft.com/office/drawing/2014/main" id="{9E2533A7-2F27-1644-AA7B-7681B1091604}"/>
              </a:ext>
            </a:extLst>
          </p:cNvPr>
          <p:cNvSpPr/>
          <p:nvPr/>
        </p:nvSpPr>
        <p:spPr>
          <a:xfrm>
            <a:off x="9062103" y="3988363"/>
            <a:ext cx="1189930" cy="971127"/>
          </a:xfrm>
          <a:prstGeom prst="flowChartOffpageConnector">
            <a:avLst/>
          </a:prstGeom>
          <a:solidFill>
            <a:srgbClr val="E605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Crisi industriale</a:t>
            </a:r>
          </a:p>
        </p:txBody>
      </p:sp>
      <p:sp>
        <p:nvSpPr>
          <p:cNvPr id="58" name="Rettangolo arrotondato 24">
            <a:extLst>
              <a:ext uri="{FF2B5EF4-FFF2-40B4-BE49-F238E27FC236}">
                <a16:creationId xmlns:a16="http://schemas.microsoft.com/office/drawing/2014/main" id="{1F0B1440-59AF-B34B-AAB6-034776D5F5FD}"/>
              </a:ext>
            </a:extLst>
          </p:cNvPr>
          <p:cNvSpPr/>
          <p:nvPr/>
        </p:nvSpPr>
        <p:spPr>
          <a:xfrm rot="16200000">
            <a:off x="9311159" y="4915157"/>
            <a:ext cx="803507" cy="1369825"/>
          </a:xfrm>
          <a:prstGeom prst="flowChartOffpageConnector">
            <a:avLst/>
          </a:prstGeom>
          <a:solidFill>
            <a:srgbClr val="FCA93A"/>
          </a:solidFill>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pPr algn="ctr"/>
            <a:r>
              <a:rPr lang="it-IT" sz="1500" dirty="0"/>
              <a:t>Diminuzione produzione</a:t>
            </a:r>
          </a:p>
        </p:txBody>
      </p:sp>
      <p:cxnSp>
        <p:nvCxnSpPr>
          <p:cNvPr id="59" name="Connettore 2 58">
            <a:extLst>
              <a:ext uri="{FF2B5EF4-FFF2-40B4-BE49-F238E27FC236}">
                <a16:creationId xmlns:a16="http://schemas.microsoft.com/office/drawing/2014/main" id="{DB7EFC8B-1CB4-2D4F-B497-5A62C1A23104}"/>
              </a:ext>
            </a:extLst>
          </p:cNvPr>
          <p:cNvCxnSpPr>
            <a:cxnSpLocks/>
            <a:stCxn id="33" idx="6"/>
            <a:endCxn id="48" idx="1"/>
          </p:cNvCxnSpPr>
          <p:nvPr/>
        </p:nvCxnSpPr>
        <p:spPr>
          <a:xfrm flipV="1">
            <a:off x="8035456" y="2065943"/>
            <a:ext cx="1026647" cy="312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60" name="Connettore 2 59">
            <a:extLst>
              <a:ext uri="{FF2B5EF4-FFF2-40B4-BE49-F238E27FC236}">
                <a16:creationId xmlns:a16="http://schemas.microsoft.com/office/drawing/2014/main" id="{D3ACB1D9-6C03-224B-AE7B-96391430DFC2}"/>
              </a:ext>
            </a:extLst>
          </p:cNvPr>
          <p:cNvCxnSpPr>
            <a:cxnSpLocks/>
            <a:stCxn id="33" idx="4"/>
            <a:endCxn id="44" idx="0"/>
          </p:cNvCxnSpPr>
          <p:nvPr/>
        </p:nvCxnSpPr>
        <p:spPr>
          <a:xfrm>
            <a:off x="7401853" y="2674920"/>
            <a:ext cx="5778" cy="896573"/>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61" name="CasellaDiTesto 60">
            <a:extLst>
              <a:ext uri="{FF2B5EF4-FFF2-40B4-BE49-F238E27FC236}">
                <a16:creationId xmlns:a16="http://schemas.microsoft.com/office/drawing/2014/main" id="{EB49B107-0593-3A42-8E0C-F1AE629746F0}"/>
              </a:ext>
            </a:extLst>
          </p:cNvPr>
          <p:cNvSpPr txBox="1"/>
          <p:nvPr/>
        </p:nvSpPr>
        <p:spPr>
          <a:xfrm>
            <a:off x="10469255" y="5338460"/>
            <a:ext cx="1369824" cy="523220"/>
          </a:xfrm>
          <a:prstGeom prst="rect">
            <a:avLst/>
          </a:prstGeom>
          <a:noFill/>
        </p:spPr>
        <p:txBody>
          <a:bodyPr wrap="square" rtlCol="0">
            <a:spAutoFit/>
          </a:bodyPr>
          <a:lstStyle/>
          <a:p>
            <a:r>
              <a:rPr lang="it-IT" sz="1400" dirty="0">
                <a:solidFill>
                  <a:schemeClr val="bg1">
                    <a:lumMod val="95000"/>
                  </a:schemeClr>
                </a:solidFill>
              </a:rPr>
              <a:t>Licenziamenti o riduzione orari</a:t>
            </a:r>
          </a:p>
        </p:txBody>
      </p:sp>
      <p:cxnSp>
        <p:nvCxnSpPr>
          <p:cNvPr id="62" name="Connettore curvo 57">
            <a:extLst>
              <a:ext uri="{FF2B5EF4-FFF2-40B4-BE49-F238E27FC236}">
                <a16:creationId xmlns:a16="http://schemas.microsoft.com/office/drawing/2014/main" id="{780A1A8E-D94E-BD4F-ADBB-381FF5AE19C4}"/>
              </a:ext>
            </a:extLst>
          </p:cNvPr>
          <p:cNvCxnSpPr>
            <a:endCxn id="56" idx="3"/>
          </p:cNvCxnSpPr>
          <p:nvPr/>
        </p:nvCxnSpPr>
        <p:spPr>
          <a:xfrm rot="16200000" flipV="1">
            <a:off x="9829549" y="3686458"/>
            <a:ext cx="1731518" cy="886549"/>
          </a:xfrm>
          <a:prstGeom prst="curvedConnector2">
            <a:avLst/>
          </a:prstGeom>
          <a:ln w="63500">
            <a:solidFill>
              <a:srgbClr val="7030A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3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descr="Immagine che contiene edificio, esterni, uomo, inpiedi&#10;&#10;Descrizione generata automaticamente">
            <a:extLst>
              <a:ext uri="{FF2B5EF4-FFF2-40B4-BE49-F238E27FC236}">
                <a16:creationId xmlns:a16="http://schemas.microsoft.com/office/drawing/2014/main" id="{67C8999A-6E2F-3444-8017-3FE5FCF679DB}"/>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304" y="0"/>
            <a:ext cx="5525311" cy="6858000"/>
          </a:xfrm>
          <a:prstGeom prst="rect">
            <a:avLst/>
          </a:prstGeom>
        </p:spPr>
      </p:pic>
      <p:pic>
        <p:nvPicPr>
          <p:cNvPr id="31" name="Immagine 30" descr="Immagine che contiene edificio, esterni, uomo, inpiedi&#10;&#10;Descrizione generata automaticamente">
            <a:extLst>
              <a:ext uri="{FF2B5EF4-FFF2-40B4-BE49-F238E27FC236}">
                <a16:creationId xmlns:a16="http://schemas.microsoft.com/office/drawing/2014/main" id="{7E823B2C-F0F2-1044-878B-C86619494016}"/>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304" y="0"/>
            <a:ext cx="5525311" cy="6858000"/>
          </a:xfrm>
          <a:prstGeom prst="rect">
            <a:avLst/>
          </a:prstGeom>
        </p:spPr>
      </p:pic>
      <p:sp>
        <p:nvSpPr>
          <p:cNvPr id="28" name="Rettangolo con angoli arrotondati 27">
            <a:extLst>
              <a:ext uri="{FF2B5EF4-FFF2-40B4-BE49-F238E27FC236}">
                <a16:creationId xmlns:a16="http://schemas.microsoft.com/office/drawing/2014/main" id="{9E1F116C-4654-A04F-BC54-93E34EB3296D}"/>
              </a:ext>
            </a:extLst>
          </p:cNvPr>
          <p:cNvSpPr/>
          <p:nvPr/>
        </p:nvSpPr>
        <p:spPr>
          <a:xfrm>
            <a:off x="2696" y="358805"/>
            <a:ext cx="4644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CasellaDiTesto 28">
            <a:extLst>
              <a:ext uri="{FF2B5EF4-FFF2-40B4-BE49-F238E27FC236}">
                <a16:creationId xmlns:a16="http://schemas.microsoft.com/office/drawing/2014/main" id="{433EFC16-7BF3-3C48-B0EF-CBC656CA07EB}"/>
              </a:ext>
            </a:extLst>
          </p:cNvPr>
          <p:cNvSpPr txBox="1"/>
          <p:nvPr/>
        </p:nvSpPr>
        <p:spPr>
          <a:xfrm>
            <a:off x="1991591" y="430805"/>
            <a:ext cx="1892506" cy="369332"/>
          </a:xfrm>
          <a:prstGeom prst="rect">
            <a:avLst/>
          </a:prstGeom>
          <a:noFill/>
        </p:spPr>
        <p:txBody>
          <a:bodyPr wrap="none" rtlCol="0">
            <a:spAutoFit/>
          </a:bodyPr>
          <a:lstStyle/>
          <a:p>
            <a:r>
              <a:rPr lang="it-IT" dirty="0">
                <a:solidFill>
                  <a:schemeClr val="accent2">
                    <a:lumMod val="40000"/>
                    <a:lumOff val="60000"/>
                  </a:schemeClr>
                </a:solidFill>
                <a:latin typeface="Avenir Next" panose="020B0503020202020204" pitchFamily="34" charset="0"/>
              </a:rPr>
              <a:t>Le conseguenze</a:t>
            </a:r>
          </a:p>
        </p:txBody>
      </p:sp>
      <p:sp>
        <p:nvSpPr>
          <p:cNvPr id="30" name="CasellaDiTesto 29">
            <a:extLst>
              <a:ext uri="{FF2B5EF4-FFF2-40B4-BE49-F238E27FC236}">
                <a16:creationId xmlns:a16="http://schemas.microsoft.com/office/drawing/2014/main" id="{170B68A0-6F5D-E948-B6CF-7D68144CB7F4}"/>
              </a:ext>
            </a:extLst>
          </p:cNvPr>
          <p:cNvSpPr txBox="1"/>
          <p:nvPr/>
        </p:nvSpPr>
        <p:spPr>
          <a:xfrm>
            <a:off x="433501" y="147749"/>
            <a:ext cx="1956113" cy="400110"/>
          </a:xfrm>
          <a:prstGeom prst="rect">
            <a:avLst/>
          </a:prstGeom>
          <a:noFill/>
        </p:spPr>
        <p:txBody>
          <a:bodyPr wrap="none" rtlCol="0">
            <a:spAutoFit/>
          </a:bodyPr>
          <a:lstStyle/>
          <a:p>
            <a:r>
              <a:rPr lang="it-IT" sz="2000" dirty="0">
                <a:solidFill>
                  <a:schemeClr val="bg1">
                    <a:lumMod val="95000"/>
                  </a:schemeClr>
                </a:solidFill>
                <a:latin typeface="Avenir Next" panose="020B0503020202020204" pitchFamily="34" charset="0"/>
              </a:rPr>
              <a:t>La grande crisi</a:t>
            </a:r>
          </a:p>
        </p:txBody>
      </p:sp>
      <p:graphicFrame>
        <p:nvGraphicFramePr>
          <p:cNvPr id="18" name="Diagramma 17">
            <a:extLst>
              <a:ext uri="{FF2B5EF4-FFF2-40B4-BE49-F238E27FC236}">
                <a16:creationId xmlns:a16="http://schemas.microsoft.com/office/drawing/2014/main" id="{30DA3719-1AD4-A940-BB27-202F51931B25}"/>
              </a:ext>
            </a:extLst>
          </p:cNvPr>
          <p:cNvGraphicFramePr/>
          <p:nvPr>
            <p:extLst>
              <p:ext uri="{D42A27DB-BD31-4B8C-83A1-F6EECF244321}">
                <p14:modId xmlns:p14="http://schemas.microsoft.com/office/powerpoint/2010/main" val="875424730"/>
              </p:ext>
            </p:extLst>
          </p:nvPr>
        </p:nvGraphicFramePr>
        <p:xfrm>
          <a:off x="6792686" y="954128"/>
          <a:ext cx="4843415" cy="55803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6854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magine 35" descr="Immagine che contiene uomo, fotografia, persona, nero&#10;&#10;Descrizione generata automaticamente">
            <a:extLst>
              <a:ext uri="{FF2B5EF4-FFF2-40B4-BE49-F238E27FC236}">
                <a16:creationId xmlns:a16="http://schemas.microsoft.com/office/drawing/2014/main" id="{14384B1F-97EC-CE47-9548-A7DC54CC33EB}"/>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0" y="-319313"/>
            <a:ext cx="12192000" cy="7892716"/>
          </a:xfrm>
          <a:prstGeom prst="rect">
            <a:avLst/>
          </a:prstGeom>
        </p:spPr>
      </p:pic>
      <p:sp>
        <p:nvSpPr>
          <p:cNvPr id="37" name="Rettangolo 36">
            <a:extLst>
              <a:ext uri="{FF2B5EF4-FFF2-40B4-BE49-F238E27FC236}">
                <a16:creationId xmlns:a16="http://schemas.microsoft.com/office/drawing/2014/main" id="{D9834878-DE39-9D44-A40E-211DD3805D93}"/>
              </a:ext>
            </a:extLst>
          </p:cNvPr>
          <p:cNvSpPr/>
          <p:nvPr/>
        </p:nvSpPr>
        <p:spPr>
          <a:xfrm>
            <a:off x="5528891" y="509933"/>
            <a:ext cx="5514634" cy="1938992"/>
          </a:xfrm>
          <a:prstGeom prst="rect">
            <a:avLst/>
          </a:prstGeom>
          <a:solidFill>
            <a:schemeClr val="bg1">
              <a:lumMod val="95000"/>
            </a:schemeClr>
          </a:solidFill>
        </p:spPr>
        <p:txBody>
          <a:bodyPr wrap="square">
            <a:spAutoFit/>
          </a:bodyPr>
          <a:lstStyle/>
          <a:p>
            <a:pPr algn="just"/>
            <a:r>
              <a:rPr lang="it-IT" sz="2400" dirty="0"/>
              <a:t>«L’unica cosa di cui dobbiamo avere paura è la paura stessa – il terrore senza nome, irragionevole, ingiustificato che paralizza gli sforzi necessari a convertire la ritirata in una nuova avanzata…»</a:t>
            </a:r>
          </a:p>
        </p:txBody>
      </p:sp>
      <p:sp>
        <p:nvSpPr>
          <p:cNvPr id="38" name="CasellaDiTesto 37">
            <a:extLst>
              <a:ext uri="{FF2B5EF4-FFF2-40B4-BE49-F238E27FC236}">
                <a16:creationId xmlns:a16="http://schemas.microsoft.com/office/drawing/2014/main" id="{CB07F445-FE32-AE42-BC48-856274577D39}"/>
              </a:ext>
            </a:extLst>
          </p:cNvPr>
          <p:cNvSpPr txBox="1"/>
          <p:nvPr/>
        </p:nvSpPr>
        <p:spPr>
          <a:xfrm>
            <a:off x="5528891" y="0"/>
            <a:ext cx="2438681" cy="461665"/>
          </a:xfrm>
          <a:prstGeom prst="rect">
            <a:avLst/>
          </a:prstGeom>
          <a:noFill/>
        </p:spPr>
        <p:txBody>
          <a:bodyPr wrap="none" rtlCol="0">
            <a:spAutoFit/>
          </a:bodyPr>
          <a:lstStyle/>
          <a:p>
            <a:r>
              <a:rPr lang="it-IT" sz="2400" dirty="0">
                <a:solidFill>
                  <a:schemeClr val="bg1">
                    <a:lumMod val="95000"/>
                  </a:schemeClr>
                </a:solidFill>
                <a:latin typeface="Arial Black" panose="020B0A04020102020204" pitchFamily="34" charset="0"/>
              </a:rPr>
              <a:t>4 marzo 1933</a:t>
            </a:r>
          </a:p>
        </p:txBody>
      </p:sp>
      <p:sp>
        <p:nvSpPr>
          <p:cNvPr id="33" name="Rettangolo con angoli arrotondati 32">
            <a:extLst>
              <a:ext uri="{FF2B5EF4-FFF2-40B4-BE49-F238E27FC236}">
                <a16:creationId xmlns:a16="http://schemas.microsoft.com/office/drawing/2014/main" id="{D37075DC-8702-E344-BACD-4B12A7699D30}"/>
              </a:ext>
            </a:extLst>
          </p:cNvPr>
          <p:cNvSpPr/>
          <p:nvPr/>
        </p:nvSpPr>
        <p:spPr>
          <a:xfrm>
            <a:off x="2696" y="358805"/>
            <a:ext cx="2844000" cy="144000"/>
          </a:xfrm>
          <a:prstGeom prst="roundRect">
            <a:avLst>
              <a:gd name="adj" fmla="val 26958"/>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CasellaDiTesto 33">
            <a:extLst>
              <a:ext uri="{FF2B5EF4-FFF2-40B4-BE49-F238E27FC236}">
                <a16:creationId xmlns:a16="http://schemas.microsoft.com/office/drawing/2014/main" id="{D4FDB42E-241E-8541-96A9-B94A405D81C0}"/>
              </a:ext>
            </a:extLst>
          </p:cNvPr>
          <p:cNvSpPr txBox="1"/>
          <p:nvPr/>
        </p:nvSpPr>
        <p:spPr>
          <a:xfrm>
            <a:off x="1444022" y="436087"/>
            <a:ext cx="1383712" cy="369332"/>
          </a:xfrm>
          <a:prstGeom prst="rect">
            <a:avLst/>
          </a:prstGeom>
          <a:noFill/>
        </p:spPr>
        <p:txBody>
          <a:bodyPr wrap="none" rtlCol="0">
            <a:spAutoFit/>
          </a:bodyPr>
          <a:lstStyle/>
          <a:p>
            <a:r>
              <a:rPr lang="it-IT" dirty="0">
                <a:solidFill>
                  <a:srgbClr val="FF9C55"/>
                </a:solidFill>
                <a:latin typeface="Avenir Next" panose="020B0503020202020204" pitchFamily="34" charset="0"/>
              </a:rPr>
              <a:t>Il New Deal</a:t>
            </a:r>
          </a:p>
        </p:txBody>
      </p:sp>
      <p:sp>
        <p:nvSpPr>
          <p:cNvPr id="35" name="CasellaDiTesto 34">
            <a:extLst>
              <a:ext uri="{FF2B5EF4-FFF2-40B4-BE49-F238E27FC236}">
                <a16:creationId xmlns:a16="http://schemas.microsoft.com/office/drawing/2014/main" id="{46402F67-9B7B-9743-A823-78E1961DED56}"/>
              </a:ext>
            </a:extLst>
          </p:cNvPr>
          <p:cNvSpPr txBox="1"/>
          <p:nvPr/>
        </p:nvSpPr>
        <p:spPr>
          <a:xfrm>
            <a:off x="433501" y="147749"/>
            <a:ext cx="1459054" cy="400110"/>
          </a:xfrm>
          <a:prstGeom prst="rect">
            <a:avLst/>
          </a:prstGeom>
          <a:noFill/>
        </p:spPr>
        <p:txBody>
          <a:bodyPr wrap="none" rtlCol="0">
            <a:spAutoFit/>
          </a:bodyPr>
          <a:lstStyle/>
          <a:p>
            <a:r>
              <a:rPr lang="it-IT" sz="2000" dirty="0">
                <a:solidFill>
                  <a:schemeClr val="bg1">
                    <a:lumMod val="95000"/>
                  </a:schemeClr>
                </a:solidFill>
                <a:latin typeface="Avenir Next" panose="020B0503020202020204" pitchFamily="34" charset="0"/>
              </a:rPr>
              <a:t>1933-1939</a:t>
            </a:r>
          </a:p>
        </p:txBody>
      </p:sp>
    </p:spTree>
    <p:extLst>
      <p:ext uri="{BB962C8B-B14F-4D97-AF65-F5344CB8AC3E}">
        <p14:creationId xmlns:p14="http://schemas.microsoft.com/office/powerpoint/2010/main" val="312436878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2456</Words>
  <Application>Microsoft Macintosh PowerPoint</Application>
  <PresentationFormat>Widescreen</PresentationFormat>
  <Paragraphs>388</Paragraphs>
  <Slides>35</Slides>
  <Notes>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35</vt:i4>
      </vt:variant>
    </vt:vector>
  </HeadingPairs>
  <TitlesOfParts>
    <vt:vector size="46" baseType="lpstr">
      <vt:lpstr>Arial</vt:lpstr>
      <vt:lpstr>Arial Black</vt:lpstr>
      <vt:lpstr>Avenir Next</vt:lpstr>
      <vt:lpstr>Avenir Next Demi Bold</vt:lpstr>
      <vt:lpstr>Avenir Next Heavy</vt:lpstr>
      <vt:lpstr>Avenir Next Medium</vt:lpstr>
      <vt:lpstr>Avenir Next Ultra Light</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Sangiovanni</dc:creator>
  <cp:lastModifiedBy>Andrea Sangiovanni</cp:lastModifiedBy>
  <cp:revision>91</cp:revision>
  <dcterms:created xsi:type="dcterms:W3CDTF">2020-02-15T08:18:35Z</dcterms:created>
  <dcterms:modified xsi:type="dcterms:W3CDTF">2021-11-04T18:42:51Z</dcterms:modified>
</cp:coreProperties>
</file>