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embeddedFontLst>
    <p:embeddedFont>
      <p:font typeface="Bookman Old Style" panose="02050604050505020204"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omic Sans MS" panose="030F0702030302020204" pitchFamily="66"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
      <p:font typeface="PT Sans Narrow" panose="020B0506020203020204" pitchFamily="34" charset="0"/>
      <p:regular r:id="rId57"/>
      <p:bold r:id="rId58"/>
    </p:embeddedFont>
    <p:embeddedFont>
      <p:font typeface="Tahoma" panose="020B0604030504040204" pitchFamily="34" charset="0"/>
      <p:regular r:id="rId59"/>
      <p:bold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DiQZlk8hvLq7MWQWDDD6vQHfO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12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0.fntdata"/><Relationship Id="rId5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57fa9bce1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057fa9bce1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
        <p:nvSpPr>
          <p:cNvPr id="454" name="Google Shape;4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13</a:t>
            </a:fld>
            <a:endParaRPr/>
          </a:p>
        </p:txBody>
      </p:sp>
      <p:sp>
        <p:nvSpPr>
          <p:cNvPr id="493" name="Google Shape;4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16</a:t>
            </a:fld>
            <a:endParaRPr/>
          </a:p>
        </p:txBody>
      </p:sp>
      <p:sp>
        <p:nvSpPr>
          <p:cNvPr id="549" name="Google Shape;5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18</a:t>
            </a:fld>
            <a:endParaRPr/>
          </a:p>
        </p:txBody>
      </p:sp>
      <p:sp>
        <p:nvSpPr>
          <p:cNvPr id="595" name="Google Shape;5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6" name="Google Shape;5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19</a:t>
            </a:fld>
            <a:endParaRPr/>
          </a:p>
        </p:txBody>
      </p:sp>
      <p:sp>
        <p:nvSpPr>
          <p:cNvPr id="607" name="Google Shape;60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8" name="Google Shape;6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20</a:t>
            </a:fld>
            <a:endParaRPr/>
          </a:p>
        </p:txBody>
      </p:sp>
      <p:sp>
        <p:nvSpPr>
          <p:cNvPr id="621" name="Google Shape;6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2" name="Google Shape;6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21</a:t>
            </a:fld>
            <a:endParaRPr/>
          </a:p>
        </p:txBody>
      </p:sp>
      <p:sp>
        <p:nvSpPr>
          <p:cNvPr id="628" name="Google Shape;6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9" name="Google Shape;6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22</a:t>
            </a:fld>
            <a:endParaRPr/>
          </a:p>
        </p:txBody>
      </p:sp>
      <p:sp>
        <p:nvSpPr>
          <p:cNvPr id="636" name="Google Shape;6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23</a:t>
            </a:fld>
            <a:endParaRPr/>
          </a:p>
        </p:txBody>
      </p:sp>
      <p:sp>
        <p:nvSpPr>
          <p:cNvPr id="656" name="Google Shape;65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24</a:t>
            </a:fld>
            <a:endParaRPr/>
          </a:p>
        </p:txBody>
      </p:sp>
      <p:sp>
        <p:nvSpPr>
          <p:cNvPr id="664" name="Google Shape;6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25</a:t>
            </a:fld>
            <a:endParaRPr/>
          </a:p>
        </p:txBody>
      </p:sp>
      <p:sp>
        <p:nvSpPr>
          <p:cNvPr id="676" name="Google Shape;67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7" name="Google Shape;6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26</a:t>
            </a:fld>
            <a:endParaRPr/>
          </a:p>
        </p:txBody>
      </p:sp>
      <p:sp>
        <p:nvSpPr>
          <p:cNvPr id="684" name="Google Shape;68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5" name="Google Shape;68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27</a:t>
            </a:fld>
            <a:endParaRPr/>
          </a:p>
        </p:txBody>
      </p:sp>
      <p:sp>
        <p:nvSpPr>
          <p:cNvPr id="695" name="Google Shape;69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6" name="Google Shape;6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28</a:t>
            </a:fld>
            <a:endParaRPr/>
          </a:p>
        </p:txBody>
      </p:sp>
      <p:sp>
        <p:nvSpPr>
          <p:cNvPr id="703" name="Google Shape;70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29</a:t>
            </a:fld>
            <a:endParaRPr/>
          </a:p>
        </p:txBody>
      </p:sp>
      <p:sp>
        <p:nvSpPr>
          <p:cNvPr id="709" name="Google Shape;70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0" name="Google Shape;7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30</a:t>
            </a:fld>
            <a:endParaRPr/>
          </a:p>
        </p:txBody>
      </p:sp>
      <p:sp>
        <p:nvSpPr>
          <p:cNvPr id="716" name="Google Shape;71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7" name="Google Shape;7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31</a:t>
            </a:fld>
            <a:endParaRPr/>
          </a:p>
        </p:txBody>
      </p:sp>
      <p:sp>
        <p:nvSpPr>
          <p:cNvPr id="723" name="Google Shape;72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4" name="Google Shape;72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32</a:t>
            </a:fld>
            <a:endParaRPr/>
          </a:p>
        </p:txBody>
      </p:sp>
      <p:sp>
        <p:nvSpPr>
          <p:cNvPr id="730" name="Google Shape;73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1" name="Google Shape;73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33</a:t>
            </a:fld>
            <a:endParaRPr/>
          </a:p>
        </p:txBody>
      </p:sp>
      <p:sp>
        <p:nvSpPr>
          <p:cNvPr id="739" name="Google Shape;73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0" name="Google Shape;7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it-IT"/>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34</a:t>
            </a:fld>
            <a:endParaRPr/>
          </a:p>
        </p:txBody>
      </p:sp>
      <p:sp>
        <p:nvSpPr>
          <p:cNvPr id="747" name="Google Shape;74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8" name="Google Shape;7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35</a:t>
            </a:fld>
            <a:endParaRPr/>
          </a:p>
        </p:txBody>
      </p:sp>
      <p:sp>
        <p:nvSpPr>
          <p:cNvPr id="754" name="Google Shape;75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5" name="Google Shape;75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36</a:t>
            </a:fld>
            <a:endParaRPr/>
          </a:p>
        </p:txBody>
      </p:sp>
      <p:sp>
        <p:nvSpPr>
          <p:cNvPr id="761" name="Google Shape;7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2" name="Google Shape;76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37</a:t>
            </a:fld>
            <a:endParaRPr/>
          </a:p>
        </p:txBody>
      </p:sp>
      <p:sp>
        <p:nvSpPr>
          <p:cNvPr id="768" name="Google Shape;76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9" name="Google Shape;76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a:spLocks noGrp="1" noRot="1" noChangeAspect="1"/>
          </p:cNvSpPr>
          <p:nvPr>
            <p:ph type="sldImg" idx="2"/>
          </p:nvPr>
        </p:nvSpPr>
        <p:spPr>
          <a:xfrm>
            <a:off x="1150938" y="704850"/>
            <a:ext cx="4549775" cy="3413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7:notes"/>
          <p:cNvSpPr txBox="1">
            <a:spLocks noGrp="1"/>
          </p:cNvSpPr>
          <p:nvPr>
            <p:ph type="body" idx="1"/>
          </p:nvPr>
        </p:nvSpPr>
        <p:spPr>
          <a:xfrm>
            <a:off x="916109" y="4320519"/>
            <a:ext cx="5012971" cy="4118747"/>
          </a:xfrm>
          <a:prstGeom prst="rect">
            <a:avLst/>
          </a:prstGeom>
          <a:noFill/>
          <a:ln>
            <a:noFill/>
          </a:ln>
        </p:spPr>
        <p:txBody>
          <a:bodyPr spcFirstLastPara="1" wrap="square" lIns="93600" tIns="46800" rIns="93600" bIns="468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a:spLocks noGrp="1" noRot="1" noChangeAspect="1"/>
          </p:cNvSpPr>
          <p:nvPr>
            <p:ph type="sldImg" idx="2"/>
          </p:nvPr>
        </p:nvSpPr>
        <p:spPr>
          <a:xfrm>
            <a:off x="1150938" y="704850"/>
            <a:ext cx="4549775" cy="3413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8:notes"/>
          <p:cNvSpPr txBox="1">
            <a:spLocks noGrp="1"/>
          </p:cNvSpPr>
          <p:nvPr>
            <p:ph type="body" idx="1"/>
          </p:nvPr>
        </p:nvSpPr>
        <p:spPr>
          <a:xfrm>
            <a:off x="916109" y="4320519"/>
            <a:ext cx="5012971" cy="4118747"/>
          </a:xfrm>
          <a:prstGeom prst="rect">
            <a:avLst/>
          </a:prstGeom>
          <a:noFill/>
          <a:ln>
            <a:noFill/>
          </a:ln>
        </p:spPr>
        <p:txBody>
          <a:bodyPr spcFirstLastPara="1" wrap="square" lIns="93600" tIns="46800" rIns="93600" bIns="468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a:spLocks noGrp="1" noRot="1" noChangeAspect="1"/>
          </p:cNvSpPr>
          <p:nvPr>
            <p:ph type="sldImg" idx="2"/>
          </p:nvPr>
        </p:nvSpPr>
        <p:spPr>
          <a:xfrm>
            <a:off x="1150938" y="704850"/>
            <a:ext cx="4549775" cy="3413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6" name="Google Shape;366;p9:notes"/>
          <p:cNvSpPr txBox="1">
            <a:spLocks noGrp="1"/>
          </p:cNvSpPr>
          <p:nvPr>
            <p:ph type="body" idx="1"/>
          </p:nvPr>
        </p:nvSpPr>
        <p:spPr>
          <a:xfrm>
            <a:off x="916109" y="4320519"/>
            <a:ext cx="5012971" cy="4118747"/>
          </a:xfrm>
          <a:prstGeom prst="rect">
            <a:avLst/>
          </a:prstGeom>
          <a:noFill/>
          <a:ln>
            <a:noFill/>
          </a:ln>
        </p:spPr>
        <p:txBody>
          <a:bodyPr spcFirstLastPara="1" wrap="square" lIns="93600" tIns="46800" rIns="93600" bIns="468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Google Shape;18;p39"/>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9"/>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sp>
        <p:nvSpPr>
          <p:cNvPr id="20" name="Google Shape;20;p3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cxnSp>
        <p:nvCxnSpPr>
          <p:cNvPr id="23" name="Google Shape;23;p39"/>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2" name="Google Shape;82;p4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3" name="Google Shape;83;p4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cxnSp>
        <p:nvCxnSpPr>
          <p:cNvPr id="86" name="Google Shape;86;p4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7"/>
        <p:cNvGrpSpPr/>
        <p:nvPr/>
      </p:nvGrpSpPr>
      <p:grpSpPr>
        <a:xfrm>
          <a:off x="0" y="0"/>
          <a:ext cx="0" cy="0"/>
          <a:chOff x="0" y="0"/>
          <a:chExt cx="0" cy="0"/>
        </a:xfrm>
      </p:grpSpPr>
      <p:sp>
        <p:nvSpPr>
          <p:cNvPr id="88" name="Google Shape;88;p4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0" name="Google Shape;90;p4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1" name="Google Shape;91;p4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4"/>
        <p:cNvGrpSpPr/>
        <p:nvPr/>
      </p:nvGrpSpPr>
      <p:grpSpPr>
        <a:xfrm>
          <a:off x="0" y="0"/>
          <a:ext cx="0" cy="0"/>
          <a:chOff x="0" y="0"/>
          <a:chExt cx="0" cy="0"/>
        </a:xfrm>
      </p:grpSpPr>
      <p:sp>
        <p:nvSpPr>
          <p:cNvPr id="95" name="Google Shape;95;p5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0"/>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5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0"/>
        <p:cNvGrpSpPr/>
        <p:nvPr/>
      </p:nvGrpSpPr>
      <p:grpSpPr>
        <a:xfrm>
          <a:off x="0" y="0"/>
          <a:ext cx="0" cy="0"/>
          <a:chOff x="0" y="0"/>
          <a:chExt cx="0" cy="0"/>
        </a:xfrm>
      </p:grpSpPr>
      <p:sp>
        <p:nvSpPr>
          <p:cNvPr id="101" name="Google Shape;101;p51"/>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1"/>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5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cxnSp>
        <p:nvCxnSpPr>
          <p:cNvPr id="111" name="Google Shape;111;g1057fa9bce1_0_93"/>
          <p:cNvCxnSpPr/>
          <p:nvPr/>
        </p:nvCxnSpPr>
        <p:spPr>
          <a:xfrm>
            <a:off x="7007735" y="4235851"/>
            <a:ext cx="562200" cy="0"/>
          </a:xfrm>
          <a:prstGeom prst="straightConnector1">
            <a:avLst/>
          </a:prstGeom>
          <a:noFill/>
          <a:ln w="76200" cap="flat" cmpd="sng">
            <a:solidFill>
              <a:schemeClr val="lt2"/>
            </a:solidFill>
            <a:prstDash val="solid"/>
            <a:round/>
            <a:headEnd type="none" w="sm" len="sm"/>
            <a:tailEnd type="none" w="sm" len="sm"/>
          </a:ln>
        </p:spPr>
      </p:cxnSp>
      <p:cxnSp>
        <p:nvCxnSpPr>
          <p:cNvPr id="112" name="Google Shape;112;g1057fa9bce1_0_93"/>
          <p:cNvCxnSpPr/>
          <p:nvPr/>
        </p:nvCxnSpPr>
        <p:spPr>
          <a:xfrm>
            <a:off x="1575035" y="4211003"/>
            <a:ext cx="562200" cy="0"/>
          </a:xfrm>
          <a:prstGeom prst="straightConnector1">
            <a:avLst/>
          </a:prstGeom>
          <a:noFill/>
          <a:ln w="76200" cap="flat" cmpd="sng">
            <a:solidFill>
              <a:schemeClr val="lt2"/>
            </a:solidFill>
            <a:prstDash val="solid"/>
            <a:round/>
            <a:headEnd type="none" w="sm" len="sm"/>
            <a:tailEnd type="none" w="sm" len="sm"/>
          </a:ln>
        </p:spPr>
      </p:cxnSp>
      <p:grpSp>
        <p:nvGrpSpPr>
          <p:cNvPr id="113" name="Google Shape;113;g1057fa9bce1_0_93"/>
          <p:cNvGrpSpPr/>
          <p:nvPr/>
        </p:nvGrpSpPr>
        <p:grpSpPr>
          <a:xfrm>
            <a:off x="1004144" y="1362666"/>
            <a:ext cx="7136668" cy="203195"/>
            <a:chOff x="1346429" y="1011300"/>
            <a:chExt cx="6452100" cy="152400"/>
          </a:xfrm>
        </p:grpSpPr>
        <p:cxnSp>
          <p:nvCxnSpPr>
            <p:cNvPr id="114" name="Google Shape;114;g1057fa9bce1_0_9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15" name="Google Shape;115;g1057fa9bce1_0_93"/>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16" name="Google Shape;116;g1057fa9bce1_0_93"/>
          <p:cNvGrpSpPr/>
          <p:nvPr/>
        </p:nvGrpSpPr>
        <p:grpSpPr>
          <a:xfrm>
            <a:off x="1004151" y="5292001"/>
            <a:ext cx="7136668" cy="203195"/>
            <a:chOff x="1346435" y="3969088"/>
            <a:chExt cx="6452100" cy="152400"/>
          </a:xfrm>
        </p:grpSpPr>
        <p:cxnSp>
          <p:nvCxnSpPr>
            <p:cNvPr id="117" name="Google Shape;117;g1057fa9bce1_0_93"/>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18" name="Google Shape;118;g1057fa9bce1_0_93"/>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19" name="Google Shape;119;g1057fa9bce1_0_93"/>
          <p:cNvSpPr txBox="1">
            <a:spLocks noGrp="1"/>
          </p:cNvSpPr>
          <p:nvPr>
            <p:ph type="ctrTitle"/>
          </p:nvPr>
        </p:nvSpPr>
        <p:spPr>
          <a:xfrm>
            <a:off x="1004150" y="2335685"/>
            <a:ext cx="7136700" cy="1363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400"/>
              <a:buNone/>
              <a:defRPr sz="5400"/>
            </a:lvl1pPr>
            <a:lvl2pPr lvl="1" algn="ctr" rtl="0">
              <a:lnSpc>
                <a:spcPct val="100000"/>
              </a:lnSpc>
              <a:spcBef>
                <a:spcPts val="0"/>
              </a:spcBef>
              <a:spcAft>
                <a:spcPts val="0"/>
              </a:spcAft>
              <a:buSzPts val="5400"/>
              <a:buNone/>
              <a:defRPr sz="5400"/>
            </a:lvl2pPr>
            <a:lvl3pPr lvl="2" algn="ctr" rtl="0">
              <a:lnSpc>
                <a:spcPct val="100000"/>
              </a:lnSpc>
              <a:spcBef>
                <a:spcPts val="0"/>
              </a:spcBef>
              <a:spcAft>
                <a:spcPts val="0"/>
              </a:spcAft>
              <a:buSzPts val="5400"/>
              <a:buNone/>
              <a:defRPr sz="5400"/>
            </a:lvl3pPr>
            <a:lvl4pPr lvl="3" algn="ctr" rtl="0">
              <a:lnSpc>
                <a:spcPct val="100000"/>
              </a:lnSpc>
              <a:spcBef>
                <a:spcPts val="0"/>
              </a:spcBef>
              <a:spcAft>
                <a:spcPts val="0"/>
              </a:spcAft>
              <a:buSzPts val="5400"/>
              <a:buNone/>
              <a:defRPr sz="5400"/>
            </a:lvl4pPr>
            <a:lvl5pPr lvl="4" algn="ctr" rtl="0">
              <a:lnSpc>
                <a:spcPct val="100000"/>
              </a:lnSpc>
              <a:spcBef>
                <a:spcPts val="0"/>
              </a:spcBef>
              <a:spcAft>
                <a:spcPts val="0"/>
              </a:spcAft>
              <a:buSzPts val="5400"/>
              <a:buNone/>
              <a:defRPr sz="5400"/>
            </a:lvl5pPr>
            <a:lvl6pPr lvl="5" algn="ctr" rtl="0">
              <a:lnSpc>
                <a:spcPct val="100000"/>
              </a:lnSpc>
              <a:spcBef>
                <a:spcPts val="0"/>
              </a:spcBef>
              <a:spcAft>
                <a:spcPts val="0"/>
              </a:spcAft>
              <a:buSzPts val="5400"/>
              <a:buNone/>
              <a:defRPr sz="5400"/>
            </a:lvl6pPr>
            <a:lvl7pPr lvl="6" algn="ctr" rtl="0">
              <a:lnSpc>
                <a:spcPct val="100000"/>
              </a:lnSpc>
              <a:spcBef>
                <a:spcPts val="0"/>
              </a:spcBef>
              <a:spcAft>
                <a:spcPts val="0"/>
              </a:spcAft>
              <a:buSzPts val="5400"/>
              <a:buNone/>
              <a:defRPr sz="5400"/>
            </a:lvl7pPr>
            <a:lvl8pPr lvl="7" algn="ctr" rtl="0">
              <a:lnSpc>
                <a:spcPct val="100000"/>
              </a:lnSpc>
              <a:spcBef>
                <a:spcPts val="0"/>
              </a:spcBef>
              <a:spcAft>
                <a:spcPts val="0"/>
              </a:spcAft>
              <a:buSzPts val="5400"/>
              <a:buNone/>
              <a:defRPr sz="5400"/>
            </a:lvl8pPr>
            <a:lvl9pPr lvl="8" algn="ctr" rtl="0">
              <a:lnSpc>
                <a:spcPct val="100000"/>
              </a:lnSpc>
              <a:spcBef>
                <a:spcPts val="0"/>
              </a:spcBef>
              <a:spcAft>
                <a:spcPts val="0"/>
              </a:spcAft>
              <a:buSzPts val="5400"/>
              <a:buNone/>
              <a:defRPr sz="5400"/>
            </a:lvl9pPr>
          </a:lstStyle>
          <a:p>
            <a:endParaRPr/>
          </a:p>
        </p:txBody>
      </p:sp>
      <p:sp>
        <p:nvSpPr>
          <p:cNvPr id="120" name="Google Shape;120;g1057fa9bce1_0_93"/>
          <p:cNvSpPr txBox="1">
            <a:spLocks noGrp="1"/>
          </p:cNvSpPr>
          <p:nvPr>
            <p:ph type="subTitle" idx="1"/>
          </p:nvPr>
        </p:nvSpPr>
        <p:spPr>
          <a:xfrm>
            <a:off x="2137225" y="3800052"/>
            <a:ext cx="4870500" cy="105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21" name="Google Shape;121;g1057fa9bce1_0_9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22"/>
        <p:cNvGrpSpPr/>
        <p:nvPr/>
      </p:nvGrpSpPr>
      <p:grpSpPr>
        <a:xfrm>
          <a:off x="0" y="0"/>
          <a:ext cx="0" cy="0"/>
          <a:chOff x="0" y="0"/>
          <a:chExt cx="0" cy="0"/>
        </a:xfrm>
      </p:grpSpPr>
      <p:sp>
        <p:nvSpPr>
          <p:cNvPr id="123" name="Google Shape;123;g1057fa9bce1_0_105"/>
          <p:cNvSpPr txBox="1">
            <a:spLocks noGrp="1"/>
          </p:cNvSpPr>
          <p:nvPr>
            <p:ph type="title"/>
          </p:nvPr>
        </p:nvSpPr>
        <p:spPr>
          <a:xfrm>
            <a:off x="457200" y="274637"/>
            <a:ext cx="7467600" cy="1143300"/>
          </a:xfrm>
          <a:prstGeom prst="rect">
            <a:avLst/>
          </a:prstGeom>
          <a:noFill/>
          <a:ln>
            <a:noFill/>
          </a:ln>
        </p:spPr>
        <p:txBody>
          <a:bodyPr spcFirstLastPara="1" wrap="square" lIns="79125" tIns="39550" rIns="79125" bIns="39550" anchor="b" anchorCtr="0">
            <a:noAutofit/>
          </a:bodyPr>
          <a:lstStyle>
            <a:lvl1pPr lvl="0" algn="l"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24" name="Google Shape;124;g1057fa9bce1_0_105"/>
          <p:cNvSpPr txBox="1">
            <a:spLocks noGrp="1"/>
          </p:cNvSpPr>
          <p:nvPr>
            <p:ph type="body" idx="1"/>
          </p:nvPr>
        </p:nvSpPr>
        <p:spPr>
          <a:xfrm>
            <a:off x="457200" y="1600200"/>
            <a:ext cx="7467600" cy="48735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25" name="Google Shape;125;g1057fa9bce1_0_105"/>
          <p:cNvSpPr txBox="1">
            <a:spLocks noGrp="1"/>
          </p:cNvSpPr>
          <p:nvPr>
            <p:ph type="dt" idx="10"/>
          </p:nvPr>
        </p:nvSpPr>
        <p:spPr>
          <a:xfrm rot="5400000">
            <a:off x="7590311" y="1081888"/>
            <a:ext cx="2011200" cy="3840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26" name="Google Shape;126;g1057fa9bce1_0_105"/>
          <p:cNvSpPr txBox="1">
            <a:spLocks noGrp="1"/>
          </p:cNvSpPr>
          <p:nvPr>
            <p:ph type="sldNum" idx="12"/>
          </p:nvPr>
        </p:nvSpPr>
        <p:spPr>
          <a:xfrm>
            <a:off x="8128488" y="5734051"/>
            <a:ext cx="609600" cy="520800"/>
          </a:xfrm>
          <a:prstGeom prst="rect">
            <a:avLst/>
          </a:prstGeom>
          <a:noFill/>
          <a:ln>
            <a:noFill/>
          </a:ln>
        </p:spPr>
        <p:txBody>
          <a:bodyPr spcFirstLastPara="1" wrap="square" lIns="79125" tIns="39550" rIns="79125" bIns="3955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t>‹N›</a:t>
            </a:fld>
            <a:endParaRPr/>
          </a:p>
        </p:txBody>
      </p:sp>
      <p:sp>
        <p:nvSpPr>
          <p:cNvPr id="127" name="Google Shape;127;g1057fa9bce1_0_105"/>
          <p:cNvSpPr txBox="1">
            <a:spLocks noGrp="1"/>
          </p:cNvSpPr>
          <p:nvPr>
            <p:ph type="ftr" idx="11"/>
          </p:nvPr>
        </p:nvSpPr>
        <p:spPr>
          <a:xfrm rot="5400000">
            <a:off x="6989908" y="3736387"/>
            <a:ext cx="3200400" cy="3663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8"/>
        <p:cNvGrpSpPr/>
        <p:nvPr/>
      </p:nvGrpSpPr>
      <p:grpSpPr>
        <a:xfrm>
          <a:off x="0" y="0"/>
          <a:ext cx="0" cy="0"/>
          <a:chOff x="0" y="0"/>
          <a:chExt cx="0" cy="0"/>
        </a:xfrm>
      </p:grpSpPr>
      <p:sp>
        <p:nvSpPr>
          <p:cNvPr id="129" name="Google Shape;129;g1057fa9bce1_0_111"/>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057fa9bce1_0_111"/>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31" name="Google Shape;131;g1057fa9bce1_0_111"/>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32" name="Google Shape;132;g1057fa9bce1_0_11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g1057fa9bce1_0_116"/>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35" name="Google Shape;135;g1057fa9bce1_0_11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g1057fa9bce1_0_119"/>
          <p:cNvSpPr/>
          <p:nvPr/>
        </p:nvSpPr>
        <p:spPr>
          <a:xfrm>
            <a:off x="-50" y="3429200"/>
            <a:ext cx="9144000" cy="3428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057fa9bce1_0_119"/>
          <p:cNvSpPr txBox="1">
            <a:spLocks noGrp="1"/>
          </p:cNvSpPr>
          <p:nvPr>
            <p:ph type="title"/>
          </p:nvPr>
        </p:nvSpPr>
        <p:spPr>
          <a:xfrm>
            <a:off x="311700" y="1086400"/>
            <a:ext cx="8571300" cy="125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a:lvl1pPr>
            <a:lvl2pPr lvl="1" algn="ctr" rtl="0">
              <a:lnSpc>
                <a:spcPct val="100000"/>
              </a:lnSpc>
              <a:spcBef>
                <a:spcPts val="0"/>
              </a:spcBef>
              <a:spcAft>
                <a:spcPts val="0"/>
              </a:spcAft>
              <a:buSzPts val="3600"/>
              <a:buNone/>
              <a:defRPr/>
            </a:lvl2pPr>
            <a:lvl3pPr lvl="2" algn="ctr" rtl="0">
              <a:lnSpc>
                <a:spcPct val="100000"/>
              </a:lnSpc>
              <a:spcBef>
                <a:spcPts val="0"/>
              </a:spcBef>
              <a:spcAft>
                <a:spcPts val="0"/>
              </a:spcAft>
              <a:buSzPts val="3600"/>
              <a:buNone/>
              <a:defRPr/>
            </a:lvl3pPr>
            <a:lvl4pPr lvl="3" algn="ctr" rtl="0">
              <a:lnSpc>
                <a:spcPct val="100000"/>
              </a:lnSpc>
              <a:spcBef>
                <a:spcPts val="0"/>
              </a:spcBef>
              <a:spcAft>
                <a:spcPts val="0"/>
              </a:spcAft>
              <a:buSzPts val="3600"/>
              <a:buNone/>
              <a:defRPr/>
            </a:lvl4pPr>
            <a:lvl5pPr lvl="4" algn="ctr" rtl="0">
              <a:lnSpc>
                <a:spcPct val="100000"/>
              </a:lnSpc>
              <a:spcBef>
                <a:spcPts val="0"/>
              </a:spcBef>
              <a:spcAft>
                <a:spcPts val="0"/>
              </a:spcAft>
              <a:buSzPts val="3600"/>
              <a:buNone/>
              <a:defRPr/>
            </a:lvl5pPr>
            <a:lvl6pPr lvl="5" algn="ctr" rtl="0">
              <a:lnSpc>
                <a:spcPct val="100000"/>
              </a:lnSpc>
              <a:spcBef>
                <a:spcPts val="0"/>
              </a:spcBef>
              <a:spcAft>
                <a:spcPts val="0"/>
              </a:spcAft>
              <a:buSzPts val="3600"/>
              <a:buNone/>
              <a:defRPr/>
            </a:lvl6pPr>
            <a:lvl7pPr lvl="6" algn="ctr" rtl="0">
              <a:lnSpc>
                <a:spcPct val="100000"/>
              </a:lnSpc>
              <a:spcBef>
                <a:spcPts val="0"/>
              </a:spcBef>
              <a:spcAft>
                <a:spcPts val="0"/>
              </a:spcAft>
              <a:buSzPts val="3600"/>
              <a:buNone/>
              <a:defRPr/>
            </a:lvl7pPr>
            <a:lvl8pPr lvl="7" algn="ctr" rtl="0">
              <a:lnSpc>
                <a:spcPct val="100000"/>
              </a:lnSpc>
              <a:spcBef>
                <a:spcPts val="0"/>
              </a:spcBef>
              <a:spcAft>
                <a:spcPts val="0"/>
              </a:spcAft>
              <a:buSzPts val="3600"/>
              <a:buNone/>
              <a:defRPr/>
            </a:lvl8pPr>
            <a:lvl9pPr lvl="8" algn="ctr" rtl="0">
              <a:lnSpc>
                <a:spcPct val="100000"/>
              </a:lnSpc>
              <a:spcBef>
                <a:spcPts val="0"/>
              </a:spcBef>
              <a:spcAft>
                <a:spcPts val="0"/>
              </a:spcAft>
              <a:buSzPts val="3600"/>
              <a:buNone/>
              <a:defRPr/>
            </a:lvl9pPr>
          </a:lstStyle>
          <a:p>
            <a:endParaRPr/>
          </a:p>
        </p:txBody>
      </p:sp>
      <p:sp>
        <p:nvSpPr>
          <p:cNvPr id="139" name="Google Shape;139;g1057fa9bce1_0_11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g1057fa9bce1_0_123"/>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42" name="Google Shape;142;g1057fa9bce1_0_123"/>
          <p:cNvSpPr txBox="1">
            <a:spLocks noGrp="1"/>
          </p:cNvSpPr>
          <p:nvPr>
            <p:ph type="body" idx="1"/>
          </p:nvPr>
        </p:nvSpPr>
        <p:spPr>
          <a:xfrm>
            <a:off x="311700" y="1688233"/>
            <a:ext cx="3999900" cy="44037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3" name="Google Shape;143;g1057fa9bce1_0_123"/>
          <p:cNvSpPr txBox="1">
            <a:spLocks noGrp="1"/>
          </p:cNvSpPr>
          <p:nvPr>
            <p:ph type="body" idx="2"/>
          </p:nvPr>
        </p:nvSpPr>
        <p:spPr>
          <a:xfrm>
            <a:off x="4832400" y="1688233"/>
            <a:ext cx="3999900" cy="44037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4" name="Google Shape;144;g1057fa9bce1_0_12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4"/>
        <p:cNvGrpSpPr/>
        <p:nvPr/>
      </p:nvGrpSpPr>
      <p:grpSpPr>
        <a:xfrm>
          <a:off x="0" y="0"/>
          <a:ext cx="0" cy="0"/>
          <a:chOff x="0" y="0"/>
          <a:chExt cx="0" cy="0"/>
        </a:xfrm>
      </p:grpSpPr>
      <p:sp>
        <p:nvSpPr>
          <p:cNvPr id="25" name="Google Shape;25;p4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g1057fa9bce1_0_12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47" name="Google Shape;147;g1057fa9bce1_0_12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48" name="Google Shape;148;g1057fa9bce1_0_12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49"/>
        <p:cNvGrpSpPr/>
        <p:nvPr/>
      </p:nvGrpSpPr>
      <p:grpSpPr>
        <a:xfrm>
          <a:off x="0" y="0"/>
          <a:ext cx="0" cy="0"/>
          <a:chOff x="0" y="0"/>
          <a:chExt cx="0" cy="0"/>
        </a:xfrm>
      </p:grpSpPr>
      <p:sp>
        <p:nvSpPr>
          <p:cNvPr id="150" name="Google Shape;150;g1057fa9bce1_0_132"/>
          <p:cNvSpPr txBox="1">
            <a:spLocks noGrp="1"/>
          </p:cNvSpPr>
          <p:nvPr>
            <p:ph type="title"/>
          </p:nvPr>
        </p:nvSpPr>
        <p:spPr>
          <a:xfrm>
            <a:off x="490250" y="701800"/>
            <a:ext cx="5613600" cy="54543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2"/>
              </a:buClr>
              <a:buSzPts val="5400"/>
              <a:buNone/>
              <a:defRPr sz="5400" b="0">
                <a:solidFill>
                  <a:schemeClr val="dk2"/>
                </a:solidFill>
              </a:defRPr>
            </a:lvl1pPr>
            <a:lvl2pPr lvl="1" algn="l" rtl="0">
              <a:lnSpc>
                <a:spcPct val="100000"/>
              </a:lnSpc>
              <a:spcBef>
                <a:spcPts val="0"/>
              </a:spcBef>
              <a:spcAft>
                <a:spcPts val="0"/>
              </a:spcAft>
              <a:buClr>
                <a:schemeClr val="dk2"/>
              </a:buClr>
              <a:buSzPts val="5400"/>
              <a:buNone/>
              <a:defRPr sz="5400" b="0">
                <a:solidFill>
                  <a:schemeClr val="dk2"/>
                </a:solidFill>
              </a:defRPr>
            </a:lvl2pPr>
            <a:lvl3pPr lvl="2" algn="l" rtl="0">
              <a:lnSpc>
                <a:spcPct val="100000"/>
              </a:lnSpc>
              <a:spcBef>
                <a:spcPts val="0"/>
              </a:spcBef>
              <a:spcAft>
                <a:spcPts val="0"/>
              </a:spcAft>
              <a:buClr>
                <a:schemeClr val="dk2"/>
              </a:buClr>
              <a:buSzPts val="5400"/>
              <a:buNone/>
              <a:defRPr sz="5400" b="0">
                <a:solidFill>
                  <a:schemeClr val="dk2"/>
                </a:solidFill>
              </a:defRPr>
            </a:lvl3pPr>
            <a:lvl4pPr lvl="3" algn="l" rtl="0">
              <a:lnSpc>
                <a:spcPct val="100000"/>
              </a:lnSpc>
              <a:spcBef>
                <a:spcPts val="0"/>
              </a:spcBef>
              <a:spcAft>
                <a:spcPts val="0"/>
              </a:spcAft>
              <a:buClr>
                <a:schemeClr val="dk2"/>
              </a:buClr>
              <a:buSzPts val="5400"/>
              <a:buNone/>
              <a:defRPr sz="5400" b="0">
                <a:solidFill>
                  <a:schemeClr val="dk2"/>
                </a:solidFill>
              </a:defRPr>
            </a:lvl4pPr>
            <a:lvl5pPr lvl="4" algn="l" rtl="0">
              <a:lnSpc>
                <a:spcPct val="100000"/>
              </a:lnSpc>
              <a:spcBef>
                <a:spcPts val="0"/>
              </a:spcBef>
              <a:spcAft>
                <a:spcPts val="0"/>
              </a:spcAft>
              <a:buClr>
                <a:schemeClr val="dk2"/>
              </a:buClr>
              <a:buSzPts val="5400"/>
              <a:buNone/>
              <a:defRPr sz="5400" b="0">
                <a:solidFill>
                  <a:schemeClr val="dk2"/>
                </a:solidFill>
              </a:defRPr>
            </a:lvl5pPr>
            <a:lvl6pPr lvl="5" algn="l" rtl="0">
              <a:lnSpc>
                <a:spcPct val="100000"/>
              </a:lnSpc>
              <a:spcBef>
                <a:spcPts val="0"/>
              </a:spcBef>
              <a:spcAft>
                <a:spcPts val="0"/>
              </a:spcAft>
              <a:buClr>
                <a:schemeClr val="dk2"/>
              </a:buClr>
              <a:buSzPts val="5400"/>
              <a:buNone/>
              <a:defRPr sz="5400" b="0">
                <a:solidFill>
                  <a:schemeClr val="dk2"/>
                </a:solidFill>
              </a:defRPr>
            </a:lvl6pPr>
            <a:lvl7pPr lvl="6" algn="l" rtl="0">
              <a:lnSpc>
                <a:spcPct val="100000"/>
              </a:lnSpc>
              <a:spcBef>
                <a:spcPts val="0"/>
              </a:spcBef>
              <a:spcAft>
                <a:spcPts val="0"/>
              </a:spcAft>
              <a:buClr>
                <a:schemeClr val="dk2"/>
              </a:buClr>
              <a:buSzPts val="5400"/>
              <a:buNone/>
              <a:defRPr sz="5400" b="0">
                <a:solidFill>
                  <a:schemeClr val="dk2"/>
                </a:solidFill>
              </a:defRPr>
            </a:lvl7pPr>
            <a:lvl8pPr lvl="7" algn="l" rtl="0">
              <a:lnSpc>
                <a:spcPct val="100000"/>
              </a:lnSpc>
              <a:spcBef>
                <a:spcPts val="0"/>
              </a:spcBef>
              <a:spcAft>
                <a:spcPts val="0"/>
              </a:spcAft>
              <a:buClr>
                <a:schemeClr val="dk2"/>
              </a:buClr>
              <a:buSzPts val="5400"/>
              <a:buNone/>
              <a:defRPr sz="5400" b="0">
                <a:solidFill>
                  <a:schemeClr val="dk2"/>
                </a:solidFill>
              </a:defRPr>
            </a:lvl8pPr>
            <a:lvl9pPr lvl="8" algn="l" rtl="0">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151" name="Google Shape;151;g1057fa9bce1_0_13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g1057fa9bce1_0_135"/>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4" name="Google Shape;154;g1057fa9bce1_0_135"/>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155" name="Google Shape;155;g1057fa9bce1_0_135"/>
          <p:cNvSpPr txBox="1">
            <a:spLocks noGrp="1"/>
          </p:cNvSpPr>
          <p:nvPr>
            <p:ph type="title"/>
          </p:nvPr>
        </p:nvSpPr>
        <p:spPr>
          <a:xfrm>
            <a:off x="265500" y="1386233"/>
            <a:ext cx="4045200" cy="2234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56" name="Google Shape;156;g1057fa9bce1_0_135"/>
          <p:cNvSpPr txBox="1">
            <a:spLocks noGrp="1"/>
          </p:cNvSpPr>
          <p:nvPr>
            <p:ph type="subTitle" idx="1"/>
          </p:nvPr>
        </p:nvSpPr>
        <p:spPr>
          <a:xfrm>
            <a:off x="265500" y="3635833"/>
            <a:ext cx="4045200" cy="16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7" name="Google Shape;157;g1057fa9bce1_0_135"/>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1600"/>
              </a:spcBef>
              <a:spcAft>
                <a:spcPts val="0"/>
              </a:spcAft>
              <a:buClr>
                <a:schemeClr val="lt1"/>
              </a:buClr>
              <a:buSzPts val="1400"/>
              <a:buChar char="○"/>
              <a:defRPr>
                <a:solidFill>
                  <a:schemeClr val="lt1"/>
                </a:solidFill>
              </a:defRPr>
            </a:lvl2pPr>
            <a:lvl3pPr marL="1371600" lvl="2" indent="-317500" algn="l" rtl="0">
              <a:lnSpc>
                <a:spcPct val="115000"/>
              </a:lnSpc>
              <a:spcBef>
                <a:spcPts val="1600"/>
              </a:spcBef>
              <a:spcAft>
                <a:spcPts val="0"/>
              </a:spcAft>
              <a:buClr>
                <a:schemeClr val="lt1"/>
              </a:buClr>
              <a:buSzPts val="1400"/>
              <a:buChar char="■"/>
              <a:defRPr>
                <a:solidFill>
                  <a:schemeClr val="lt1"/>
                </a:solidFill>
              </a:defRPr>
            </a:lvl3pPr>
            <a:lvl4pPr marL="1828800" lvl="3" indent="-317500" algn="l" rtl="0">
              <a:lnSpc>
                <a:spcPct val="115000"/>
              </a:lnSpc>
              <a:spcBef>
                <a:spcPts val="1600"/>
              </a:spcBef>
              <a:spcAft>
                <a:spcPts val="0"/>
              </a:spcAft>
              <a:buClr>
                <a:schemeClr val="lt1"/>
              </a:buClr>
              <a:buSzPts val="1400"/>
              <a:buChar char="●"/>
              <a:defRPr>
                <a:solidFill>
                  <a:schemeClr val="lt1"/>
                </a:solidFill>
              </a:defRPr>
            </a:lvl4pPr>
            <a:lvl5pPr marL="2286000" lvl="4" indent="-317500" algn="l" rtl="0">
              <a:lnSpc>
                <a:spcPct val="115000"/>
              </a:lnSpc>
              <a:spcBef>
                <a:spcPts val="1600"/>
              </a:spcBef>
              <a:spcAft>
                <a:spcPts val="0"/>
              </a:spcAft>
              <a:buClr>
                <a:schemeClr val="lt1"/>
              </a:buClr>
              <a:buSzPts val="1400"/>
              <a:buChar char="○"/>
              <a:defRPr>
                <a:solidFill>
                  <a:schemeClr val="lt1"/>
                </a:solidFill>
              </a:defRPr>
            </a:lvl5pPr>
            <a:lvl6pPr marL="2743200" lvl="5" indent="-317500" algn="l" rtl="0">
              <a:lnSpc>
                <a:spcPct val="115000"/>
              </a:lnSpc>
              <a:spcBef>
                <a:spcPts val="1600"/>
              </a:spcBef>
              <a:spcAft>
                <a:spcPts val="0"/>
              </a:spcAft>
              <a:buClr>
                <a:schemeClr val="lt1"/>
              </a:buClr>
              <a:buSzPts val="1400"/>
              <a:buChar char="■"/>
              <a:defRPr>
                <a:solidFill>
                  <a:schemeClr val="lt1"/>
                </a:solidFill>
              </a:defRPr>
            </a:lvl6pPr>
            <a:lvl7pPr marL="3200400" lvl="6" indent="-317500" algn="l" rtl="0">
              <a:lnSpc>
                <a:spcPct val="115000"/>
              </a:lnSpc>
              <a:spcBef>
                <a:spcPts val="1600"/>
              </a:spcBef>
              <a:spcAft>
                <a:spcPts val="0"/>
              </a:spcAft>
              <a:buClr>
                <a:schemeClr val="lt1"/>
              </a:buClr>
              <a:buSzPts val="1400"/>
              <a:buChar char="●"/>
              <a:defRPr>
                <a:solidFill>
                  <a:schemeClr val="lt1"/>
                </a:solidFill>
              </a:defRPr>
            </a:lvl7pPr>
            <a:lvl8pPr marL="3657600" lvl="7" indent="-317500" algn="l" rtl="0">
              <a:lnSpc>
                <a:spcPct val="115000"/>
              </a:lnSpc>
              <a:spcBef>
                <a:spcPts val="1600"/>
              </a:spcBef>
              <a:spcAft>
                <a:spcPts val="0"/>
              </a:spcAft>
              <a:buClr>
                <a:schemeClr val="lt1"/>
              </a:buClr>
              <a:buSzPts val="1400"/>
              <a:buChar char="○"/>
              <a:defRPr>
                <a:solidFill>
                  <a:schemeClr val="lt1"/>
                </a:solidFill>
              </a:defRPr>
            </a:lvl8pPr>
            <a:lvl9pPr marL="4114800" lvl="8" indent="-317500" algn="l" rtl="0">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58" name="Google Shape;158;g1057fa9bce1_0_13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sp>
        <p:nvSpPr>
          <p:cNvPr id="160" name="Google Shape;160;g1057fa9bce1_0_14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61" name="Google Shape;161;g1057fa9bce1_0_14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2"/>
        <p:cNvGrpSpPr/>
        <p:nvPr/>
      </p:nvGrpSpPr>
      <p:grpSpPr>
        <a:xfrm>
          <a:off x="0" y="0"/>
          <a:ext cx="0" cy="0"/>
          <a:chOff x="0" y="0"/>
          <a:chExt cx="0" cy="0"/>
        </a:xfrm>
      </p:grpSpPr>
      <p:sp>
        <p:nvSpPr>
          <p:cNvPr id="163" name="Google Shape;163;g1057fa9bce1_0_145"/>
          <p:cNvSpPr/>
          <p:nvPr/>
        </p:nvSpPr>
        <p:spPr>
          <a:xfrm>
            <a:off x="-75"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057fa9bce1_0_145"/>
          <p:cNvSpPr txBox="1">
            <a:spLocks noGrp="1"/>
          </p:cNvSpPr>
          <p:nvPr>
            <p:ph type="title" hasCustomPrompt="1"/>
          </p:nvPr>
        </p:nvSpPr>
        <p:spPr>
          <a:xfrm>
            <a:off x="311700" y="1739800"/>
            <a:ext cx="8520600" cy="2051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3000"/>
              <a:buNone/>
              <a:defRPr sz="13000">
                <a:solidFill>
                  <a:schemeClr val="accent3"/>
                </a:solidFill>
              </a:defRPr>
            </a:lvl1pPr>
            <a:lvl2pPr lvl="1" algn="ctr" rtl="0">
              <a:lnSpc>
                <a:spcPct val="100000"/>
              </a:lnSpc>
              <a:spcBef>
                <a:spcPts val="0"/>
              </a:spcBef>
              <a:spcAft>
                <a:spcPts val="0"/>
              </a:spcAft>
              <a:buClr>
                <a:schemeClr val="accent3"/>
              </a:buClr>
              <a:buSzPts val="13000"/>
              <a:buNone/>
              <a:defRPr sz="13000">
                <a:solidFill>
                  <a:schemeClr val="accent3"/>
                </a:solidFill>
              </a:defRPr>
            </a:lvl2pPr>
            <a:lvl3pPr lvl="2" algn="ctr" rtl="0">
              <a:lnSpc>
                <a:spcPct val="100000"/>
              </a:lnSpc>
              <a:spcBef>
                <a:spcPts val="0"/>
              </a:spcBef>
              <a:spcAft>
                <a:spcPts val="0"/>
              </a:spcAft>
              <a:buClr>
                <a:schemeClr val="accent3"/>
              </a:buClr>
              <a:buSzPts val="13000"/>
              <a:buNone/>
              <a:defRPr sz="13000">
                <a:solidFill>
                  <a:schemeClr val="accent3"/>
                </a:solidFill>
              </a:defRPr>
            </a:lvl3pPr>
            <a:lvl4pPr lvl="3" algn="ctr" rtl="0">
              <a:lnSpc>
                <a:spcPct val="100000"/>
              </a:lnSpc>
              <a:spcBef>
                <a:spcPts val="0"/>
              </a:spcBef>
              <a:spcAft>
                <a:spcPts val="0"/>
              </a:spcAft>
              <a:buClr>
                <a:schemeClr val="accent3"/>
              </a:buClr>
              <a:buSzPts val="13000"/>
              <a:buNone/>
              <a:defRPr sz="13000">
                <a:solidFill>
                  <a:schemeClr val="accent3"/>
                </a:solidFill>
              </a:defRPr>
            </a:lvl4pPr>
            <a:lvl5pPr lvl="4" algn="ctr" rtl="0">
              <a:lnSpc>
                <a:spcPct val="100000"/>
              </a:lnSpc>
              <a:spcBef>
                <a:spcPts val="0"/>
              </a:spcBef>
              <a:spcAft>
                <a:spcPts val="0"/>
              </a:spcAft>
              <a:buClr>
                <a:schemeClr val="accent3"/>
              </a:buClr>
              <a:buSzPts val="13000"/>
              <a:buNone/>
              <a:defRPr sz="13000">
                <a:solidFill>
                  <a:schemeClr val="accent3"/>
                </a:solidFill>
              </a:defRPr>
            </a:lvl5pPr>
            <a:lvl6pPr lvl="5" algn="ctr" rtl="0">
              <a:lnSpc>
                <a:spcPct val="100000"/>
              </a:lnSpc>
              <a:spcBef>
                <a:spcPts val="0"/>
              </a:spcBef>
              <a:spcAft>
                <a:spcPts val="0"/>
              </a:spcAft>
              <a:buClr>
                <a:schemeClr val="accent3"/>
              </a:buClr>
              <a:buSzPts val="13000"/>
              <a:buNone/>
              <a:defRPr sz="13000">
                <a:solidFill>
                  <a:schemeClr val="accent3"/>
                </a:solidFill>
              </a:defRPr>
            </a:lvl6pPr>
            <a:lvl7pPr lvl="6" algn="ctr" rtl="0">
              <a:lnSpc>
                <a:spcPct val="100000"/>
              </a:lnSpc>
              <a:spcBef>
                <a:spcPts val="0"/>
              </a:spcBef>
              <a:spcAft>
                <a:spcPts val="0"/>
              </a:spcAft>
              <a:buClr>
                <a:schemeClr val="accent3"/>
              </a:buClr>
              <a:buSzPts val="13000"/>
              <a:buNone/>
              <a:defRPr sz="13000">
                <a:solidFill>
                  <a:schemeClr val="accent3"/>
                </a:solidFill>
              </a:defRPr>
            </a:lvl7pPr>
            <a:lvl8pPr lvl="7" algn="ctr" rtl="0">
              <a:lnSpc>
                <a:spcPct val="100000"/>
              </a:lnSpc>
              <a:spcBef>
                <a:spcPts val="0"/>
              </a:spcBef>
              <a:spcAft>
                <a:spcPts val="0"/>
              </a:spcAft>
              <a:buClr>
                <a:schemeClr val="accent3"/>
              </a:buClr>
              <a:buSzPts val="13000"/>
              <a:buNone/>
              <a:defRPr sz="13000">
                <a:solidFill>
                  <a:schemeClr val="accent3"/>
                </a:solidFill>
              </a:defRPr>
            </a:lvl8pPr>
            <a:lvl9pPr lvl="8" algn="ctr" rtl="0">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165" name="Google Shape;165;g1057fa9bce1_0_145"/>
          <p:cNvSpPr txBox="1">
            <a:spLocks noGrp="1"/>
          </p:cNvSpPr>
          <p:nvPr>
            <p:ph type="body" idx="1"/>
          </p:nvPr>
        </p:nvSpPr>
        <p:spPr>
          <a:xfrm>
            <a:off x="311700" y="3994200"/>
            <a:ext cx="8520600" cy="14289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66" name="Google Shape;166;g1057fa9bce1_0_14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g1057fa9bce1_0_15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olo e  contenuto 4" type="fourObj">
  <p:cSld name="FOUR_OBJECTS">
    <p:spTree>
      <p:nvGrpSpPr>
        <p:cNvPr id="1" name="Shape 169"/>
        <p:cNvGrpSpPr/>
        <p:nvPr/>
      </p:nvGrpSpPr>
      <p:grpSpPr>
        <a:xfrm>
          <a:off x="0" y="0"/>
          <a:ext cx="0" cy="0"/>
          <a:chOff x="0" y="0"/>
          <a:chExt cx="0" cy="0"/>
        </a:xfrm>
      </p:grpSpPr>
      <p:sp>
        <p:nvSpPr>
          <p:cNvPr id="170" name="Google Shape;170;g1057fa9bce1_0_152"/>
          <p:cNvSpPr txBox="1">
            <a:spLocks noGrp="1"/>
          </p:cNvSpPr>
          <p:nvPr>
            <p:ph type="title"/>
          </p:nvPr>
        </p:nvSpPr>
        <p:spPr>
          <a:xfrm>
            <a:off x="457200" y="274637"/>
            <a:ext cx="8229600" cy="1143300"/>
          </a:xfrm>
          <a:prstGeom prst="rect">
            <a:avLst/>
          </a:prstGeom>
          <a:noFill/>
          <a:ln>
            <a:noFill/>
          </a:ln>
        </p:spPr>
        <p:txBody>
          <a:bodyPr spcFirstLastPara="1" wrap="square" lIns="79125" tIns="39550" rIns="79125" bIns="39550" anchor="b" anchorCtr="0">
            <a:noAutofit/>
          </a:bodyPr>
          <a:lstStyle>
            <a:lvl1pPr lvl="0" algn="l"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71" name="Google Shape;171;g1057fa9bce1_0_152"/>
          <p:cNvSpPr txBox="1">
            <a:spLocks noGrp="1"/>
          </p:cNvSpPr>
          <p:nvPr>
            <p:ph type="body" idx="1"/>
          </p:nvPr>
        </p:nvSpPr>
        <p:spPr>
          <a:xfrm>
            <a:off x="457200" y="1600200"/>
            <a:ext cx="4044600" cy="21861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72" name="Google Shape;172;g1057fa9bce1_0_152"/>
          <p:cNvSpPr txBox="1">
            <a:spLocks noGrp="1"/>
          </p:cNvSpPr>
          <p:nvPr>
            <p:ph type="body" idx="2"/>
          </p:nvPr>
        </p:nvSpPr>
        <p:spPr>
          <a:xfrm>
            <a:off x="4642338" y="1600200"/>
            <a:ext cx="4044600" cy="21861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73" name="Google Shape;173;g1057fa9bce1_0_152"/>
          <p:cNvSpPr txBox="1">
            <a:spLocks noGrp="1"/>
          </p:cNvSpPr>
          <p:nvPr>
            <p:ph type="body" idx="3"/>
          </p:nvPr>
        </p:nvSpPr>
        <p:spPr>
          <a:xfrm>
            <a:off x="457200" y="3938588"/>
            <a:ext cx="4044600" cy="21876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74" name="Google Shape;174;g1057fa9bce1_0_152"/>
          <p:cNvSpPr txBox="1">
            <a:spLocks noGrp="1"/>
          </p:cNvSpPr>
          <p:nvPr>
            <p:ph type="body" idx="4"/>
          </p:nvPr>
        </p:nvSpPr>
        <p:spPr>
          <a:xfrm>
            <a:off x="4642338" y="3938588"/>
            <a:ext cx="4044600" cy="21876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75" name="Google Shape;175;g1057fa9bce1_0_152"/>
          <p:cNvSpPr txBox="1">
            <a:spLocks noGrp="1"/>
          </p:cNvSpPr>
          <p:nvPr>
            <p:ph type="dt" idx="10"/>
          </p:nvPr>
        </p:nvSpPr>
        <p:spPr>
          <a:xfrm rot="5400000">
            <a:off x="7590311" y="1081888"/>
            <a:ext cx="2011200" cy="3840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6" name="Google Shape;176;g1057fa9bce1_0_152"/>
          <p:cNvSpPr txBox="1">
            <a:spLocks noGrp="1"/>
          </p:cNvSpPr>
          <p:nvPr>
            <p:ph type="ftr" idx="11"/>
          </p:nvPr>
        </p:nvSpPr>
        <p:spPr>
          <a:xfrm rot="5400000">
            <a:off x="6989908" y="3736387"/>
            <a:ext cx="3200400" cy="3663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7" name="Google Shape;177;g1057fa9bce1_0_152"/>
          <p:cNvSpPr txBox="1">
            <a:spLocks noGrp="1"/>
          </p:cNvSpPr>
          <p:nvPr>
            <p:ph type="sldNum" idx="12"/>
          </p:nvPr>
        </p:nvSpPr>
        <p:spPr>
          <a:xfrm>
            <a:off x="8128488" y="5734051"/>
            <a:ext cx="609600" cy="520800"/>
          </a:xfrm>
          <a:prstGeom prst="rect">
            <a:avLst/>
          </a:prstGeom>
          <a:noFill/>
          <a:ln>
            <a:noFill/>
          </a:ln>
        </p:spPr>
        <p:txBody>
          <a:bodyPr spcFirstLastPara="1" wrap="square" lIns="79125" tIns="39550" rIns="79125" bIns="3955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78"/>
        <p:cNvGrpSpPr/>
        <p:nvPr/>
      </p:nvGrpSpPr>
      <p:grpSpPr>
        <a:xfrm>
          <a:off x="0" y="0"/>
          <a:ext cx="0" cy="0"/>
          <a:chOff x="0" y="0"/>
          <a:chExt cx="0" cy="0"/>
        </a:xfrm>
      </p:grpSpPr>
      <p:sp>
        <p:nvSpPr>
          <p:cNvPr id="179" name="Google Shape;179;g1057fa9bce1_0_161"/>
          <p:cNvSpPr txBox="1">
            <a:spLocks noGrp="1"/>
          </p:cNvSpPr>
          <p:nvPr>
            <p:ph type="title"/>
          </p:nvPr>
        </p:nvSpPr>
        <p:spPr>
          <a:xfrm>
            <a:off x="457200" y="274637"/>
            <a:ext cx="7467600" cy="1143300"/>
          </a:xfrm>
          <a:prstGeom prst="rect">
            <a:avLst/>
          </a:prstGeom>
          <a:noFill/>
          <a:ln>
            <a:noFill/>
          </a:ln>
        </p:spPr>
        <p:txBody>
          <a:bodyPr spcFirstLastPara="1" wrap="square" lIns="79125" tIns="39550" rIns="79125" bIns="39550" anchor="b" anchorCtr="0">
            <a:noAutofit/>
          </a:bodyPr>
          <a:lstStyle>
            <a:lvl1pPr lvl="0" algn="l"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80" name="Google Shape;180;g1057fa9bce1_0_161"/>
          <p:cNvSpPr txBox="1">
            <a:spLocks noGrp="1"/>
          </p:cNvSpPr>
          <p:nvPr>
            <p:ph type="body" idx="1"/>
          </p:nvPr>
        </p:nvSpPr>
        <p:spPr>
          <a:xfrm>
            <a:off x="457200" y="1600200"/>
            <a:ext cx="3657600" cy="45720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81" name="Google Shape;181;g1057fa9bce1_0_161"/>
          <p:cNvSpPr txBox="1">
            <a:spLocks noGrp="1"/>
          </p:cNvSpPr>
          <p:nvPr>
            <p:ph type="body" idx="2"/>
          </p:nvPr>
        </p:nvSpPr>
        <p:spPr>
          <a:xfrm>
            <a:off x="4270248" y="1600200"/>
            <a:ext cx="3657600" cy="4572000"/>
          </a:xfrm>
          <a:prstGeom prst="rect">
            <a:avLst/>
          </a:prstGeom>
          <a:noFill/>
          <a:ln>
            <a:noFill/>
          </a:ln>
        </p:spPr>
        <p:txBody>
          <a:bodyPr spcFirstLastPara="1" wrap="square" lIns="79125" tIns="39550" rIns="79125" bIns="39550" anchor="t" anchorCtr="0">
            <a:noAutofit/>
          </a:bodyPr>
          <a:lstStyle>
            <a:lvl1pPr marL="457200" lvl="0" indent="-298450" algn="l" rtl="0">
              <a:lnSpc>
                <a:spcPct val="100000"/>
              </a:lnSpc>
              <a:spcBef>
                <a:spcPts val="500"/>
              </a:spcBef>
              <a:spcAft>
                <a:spcPts val="0"/>
              </a:spcAft>
              <a:buSzPts val="1100"/>
              <a:buChar char="?"/>
              <a:defRPr sz="1200"/>
            </a:lvl1pPr>
            <a:lvl2pPr marL="914400" lvl="1" indent="-304800" algn="l" rtl="0">
              <a:lnSpc>
                <a:spcPct val="100000"/>
              </a:lnSpc>
              <a:spcBef>
                <a:spcPts val="300"/>
              </a:spcBef>
              <a:spcAft>
                <a:spcPts val="0"/>
              </a:spcAft>
              <a:buSzPts val="1200"/>
              <a:buChar char="⚫"/>
              <a:defRPr sz="1200"/>
            </a:lvl2pPr>
            <a:lvl3pPr marL="1371600" lvl="2" indent="-285750" algn="l" rtl="0">
              <a:lnSpc>
                <a:spcPct val="100000"/>
              </a:lnSpc>
              <a:spcBef>
                <a:spcPts val="300"/>
              </a:spcBef>
              <a:spcAft>
                <a:spcPts val="0"/>
              </a:spcAft>
              <a:buSzPts val="900"/>
              <a:buChar char="?"/>
              <a:defRPr sz="1200"/>
            </a:lvl3pPr>
            <a:lvl4pPr marL="1828800" lvl="3" indent="-285750" algn="l" rtl="0">
              <a:lnSpc>
                <a:spcPct val="100000"/>
              </a:lnSpc>
              <a:spcBef>
                <a:spcPts val="300"/>
              </a:spcBef>
              <a:spcAft>
                <a:spcPts val="0"/>
              </a:spcAft>
              <a:buSzPts val="900"/>
              <a:buChar char="?"/>
              <a:defRPr sz="1200"/>
            </a:lvl4pPr>
            <a:lvl5pPr marL="2286000" lvl="4" indent="-298450" algn="l" rtl="0">
              <a:lnSpc>
                <a:spcPct val="100000"/>
              </a:lnSpc>
              <a:spcBef>
                <a:spcPts val="300"/>
              </a:spcBef>
              <a:spcAft>
                <a:spcPts val="0"/>
              </a:spcAft>
              <a:buSzPts val="1100"/>
              <a:buChar char="⚫"/>
              <a:defRPr sz="1200"/>
            </a:lvl5pPr>
            <a:lvl6pPr marL="2743200" lvl="5" indent="-330200" algn="l" rtl="0">
              <a:lnSpc>
                <a:spcPct val="100000"/>
              </a:lnSpc>
              <a:spcBef>
                <a:spcPts val="300"/>
              </a:spcBef>
              <a:spcAft>
                <a:spcPts val="0"/>
              </a:spcAft>
              <a:buSzPts val="1600"/>
              <a:buChar char="•"/>
              <a:defRPr sz="1200"/>
            </a:lvl6pPr>
            <a:lvl7pPr marL="3200400" lvl="6" indent="-285750" algn="l" rtl="0">
              <a:lnSpc>
                <a:spcPct val="100000"/>
              </a:lnSpc>
              <a:spcBef>
                <a:spcPts val="300"/>
              </a:spcBef>
              <a:spcAft>
                <a:spcPts val="0"/>
              </a:spcAft>
              <a:buSzPts val="900"/>
              <a:buChar char="⚪"/>
              <a:defRPr sz="1200"/>
            </a:lvl7pPr>
            <a:lvl8pPr marL="3657600" lvl="7" indent="-330200" algn="l" rtl="0">
              <a:lnSpc>
                <a:spcPct val="100000"/>
              </a:lnSpc>
              <a:spcBef>
                <a:spcPts val="300"/>
              </a:spcBef>
              <a:spcAft>
                <a:spcPts val="0"/>
              </a:spcAft>
              <a:buSzPts val="1600"/>
              <a:buChar char="•"/>
              <a:defRPr sz="1200"/>
            </a:lvl8pPr>
            <a:lvl9pPr marL="4114800" lvl="8" indent="-330200" algn="l" rtl="0">
              <a:lnSpc>
                <a:spcPct val="100000"/>
              </a:lnSpc>
              <a:spcBef>
                <a:spcPts val="300"/>
              </a:spcBef>
              <a:spcAft>
                <a:spcPts val="0"/>
              </a:spcAft>
              <a:buSzPts val="1600"/>
              <a:buChar char="•"/>
              <a:defRPr sz="1200"/>
            </a:lvl9pPr>
          </a:lstStyle>
          <a:p>
            <a:endParaRPr/>
          </a:p>
        </p:txBody>
      </p:sp>
      <p:sp>
        <p:nvSpPr>
          <p:cNvPr id="182" name="Google Shape;182;g1057fa9bce1_0_161"/>
          <p:cNvSpPr txBox="1">
            <a:spLocks noGrp="1"/>
          </p:cNvSpPr>
          <p:nvPr>
            <p:ph type="dt" idx="10"/>
          </p:nvPr>
        </p:nvSpPr>
        <p:spPr>
          <a:xfrm rot="5400000">
            <a:off x="7590311" y="1081888"/>
            <a:ext cx="2011200" cy="3840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83" name="Google Shape;183;g1057fa9bce1_0_161"/>
          <p:cNvSpPr txBox="1">
            <a:spLocks noGrp="1"/>
          </p:cNvSpPr>
          <p:nvPr>
            <p:ph type="ftr" idx="11"/>
          </p:nvPr>
        </p:nvSpPr>
        <p:spPr>
          <a:xfrm rot="5400000">
            <a:off x="6989908" y="3736387"/>
            <a:ext cx="3200400" cy="366300"/>
          </a:xfrm>
          <a:prstGeom prst="rect">
            <a:avLst/>
          </a:prstGeom>
          <a:noFill/>
          <a:ln>
            <a:noFill/>
          </a:ln>
        </p:spPr>
        <p:txBody>
          <a:bodyPr spcFirstLastPara="1" wrap="square" lIns="79125" tIns="39550" rIns="79125" bIns="39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84" name="Google Shape;184;g1057fa9bce1_0_161"/>
          <p:cNvSpPr txBox="1">
            <a:spLocks noGrp="1"/>
          </p:cNvSpPr>
          <p:nvPr>
            <p:ph type="sldNum" idx="12"/>
          </p:nvPr>
        </p:nvSpPr>
        <p:spPr>
          <a:xfrm>
            <a:off x="8128488" y="5734051"/>
            <a:ext cx="609600" cy="520800"/>
          </a:xfrm>
          <a:prstGeom prst="rect">
            <a:avLst/>
          </a:prstGeom>
          <a:noFill/>
          <a:ln>
            <a:noFill/>
          </a:ln>
        </p:spPr>
        <p:txBody>
          <a:bodyPr spcFirstLastPara="1" wrap="square" lIns="79125" tIns="39550" rIns="79125" bIns="3955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 name="Google Shape;31;p4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type="objOnly">
  <p:cSld name="OBJECT_ONLY">
    <p:spTree>
      <p:nvGrpSpPr>
        <p:cNvPr id="1" name="Shape 34"/>
        <p:cNvGrpSpPr/>
        <p:nvPr/>
      </p:nvGrpSpPr>
      <p:grpSpPr>
        <a:xfrm>
          <a:off x="0" y="0"/>
          <a:ext cx="0" cy="0"/>
          <a:chOff x="0" y="0"/>
          <a:chExt cx="0" cy="0"/>
        </a:xfrm>
      </p:grpSpPr>
      <p:sp>
        <p:nvSpPr>
          <p:cNvPr id="35" name="Google Shape;35;p42"/>
          <p:cNvSpPr txBox="1">
            <a:spLocks noGrp="1"/>
          </p:cNvSpPr>
          <p:nvPr>
            <p:ph type="body" idx="1"/>
          </p:nvPr>
        </p:nvSpPr>
        <p:spPr>
          <a:xfrm>
            <a:off x="457200" y="274640"/>
            <a:ext cx="8229600" cy="5851525"/>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43"/>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43"/>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2" name="Google Shape;42;p43"/>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3" name="Google Shape;43;p4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cxnSp>
        <p:nvCxnSpPr>
          <p:cNvPr id="46" name="Google Shape;46;p43"/>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Diapositiva titolo">
  <p:cSld name="1_Diapositiva titolo">
    <p:spTree>
      <p:nvGrpSpPr>
        <p:cNvPr id="1" name="Shape 47"/>
        <p:cNvGrpSpPr/>
        <p:nvPr/>
      </p:nvGrpSpPr>
      <p:grpSpPr>
        <a:xfrm>
          <a:off x="0" y="0"/>
          <a:ext cx="0" cy="0"/>
          <a:chOff x="0" y="0"/>
          <a:chExt cx="0" cy="0"/>
        </a:xfrm>
      </p:grpSpPr>
      <p:grpSp>
        <p:nvGrpSpPr>
          <p:cNvPr id="48" name="Google Shape;48;p44"/>
          <p:cNvGrpSpPr/>
          <p:nvPr/>
        </p:nvGrpSpPr>
        <p:grpSpPr>
          <a:xfrm>
            <a:off x="0" y="0"/>
            <a:ext cx="9009063" cy="928688"/>
            <a:chOff x="0" y="1536"/>
            <a:chExt cx="5675" cy="663"/>
          </a:xfrm>
        </p:grpSpPr>
        <p:grpSp>
          <p:nvGrpSpPr>
            <p:cNvPr id="49" name="Google Shape;49;p44"/>
            <p:cNvGrpSpPr/>
            <p:nvPr/>
          </p:nvGrpSpPr>
          <p:grpSpPr>
            <a:xfrm>
              <a:off x="185" y="1604"/>
              <a:ext cx="449" cy="299"/>
              <a:chOff x="720" y="336"/>
              <a:chExt cx="624" cy="432"/>
            </a:xfrm>
          </p:grpSpPr>
          <p:sp>
            <p:nvSpPr>
              <p:cNvPr id="50" name="Google Shape;50;p44"/>
              <p:cNvSpPr/>
              <p:nvPr/>
            </p:nvSpPr>
            <p:spPr>
              <a:xfrm>
                <a:off x="720" y="336"/>
                <a:ext cx="384" cy="432"/>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 name="Google Shape;51;p44"/>
              <p:cNvSpPr/>
              <p:nvPr/>
            </p:nvSpPr>
            <p:spPr>
              <a:xfrm>
                <a:off x="1056" y="336"/>
                <a:ext cx="288" cy="432"/>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2" name="Google Shape;52;p44"/>
            <p:cNvGrpSpPr/>
            <p:nvPr/>
          </p:nvGrpSpPr>
          <p:grpSpPr>
            <a:xfrm>
              <a:off x="263" y="1870"/>
              <a:ext cx="466" cy="299"/>
              <a:chOff x="912" y="2640"/>
              <a:chExt cx="672" cy="432"/>
            </a:xfrm>
          </p:grpSpPr>
          <p:sp>
            <p:nvSpPr>
              <p:cNvPr id="53" name="Google Shape;53;p44"/>
              <p:cNvSpPr/>
              <p:nvPr/>
            </p:nvSpPr>
            <p:spPr>
              <a:xfrm>
                <a:off x="912" y="2640"/>
                <a:ext cx="384" cy="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4" name="Google Shape;54;p44"/>
              <p:cNvSpPr/>
              <p:nvPr/>
            </p:nvSpPr>
            <p:spPr>
              <a:xfrm>
                <a:off x="1248" y="2640"/>
                <a:ext cx="336" cy="432"/>
              </a:xfrm>
              <a:prstGeom prst="rect">
                <a:avLst/>
              </a:prstGeom>
              <a:gradFill>
                <a:gsLst>
                  <a:gs pos="0">
                    <a:schemeClr val="accen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55" name="Google Shape;55;p44"/>
            <p:cNvSpPr/>
            <p:nvPr/>
          </p:nvSpPr>
          <p:spPr>
            <a:xfrm>
              <a:off x="0" y="1824"/>
              <a:ext cx="353" cy="266"/>
            </a:xfrm>
            <a:prstGeom prst="rect">
              <a:avLst/>
            </a:prstGeom>
            <a:gradFill>
              <a:gsLst>
                <a:gs pos="0">
                  <a:schemeClr val="lt1"/>
                </a:gs>
                <a:gs pos="100000">
                  <a:schemeClr val="hlink"/>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6" name="Google Shape;56;p44"/>
            <p:cNvSpPr/>
            <p:nvPr/>
          </p:nvSpPr>
          <p:spPr>
            <a:xfrm>
              <a:off x="400" y="1536"/>
              <a:ext cx="20" cy="663"/>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 name="Google Shape;57;p44"/>
            <p:cNvSpPr/>
            <p:nvPr/>
          </p:nvSpPr>
          <p:spPr>
            <a:xfrm rot="10800000" flipH="1">
              <a:off x="199" y="2054"/>
              <a:ext cx="5476" cy="35"/>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58" name="Google Shape;58;p44"/>
          <p:cNvCxnSpPr/>
          <p:nvPr/>
        </p:nvCxnSpPr>
        <p:spPr>
          <a:xfrm>
            <a:off x="0" y="6357938"/>
            <a:ext cx="9144000" cy="0"/>
          </a:xfrm>
          <a:prstGeom prst="straightConnector1">
            <a:avLst/>
          </a:prstGeom>
          <a:noFill/>
          <a:ln w="9525" cap="flat" cmpd="sng">
            <a:solidFill>
              <a:srgbClr val="FF0066"/>
            </a:solidFill>
            <a:prstDash val="solid"/>
            <a:round/>
            <a:headEnd type="none" w="sm" len="sm"/>
            <a:tailEnd type="none" w="sm" len="sm"/>
          </a:ln>
          <a:effectLst>
            <a:outerShdw blurRad="38100" dist="25400" dir="2700000" algn="br" rotWithShape="0">
              <a:srgbClr val="000000">
                <a:alpha val="60000"/>
              </a:srgbClr>
            </a:outerShdw>
          </a:effectLst>
        </p:spPr>
      </p:cxnSp>
      <p:sp>
        <p:nvSpPr>
          <p:cNvPr id="59" name="Google Shape;59;p44"/>
          <p:cNvSpPr txBox="1"/>
          <p:nvPr/>
        </p:nvSpPr>
        <p:spPr>
          <a:xfrm>
            <a:off x="2476500" y="5934075"/>
            <a:ext cx="18415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0" i="1"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bg>
      <p:bgPr>
        <a:solidFill>
          <a:schemeClr val="dk2"/>
        </a:solidFill>
        <a:effectLst/>
      </p:bgPr>
    </p:bg>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5"/>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63" name="Google Shape;63;p4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cxnSp>
        <p:nvCxnSpPr>
          <p:cNvPr id="66" name="Google Shape;66;p45"/>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0" name="Google Shape;70;p46"/>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1" name="Google Shape;71;p4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38"/>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106"/>
        <p:cNvGrpSpPr/>
        <p:nvPr/>
      </p:nvGrpSpPr>
      <p:grpSpPr>
        <a:xfrm>
          <a:off x="0" y="0"/>
          <a:ext cx="0" cy="0"/>
          <a:chOff x="0" y="0"/>
          <a:chExt cx="0" cy="0"/>
        </a:xfrm>
      </p:grpSpPr>
      <p:sp>
        <p:nvSpPr>
          <p:cNvPr id="107" name="Google Shape;107;g1057fa9bce1_0_89"/>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108" name="Google Shape;108;g1057fa9bce1_0_89"/>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109" name="Google Shape;109;g1057fa9bce1_0_8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57fa9bce1_0_84"/>
          <p:cNvSpPr txBox="1">
            <a:spLocks noGrp="1"/>
          </p:cNvSpPr>
          <p:nvPr>
            <p:ph type="ctrTitle"/>
          </p:nvPr>
        </p:nvSpPr>
        <p:spPr>
          <a:xfrm>
            <a:off x="1004150" y="2335685"/>
            <a:ext cx="7136700" cy="1363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r>
              <a:rPr lang="it-IT" sz="4800"/>
              <a:t>Misurazione delle performance e Business Analytics</a:t>
            </a:r>
            <a:endParaRPr sz="4800"/>
          </a:p>
          <a:p>
            <a:pPr marL="0" lvl="0" indent="0" algn="ctr" rtl="0">
              <a:lnSpc>
                <a:spcPct val="100000"/>
              </a:lnSpc>
              <a:spcBef>
                <a:spcPts val="0"/>
              </a:spcBef>
              <a:spcAft>
                <a:spcPts val="0"/>
              </a:spcAft>
              <a:buSzPts val="5400"/>
              <a:buNone/>
            </a:pPr>
            <a:r>
              <a:rPr lang="it-IT" sz="1900"/>
              <a:t>Modelli di misurazione delle performance</a:t>
            </a:r>
            <a:endParaRPr sz="1900"/>
          </a:p>
        </p:txBody>
      </p:sp>
      <p:sp>
        <p:nvSpPr>
          <p:cNvPr id="190" name="Google Shape;190;g1057fa9bce1_0_84"/>
          <p:cNvSpPr txBox="1">
            <a:spLocks noGrp="1"/>
          </p:cNvSpPr>
          <p:nvPr>
            <p:ph type="subTitle" idx="1"/>
          </p:nvPr>
        </p:nvSpPr>
        <p:spPr>
          <a:xfrm>
            <a:off x="2137225" y="3800052"/>
            <a:ext cx="4870500" cy="105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it-IT" sz="1800"/>
              <a:t>Cdl. Diritto, Economia e Strategia Aziendale</a:t>
            </a:r>
            <a:endParaRPr sz="1800"/>
          </a:p>
          <a:p>
            <a:pPr marL="0" lvl="0" indent="0" algn="ctr" rtl="0">
              <a:lnSpc>
                <a:spcPct val="100000"/>
              </a:lnSpc>
              <a:spcBef>
                <a:spcPts val="0"/>
              </a:spcBef>
              <a:spcAft>
                <a:spcPts val="0"/>
              </a:spcAft>
              <a:buSzPts val="2400"/>
              <a:buNone/>
            </a:pPr>
            <a:r>
              <a:rPr lang="it-IT" sz="1800"/>
              <a:t>Prof. Daniela Mancini</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it-IT"/>
              <a:t>esempi</a:t>
            </a:r>
            <a:endParaRPr/>
          </a:p>
        </p:txBody>
      </p:sp>
      <p:sp>
        <p:nvSpPr>
          <p:cNvPr id="446" name="Google Shape;446;p10"/>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1700"/>
              <a:buNone/>
            </a:pPr>
            <a:r>
              <a:rPr lang="it-IT"/>
              <a:t>Saint gobain</a:t>
            </a:r>
            <a:endParaRPr/>
          </a:p>
        </p:txBody>
      </p:sp>
      <p:sp>
        <p:nvSpPr>
          <p:cNvPr id="447" name="Google Shape;447;p10"/>
          <p:cNvSpPr txBox="1">
            <a:spLocks noGrp="1"/>
          </p:cNvSpPr>
          <p:nvPr>
            <p:ph type="body" idx="2"/>
          </p:nvPr>
        </p:nvSpPr>
        <p:spPr>
          <a:xfrm>
            <a:off x="457200" y="2438400"/>
            <a:ext cx="3931920" cy="1854696"/>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1700"/>
              <a:buChar char="•"/>
            </a:pPr>
            <a:r>
              <a:rPr lang="it-IT" sz="2000"/>
              <a:t>Gestione commerciale</a:t>
            </a:r>
            <a:endParaRPr/>
          </a:p>
          <a:p>
            <a:pPr marL="182880" lvl="0" indent="-182880" algn="l" rtl="0">
              <a:spcBef>
                <a:spcPts val="400"/>
              </a:spcBef>
              <a:spcAft>
                <a:spcPts val="0"/>
              </a:spcAft>
              <a:buSzPts val="1700"/>
              <a:buChar char="•"/>
            </a:pPr>
            <a:r>
              <a:rPr lang="it-IT" sz="2000"/>
              <a:t>Gestione tecnica e finanziaria</a:t>
            </a:r>
            <a:endParaRPr/>
          </a:p>
          <a:p>
            <a:pPr marL="182880" lvl="0" indent="-182880" algn="l" rtl="0">
              <a:spcBef>
                <a:spcPts val="400"/>
              </a:spcBef>
              <a:spcAft>
                <a:spcPts val="0"/>
              </a:spcAft>
              <a:buSzPts val="1700"/>
              <a:buChar char="•"/>
            </a:pPr>
            <a:r>
              <a:rPr lang="it-IT" sz="2000"/>
              <a:t>Gestione personale</a:t>
            </a:r>
            <a:endParaRPr/>
          </a:p>
          <a:p>
            <a:pPr marL="182880" lvl="0" indent="-182880" algn="l" rtl="0">
              <a:spcBef>
                <a:spcPts val="400"/>
              </a:spcBef>
              <a:spcAft>
                <a:spcPts val="0"/>
              </a:spcAft>
              <a:buSzPts val="1700"/>
              <a:buChar char="•"/>
            </a:pPr>
            <a:r>
              <a:rPr lang="it-IT" sz="2000"/>
              <a:t>Contribuzione sociale e potere d’acquisto</a:t>
            </a:r>
            <a:endParaRPr/>
          </a:p>
        </p:txBody>
      </p:sp>
      <p:sp>
        <p:nvSpPr>
          <p:cNvPr id="448" name="Google Shape;448;p10"/>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1700"/>
              <a:buNone/>
            </a:pPr>
            <a:r>
              <a:rPr lang="it-IT"/>
              <a:t>pechiney</a:t>
            </a:r>
            <a:endParaRPr/>
          </a:p>
        </p:txBody>
      </p:sp>
      <p:sp>
        <p:nvSpPr>
          <p:cNvPr id="449" name="Google Shape;449;p10"/>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1700"/>
              <a:buChar char="•"/>
            </a:pPr>
            <a:r>
              <a:rPr lang="it-IT" sz="2000"/>
              <a:t>Centri di costo gestionali</a:t>
            </a:r>
            <a:endParaRPr/>
          </a:p>
          <a:p>
            <a:pPr marL="182880" lvl="0" indent="-182880" algn="l" rtl="0">
              <a:spcBef>
                <a:spcPts val="400"/>
              </a:spcBef>
              <a:spcAft>
                <a:spcPts val="0"/>
              </a:spcAft>
              <a:buSzPts val="1700"/>
              <a:buChar char="•"/>
            </a:pPr>
            <a:r>
              <a:rPr lang="it-IT" sz="2000"/>
              <a:t>Spese generali</a:t>
            </a:r>
            <a:endParaRPr/>
          </a:p>
          <a:p>
            <a:pPr marL="182880" lvl="0" indent="-182880" algn="l" rtl="0">
              <a:spcBef>
                <a:spcPts val="400"/>
              </a:spcBef>
              <a:spcAft>
                <a:spcPts val="0"/>
              </a:spcAft>
              <a:buSzPts val="1700"/>
              <a:buChar char="•"/>
            </a:pPr>
            <a:r>
              <a:rPr lang="it-IT" sz="2000"/>
              <a:t>Costi di produzione</a:t>
            </a:r>
            <a:endParaRPr/>
          </a:p>
          <a:p>
            <a:pPr marL="182880" lvl="0" indent="-182880" algn="l" rtl="0">
              <a:spcBef>
                <a:spcPts val="400"/>
              </a:spcBef>
              <a:spcAft>
                <a:spcPts val="0"/>
              </a:spcAft>
              <a:buSzPts val="1700"/>
              <a:buChar char="•"/>
            </a:pPr>
            <a:r>
              <a:rPr lang="it-IT" sz="2000"/>
              <a:t>Costi del personale</a:t>
            </a:r>
            <a:endParaRPr/>
          </a:p>
          <a:p>
            <a:pPr marL="182880" lvl="0" indent="-182880" algn="l" rtl="0">
              <a:spcBef>
                <a:spcPts val="400"/>
              </a:spcBef>
              <a:spcAft>
                <a:spcPts val="0"/>
              </a:spcAft>
              <a:buSzPts val="1700"/>
              <a:buChar char="•"/>
            </a:pPr>
            <a:r>
              <a:rPr lang="it-IT" sz="2000"/>
              <a:t>Premi di produttività</a:t>
            </a:r>
            <a:endParaRPr/>
          </a:p>
          <a:p>
            <a:pPr marL="182880" lvl="0" indent="-182880" algn="l" rtl="0">
              <a:spcBef>
                <a:spcPts val="400"/>
              </a:spcBef>
              <a:spcAft>
                <a:spcPts val="0"/>
              </a:spcAft>
              <a:buSzPts val="1700"/>
              <a:buChar char="•"/>
            </a:pPr>
            <a:r>
              <a:rPr lang="it-IT" sz="2000"/>
              <a:t>Volumi di produzione</a:t>
            </a:r>
            <a:endParaRPr/>
          </a:p>
          <a:p>
            <a:pPr marL="182880" lvl="0" indent="-182880" algn="l" rtl="0">
              <a:spcBef>
                <a:spcPts val="400"/>
              </a:spcBef>
              <a:spcAft>
                <a:spcPts val="0"/>
              </a:spcAft>
              <a:buSzPts val="1700"/>
              <a:buChar char="•"/>
            </a:pPr>
            <a:r>
              <a:rPr lang="it-IT" sz="2000"/>
              <a:t>Rimanenze di magazzino</a:t>
            </a:r>
            <a:endParaRPr/>
          </a:p>
          <a:p>
            <a:pPr marL="182880" lvl="0" indent="-182880" algn="l" rtl="0">
              <a:spcBef>
                <a:spcPts val="400"/>
              </a:spcBef>
              <a:spcAft>
                <a:spcPts val="0"/>
              </a:spcAft>
              <a:buSzPts val="1700"/>
              <a:buChar char="•"/>
            </a:pPr>
            <a:r>
              <a:rPr lang="it-IT" sz="2000"/>
              <a:t>Costi di energia</a:t>
            </a:r>
            <a:endParaRPr/>
          </a:p>
        </p:txBody>
      </p:sp>
      <p:sp>
        <p:nvSpPr>
          <p:cNvPr id="450" name="Google Shape;450;p10"/>
          <p:cNvSpPr txBox="1"/>
          <p:nvPr/>
        </p:nvSpPr>
        <p:spPr>
          <a:xfrm>
            <a:off x="424056" y="4814664"/>
            <a:ext cx="3931920" cy="1854696"/>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90000"/>
              </a:lnSpc>
              <a:spcBef>
                <a:spcPts val="0"/>
              </a:spcBef>
              <a:spcAft>
                <a:spcPts val="0"/>
              </a:spcAft>
              <a:buClr>
                <a:schemeClr val="accent1"/>
              </a:buClr>
              <a:buSzPts val="1700"/>
              <a:buFont typeface="Arial"/>
              <a:buChar char="•"/>
            </a:pPr>
            <a:r>
              <a:rPr lang="it-IT" sz="2000" b="0" i="0" u="none" strike="noStrike" cap="none">
                <a:solidFill>
                  <a:schemeClr val="dk1"/>
                </a:solidFill>
                <a:latin typeface="Arial"/>
                <a:ea typeface="Arial"/>
                <a:cs typeface="Arial"/>
                <a:sym typeface="Arial"/>
              </a:rPr>
              <a:t>Consegne</a:t>
            </a:r>
            <a:endParaRPr/>
          </a:p>
          <a:p>
            <a:pPr marL="182880" marR="0" lvl="0" indent="-182880" algn="l" rtl="0">
              <a:lnSpc>
                <a:spcPct val="90000"/>
              </a:lnSpc>
              <a:spcBef>
                <a:spcPts val="400"/>
              </a:spcBef>
              <a:spcAft>
                <a:spcPts val="0"/>
              </a:spcAft>
              <a:buClr>
                <a:schemeClr val="accent1"/>
              </a:buClr>
              <a:buSzPts val="1700"/>
              <a:buFont typeface="Arial"/>
              <a:buChar char="•"/>
            </a:pPr>
            <a:r>
              <a:rPr lang="it-IT" sz="2000" b="0" i="0" u="none" strike="noStrike" cap="none">
                <a:solidFill>
                  <a:schemeClr val="dk1"/>
                </a:solidFill>
                <a:latin typeface="Arial"/>
                <a:ea typeface="Arial"/>
                <a:cs typeface="Arial"/>
                <a:sym typeface="Arial"/>
              </a:rPr>
              <a:t>Risultati</a:t>
            </a:r>
            <a:endParaRPr/>
          </a:p>
          <a:p>
            <a:pPr marL="182880" marR="0" lvl="0" indent="-182880" algn="l" rtl="0">
              <a:lnSpc>
                <a:spcPct val="90000"/>
              </a:lnSpc>
              <a:spcBef>
                <a:spcPts val="400"/>
              </a:spcBef>
              <a:spcAft>
                <a:spcPts val="0"/>
              </a:spcAft>
              <a:buClr>
                <a:schemeClr val="accent1"/>
              </a:buClr>
              <a:buSzPts val="1700"/>
              <a:buFont typeface="Arial"/>
              <a:buChar char="•"/>
            </a:pPr>
            <a:r>
              <a:rPr lang="it-IT" sz="2000" b="0" i="0" u="none" strike="noStrike" cap="none">
                <a:solidFill>
                  <a:schemeClr val="dk1"/>
                </a:solidFill>
                <a:latin typeface="Arial"/>
                <a:ea typeface="Arial"/>
                <a:cs typeface="Arial"/>
                <a:sym typeface="Arial"/>
              </a:rPr>
              <a:t>Investimenti</a:t>
            </a:r>
            <a:endParaRPr/>
          </a:p>
          <a:p>
            <a:pPr marL="182880" marR="0" lvl="0" indent="-182880" algn="l" rtl="0">
              <a:lnSpc>
                <a:spcPct val="90000"/>
              </a:lnSpc>
              <a:spcBef>
                <a:spcPts val="400"/>
              </a:spcBef>
              <a:spcAft>
                <a:spcPts val="0"/>
              </a:spcAft>
              <a:buClr>
                <a:schemeClr val="accent1"/>
              </a:buClr>
              <a:buSzPts val="1700"/>
              <a:buFont typeface="Arial"/>
              <a:buChar char="•"/>
            </a:pPr>
            <a:r>
              <a:rPr lang="it-IT" sz="2000" b="0" i="0" u="none" strike="noStrike" cap="none">
                <a:solidFill>
                  <a:schemeClr val="dk1"/>
                </a:solidFill>
                <a:latin typeface="Arial"/>
                <a:ea typeface="Arial"/>
                <a:cs typeface="Arial"/>
                <a:sym typeface="Arial"/>
              </a:rPr>
              <a:t>situazione attuale </a:t>
            </a:r>
            <a:endParaRPr/>
          </a:p>
          <a:p>
            <a:pPr marL="182880" marR="0" lvl="0" indent="-182880" algn="l" rtl="0">
              <a:lnSpc>
                <a:spcPct val="90000"/>
              </a:lnSpc>
              <a:spcBef>
                <a:spcPts val="400"/>
              </a:spcBef>
              <a:spcAft>
                <a:spcPts val="0"/>
              </a:spcAft>
              <a:buClr>
                <a:schemeClr val="accent1"/>
              </a:buClr>
              <a:buSzPts val="1700"/>
              <a:buFont typeface="Arial"/>
              <a:buChar char="•"/>
            </a:pPr>
            <a:r>
              <a:rPr lang="it-IT" sz="2000" b="0" i="0" u="none" strike="noStrike" cap="none">
                <a:solidFill>
                  <a:schemeClr val="dk1"/>
                </a:solidFill>
                <a:latin typeface="Arial"/>
                <a:ea typeface="Arial"/>
                <a:cs typeface="Arial"/>
                <a:sym typeface="Arial"/>
              </a:rPr>
              <a:t>Personale</a:t>
            </a:r>
            <a:endParaRPr/>
          </a:p>
        </p:txBody>
      </p:sp>
      <p:sp>
        <p:nvSpPr>
          <p:cNvPr id="451" name="Google Shape;451;p10"/>
          <p:cNvSpPr txBox="1"/>
          <p:nvPr/>
        </p:nvSpPr>
        <p:spPr>
          <a:xfrm>
            <a:off x="467544" y="4229398"/>
            <a:ext cx="3931920" cy="639762"/>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accent1"/>
              </a:buClr>
              <a:buSzPts val="1700"/>
              <a:buFont typeface="Arial"/>
              <a:buNone/>
            </a:pPr>
            <a:r>
              <a:rPr lang="it-IT" sz="2000" b="0" i="0" u="none" strike="noStrike" cap="none">
                <a:solidFill>
                  <a:schemeClr val="dk2"/>
                </a:solidFill>
                <a:latin typeface="Arial"/>
                <a:ea typeface="Arial"/>
                <a:cs typeface="Arial"/>
                <a:sym typeface="Arial"/>
              </a:rPr>
              <a:t>lafarge</a:t>
            </a:r>
            <a:endParaRPr/>
          </a:p>
        </p:txBody>
      </p:sp>
      <p:sp>
        <p:nvSpPr>
          <p:cNvPr id="2" name="Sole 1">
            <a:extLst>
              <a:ext uri="{FF2B5EF4-FFF2-40B4-BE49-F238E27FC236}">
                <a16:creationId xmlns:a16="http://schemas.microsoft.com/office/drawing/2014/main" id="{2F648C61-4CB6-9191-D614-D253ADAF1A93}"/>
              </a:ext>
            </a:extLst>
          </p:cNvPr>
          <p:cNvSpPr/>
          <p:nvPr/>
        </p:nvSpPr>
        <p:spPr>
          <a:xfrm>
            <a:off x="5624052" y="5498656"/>
            <a:ext cx="3608438" cy="1219865"/>
          </a:xfrm>
          <a:prstGeom prst="sun">
            <a:avLst>
              <a:gd name="adj" fmla="val 18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Uso di grafici</a:t>
            </a:r>
          </a:p>
          <a:p>
            <a:pPr algn="ctr"/>
            <a:r>
              <a:rPr lang="it-IT" dirty="0"/>
              <a:t>Indicatori anche non finanziari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1"/>
          <p:cNvSpPr txBox="1"/>
          <p:nvPr/>
        </p:nvSpPr>
        <p:spPr>
          <a:xfrm>
            <a:off x="1247196" y="188640"/>
            <a:ext cx="7344354" cy="425418"/>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2280"/>
              <a:buFont typeface="Noto Sans Symbols"/>
              <a:buChar char="⚫"/>
            </a:pPr>
            <a:r>
              <a:rPr lang="it-IT" sz="2400" b="0" i="0" u="none" strike="noStrike" cap="none">
                <a:solidFill>
                  <a:schemeClr val="dk2"/>
                </a:solidFill>
                <a:latin typeface="Arial"/>
                <a:ea typeface="Arial"/>
                <a:cs typeface="Arial"/>
                <a:sym typeface="Arial"/>
              </a:rPr>
              <a:t>“Piramide SMART” Lynch-Cross</a:t>
            </a:r>
            <a:endParaRPr sz="2400" b="0" i="0" u="none" strike="noStrike" cap="none">
              <a:solidFill>
                <a:schemeClr val="dk2"/>
              </a:solidFill>
              <a:latin typeface="Arial"/>
              <a:ea typeface="Arial"/>
              <a:cs typeface="Arial"/>
              <a:sym typeface="Arial"/>
            </a:endParaRPr>
          </a:p>
          <a:p>
            <a:pPr marL="1188720" marR="0" lvl="3" indent="-210311" algn="just" rtl="0">
              <a:lnSpc>
                <a:spcPct val="80000"/>
              </a:lnSpc>
              <a:spcBef>
                <a:spcPts val="320"/>
              </a:spcBef>
              <a:spcAft>
                <a:spcPts val="0"/>
              </a:spcAft>
              <a:buClr>
                <a:schemeClr val="accent3"/>
              </a:buClr>
              <a:buSzPts val="1040"/>
              <a:buFont typeface="Arial"/>
              <a:buNone/>
            </a:pPr>
            <a:endParaRPr sz="1600" b="0" i="0" u="none" strike="noStrike" cap="none">
              <a:solidFill>
                <a:schemeClr val="dk2"/>
              </a:solidFill>
              <a:latin typeface="Arial"/>
              <a:ea typeface="Arial"/>
              <a:cs typeface="Arial"/>
              <a:sym typeface="Arial"/>
            </a:endParaRPr>
          </a:p>
          <a:p>
            <a:pPr marL="274320" marR="0" lvl="0" indent="-129540" algn="l" rtl="0">
              <a:lnSpc>
                <a:spcPct val="80000"/>
              </a:lnSpc>
              <a:spcBef>
                <a:spcPts val="480"/>
              </a:spcBef>
              <a:spcAft>
                <a:spcPts val="0"/>
              </a:spcAft>
              <a:buClr>
                <a:schemeClr val="accent3"/>
              </a:buClr>
              <a:buSzPts val="2280"/>
              <a:buFont typeface="Noto Sans Symbols"/>
              <a:buNone/>
            </a:pPr>
            <a:endParaRPr sz="2400" b="0" i="0" u="none" strike="noStrike" cap="none">
              <a:solidFill>
                <a:schemeClr val="dk2"/>
              </a:solidFill>
              <a:latin typeface="Arial"/>
              <a:ea typeface="Arial"/>
              <a:cs typeface="Arial"/>
              <a:sym typeface="Arial"/>
            </a:endParaRPr>
          </a:p>
        </p:txBody>
      </p:sp>
      <p:sp>
        <p:nvSpPr>
          <p:cNvPr id="458" name="Google Shape;458;p11"/>
          <p:cNvSpPr/>
          <p:nvPr/>
        </p:nvSpPr>
        <p:spPr>
          <a:xfrm>
            <a:off x="762000" y="1981200"/>
            <a:ext cx="7620000" cy="3962400"/>
          </a:xfrm>
          <a:prstGeom prst="triangle">
            <a:avLst>
              <a:gd name="adj" fmla="val 50000"/>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59" name="Google Shape;459;p11"/>
          <p:cNvCxnSpPr/>
          <p:nvPr/>
        </p:nvCxnSpPr>
        <p:spPr>
          <a:xfrm>
            <a:off x="1828800" y="4800600"/>
            <a:ext cx="5486400" cy="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11"/>
          <p:cNvCxnSpPr/>
          <p:nvPr/>
        </p:nvCxnSpPr>
        <p:spPr>
          <a:xfrm>
            <a:off x="2819400" y="3810000"/>
            <a:ext cx="3505200" cy="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11"/>
          <p:cNvCxnSpPr/>
          <p:nvPr/>
        </p:nvCxnSpPr>
        <p:spPr>
          <a:xfrm>
            <a:off x="3733800" y="2819400"/>
            <a:ext cx="1676400" cy="0"/>
          </a:xfrm>
          <a:prstGeom prst="straightConnector1">
            <a:avLst/>
          </a:prstGeom>
          <a:noFill/>
          <a:ln w="9525" cap="flat" cmpd="sng">
            <a:solidFill>
              <a:schemeClr val="dk1"/>
            </a:solidFill>
            <a:prstDash val="solid"/>
            <a:round/>
            <a:headEnd type="none" w="med" len="med"/>
            <a:tailEnd type="none" w="med" len="med"/>
          </a:ln>
        </p:spPr>
      </p:cxnSp>
      <p:sp>
        <p:nvSpPr>
          <p:cNvPr id="462" name="Google Shape;462;p11"/>
          <p:cNvSpPr txBox="1"/>
          <p:nvPr/>
        </p:nvSpPr>
        <p:spPr>
          <a:xfrm>
            <a:off x="3563888" y="2360891"/>
            <a:ext cx="1864613"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Corporate vision</a:t>
            </a:r>
            <a:endParaRPr/>
          </a:p>
        </p:txBody>
      </p:sp>
      <p:sp>
        <p:nvSpPr>
          <p:cNvPr id="463" name="Google Shape;463;p11"/>
          <p:cNvSpPr txBox="1"/>
          <p:nvPr/>
        </p:nvSpPr>
        <p:spPr>
          <a:xfrm>
            <a:off x="3139989" y="3201415"/>
            <a:ext cx="1289135"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600">
                <a:solidFill>
                  <a:schemeClr val="dk1"/>
                </a:solidFill>
                <a:latin typeface="Arial"/>
                <a:ea typeface="Arial"/>
                <a:cs typeface="Arial"/>
                <a:sym typeface="Arial"/>
              </a:rPr>
              <a:t>Misure</a:t>
            </a:r>
            <a:endParaRPr/>
          </a:p>
          <a:p>
            <a:pPr marL="0" marR="0" lvl="0" indent="0" algn="l" rtl="0">
              <a:spcBef>
                <a:spcPts val="0"/>
              </a:spcBef>
              <a:spcAft>
                <a:spcPts val="0"/>
              </a:spcAft>
              <a:buNone/>
            </a:pPr>
            <a:r>
              <a:rPr lang="it-IT" sz="1600">
                <a:solidFill>
                  <a:schemeClr val="dk1"/>
                </a:solidFill>
                <a:latin typeface="Arial"/>
                <a:ea typeface="Arial"/>
                <a:cs typeface="Arial"/>
                <a:sym typeface="Arial"/>
              </a:rPr>
              <a:t>economiche</a:t>
            </a:r>
            <a:endParaRPr/>
          </a:p>
        </p:txBody>
      </p:sp>
      <p:sp>
        <p:nvSpPr>
          <p:cNvPr id="464" name="Google Shape;464;p11"/>
          <p:cNvSpPr txBox="1"/>
          <p:nvPr/>
        </p:nvSpPr>
        <p:spPr>
          <a:xfrm>
            <a:off x="4928936" y="3143248"/>
            <a:ext cx="1143262"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600">
                <a:solidFill>
                  <a:schemeClr val="dk1"/>
                </a:solidFill>
                <a:latin typeface="Arial"/>
                <a:ea typeface="Arial"/>
                <a:cs typeface="Arial"/>
                <a:sym typeface="Arial"/>
              </a:rPr>
              <a:t>Misure</a:t>
            </a:r>
            <a:endParaRPr/>
          </a:p>
          <a:p>
            <a:pPr marL="0" marR="0" lvl="0" indent="0" algn="l" rtl="0">
              <a:spcBef>
                <a:spcPts val="0"/>
              </a:spcBef>
              <a:spcAft>
                <a:spcPts val="0"/>
              </a:spcAft>
              <a:buNone/>
            </a:pPr>
            <a:r>
              <a:rPr lang="it-IT" sz="1600">
                <a:solidFill>
                  <a:schemeClr val="dk1"/>
                </a:solidFill>
                <a:latin typeface="Arial"/>
                <a:ea typeface="Arial"/>
                <a:cs typeface="Arial"/>
                <a:sym typeface="Arial"/>
              </a:rPr>
              <a:t>di mercato</a:t>
            </a:r>
            <a:endParaRPr/>
          </a:p>
        </p:txBody>
      </p:sp>
      <p:sp>
        <p:nvSpPr>
          <p:cNvPr id="465" name="Google Shape;465;p11"/>
          <p:cNvSpPr txBox="1"/>
          <p:nvPr/>
        </p:nvSpPr>
        <p:spPr>
          <a:xfrm>
            <a:off x="2286000" y="4191000"/>
            <a:ext cx="1301750" cy="3667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produttività</a:t>
            </a:r>
            <a:endParaRPr/>
          </a:p>
        </p:txBody>
      </p:sp>
      <p:sp>
        <p:nvSpPr>
          <p:cNvPr id="466" name="Google Shape;466;p11"/>
          <p:cNvSpPr txBox="1"/>
          <p:nvPr/>
        </p:nvSpPr>
        <p:spPr>
          <a:xfrm>
            <a:off x="3886200" y="4191000"/>
            <a:ext cx="1174750" cy="3667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flessibilità</a:t>
            </a:r>
            <a:endParaRPr/>
          </a:p>
        </p:txBody>
      </p:sp>
      <p:sp>
        <p:nvSpPr>
          <p:cNvPr id="467" name="Google Shape;467;p11"/>
          <p:cNvSpPr txBox="1"/>
          <p:nvPr/>
        </p:nvSpPr>
        <p:spPr>
          <a:xfrm>
            <a:off x="5181600" y="4038600"/>
            <a:ext cx="15811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soddisfazione</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della clientela</a:t>
            </a:r>
            <a:endParaRPr/>
          </a:p>
        </p:txBody>
      </p:sp>
      <p:sp>
        <p:nvSpPr>
          <p:cNvPr id="468" name="Google Shape;468;p11"/>
          <p:cNvSpPr txBox="1"/>
          <p:nvPr/>
        </p:nvSpPr>
        <p:spPr>
          <a:xfrm>
            <a:off x="1447800" y="5117992"/>
            <a:ext cx="928459"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Costo/</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sprechi</a:t>
            </a:r>
            <a:endParaRPr/>
          </a:p>
        </p:txBody>
      </p:sp>
      <p:sp>
        <p:nvSpPr>
          <p:cNvPr id="469" name="Google Shape;469;p11"/>
          <p:cNvSpPr txBox="1"/>
          <p:nvPr/>
        </p:nvSpPr>
        <p:spPr>
          <a:xfrm>
            <a:off x="2895600" y="5105400"/>
            <a:ext cx="11112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tempo</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processo</a:t>
            </a:r>
            <a:endParaRPr/>
          </a:p>
        </p:txBody>
      </p:sp>
      <p:sp>
        <p:nvSpPr>
          <p:cNvPr id="470" name="Google Shape;470;p11"/>
          <p:cNvSpPr txBox="1"/>
          <p:nvPr/>
        </p:nvSpPr>
        <p:spPr>
          <a:xfrm>
            <a:off x="4724400" y="5105400"/>
            <a:ext cx="1174750" cy="64135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tempo</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consegna</a:t>
            </a:r>
            <a:endParaRPr/>
          </a:p>
        </p:txBody>
      </p:sp>
      <p:sp>
        <p:nvSpPr>
          <p:cNvPr id="471" name="Google Shape;471;p11"/>
          <p:cNvSpPr txBox="1"/>
          <p:nvPr/>
        </p:nvSpPr>
        <p:spPr>
          <a:xfrm>
            <a:off x="6400800" y="5257800"/>
            <a:ext cx="857250" cy="3667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qualità</a:t>
            </a:r>
            <a:endParaRPr/>
          </a:p>
        </p:txBody>
      </p:sp>
      <p:cxnSp>
        <p:nvCxnSpPr>
          <p:cNvPr id="472" name="Google Shape;472;p11"/>
          <p:cNvCxnSpPr/>
          <p:nvPr/>
        </p:nvCxnSpPr>
        <p:spPr>
          <a:xfrm flipH="1">
            <a:off x="3505200" y="2819400"/>
            <a:ext cx="1905000" cy="3124200"/>
          </a:xfrm>
          <a:prstGeom prst="straightConnector1">
            <a:avLst/>
          </a:prstGeom>
          <a:noFill/>
          <a:ln w="9525" cap="flat" cmpd="sng">
            <a:solidFill>
              <a:schemeClr val="dk1"/>
            </a:solidFill>
            <a:prstDash val="dashDot"/>
            <a:round/>
            <a:headEnd type="none" w="med" len="med"/>
            <a:tailEnd type="none" w="med" len="med"/>
          </a:ln>
        </p:spPr>
      </p:cxnSp>
      <p:cxnSp>
        <p:nvCxnSpPr>
          <p:cNvPr id="473" name="Google Shape;473;p11"/>
          <p:cNvCxnSpPr/>
          <p:nvPr/>
        </p:nvCxnSpPr>
        <p:spPr>
          <a:xfrm>
            <a:off x="3733800" y="2819400"/>
            <a:ext cx="1828800" cy="3124200"/>
          </a:xfrm>
          <a:prstGeom prst="straightConnector1">
            <a:avLst/>
          </a:prstGeom>
          <a:noFill/>
          <a:ln w="9525" cap="flat" cmpd="sng">
            <a:solidFill>
              <a:schemeClr val="dk1"/>
            </a:solidFill>
            <a:prstDash val="dashDot"/>
            <a:round/>
            <a:headEnd type="none" w="med" len="med"/>
            <a:tailEnd type="none" w="med" len="med"/>
          </a:ln>
        </p:spPr>
      </p:cxnSp>
      <p:sp>
        <p:nvSpPr>
          <p:cNvPr id="474" name="Google Shape;474;p11"/>
          <p:cNvSpPr txBox="1"/>
          <p:nvPr/>
        </p:nvSpPr>
        <p:spPr>
          <a:xfrm>
            <a:off x="6553200" y="3276600"/>
            <a:ext cx="2038350" cy="9159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b="1">
                <a:solidFill>
                  <a:srgbClr val="FF0000"/>
                </a:solidFill>
                <a:latin typeface="Arial"/>
                <a:ea typeface="Arial"/>
                <a:cs typeface="Arial"/>
                <a:sym typeface="Arial"/>
              </a:rPr>
              <a:t>ORIENTAMENTO</a:t>
            </a:r>
            <a:endParaRPr/>
          </a:p>
          <a:p>
            <a:pPr marL="0" marR="0" lvl="0" indent="0" algn="l" rtl="0">
              <a:spcBef>
                <a:spcPts val="0"/>
              </a:spcBef>
              <a:spcAft>
                <a:spcPts val="0"/>
              </a:spcAft>
              <a:buNone/>
            </a:pPr>
            <a:r>
              <a:rPr lang="it-IT" sz="1800" b="1">
                <a:solidFill>
                  <a:srgbClr val="FF0000"/>
                </a:solidFill>
                <a:latin typeface="Arial"/>
                <a:ea typeface="Arial"/>
                <a:cs typeface="Arial"/>
                <a:sym typeface="Arial"/>
              </a:rPr>
              <a:t>VERSO </a:t>
            </a:r>
            <a:endParaRPr/>
          </a:p>
          <a:p>
            <a:pPr marL="0" marR="0" lvl="0" indent="0" algn="l" rtl="0">
              <a:spcBef>
                <a:spcPts val="0"/>
              </a:spcBef>
              <a:spcAft>
                <a:spcPts val="0"/>
              </a:spcAft>
              <a:buNone/>
            </a:pPr>
            <a:r>
              <a:rPr lang="it-IT" sz="1800" b="1">
                <a:solidFill>
                  <a:srgbClr val="FF0000"/>
                </a:solidFill>
                <a:latin typeface="Arial"/>
                <a:ea typeface="Arial"/>
                <a:cs typeface="Arial"/>
                <a:sym typeface="Arial"/>
              </a:rPr>
              <a:t>L’ESTERNO</a:t>
            </a:r>
            <a:endParaRPr/>
          </a:p>
        </p:txBody>
      </p:sp>
      <p:sp>
        <p:nvSpPr>
          <p:cNvPr id="475" name="Google Shape;475;p11"/>
          <p:cNvSpPr txBox="1"/>
          <p:nvPr/>
        </p:nvSpPr>
        <p:spPr>
          <a:xfrm>
            <a:off x="457200" y="3352800"/>
            <a:ext cx="2038350" cy="9159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b="1">
                <a:solidFill>
                  <a:srgbClr val="FF0000"/>
                </a:solidFill>
                <a:latin typeface="Arial"/>
                <a:ea typeface="Arial"/>
                <a:cs typeface="Arial"/>
                <a:sym typeface="Arial"/>
              </a:rPr>
              <a:t>ORIENTAMENTO</a:t>
            </a:r>
            <a:endParaRPr/>
          </a:p>
          <a:p>
            <a:pPr marL="0" marR="0" lvl="0" indent="0" algn="l" rtl="0">
              <a:spcBef>
                <a:spcPts val="0"/>
              </a:spcBef>
              <a:spcAft>
                <a:spcPts val="0"/>
              </a:spcAft>
              <a:buNone/>
            </a:pPr>
            <a:r>
              <a:rPr lang="it-IT" sz="1800" b="1">
                <a:solidFill>
                  <a:srgbClr val="FF0000"/>
                </a:solidFill>
                <a:latin typeface="Arial"/>
                <a:ea typeface="Arial"/>
                <a:cs typeface="Arial"/>
                <a:sym typeface="Arial"/>
              </a:rPr>
              <a:t>VERSO </a:t>
            </a:r>
            <a:endParaRPr/>
          </a:p>
          <a:p>
            <a:pPr marL="0" marR="0" lvl="0" indent="0" algn="l" rtl="0">
              <a:spcBef>
                <a:spcPts val="0"/>
              </a:spcBef>
              <a:spcAft>
                <a:spcPts val="0"/>
              </a:spcAft>
              <a:buNone/>
            </a:pPr>
            <a:r>
              <a:rPr lang="it-IT" sz="1800" b="1">
                <a:solidFill>
                  <a:srgbClr val="FF0000"/>
                </a:solidFill>
                <a:latin typeface="Arial"/>
                <a:ea typeface="Arial"/>
                <a:cs typeface="Arial"/>
                <a:sym typeface="Arial"/>
              </a:rPr>
              <a:t>L’INTERNO</a:t>
            </a:r>
            <a:endParaRPr/>
          </a:p>
        </p:txBody>
      </p:sp>
      <p:sp>
        <p:nvSpPr>
          <p:cNvPr id="476" name="Google Shape;476;p11"/>
          <p:cNvSpPr txBox="1"/>
          <p:nvPr/>
        </p:nvSpPr>
        <p:spPr>
          <a:xfrm>
            <a:off x="1107818" y="6000768"/>
            <a:ext cx="216161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rgbClr val="FF0000"/>
                </a:solidFill>
                <a:latin typeface="Arial"/>
                <a:ea typeface="Arial"/>
                <a:cs typeface="Arial"/>
                <a:sym typeface="Arial"/>
              </a:rPr>
              <a:t>Efficienza interna</a:t>
            </a:r>
            <a:endParaRPr dirty="0"/>
          </a:p>
        </p:txBody>
      </p:sp>
      <p:sp>
        <p:nvSpPr>
          <p:cNvPr id="477" name="Google Shape;477;p11"/>
          <p:cNvSpPr txBox="1"/>
          <p:nvPr/>
        </p:nvSpPr>
        <p:spPr>
          <a:xfrm>
            <a:off x="5774329" y="6000768"/>
            <a:ext cx="194399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rgbClr val="FF0000"/>
                </a:solidFill>
                <a:latin typeface="Arial"/>
                <a:ea typeface="Arial"/>
                <a:cs typeface="Arial"/>
                <a:sym typeface="Arial"/>
              </a:rPr>
              <a:t>Efficacia esterna </a:t>
            </a:r>
            <a:endParaRPr dirty="0"/>
          </a:p>
        </p:txBody>
      </p:sp>
      <p:sp>
        <p:nvSpPr>
          <p:cNvPr id="478" name="Google Shape;478;p11"/>
          <p:cNvSpPr txBox="1"/>
          <p:nvPr/>
        </p:nvSpPr>
        <p:spPr>
          <a:xfrm>
            <a:off x="179512" y="4978182"/>
            <a:ext cx="1159292"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Dpt/work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centers</a:t>
            </a:r>
            <a:endParaRPr sz="1800">
              <a:solidFill>
                <a:schemeClr val="dk1"/>
              </a:solidFill>
              <a:latin typeface="Arial"/>
              <a:ea typeface="Arial"/>
              <a:cs typeface="Arial"/>
              <a:sym typeface="Arial"/>
            </a:endParaRPr>
          </a:p>
        </p:txBody>
      </p:sp>
      <p:sp>
        <p:nvSpPr>
          <p:cNvPr id="479" name="Google Shape;479;p11"/>
          <p:cNvSpPr txBox="1"/>
          <p:nvPr/>
        </p:nvSpPr>
        <p:spPr>
          <a:xfrm>
            <a:off x="179512" y="4192588"/>
            <a:ext cx="2146742"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Business operating</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system</a:t>
            </a:r>
            <a:endParaRPr/>
          </a:p>
        </p:txBody>
      </p:sp>
      <p:sp>
        <p:nvSpPr>
          <p:cNvPr id="480" name="Google Shape;480;p11"/>
          <p:cNvSpPr txBox="1"/>
          <p:nvPr/>
        </p:nvSpPr>
        <p:spPr>
          <a:xfrm>
            <a:off x="1537064" y="2996952"/>
            <a:ext cx="1556836"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Business unit</a:t>
            </a:r>
            <a:endParaRPr/>
          </a:p>
        </p:txBody>
      </p:sp>
      <p:sp>
        <p:nvSpPr>
          <p:cNvPr id="481" name="Google Shape;481;p11"/>
          <p:cNvSpPr txBox="1"/>
          <p:nvPr/>
        </p:nvSpPr>
        <p:spPr>
          <a:xfrm>
            <a:off x="3306197" y="1925592"/>
            <a:ext cx="76174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breve</a:t>
            </a:r>
            <a:endParaRPr/>
          </a:p>
        </p:txBody>
      </p:sp>
      <p:sp>
        <p:nvSpPr>
          <p:cNvPr id="482" name="Google Shape;482;p11"/>
          <p:cNvSpPr txBox="1"/>
          <p:nvPr/>
        </p:nvSpPr>
        <p:spPr>
          <a:xfrm>
            <a:off x="4709719" y="1925592"/>
            <a:ext cx="1326004"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m/l termine</a:t>
            </a:r>
            <a:endParaRPr sz="1800">
              <a:solidFill>
                <a:schemeClr val="dk1"/>
              </a:solidFill>
              <a:latin typeface="Arial"/>
              <a:ea typeface="Arial"/>
              <a:cs typeface="Arial"/>
              <a:sym typeface="Arial"/>
            </a:endParaRPr>
          </a:p>
        </p:txBody>
      </p:sp>
      <p:cxnSp>
        <p:nvCxnSpPr>
          <p:cNvPr id="483" name="Google Shape;483;p11"/>
          <p:cNvCxnSpPr/>
          <p:nvPr/>
        </p:nvCxnSpPr>
        <p:spPr>
          <a:xfrm>
            <a:off x="5562600" y="2360891"/>
            <a:ext cx="509598" cy="458509"/>
          </a:xfrm>
          <a:prstGeom prst="straightConnector1">
            <a:avLst/>
          </a:prstGeom>
          <a:noFill/>
          <a:ln w="9525" cap="flat" cmpd="sng">
            <a:solidFill>
              <a:schemeClr val="accent1"/>
            </a:solidFill>
            <a:prstDash val="solid"/>
            <a:round/>
            <a:headEnd type="none" w="sm" len="sm"/>
            <a:tailEnd type="stealth" w="med" len="med"/>
          </a:ln>
        </p:spPr>
      </p:cxnSp>
      <p:cxnSp>
        <p:nvCxnSpPr>
          <p:cNvPr id="484" name="Google Shape;484;p11"/>
          <p:cNvCxnSpPr/>
          <p:nvPr/>
        </p:nvCxnSpPr>
        <p:spPr>
          <a:xfrm flipH="1">
            <a:off x="3093900" y="2360891"/>
            <a:ext cx="357325" cy="458509"/>
          </a:xfrm>
          <a:prstGeom prst="straightConnector1">
            <a:avLst/>
          </a:prstGeom>
          <a:noFill/>
          <a:ln w="9525" cap="flat" cmpd="sng">
            <a:solidFill>
              <a:schemeClr val="accent1"/>
            </a:solidFill>
            <a:prstDash val="solid"/>
            <a:round/>
            <a:headEnd type="none" w="sm" len="sm"/>
            <a:tailEnd type="stealth"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it-IT"/>
              <a:t>caratteristiche</a:t>
            </a:r>
            <a:endParaRPr/>
          </a:p>
        </p:txBody>
      </p:sp>
      <p:sp>
        <p:nvSpPr>
          <p:cNvPr id="490" name="Google Shape;490;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it-IT"/>
              <a:t>Numero limitato di misure critiche</a:t>
            </a:r>
            <a:endParaRPr/>
          </a:p>
          <a:p>
            <a:pPr marL="182880" lvl="0" indent="-182880" algn="l" rtl="0">
              <a:spcBef>
                <a:spcPts val="480"/>
              </a:spcBef>
              <a:spcAft>
                <a:spcPts val="0"/>
              </a:spcAft>
              <a:buSzPts val="2040"/>
              <a:buChar char="•"/>
            </a:pPr>
            <a:r>
              <a:rPr lang="it-IT"/>
              <a:t>Attinenza con l’organizzazione</a:t>
            </a:r>
            <a:endParaRPr/>
          </a:p>
          <a:p>
            <a:pPr marL="182880" lvl="0" indent="-182880" algn="l" rtl="0">
              <a:spcBef>
                <a:spcPts val="480"/>
              </a:spcBef>
              <a:spcAft>
                <a:spcPts val="0"/>
              </a:spcAft>
              <a:buSzPts val="2040"/>
              <a:buChar char="•"/>
            </a:pPr>
            <a:r>
              <a:rPr lang="it-IT"/>
              <a:t>Un cruscotto per ogni centro di responsabilità</a:t>
            </a:r>
            <a:endParaRPr/>
          </a:p>
          <a:p>
            <a:pPr marL="182880" lvl="0" indent="-182880" algn="l" rtl="0">
              <a:spcBef>
                <a:spcPts val="480"/>
              </a:spcBef>
              <a:spcAft>
                <a:spcPts val="0"/>
              </a:spcAft>
              <a:buSzPts val="2040"/>
              <a:buChar char="•"/>
            </a:pPr>
            <a:r>
              <a:rPr lang="it-IT"/>
              <a:t>Rischio di perdere di vista il sistema e il collegamento con la strategia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3"/>
          <p:cNvSpPr txBox="1"/>
          <p:nvPr/>
        </p:nvSpPr>
        <p:spPr>
          <a:xfrm>
            <a:off x="1262950" y="256175"/>
            <a:ext cx="7251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F345AD"/>
                </a:solidFill>
                <a:latin typeface="Arial"/>
                <a:ea typeface="Arial"/>
                <a:cs typeface="Arial"/>
                <a:sym typeface="Arial"/>
              </a:rPr>
              <a:t>LA LOGICA DELLA BALANCED SCORECARD</a:t>
            </a:r>
            <a:endParaRPr/>
          </a:p>
        </p:txBody>
      </p:sp>
      <p:sp>
        <p:nvSpPr>
          <p:cNvPr id="497" name="Google Shape;497;p13"/>
          <p:cNvSpPr txBox="1"/>
          <p:nvPr/>
        </p:nvSpPr>
        <p:spPr>
          <a:xfrm>
            <a:off x="323850" y="1557338"/>
            <a:ext cx="7056438" cy="4525962"/>
          </a:xfrm>
          <a:prstGeom prst="rect">
            <a:avLst/>
          </a:prstGeom>
          <a:noFill/>
          <a:ln>
            <a:noFill/>
          </a:ln>
        </p:spPr>
        <p:txBody>
          <a:bodyPr spcFirstLastPara="1" wrap="square" lIns="91425" tIns="45700" rIns="91425" bIns="45700" anchor="t" anchorCtr="0">
            <a:noAutofit/>
          </a:bodyPr>
          <a:lstStyle/>
          <a:p>
            <a:pPr marL="533400" marR="0" lvl="0" indent="-533400" algn="l" rtl="0">
              <a:lnSpc>
                <a:spcPct val="80000"/>
              </a:lnSpc>
              <a:spcBef>
                <a:spcPts val="0"/>
              </a:spcBef>
              <a:spcAft>
                <a:spcPts val="0"/>
              </a:spcAft>
              <a:buClr>
                <a:schemeClr val="accent3"/>
              </a:buClr>
              <a:buSzPts val="2660"/>
              <a:buFont typeface="Arial"/>
              <a:buNone/>
            </a:pPr>
            <a:endParaRPr sz="2800" b="0" i="0" u="none" strike="noStrike" cap="none">
              <a:solidFill>
                <a:schemeClr val="dk1"/>
              </a:solidFill>
              <a:latin typeface="Verdana"/>
              <a:ea typeface="Verdana"/>
              <a:cs typeface="Verdana"/>
              <a:sym typeface="Verdana"/>
            </a:endParaRPr>
          </a:p>
          <a:p>
            <a:pPr marL="533400" marR="0" lvl="0" indent="-533400" algn="l" rtl="0">
              <a:lnSpc>
                <a:spcPct val="80000"/>
              </a:lnSpc>
              <a:spcBef>
                <a:spcPts val="560"/>
              </a:spcBef>
              <a:spcAft>
                <a:spcPts val="0"/>
              </a:spcAft>
              <a:buClr>
                <a:schemeClr val="accent3"/>
              </a:buClr>
              <a:buSzPts val="2660"/>
              <a:buFont typeface="Verdana"/>
              <a:buAutoNum type="arabicParenBoth"/>
            </a:pPr>
            <a:r>
              <a:rPr lang="it-IT" sz="2800" b="1" i="0" u="none" strike="noStrike" cap="none">
                <a:solidFill>
                  <a:srgbClr val="FF3300"/>
                </a:solidFill>
                <a:latin typeface="Verdana"/>
                <a:ea typeface="Verdana"/>
                <a:cs typeface="Verdana"/>
                <a:sym typeface="Verdana"/>
              </a:rPr>
              <a:t>descrivere</a:t>
            </a:r>
            <a:r>
              <a:rPr lang="it-IT" sz="2800" b="0" i="0" u="none" strike="noStrike" cap="none">
                <a:solidFill>
                  <a:schemeClr val="dk1"/>
                </a:solidFill>
                <a:latin typeface="Verdana"/>
                <a:ea typeface="Verdana"/>
                <a:cs typeface="Verdana"/>
                <a:sym typeface="Verdana"/>
              </a:rPr>
              <a:t> la strategia, </a:t>
            </a:r>
            <a:endParaRPr/>
          </a:p>
          <a:p>
            <a:pPr marL="533400" marR="0" lvl="0" indent="-533400" algn="l" rtl="0">
              <a:lnSpc>
                <a:spcPct val="80000"/>
              </a:lnSpc>
              <a:spcBef>
                <a:spcPts val="560"/>
              </a:spcBef>
              <a:spcAft>
                <a:spcPts val="0"/>
              </a:spcAft>
              <a:buClr>
                <a:schemeClr val="accent3"/>
              </a:buClr>
              <a:buSzPts val="2660"/>
              <a:buFont typeface="Verdana"/>
              <a:buAutoNum type="arabicParenBoth"/>
            </a:pPr>
            <a:r>
              <a:rPr lang="it-IT" sz="2800" b="1" i="0" u="none" strike="noStrike" cap="none">
                <a:solidFill>
                  <a:srgbClr val="FF3300"/>
                </a:solidFill>
                <a:latin typeface="Verdana"/>
                <a:ea typeface="Verdana"/>
                <a:cs typeface="Verdana"/>
                <a:sym typeface="Verdana"/>
              </a:rPr>
              <a:t>misurare</a:t>
            </a:r>
            <a:r>
              <a:rPr lang="it-IT" sz="2800" b="0" i="0" u="none" strike="noStrike" cap="none">
                <a:solidFill>
                  <a:schemeClr val="dk1"/>
                </a:solidFill>
                <a:latin typeface="Verdana"/>
                <a:ea typeface="Verdana"/>
                <a:cs typeface="Verdana"/>
                <a:sym typeface="Verdana"/>
              </a:rPr>
              <a:t> la strategia </a:t>
            </a:r>
            <a:endParaRPr/>
          </a:p>
          <a:p>
            <a:pPr marL="533400" marR="0" lvl="0" indent="-533400" algn="l" rtl="0">
              <a:lnSpc>
                <a:spcPct val="80000"/>
              </a:lnSpc>
              <a:spcBef>
                <a:spcPts val="560"/>
              </a:spcBef>
              <a:spcAft>
                <a:spcPts val="0"/>
              </a:spcAft>
              <a:buClr>
                <a:schemeClr val="accent3"/>
              </a:buClr>
              <a:buSzPts val="2660"/>
              <a:buFont typeface="Verdana"/>
              <a:buAutoNum type="arabicParenBoth"/>
            </a:pPr>
            <a:r>
              <a:rPr lang="it-IT" sz="2800" b="1" i="0" u="none" strike="noStrike" cap="none">
                <a:solidFill>
                  <a:srgbClr val="FF3300"/>
                </a:solidFill>
                <a:latin typeface="Verdana"/>
                <a:ea typeface="Verdana"/>
                <a:cs typeface="Verdana"/>
                <a:sym typeface="Verdana"/>
              </a:rPr>
              <a:t>gestire</a:t>
            </a:r>
            <a:r>
              <a:rPr lang="it-IT" sz="2800" b="0" i="0" u="none" strike="noStrike" cap="none">
                <a:solidFill>
                  <a:schemeClr val="dk1"/>
                </a:solidFill>
                <a:latin typeface="Verdana"/>
                <a:ea typeface="Verdana"/>
                <a:cs typeface="Verdana"/>
                <a:sym typeface="Verdana"/>
              </a:rPr>
              <a:t> la strategia.</a:t>
            </a:r>
            <a:endParaRPr/>
          </a:p>
          <a:p>
            <a:pPr marL="533400" marR="0" lvl="0" indent="-424815" algn="l" rtl="0">
              <a:lnSpc>
                <a:spcPct val="80000"/>
              </a:lnSpc>
              <a:spcBef>
                <a:spcPts val="360"/>
              </a:spcBef>
              <a:spcAft>
                <a:spcPts val="0"/>
              </a:spcAft>
              <a:buClr>
                <a:schemeClr val="accent3"/>
              </a:buClr>
              <a:buSzPts val="1710"/>
              <a:buFont typeface="Arial"/>
              <a:buNone/>
            </a:pPr>
            <a:endParaRPr sz="1800" b="0" i="0" u="none" strike="noStrike" cap="none">
              <a:solidFill>
                <a:schemeClr val="dk1"/>
              </a:solidFill>
              <a:latin typeface="Verdana"/>
              <a:ea typeface="Verdana"/>
              <a:cs typeface="Verdana"/>
              <a:sym typeface="Verdana"/>
            </a:endParaRPr>
          </a:p>
          <a:p>
            <a:pPr marL="533400" marR="0" lvl="0" indent="-533400" algn="ctr" rtl="0">
              <a:lnSpc>
                <a:spcPct val="80000"/>
              </a:lnSpc>
              <a:spcBef>
                <a:spcPts val="480"/>
              </a:spcBef>
              <a:spcAft>
                <a:spcPts val="0"/>
              </a:spcAft>
              <a:buClr>
                <a:schemeClr val="accent3"/>
              </a:buClr>
              <a:buSzPts val="2280"/>
              <a:buFont typeface="Verdana"/>
              <a:buNone/>
            </a:pPr>
            <a:r>
              <a:rPr lang="it-IT" sz="2400" b="0" i="1" u="none" strike="noStrike" cap="none">
                <a:solidFill>
                  <a:schemeClr val="dk1"/>
                </a:solidFill>
                <a:latin typeface="Verdana"/>
                <a:ea typeface="Verdana"/>
                <a:cs typeface="Verdana"/>
                <a:sym typeface="Verdana"/>
              </a:rPr>
              <a:t>“non si può gestire ciò che non si può misurare e non si può misurare ciò che non si può descrivere”</a:t>
            </a:r>
            <a:endParaRPr/>
          </a:p>
          <a:p>
            <a:pPr marL="533400" marR="0" lvl="0" indent="-533400" algn="ctr" rtl="0">
              <a:lnSpc>
                <a:spcPct val="80000"/>
              </a:lnSpc>
              <a:spcBef>
                <a:spcPts val="480"/>
              </a:spcBef>
              <a:spcAft>
                <a:spcPts val="0"/>
              </a:spcAft>
              <a:buClr>
                <a:schemeClr val="accent3"/>
              </a:buClr>
              <a:buSzPts val="2280"/>
              <a:buFont typeface="Verdana"/>
              <a:buNone/>
            </a:pPr>
            <a:r>
              <a:rPr lang="it-IT" sz="2400" b="0" i="1" u="none" strike="noStrike" cap="none">
                <a:solidFill>
                  <a:schemeClr val="dk1"/>
                </a:solidFill>
                <a:latin typeface="Verdana"/>
                <a:ea typeface="Verdana"/>
                <a:cs typeface="Verdana"/>
                <a:sym typeface="Verdana"/>
              </a:rPr>
              <a:t>R. S. Kaplan</a:t>
            </a:r>
            <a:endParaRPr sz="2400" b="0" i="1" u="none" strike="noStrike" cap="none">
              <a:solidFill>
                <a:schemeClr val="dk1"/>
              </a:solidFill>
              <a:latin typeface="Verdana"/>
              <a:ea typeface="Verdana"/>
              <a:cs typeface="Verdana"/>
              <a:sym typeface="Verdana"/>
            </a:endParaRPr>
          </a:p>
        </p:txBody>
      </p:sp>
      <p:sp>
        <p:nvSpPr>
          <p:cNvPr id="498" name="Google Shape;498;p13"/>
          <p:cNvSpPr/>
          <p:nvPr/>
        </p:nvSpPr>
        <p:spPr>
          <a:xfrm>
            <a:off x="380250" y="936650"/>
            <a:ext cx="8677800" cy="620700"/>
          </a:xfrm>
          <a:prstGeom prst="rect">
            <a:avLst/>
          </a:prstGeom>
          <a:noFill/>
          <a:ln>
            <a:noFill/>
          </a:ln>
        </p:spPr>
        <p:txBody>
          <a:bodyPr spcFirstLastPara="1" wrap="square" lIns="91425" tIns="45700" rIns="91425" bIns="45700" anchor="ctr" anchorCtr="0">
            <a:noAutofit/>
          </a:bodyPr>
          <a:lstStyle/>
          <a:p>
            <a:pPr marL="838200" marR="0" lvl="0" indent="-838200" algn="l" rtl="0">
              <a:spcBef>
                <a:spcPts val="0"/>
              </a:spcBef>
              <a:spcAft>
                <a:spcPts val="0"/>
              </a:spcAft>
              <a:buNone/>
            </a:pPr>
            <a:br>
              <a:rPr lang="it-IT" sz="2400" b="1">
                <a:solidFill>
                  <a:schemeClr val="accent2"/>
                </a:solidFill>
                <a:latin typeface="Bookman Old Style"/>
                <a:ea typeface="Bookman Old Style"/>
                <a:cs typeface="Bookman Old Style"/>
                <a:sym typeface="Bookman Old Style"/>
              </a:rPr>
            </a:br>
            <a:r>
              <a:rPr lang="it-IT" sz="2400" b="1">
                <a:solidFill>
                  <a:schemeClr val="accent2"/>
                </a:solidFill>
                <a:latin typeface="Bookman Old Style"/>
                <a:ea typeface="Bookman Old Style"/>
                <a:cs typeface="Bookman Old Style"/>
                <a:sym typeface="Bookman Old Style"/>
              </a:rPr>
              <a:t>Per tradurre la strategia in azione è necessario…</a:t>
            </a:r>
            <a:endParaRPr sz="2400" b="1">
              <a:solidFill>
                <a:schemeClr val="accent2"/>
              </a:solidFill>
              <a:latin typeface="Bookman Old Style"/>
              <a:ea typeface="Bookman Old Style"/>
              <a:cs typeface="Bookman Old Style"/>
              <a:sym typeface="Bookman Old Style"/>
            </a:endParaRPr>
          </a:p>
        </p:txBody>
      </p:sp>
      <p:pic>
        <p:nvPicPr>
          <p:cNvPr id="499" name="Google Shape;499;p13"/>
          <p:cNvPicPr preferRelativeResize="0"/>
          <p:nvPr/>
        </p:nvPicPr>
        <p:blipFill rotWithShape="1">
          <a:blip r:embed="rId3">
            <a:alphaModFix/>
          </a:blip>
          <a:srcRect/>
          <a:stretch/>
        </p:blipFill>
        <p:spPr>
          <a:xfrm>
            <a:off x="1692275" y="5000636"/>
            <a:ext cx="842963" cy="1281112"/>
          </a:xfrm>
          <a:prstGeom prst="rect">
            <a:avLst/>
          </a:prstGeom>
          <a:noFill/>
          <a:ln>
            <a:noFill/>
          </a:ln>
        </p:spPr>
      </p:pic>
      <p:pic>
        <p:nvPicPr>
          <p:cNvPr id="500" name="Google Shape;500;p13"/>
          <p:cNvPicPr preferRelativeResize="0"/>
          <p:nvPr/>
        </p:nvPicPr>
        <p:blipFill rotWithShape="1">
          <a:blip r:embed="rId4">
            <a:alphaModFix/>
          </a:blip>
          <a:srcRect/>
          <a:stretch/>
        </p:blipFill>
        <p:spPr>
          <a:xfrm>
            <a:off x="3851275" y="5000636"/>
            <a:ext cx="830263" cy="1296987"/>
          </a:xfrm>
          <a:prstGeom prst="rect">
            <a:avLst/>
          </a:prstGeom>
          <a:noFill/>
          <a:ln>
            <a:noFill/>
          </a:ln>
        </p:spPr>
      </p:pic>
      <p:pic>
        <p:nvPicPr>
          <p:cNvPr id="501" name="Google Shape;501;p13"/>
          <p:cNvPicPr preferRelativeResize="0"/>
          <p:nvPr/>
        </p:nvPicPr>
        <p:blipFill rotWithShape="1">
          <a:blip r:embed="rId5">
            <a:alphaModFix/>
          </a:blip>
          <a:srcRect/>
          <a:stretch/>
        </p:blipFill>
        <p:spPr>
          <a:xfrm>
            <a:off x="539750" y="5000636"/>
            <a:ext cx="862013" cy="1279525"/>
          </a:xfrm>
          <a:prstGeom prst="rect">
            <a:avLst/>
          </a:prstGeom>
          <a:noFill/>
          <a:ln>
            <a:noFill/>
          </a:ln>
        </p:spPr>
      </p:pic>
      <p:pic>
        <p:nvPicPr>
          <p:cNvPr id="502" name="Google Shape;502;p13"/>
          <p:cNvPicPr preferRelativeResize="0"/>
          <p:nvPr/>
        </p:nvPicPr>
        <p:blipFill rotWithShape="1">
          <a:blip r:embed="rId6">
            <a:alphaModFix/>
          </a:blip>
          <a:srcRect/>
          <a:stretch/>
        </p:blipFill>
        <p:spPr>
          <a:xfrm>
            <a:off x="2771775" y="5000636"/>
            <a:ext cx="828675" cy="1296987"/>
          </a:xfrm>
          <a:prstGeom prst="rect">
            <a:avLst/>
          </a:prstGeom>
          <a:noFill/>
          <a:ln>
            <a:noFill/>
          </a:ln>
        </p:spPr>
      </p:pic>
      <p:pic>
        <p:nvPicPr>
          <p:cNvPr id="503" name="Google Shape;503;p13"/>
          <p:cNvPicPr preferRelativeResize="0"/>
          <p:nvPr/>
        </p:nvPicPr>
        <p:blipFill rotWithShape="1">
          <a:blip r:embed="rId7">
            <a:alphaModFix/>
          </a:blip>
          <a:srcRect/>
          <a:stretch/>
        </p:blipFill>
        <p:spPr>
          <a:xfrm>
            <a:off x="7196138" y="3357562"/>
            <a:ext cx="1697037" cy="295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4"/>
          <p:cNvSpPr txBox="1"/>
          <p:nvPr/>
        </p:nvSpPr>
        <p:spPr>
          <a:xfrm>
            <a:off x="668338" y="152400"/>
            <a:ext cx="3587750" cy="523875"/>
          </a:xfrm>
          <a:prstGeom prst="rect">
            <a:avLst/>
          </a:prstGeom>
          <a:noFill/>
          <a:ln w="57150" cap="flat" cmpd="thinThick">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it-IT" sz="2800">
                <a:solidFill>
                  <a:schemeClr val="dk1"/>
                </a:solidFill>
                <a:latin typeface="Comic Sans MS"/>
                <a:ea typeface="Comic Sans MS"/>
                <a:cs typeface="Comic Sans MS"/>
                <a:sym typeface="Comic Sans MS"/>
              </a:rPr>
              <a:t>Balance Scorecard</a:t>
            </a:r>
            <a:endParaRPr/>
          </a:p>
        </p:txBody>
      </p:sp>
      <p:sp>
        <p:nvSpPr>
          <p:cNvPr id="509" name="Google Shape;509;p14"/>
          <p:cNvSpPr txBox="1"/>
          <p:nvPr/>
        </p:nvSpPr>
        <p:spPr>
          <a:xfrm>
            <a:off x="527050" y="914400"/>
            <a:ext cx="8582025" cy="708025"/>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selezione di indicatori chiave per controllare i risultati parziali e complessivi delle attività base alla scelte strategiche già formulate</a:t>
            </a:r>
            <a:endParaRPr/>
          </a:p>
        </p:txBody>
      </p:sp>
      <p:sp>
        <p:nvSpPr>
          <p:cNvPr id="510" name="Google Shape;510;p14"/>
          <p:cNvSpPr txBox="1"/>
          <p:nvPr/>
        </p:nvSpPr>
        <p:spPr>
          <a:xfrm>
            <a:off x="1212850" y="3146425"/>
            <a:ext cx="1828800" cy="1016000"/>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risultati economico finanziari</a:t>
            </a:r>
            <a:endParaRPr/>
          </a:p>
        </p:txBody>
      </p:sp>
      <p:sp>
        <p:nvSpPr>
          <p:cNvPr id="511" name="Google Shape;511;p14"/>
          <p:cNvSpPr txBox="1"/>
          <p:nvPr/>
        </p:nvSpPr>
        <p:spPr>
          <a:xfrm>
            <a:off x="1055688" y="4686300"/>
            <a:ext cx="2144712" cy="708025"/>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cliente e sua soddisfazione</a:t>
            </a:r>
            <a:endParaRPr/>
          </a:p>
        </p:txBody>
      </p:sp>
      <p:sp>
        <p:nvSpPr>
          <p:cNvPr id="512" name="Google Shape;512;p14"/>
          <p:cNvSpPr txBox="1"/>
          <p:nvPr/>
        </p:nvSpPr>
        <p:spPr>
          <a:xfrm>
            <a:off x="6224588" y="3124200"/>
            <a:ext cx="2462212" cy="708025"/>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processi e business interni</a:t>
            </a:r>
            <a:endParaRPr/>
          </a:p>
        </p:txBody>
      </p:sp>
      <p:cxnSp>
        <p:nvCxnSpPr>
          <p:cNvPr id="513" name="Google Shape;513;p14"/>
          <p:cNvCxnSpPr>
            <a:stCxn id="514" idx="1"/>
            <a:endCxn id="510" idx="0"/>
          </p:cNvCxnSpPr>
          <p:nvPr/>
        </p:nvCxnSpPr>
        <p:spPr>
          <a:xfrm rot="5400000">
            <a:off x="3076347" y="2125282"/>
            <a:ext cx="72000" cy="1970100"/>
          </a:xfrm>
          <a:prstGeom prst="bentConnector3">
            <a:avLst>
              <a:gd name="adj1" fmla="val -838698"/>
            </a:avLst>
          </a:prstGeom>
          <a:noFill/>
          <a:ln w="9525" cap="flat" cmpd="sng">
            <a:solidFill>
              <a:schemeClr val="dk1"/>
            </a:solidFill>
            <a:prstDash val="solid"/>
            <a:miter lim="800000"/>
            <a:headEnd type="none" w="med" len="med"/>
            <a:tailEnd type="triangle" w="med" len="med"/>
          </a:ln>
        </p:spPr>
      </p:cxnSp>
      <p:cxnSp>
        <p:nvCxnSpPr>
          <p:cNvPr id="515" name="Google Shape;515;p14"/>
          <p:cNvCxnSpPr>
            <a:stCxn id="514" idx="3"/>
            <a:endCxn id="511" idx="2"/>
          </p:cNvCxnSpPr>
          <p:nvPr/>
        </p:nvCxnSpPr>
        <p:spPr>
          <a:xfrm rot="5400000">
            <a:off x="2870847" y="4167844"/>
            <a:ext cx="483600" cy="1969500"/>
          </a:xfrm>
          <a:prstGeom prst="bentConnector3">
            <a:avLst>
              <a:gd name="adj1" fmla="val 147321"/>
            </a:avLst>
          </a:prstGeom>
          <a:noFill/>
          <a:ln w="9525" cap="flat" cmpd="sng">
            <a:solidFill>
              <a:schemeClr val="dk1"/>
            </a:solidFill>
            <a:prstDash val="solid"/>
            <a:miter lim="800000"/>
            <a:headEnd type="none" w="med" len="med"/>
            <a:tailEnd type="triangle" w="med" len="med"/>
          </a:ln>
        </p:spPr>
      </p:cxnSp>
      <p:sp>
        <p:nvSpPr>
          <p:cNvPr id="514" name="Google Shape;514;p14"/>
          <p:cNvSpPr/>
          <p:nvPr/>
        </p:nvSpPr>
        <p:spPr>
          <a:xfrm>
            <a:off x="3798888" y="2693988"/>
            <a:ext cx="2038350" cy="2597150"/>
          </a:xfrm>
          <a:prstGeom prst="ellipse">
            <a:avLst/>
          </a:prstGeom>
          <a:noFill/>
          <a:ln w="9525" cap="flat" cmpd="sng">
            <a:solidFill>
              <a:schemeClr val="dk1"/>
            </a:solidFill>
            <a:prstDash val="solid"/>
            <a:round/>
            <a:headEnd type="none" w="sm" len="sm"/>
            <a:tailEnd type="none" w="sm" len="sm"/>
          </a:ln>
        </p:spPr>
        <p:txBody>
          <a:bodyPr spcFirstLastPara="1" wrap="square" lIns="0" tIns="0" rIns="0" bIns="0" anchor="ctr"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analisi e controllo delle prestazioni secondo 4 prospettive</a:t>
            </a:r>
            <a:endParaRPr/>
          </a:p>
        </p:txBody>
      </p:sp>
      <p:sp>
        <p:nvSpPr>
          <p:cNvPr id="516" name="Google Shape;516;p14"/>
          <p:cNvSpPr/>
          <p:nvPr/>
        </p:nvSpPr>
        <p:spPr>
          <a:xfrm>
            <a:off x="6365875" y="4419600"/>
            <a:ext cx="2179638" cy="1016000"/>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condizioni di crescita e sviluppo futuro</a:t>
            </a:r>
            <a:endParaRPr/>
          </a:p>
        </p:txBody>
      </p:sp>
      <p:cxnSp>
        <p:nvCxnSpPr>
          <p:cNvPr id="517" name="Google Shape;517;p14"/>
          <p:cNvCxnSpPr>
            <a:stCxn id="514" idx="5"/>
            <a:endCxn id="516" idx="2"/>
          </p:cNvCxnSpPr>
          <p:nvPr/>
        </p:nvCxnSpPr>
        <p:spPr>
          <a:xfrm rot="-5400000" flipH="1">
            <a:off x="6234878" y="4214644"/>
            <a:ext cx="524700" cy="1917000"/>
          </a:xfrm>
          <a:prstGeom prst="bentConnector3">
            <a:avLst>
              <a:gd name="adj1" fmla="val 143657"/>
            </a:avLst>
          </a:prstGeom>
          <a:noFill/>
          <a:ln w="9525" cap="flat" cmpd="sng">
            <a:solidFill>
              <a:schemeClr val="dk1"/>
            </a:solidFill>
            <a:prstDash val="solid"/>
            <a:miter lim="800000"/>
            <a:headEnd type="none" w="med" len="med"/>
            <a:tailEnd type="triangle" w="med" len="med"/>
          </a:ln>
        </p:spPr>
      </p:cxnSp>
      <p:cxnSp>
        <p:nvCxnSpPr>
          <p:cNvPr id="518" name="Google Shape;518;p14"/>
          <p:cNvCxnSpPr>
            <a:stCxn id="514" idx="7"/>
            <a:endCxn id="512" idx="0"/>
          </p:cNvCxnSpPr>
          <p:nvPr/>
        </p:nvCxnSpPr>
        <p:spPr>
          <a:xfrm rot="-5400000" flipH="1">
            <a:off x="6472328" y="2140732"/>
            <a:ext cx="49800" cy="1917000"/>
          </a:xfrm>
          <a:prstGeom prst="bentConnector3">
            <a:avLst>
              <a:gd name="adj1" fmla="val -1208660"/>
            </a:avLst>
          </a:prstGeom>
          <a:noFill/>
          <a:ln w="9525" cap="flat" cmpd="sng">
            <a:solidFill>
              <a:schemeClr val="dk1"/>
            </a:solidFill>
            <a:prstDash val="solid"/>
            <a:miter lim="800000"/>
            <a:headEnd type="none" w="med" len="med"/>
            <a:tailEnd type="triangle" w="med" len="med"/>
          </a:ln>
        </p:spPr>
      </p:cxnSp>
      <p:cxnSp>
        <p:nvCxnSpPr>
          <p:cNvPr id="519" name="Google Shape;519;p14"/>
          <p:cNvCxnSpPr>
            <a:stCxn id="509" idx="2"/>
            <a:endCxn id="514" idx="0"/>
          </p:cNvCxnSpPr>
          <p:nvPr/>
        </p:nvCxnSpPr>
        <p:spPr>
          <a:xfrm>
            <a:off x="4818063" y="1622425"/>
            <a:ext cx="0" cy="10716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15"/>
          <p:cNvGrpSpPr/>
          <p:nvPr/>
        </p:nvGrpSpPr>
        <p:grpSpPr>
          <a:xfrm>
            <a:off x="3059113" y="457200"/>
            <a:ext cx="2989262" cy="1447800"/>
            <a:chOff x="1320" y="288"/>
            <a:chExt cx="2040" cy="912"/>
          </a:xfrm>
        </p:grpSpPr>
        <p:sp>
          <p:nvSpPr>
            <p:cNvPr id="525" name="Google Shape;525;p15"/>
            <p:cNvSpPr txBox="1"/>
            <p:nvPr/>
          </p:nvSpPr>
          <p:spPr>
            <a:xfrm>
              <a:off x="1320" y="288"/>
              <a:ext cx="2040" cy="446"/>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economico finanziaria</a:t>
              </a:r>
              <a:endParaRPr/>
            </a:p>
          </p:txBody>
        </p:sp>
        <p:sp>
          <p:nvSpPr>
            <p:cNvPr id="526" name="Google Shape;526;p15"/>
            <p:cNvSpPr/>
            <p:nvPr/>
          </p:nvSpPr>
          <p:spPr>
            <a:xfrm>
              <a:off x="1320" y="864"/>
              <a:ext cx="2040" cy="33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obiettivi/misure</a:t>
              </a:r>
              <a:endParaRPr/>
            </a:p>
          </p:txBody>
        </p:sp>
      </p:grpSp>
      <p:grpSp>
        <p:nvGrpSpPr>
          <p:cNvPr id="527" name="Google Shape;527;p15"/>
          <p:cNvGrpSpPr/>
          <p:nvPr/>
        </p:nvGrpSpPr>
        <p:grpSpPr>
          <a:xfrm>
            <a:off x="104775" y="2635250"/>
            <a:ext cx="2990850" cy="1066800"/>
            <a:chOff x="288" y="2016"/>
            <a:chExt cx="2064" cy="672"/>
          </a:xfrm>
        </p:grpSpPr>
        <p:sp>
          <p:nvSpPr>
            <p:cNvPr id="528" name="Google Shape;528;p15"/>
            <p:cNvSpPr txBox="1"/>
            <p:nvPr/>
          </p:nvSpPr>
          <p:spPr>
            <a:xfrm>
              <a:off x="288" y="2016"/>
              <a:ext cx="2064" cy="252"/>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del cliente</a:t>
              </a:r>
              <a:endParaRPr/>
            </a:p>
          </p:txBody>
        </p:sp>
        <p:sp>
          <p:nvSpPr>
            <p:cNvPr id="529" name="Google Shape;529;p15"/>
            <p:cNvSpPr/>
            <p:nvPr/>
          </p:nvSpPr>
          <p:spPr>
            <a:xfrm>
              <a:off x="288" y="2352"/>
              <a:ext cx="2064" cy="33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obiettivi/misure</a:t>
              </a:r>
              <a:endParaRPr/>
            </a:p>
          </p:txBody>
        </p:sp>
      </p:grpSp>
      <p:grpSp>
        <p:nvGrpSpPr>
          <p:cNvPr id="530" name="Google Shape;530;p15"/>
          <p:cNvGrpSpPr/>
          <p:nvPr/>
        </p:nvGrpSpPr>
        <p:grpSpPr>
          <a:xfrm>
            <a:off x="3059113" y="4495800"/>
            <a:ext cx="2989262" cy="1828800"/>
            <a:chOff x="960" y="2832"/>
            <a:chExt cx="2040" cy="1152"/>
          </a:xfrm>
        </p:grpSpPr>
        <p:sp>
          <p:nvSpPr>
            <p:cNvPr id="531" name="Google Shape;531;p15"/>
            <p:cNvSpPr/>
            <p:nvPr/>
          </p:nvSpPr>
          <p:spPr>
            <a:xfrm>
              <a:off x="960" y="2832"/>
              <a:ext cx="2040" cy="446"/>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innovazione e apprendimento</a:t>
              </a:r>
              <a:endParaRPr/>
            </a:p>
          </p:txBody>
        </p:sp>
        <p:sp>
          <p:nvSpPr>
            <p:cNvPr id="532" name="Google Shape;532;p15"/>
            <p:cNvSpPr/>
            <p:nvPr/>
          </p:nvSpPr>
          <p:spPr>
            <a:xfrm>
              <a:off x="960" y="3648"/>
              <a:ext cx="2040" cy="33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obiettivi/misure</a:t>
              </a:r>
              <a:endParaRPr/>
            </a:p>
          </p:txBody>
        </p:sp>
      </p:grpSp>
      <p:grpSp>
        <p:nvGrpSpPr>
          <p:cNvPr id="533" name="Google Shape;533;p15"/>
          <p:cNvGrpSpPr/>
          <p:nvPr/>
        </p:nvGrpSpPr>
        <p:grpSpPr>
          <a:xfrm>
            <a:off x="6013450" y="2438400"/>
            <a:ext cx="2989263" cy="1462088"/>
            <a:chOff x="3564" y="1815"/>
            <a:chExt cx="2040" cy="921"/>
          </a:xfrm>
        </p:grpSpPr>
        <p:sp>
          <p:nvSpPr>
            <p:cNvPr id="534" name="Google Shape;534;p15"/>
            <p:cNvSpPr txBox="1"/>
            <p:nvPr/>
          </p:nvSpPr>
          <p:spPr>
            <a:xfrm>
              <a:off x="3564" y="1815"/>
              <a:ext cx="2040" cy="446"/>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business interna</a:t>
              </a:r>
              <a:endParaRPr/>
            </a:p>
          </p:txBody>
        </p:sp>
        <p:sp>
          <p:nvSpPr>
            <p:cNvPr id="535" name="Google Shape;535;p15"/>
            <p:cNvSpPr/>
            <p:nvPr/>
          </p:nvSpPr>
          <p:spPr>
            <a:xfrm>
              <a:off x="3564" y="2400"/>
              <a:ext cx="2040" cy="33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obiettivi/misure</a:t>
              </a:r>
              <a:endParaRPr/>
            </a:p>
          </p:txBody>
        </p:sp>
      </p:grpSp>
      <p:cxnSp>
        <p:nvCxnSpPr>
          <p:cNvPr id="536" name="Google Shape;536;p15"/>
          <p:cNvCxnSpPr>
            <a:stCxn id="529" idx="2"/>
            <a:endCxn id="531" idx="1"/>
          </p:cNvCxnSpPr>
          <p:nvPr/>
        </p:nvCxnSpPr>
        <p:spPr>
          <a:xfrm rot="-5400000" flipH="1">
            <a:off x="1755750" y="3546500"/>
            <a:ext cx="1147800" cy="1458900"/>
          </a:xfrm>
          <a:prstGeom prst="curvedConnector2">
            <a:avLst/>
          </a:prstGeom>
          <a:noFill/>
          <a:ln w="9525" cap="flat" cmpd="sng">
            <a:solidFill>
              <a:schemeClr val="dk1"/>
            </a:solidFill>
            <a:prstDash val="solid"/>
            <a:round/>
            <a:headEnd type="triangle" w="med" len="med"/>
            <a:tailEnd type="triangle" w="med" len="med"/>
          </a:ln>
        </p:spPr>
      </p:cxnSp>
      <p:cxnSp>
        <p:nvCxnSpPr>
          <p:cNvPr id="537" name="Google Shape;537;p15"/>
          <p:cNvCxnSpPr>
            <a:stCxn id="525" idx="1"/>
            <a:endCxn id="528" idx="0"/>
          </p:cNvCxnSpPr>
          <p:nvPr/>
        </p:nvCxnSpPr>
        <p:spPr>
          <a:xfrm flipH="1">
            <a:off x="1600213" y="811213"/>
            <a:ext cx="1458900" cy="1824000"/>
          </a:xfrm>
          <a:prstGeom prst="curvedConnector2">
            <a:avLst/>
          </a:prstGeom>
          <a:noFill/>
          <a:ln w="9525" cap="flat" cmpd="sng">
            <a:solidFill>
              <a:schemeClr val="dk1"/>
            </a:solidFill>
            <a:prstDash val="solid"/>
            <a:round/>
            <a:headEnd type="triangle" w="med" len="med"/>
            <a:tailEnd type="triangle" w="med" len="med"/>
          </a:ln>
        </p:spPr>
      </p:cxnSp>
      <p:cxnSp>
        <p:nvCxnSpPr>
          <p:cNvPr id="538" name="Google Shape;538;p15"/>
          <p:cNvCxnSpPr>
            <a:stCxn id="525" idx="3"/>
            <a:endCxn id="534" idx="0"/>
          </p:cNvCxnSpPr>
          <p:nvPr/>
        </p:nvCxnSpPr>
        <p:spPr>
          <a:xfrm>
            <a:off x="6048375" y="811213"/>
            <a:ext cx="1459800" cy="1627200"/>
          </a:xfrm>
          <a:prstGeom prst="curvedConnector2">
            <a:avLst/>
          </a:prstGeom>
          <a:noFill/>
          <a:ln w="9525" cap="flat" cmpd="sng">
            <a:solidFill>
              <a:schemeClr val="dk1"/>
            </a:solidFill>
            <a:prstDash val="solid"/>
            <a:round/>
            <a:headEnd type="triangle" w="med" len="med"/>
            <a:tailEnd type="triangle" w="med" len="med"/>
          </a:ln>
        </p:spPr>
      </p:cxnSp>
      <p:cxnSp>
        <p:nvCxnSpPr>
          <p:cNvPr id="539" name="Google Shape;539;p15"/>
          <p:cNvCxnSpPr>
            <a:stCxn id="535" idx="2"/>
            <a:endCxn id="531" idx="3"/>
          </p:cNvCxnSpPr>
          <p:nvPr/>
        </p:nvCxnSpPr>
        <p:spPr>
          <a:xfrm rot="5400000">
            <a:off x="6303581" y="3645188"/>
            <a:ext cx="949200" cy="1459800"/>
          </a:xfrm>
          <a:prstGeom prst="curvedConnector2">
            <a:avLst/>
          </a:prstGeom>
          <a:noFill/>
          <a:ln w="9525" cap="flat" cmpd="sng">
            <a:solidFill>
              <a:schemeClr val="dk1"/>
            </a:solidFill>
            <a:prstDash val="solid"/>
            <a:round/>
            <a:headEnd type="triangle" w="med" len="med"/>
            <a:tailEnd type="triangle" w="med" len="med"/>
          </a:ln>
        </p:spPr>
      </p:cxnSp>
      <p:sp>
        <p:nvSpPr>
          <p:cNvPr id="540" name="Google Shape;540;p15"/>
          <p:cNvSpPr/>
          <p:nvPr/>
        </p:nvSpPr>
        <p:spPr>
          <a:xfrm>
            <a:off x="3095625" y="2446338"/>
            <a:ext cx="2892425" cy="1066800"/>
          </a:xfrm>
          <a:custGeom>
            <a:avLst/>
            <a:gdLst/>
            <a:ahLst/>
            <a:cxnLst/>
            <a:rect l="l" t="t" r="r" b="b"/>
            <a:pathLst>
              <a:path w="36029" h="21600" fill="none" extrusionOk="0">
                <a:moveTo>
                  <a:pt x="0" y="7602"/>
                </a:moveTo>
                <a:cubicBezTo>
                  <a:pt x="4104" y="2779"/>
                  <a:pt x="10118" y="-1"/>
                  <a:pt x="16451" y="0"/>
                </a:cubicBezTo>
                <a:cubicBezTo>
                  <a:pt x="24847" y="0"/>
                  <a:pt x="32482" y="4865"/>
                  <a:pt x="36029" y="12475"/>
                </a:cubicBezTo>
              </a:path>
              <a:path w="36029" h="21600" extrusionOk="0">
                <a:moveTo>
                  <a:pt x="0" y="7602"/>
                </a:moveTo>
                <a:cubicBezTo>
                  <a:pt x="4104" y="2779"/>
                  <a:pt x="10118" y="-1"/>
                  <a:pt x="16451" y="0"/>
                </a:cubicBezTo>
                <a:cubicBezTo>
                  <a:pt x="24847" y="0"/>
                  <a:pt x="32482" y="4865"/>
                  <a:pt x="36029" y="12475"/>
                </a:cubicBezTo>
                <a:lnTo>
                  <a:pt x="16451" y="21600"/>
                </a:lnTo>
                <a:lnTo>
                  <a:pt x="0" y="760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15"/>
          <p:cNvSpPr/>
          <p:nvPr/>
        </p:nvSpPr>
        <p:spPr>
          <a:xfrm>
            <a:off x="3533775" y="2767013"/>
            <a:ext cx="2039938" cy="866775"/>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 strategici</a:t>
            </a:r>
            <a:endParaRPr/>
          </a:p>
        </p:txBody>
      </p:sp>
      <p:sp>
        <p:nvSpPr>
          <p:cNvPr id="542" name="Google Shape;542;p15"/>
          <p:cNvSpPr/>
          <p:nvPr/>
        </p:nvSpPr>
        <p:spPr>
          <a:xfrm rot="10800000">
            <a:off x="3095625" y="2895600"/>
            <a:ext cx="2892425" cy="1066800"/>
          </a:xfrm>
          <a:custGeom>
            <a:avLst/>
            <a:gdLst/>
            <a:ahLst/>
            <a:cxnLst/>
            <a:rect l="l" t="t" r="r" b="b"/>
            <a:pathLst>
              <a:path w="36029" h="21600" fill="none" extrusionOk="0">
                <a:moveTo>
                  <a:pt x="0" y="7602"/>
                </a:moveTo>
                <a:cubicBezTo>
                  <a:pt x="4104" y="2779"/>
                  <a:pt x="10118" y="-1"/>
                  <a:pt x="16451" y="0"/>
                </a:cubicBezTo>
                <a:cubicBezTo>
                  <a:pt x="24847" y="0"/>
                  <a:pt x="32482" y="4865"/>
                  <a:pt x="36029" y="12475"/>
                </a:cubicBezTo>
              </a:path>
              <a:path w="36029" h="21600" extrusionOk="0">
                <a:moveTo>
                  <a:pt x="0" y="7602"/>
                </a:moveTo>
                <a:cubicBezTo>
                  <a:pt x="4104" y="2779"/>
                  <a:pt x="10118" y="-1"/>
                  <a:pt x="16451" y="0"/>
                </a:cubicBezTo>
                <a:cubicBezTo>
                  <a:pt x="24847" y="0"/>
                  <a:pt x="32482" y="4865"/>
                  <a:pt x="36029" y="12475"/>
                </a:cubicBezTo>
                <a:lnTo>
                  <a:pt x="16451" y="21600"/>
                </a:lnTo>
                <a:lnTo>
                  <a:pt x="0" y="760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15"/>
          <p:cNvSpPr/>
          <p:nvPr/>
        </p:nvSpPr>
        <p:spPr>
          <a:xfrm>
            <a:off x="703263" y="1066800"/>
            <a:ext cx="2109787" cy="6461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it-IT" sz="1800">
                <a:solidFill>
                  <a:schemeClr val="dk1"/>
                </a:solidFill>
                <a:latin typeface="Tahoma"/>
                <a:ea typeface="Tahoma"/>
                <a:cs typeface="Tahoma"/>
                <a:sym typeface="Tahoma"/>
              </a:rPr>
              <a:t>Come ci giudicano gli azionisti?</a:t>
            </a:r>
            <a:endParaRPr/>
          </a:p>
        </p:txBody>
      </p:sp>
      <p:sp>
        <p:nvSpPr>
          <p:cNvPr id="544" name="Google Shape;544;p15"/>
          <p:cNvSpPr/>
          <p:nvPr/>
        </p:nvSpPr>
        <p:spPr>
          <a:xfrm>
            <a:off x="6400800" y="4114800"/>
            <a:ext cx="2320925" cy="92392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it-IT" sz="1800">
                <a:solidFill>
                  <a:schemeClr val="dk1"/>
                </a:solidFill>
                <a:latin typeface="Tahoma"/>
                <a:ea typeface="Tahoma"/>
                <a:cs typeface="Tahoma"/>
                <a:sym typeface="Tahoma"/>
              </a:rPr>
              <a:t>Possiamo migliorare continuamente e creare valore?</a:t>
            </a:r>
            <a:endParaRPr/>
          </a:p>
        </p:txBody>
      </p:sp>
      <p:sp>
        <p:nvSpPr>
          <p:cNvPr id="545" name="Google Shape;545;p15"/>
          <p:cNvSpPr/>
          <p:nvPr/>
        </p:nvSpPr>
        <p:spPr>
          <a:xfrm>
            <a:off x="703263" y="4114800"/>
            <a:ext cx="2109787" cy="6461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it-IT" sz="1800">
                <a:solidFill>
                  <a:schemeClr val="dk1"/>
                </a:solidFill>
                <a:latin typeface="Tahoma"/>
                <a:ea typeface="Tahoma"/>
                <a:cs typeface="Tahoma"/>
                <a:sym typeface="Tahoma"/>
              </a:rPr>
              <a:t>Come ci giudicano i clienti?</a:t>
            </a:r>
            <a:endParaRPr/>
          </a:p>
        </p:txBody>
      </p:sp>
      <p:sp>
        <p:nvSpPr>
          <p:cNvPr id="546" name="Google Shape;546;p15"/>
          <p:cNvSpPr/>
          <p:nvPr/>
        </p:nvSpPr>
        <p:spPr>
          <a:xfrm>
            <a:off x="6400800" y="990600"/>
            <a:ext cx="2462213" cy="6461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r>
              <a:rPr lang="it-IT" sz="1800">
                <a:solidFill>
                  <a:schemeClr val="dk1"/>
                </a:solidFill>
                <a:latin typeface="Tahoma"/>
                <a:ea typeface="Tahoma"/>
                <a:cs typeface="Tahoma"/>
                <a:sym typeface="Tahoma"/>
              </a:rPr>
              <a:t>In che cosa dobbiamo eccellere?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6"/>
          <p:cNvSpPr txBox="1"/>
          <p:nvPr/>
        </p:nvSpPr>
        <p:spPr>
          <a:xfrm>
            <a:off x="1747692" y="253354"/>
            <a:ext cx="57623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F345AD"/>
                </a:solidFill>
                <a:latin typeface="Arial"/>
                <a:ea typeface="Arial"/>
                <a:cs typeface="Arial"/>
                <a:sym typeface="Arial"/>
              </a:rPr>
              <a:t>LA MISURAZIONE DELLA STRATEGIA</a:t>
            </a:r>
            <a:endParaRPr/>
          </a:p>
        </p:txBody>
      </p:sp>
      <p:sp>
        <p:nvSpPr>
          <p:cNvPr id="553" name="Google Shape;553;p16"/>
          <p:cNvSpPr txBox="1"/>
          <p:nvPr/>
        </p:nvSpPr>
        <p:spPr>
          <a:xfrm>
            <a:off x="2786050" y="1189170"/>
            <a:ext cx="33105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6B7C72"/>
                </a:solidFill>
                <a:latin typeface="Arial"/>
                <a:ea typeface="Arial"/>
                <a:cs typeface="Arial"/>
                <a:sym typeface="Arial"/>
              </a:rPr>
              <a:t>LA BALANCED SCORECARD</a:t>
            </a:r>
            <a:endParaRPr/>
          </a:p>
        </p:txBody>
      </p:sp>
      <p:grpSp>
        <p:nvGrpSpPr>
          <p:cNvPr id="554" name="Google Shape;554;p16"/>
          <p:cNvGrpSpPr/>
          <p:nvPr/>
        </p:nvGrpSpPr>
        <p:grpSpPr>
          <a:xfrm>
            <a:off x="571472" y="1701378"/>
            <a:ext cx="8064500" cy="4679950"/>
            <a:chOff x="1531" y="5672"/>
            <a:chExt cx="8820" cy="4678"/>
          </a:xfrm>
        </p:grpSpPr>
        <p:sp>
          <p:nvSpPr>
            <p:cNvPr id="555" name="Google Shape;555;p16"/>
            <p:cNvSpPr txBox="1"/>
            <p:nvPr/>
          </p:nvSpPr>
          <p:spPr>
            <a:xfrm>
              <a:off x="4176" y="5672"/>
              <a:ext cx="3475" cy="143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600" b="1" i="1">
                  <a:solidFill>
                    <a:srgbClr val="996633"/>
                  </a:solidFill>
                  <a:latin typeface="Arial"/>
                  <a:ea typeface="Arial"/>
                  <a:cs typeface="Arial"/>
                  <a:sym typeface="Arial"/>
                </a:rPr>
                <a:t>ECONOMICO-FINANZIARIA</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it-IT" sz="1400">
                  <a:solidFill>
                    <a:schemeClr val="dk1"/>
                  </a:solidFill>
                  <a:latin typeface="Arial"/>
                  <a:ea typeface="Arial"/>
                  <a:cs typeface="Arial"/>
                  <a:sym typeface="Arial"/>
                </a:rPr>
                <a:t>Obiettivi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Misure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Target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Iniziative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6" name="Google Shape;556;p16"/>
            <p:cNvSpPr txBox="1"/>
            <p:nvPr/>
          </p:nvSpPr>
          <p:spPr>
            <a:xfrm>
              <a:off x="5311" y="7471"/>
              <a:ext cx="1260" cy="900"/>
            </a:xfrm>
            <a:prstGeom prst="rect">
              <a:avLst/>
            </a:prstGeom>
            <a:solidFill>
              <a:srgbClr val="FFFFFF"/>
            </a:solidFill>
            <a:ln w="9525" cap="rnd" cmpd="sng">
              <a:solidFill>
                <a:srgbClr val="000000"/>
              </a:solidFill>
              <a:prstDash val="dot"/>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600" b="1">
                <a:solidFill>
                  <a:schemeClr val="dk1"/>
                </a:solidFill>
                <a:latin typeface="Arial"/>
                <a:ea typeface="Arial"/>
                <a:cs typeface="Arial"/>
                <a:sym typeface="Arial"/>
              </a:endParaRPr>
            </a:p>
            <a:p>
              <a:pPr marL="0" marR="0" lvl="0" indent="0" algn="ctr" rtl="0">
                <a:spcBef>
                  <a:spcPts val="0"/>
                </a:spcBef>
                <a:spcAft>
                  <a:spcPts val="0"/>
                </a:spcAft>
                <a:buNone/>
              </a:pPr>
              <a:r>
                <a:rPr lang="it-IT" sz="1200" b="1">
                  <a:solidFill>
                    <a:schemeClr val="dk1"/>
                  </a:solidFill>
                  <a:latin typeface="Times New Roman"/>
                  <a:ea typeface="Times New Roman"/>
                  <a:cs typeface="Times New Roman"/>
                  <a:sym typeface="Times New Roman"/>
                </a:rPr>
                <a:t>VISIONE </a:t>
              </a:r>
              <a:endParaRPr/>
            </a:p>
            <a:p>
              <a:pPr marL="0" marR="0" lvl="0" indent="0" algn="ctr" rtl="0">
                <a:spcBef>
                  <a:spcPts val="0"/>
                </a:spcBef>
                <a:spcAft>
                  <a:spcPts val="0"/>
                </a:spcAft>
                <a:buNone/>
              </a:pPr>
              <a:r>
                <a:rPr lang="it-IT" sz="1200" b="1">
                  <a:solidFill>
                    <a:schemeClr val="dk1"/>
                  </a:solidFill>
                  <a:latin typeface="Times New Roman"/>
                  <a:ea typeface="Times New Roman"/>
                  <a:cs typeface="Times New Roman"/>
                  <a:sym typeface="Times New Roman"/>
                </a:rPr>
                <a:t>E </a:t>
              </a:r>
              <a:endParaRPr/>
            </a:p>
            <a:p>
              <a:pPr marL="0" marR="0" lvl="0" indent="0" algn="ctr" rtl="0">
                <a:spcBef>
                  <a:spcPts val="0"/>
                </a:spcBef>
                <a:spcAft>
                  <a:spcPts val="0"/>
                </a:spcAft>
                <a:buNone/>
              </a:pPr>
              <a:r>
                <a:rPr lang="it-IT" sz="1200" b="1">
                  <a:solidFill>
                    <a:schemeClr val="dk1"/>
                  </a:solidFill>
                  <a:latin typeface="Times New Roman"/>
                  <a:ea typeface="Times New Roman"/>
                  <a:cs typeface="Times New Roman"/>
                  <a:sym typeface="Times New Roman"/>
                </a:rPr>
                <a:t>STRATEGIA</a:t>
              </a:r>
              <a:endParaRPr/>
            </a:p>
            <a:p>
              <a:pPr marL="0" marR="0" lvl="0" indent="0" algn="l" rtl="0">
                <a:spcBef>
                  <a:spcPts val="0"/>
                </a:spcBef>
                <a:spcAft>
                  <a:spcPts val="0"/>
                </a:spcAft>
                <a:buNone/>
              </a:pPr>
              <a:endParaRPr sz="1200" b="1">
                <a:solidFill>
                  <a:schemeClr val="dk1"/>
                </a:solidFill>
                <a:latin typeface="Times New Roman"/>
                <a:ea typeface="Times New Roman"/>
                <a:cs typeface="Times New Roman"/>
                <a:sym typeface="Times New Roman"/>
              </a:endParaRPr>
            </a:p>
          </p:txBody>
        </p:sp>
        <p:sp>
          <p:nvSpPr>
            <p:cNvPr id="557" name="Google Shape;557;p16"/>
            <p:cNvSpPr txBox="1"/>
            <p:nvPr/>
          </p:nvSpPr>
          <p:spPr>
            <a:xfrm>
              <a:off x="1531" y="7292"/>
              <a:ext cx="3475" cy="143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000" b="1" i="1">
                  <a:solidFill>
                    <a:schemeClr val="hlink"/>
                  </a:solidFill>
                  <a:latin typeface="Arial"/>
                  <a:ea typeface="Arial"/>
                  <a:cs typeface="Arial"/>
                  <a:sym typeface="Arial"/>
                </a:rPr>
                <a:t>CLIENTI</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Obiettivi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Misure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Target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Iniziative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8" name="Google Shape;558;p16"/>
            <p:cNvSpPr txBox="1"/>
            <p:nvPr/>
          </p:nvSpPr>
          <p:spPr>
            <a:xfrm>
              <a:off x="6876" y="7291"/>
              <a:ext cx="3475" cy="143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800" b="1" i="1">
                  <a:solidFill>
                    <a:schemeClr val="folHlink"/>
                  </a:solidFill>
                  <a:latin typeface="Arial"/>
                  <a:ea typeface="Arial"/>
                  <a:cs typeface="Arial"/>
                  <a:sym typeface="Arial"/>
                </a:rPr>
                <a:t>PROCESSI INTERNI</a:t>
              </a:r>
              <a:endParaRPr/>
            </a:p>
            <a:p>
              <a:pPr marL="0" marR="0" lvl="0" indent="0" algn="ctr" rtl="0">
                <a:spcBef>
                  <a:spcPts val="0"/>
                </a:spcBef>
                <a:spcAft>
                  <a:spcPts val="0"/>
                </a:spcAft>
                <a:buNone/>
              </a:pPr>
              <a:endParaRPr sz="400" i="1">
                <a:solidFill>
                  <a:schemeClr val="folHlink"/>
                </a:solidFill>
                <a:latin typeface="Arial"/>
                <a:ea typeface="Arial"/>
                <a:cs typeface="Arial"/>
                <a:sym typeface="Arial"/>
              </a:endParaRPr>
            </a:p>
            <a:p>
              <a:pPr marL="0" marR="0" lvl="0" indent="0" algn="l" rtl="0">
                <a:spcBef>
                  <a:spcPts val="0"/>
                </a:spcBef>
                <a:spcAft>
                  <a:spcPts val="0"/>
                </a:spcAft>
                <a:buNone/>
              </a:pPr>
              <a:r>
                <a:rPr lang="it-IT" sz="1400">
                  <a:solidFill>
                    <a:schemeClr val="dk1"/>
                  </a:solidFill>
                  <a:latin typeface="Arial"/>
                  <a:ea typeface="Arial"/>
                  <a:cs typeface="Arial"/>
                  <a:sym typeface="Arial"/>
                </a:rPr>
                <a:t>Obiettivi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Misure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Target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Iniziative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9" name="Google Shape;559;p16"/>
            <p:cNvSpPr txBox="1"/>
            <p:nvPr/>
          </p:nvSpPr>
          <p:spPr>
            <a:xfrm>
              <a:off x="4231" y="8911"/>
              <a:ext cx="3475" cy="143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500" b="1">
                  <a:solidFill>
                    <a:srgbClr val="0066FF"/>
                  </a:solidFill>
                  <a:latin typeface="Arial"/>
                  <a:ea typeface="Arial"/>
                  <a:cs typeface="Arial"/>
                  <a:sym typeface="Arial"/>
                </a:rPr>
                <a:t>APPRENDIMENTO E CRESCITA</a:t>
              </a:r>
              <a:endParaRPr/>
            </a:p>
            <a:p>
              <a:pPr marL="0" marR="0" lvl="0" indent="0" algn="ctr" rtl="0">
                <a:spcBef>
                  <a:spcPts val="0"/>
                </a:spcBef>
                <a:spcAft>
                  <a:spcPts val="0"/>
                </a:spcAft>
                <a:buNone/>
              </a:pPr>
              <a:endParaRPr sz="1500">
                <a:solidFill>
                  <a:schemeClr val="lt2"/>
                </a:solidFill>
                <a:latin typeface="Arial"/>
                <a:ea typeface="Arial"/>
                <a:cs typeface="Arial"/>
                <a:sym typeface="Arial"/>
              </a:endParaRPr>
            </a:p>
            <a:p>
              <a:pPr marL="0" marR="0" lvl="0" indent="0" algn="l" rtl="0">
                <a:spcBef>
                  <a:spcPts val="0"/>
                </a:spcBef>
                <a:spcAft>
                  <a:spcPts val="0"/>
                </a:spcAft>
                <a:buNone/>
              </a:pPr>
              <a:r>
                <a:rPr lang="it-IT" sz="1400">
                  <a:solidFill>
                    <a:schemeClr val="dk1"/>
                  </a:solidFill>
                  <a:latin typeface="Arial"/>
                  <a:ea typeface="Arial"/>
                  <a:cs typeface="Arial"/>
                  <a:sym typeface="Arial"/>
                </a:rPr>
                <a:t>Obiettivi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Misure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Target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Iniziative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400">
                  <a:solidFill>
                    <a:schemeClr val="dk1"/>
                  </a:solidFill>
                  <a:latin typeface="Arial"/>
                  <a:ea typeface="Arial"/>
                  <a:cs typeface="Arial"/>
                  <a:sym typeface="Arial"/>
                </a:rPr>
                <a:t>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0" name="Google Shape;560;p16"/>
            <p:cNvSpPr/>
            <p:nvPr/>
          </p:nvSpPr>
          <p:spPr>
            <a:xfrm>
              <a:off x="5671" y="7233"/>
              <a:ext cx="540" cy="238"/>
            </a:xfrm>
            <a:prstGeom prst="upArrow">
              <a:avLst>
                <a:gd name="adj1" fmla="val 50000"/>
                <a:gd name="adj2" fmla="val 2500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1" name="Google Shape;561;p16"/>
            <p:cNvSpPr/>
            <p:nvPr/>
          </p:nvSpPr>
          <p:spPr>
            <a:xfrm rot="-5400000">
              <a:off x="4922" y="7802"/>
              <a:ext cx="540" cy="238"/>
            </a:xfrm>
            <a:prstGeom prst="upArrow">
              <a:avLst>
                <a:gd name="adj1" fmla="val 50000"/>
                <a:gd name="adj2" fmla="val 2500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2" name="Google Shape;562;p16"/>
            <p:cNvSpPr/>
            <p:nvPr/>
          </p:nvSpPr>
          <p:spPr>
            <a:xfrm rot="5400000">
              <a:off x="6420" y="7802"/>
              <a:ext cx="540" cy="238"/>
            </a:xfrm>
            <a:prstGeom prst="upArrow">
              <a:avLst>
                <a:gd name="adj1" fmla="val 50000"/>
                <a:gd name="adj2" fmla="val 2500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3" name="Google Shape;563;p16"/>
            <p:cNvSpPr/>
            <p:nvPr/>
          </p:nvSpPr>
          <p:spPr>
            <a:xfrm rot="10800000">
              <a:off x="5671" y="8371"/>
              <a:ext cx="540" cy="238"/>
            </a:xfrm>
            <a:prstGeom prst="upArrow">
              <a:avLst>
                <a:gd name="adj1" fmla="val 50000"/>
                <a:gd name="adj2" fmla="val 2500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7"/>
          <p:cNvSpPr txBox="1"/>
          <p:nvPr/>
        </p:nvSpPr>
        <p:spPr>
          <a:xfrm>
            <a:off x="104775" y="1574800"/>
            <a:ext cx="2357438" cy="923925"/>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it-IT" sz="1800">
                <a:solidFill>
                  <a:schemeClr val="dk1"/>
                </a:solidFill>
                <a:latin typeface="Tahoma"/>
                <a:ea typeface="Tahoma"/>
                <a:cs typeface="Tahoma"/>
                <a:sym typeface="Tahoma"/>
              </a:rPr>
              <a:t>prospettiva economico finanziaria</a:t>
            </a:r>
            <a:endParaRPr/>
          </a:p>
        </p:txBody>
      </p:sp>
      <p:sp>
        <p:nvSpPr>
          <p:cNvPr id="569" name="Google Shape;569;p17"/>
          <p:cNvSpPr/>
          <p:nvPr/>
        </p:nvSpPr>
        <p:spPr>
          <a:xfrm>
            <a:off x="104775" y="228600"/>
            <a:ext cx="2357438" cy="533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obiettivi</a:t>
            </a:r>
            <a:endParaRPr/>
          </a:p>
        </p:txBody>
      </p:sp>
      <p:sp>
        <p:nvSpPr>
          <p:cNvPr id="570" name="Google Shape;570;p17"/>
          <p:cNvSpPr txBox="1"/>
          <p:nvPr/>
        </p:nvSpPr>
        <p:spPr>
          <a:xfrm>
            <a:off x="104775" y="2635250"/>
            <a:ext cx="2357438" cy="1708150"/>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del cliente</a:t>
            </a:r>
            <a:endParaRPr/>
          </a:p>
        </p:txBody>
      </p:sp>
      <p:sp>
        <p:nvSpPr>
          <p:cNvPr id="571" name="Google Shape;571;p17"/>
          <p:cNvSpPr/>
          <p:nvPr/>
        </p:nvSpPr>
        <p:spPr>
          <a:xfrm>
            <a:off x="104775" y="4425950"/>
            <a:ext cx="2357438" cy="1016000"/>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innovazione e apprendimento</a:t>
            </a:r>
            <a:endParaRPr/>
          </a:p>
        </p:txBody>
      </p:sp>
      <p:sp>
        <p:nvSpPr>
          <p:cNvPr id="572" name="Google Shape;572;p17"/>
          <p:cNvSpPr/>
          <p:nvPr/>
        </p:nvSpPr>
        <p:spPr>
          <a:xfrm>
            <a:off x="2532063" y="228600"/>
            <a:ext cx="6400800" cy="533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indicatori</a:t>
            </a:r>
            <a:endParaRPr/>
          </a:p>
        </p:txBody>
      </p:sp>
      <p:sp>
        <p:nvSpPr>
          <p:cNvPr id="573" name="Google Shape;573;p17"/>
          <p:cNvSpPr txBox="1"/>
          <p:nvPr/>
        </p:nvSpPr>
        <p:spPr>
          <a:xfrm>
            <a:off x="104775" y="5721350"/>
            <a:ext cx="2357438" cy="908050"/>
          </a:xfrm>
          <a:prstGeom prst="rect">
            <a:avLst/>
          </a:prstGeom>
          <a:noFill/>
          <a:ln w="9525" cap="flat" cmpd="sng">
            <a:solidFill>
              <a:schemeClr val="dk1"/>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prospettiva business interna</a:t>
            </a:r>
            <a:endParaRPr/>
          </a:p>
        </p:txBody>
      </p:sp>
      <p:sp>
        <p:nvSpPr>
          <p:cNvPr id="574" name="Google Shape;574;p17"/>
          <p:cNvSpPr/>
          <p:nvPr/>
        </p:nvSpPr>
        <p:spPr>
          <a:xfrm>
            <a:off x="2532063" y="838200"/>
            <a:ext cx="1512887" cy="7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actual</a:t>
            </a:r>
            <a:endParaRPr/>
          </a:p>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lag</a:t>
            </a:r>
            <a:endParaRPr/>
          </a:p>
        </p:txBody>
      </p:sp>
      <p:sp>
        <p:nvSpPr>
          <p:cNvPr id="575" name="Google Shape;575;p17"/>
          <p:cNvSpPr/>
          <p:nvPr/>
        </p:nvSpPr>
        <p:spPr>
          <a:xfrm>
            <a:off x="7315200" y="838200"/>
            <a:ext cx="844550" cy="7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target</a:t>
            </a:r>
            <a:endParaRPr/>
          </a:p>
        </p:txBody>
      </p:sp>
      <p:sp>
        <p:nvSpPr>
          <p:cNvPr id="576" name="Google Shape;576;p17"/>
          <p:cNvSpPr/>
          <p:nvPr/>
        </p:nvSpPr>
        <p:spPr>
          <a:xfrm>
            <a:off x="2532063" y="1676400"/>
            <a:ext cx="1512887" cy="838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roi</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fatturato</a:t>
            </a:r>
            <a:endParaRPr/>
          </a:p>
        </p:txBody>
      </p:sp>
      <p:sp>
        <p:nvSpPr>
          <p:cNvPr id="577" name="Google Shape;577;p17"/>
          <p:cNvSpPr/>
          <p:nvPr/>
        </p:nvSpPr>
        <p:spPr>
          <a:xfrm>
            <a:off x="7315200" y="1676400"/>
            <a:ext cx="844550" cy="838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78" name="Google Shape;578;p17"/>
          <p:cNvSpPr/>
          <p:nvPr/>
        </p:nvSpPr>
        <p:spPr>
          <a:xfrm>
            <a:off x="2532063" y="2590800"/>
            <a:ext cx="1512887" cy="175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quota di mercato</a:t>
            </a:r>
            <a:endParaRPr/>
          </a:p>
        </p:txBody>
      </p:sp>
      <p:sp>
        <p:nvSpPr>
          <p:cNvPr id="579" name="Google Shape;579;p17"/>
          <p:cNvSpPr/>
          <p:nvPr/>
        </p:nvSpPr>
        <p:spPr>
          <a:xfrm>
            <a:off x="7315200" y="2590800"/>
            <a:ext cx="844550" cy="175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80" name="Google Shape;580;p17"/>
          <p:cNvSpPr/>
          <p:nvPr/>
        </p:nvSpPr>
        <p:spPr>
          <a:xfrm>
            <a:off x="2532063" y="4419600"/>
            <a:ext cx="1512887" cy="121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valore aggiunto per dipendente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valore aggiunto/costo del lavoro</a:t>
            </a:r>
            <a:endParaRPr/>
          </a:p>
        </p:txBody>
      </p:sp>
      <p:sp>
        <p:nvSpPr>
          <p:cNvPr id="581" name="Google Shape;581;p17"/>
          <p:cNvSpPr/>
          <p:nvPr/>
        </p:nvSpPr>
        <p:spPr>
          <a:xfrm>
            <a:off x="7315200" y="4419600"/>
            <a:ext cx="844550" cy="121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82" name="Google Shape;582;p17"/>
          <p:cNvSpPr/>
          <p:nvPr/>
        </p:nvSpPr>
        <p:spPr>
          <a:xfrm>
            <a:off x="7315200" y="5715000"/>
            <a:ext cx="844550"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83" name="Google Shape;583;p17"/>
          <p:cNvSpPr/>
          <p:nvPr/>
        </p:nvSpPr>
        <p:spPr>
          <a:xfrm>
            <a:off x="4114800" y="838200"/>
            <a:ext cx="3165475" cy="7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Noto Sans Symbols"/>
              <a:buNone/>
            </a:pPr>
            <a:r>
              <a:rPr lang="it-IT" sz="2000">
                <a:solidFill>
                  <a:schemeClr val="dk1"/>
                </a:solidFill>
                <a:latin typeface="Tahoma"/>
                <a:ea typeface="Tahoma"/>
                <a:cs typeface="Tahoma"/>
                <a:sym typeface="Tahoma"/>
              </a:rPr>
              <a:t>actual lead</a:t>
            </a:r>
            <a:endParaRPr/>
          </a:p>
        </p:txBody>
      </p:sp>
      <p:sp>
        <p:nvSpPr>
          <p:cNvPr id="584" name="Google Shape;584;p17"/>
          <p:cNvSpPr/>
          <p:nvPr/>
        </p:nvSpPr>
        <p:spPr>
          <a:xfrm>
            <a:off x="4114800" y="1676400"/>
            <a:ext cx="3165475" cy="838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risultato lordo commerciale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risultato lordo di gestione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fatturato/capitale investito</a:t>
            </a:r>
            <a:endParaRPr/>
          </a:p>
        </p:txBody>
      </p:sp>
      <p:sp>
        <p:nvSpPr>
          <p:cNvPr id="585" name="Google Shape;585;p17"/>
          <p:cNvSpPr/>
          <p:nvPr/>
        </p:nvSpPr>
        <p:spPr>
          <a:xfrm>
            <a:off x="4114800" y="2590800"/>
            <a:ext cx="3165475" cy="175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numero di reclami per linee di prodotto</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costo dei reclami in valore e andamento temporale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puntualità nelle consegne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prezzo netto di vendita comparato con concorrenti</a:t>
            </a:r>
            <a:endParaRPr/>
          </a:p>
        </p:txBody>
      </p:sp>
      <p:sp>
        <p:nvSpPr>
          <p:cNvPr id="586" name="Google Shape;586;p17"/>
          <p:cNvSpPr/>
          <p:nvPr/>
        </p:nvSpPr>
        <p:spPr>
          <a:xfrm>
            <a:off x="4114800" y="4419600"/>
            <a:ext cx="3165475" cy="121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tempo impiegato per la riqualificazione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anzianità del personale</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frequenza infortuni</a:t>
            </a:r>
            <a:endParaRPr/>
          </a:p>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gravità infortuni</a:t>
            </a:r>
            <a:endParaRPr/>
          </a:p>
        </p:txBody>
      </p:sp>
      <p:sp>
        <p:nvSpPr>
          <p:cNvPr id="587" name="Google Shape;587;p17"/>
          <p:cNvSpPr/>
          <p:nvPr/>
        </p:nvSpPr>
        <p:spPr>
          <a:xfrm>
            <a:off x="2566988" y="5715000"/>
            <a:ext cx="4713287"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r>
              <a:rPr lang="it-IT" sz="1400">
                <a:solidFill>
                  <a:schemeClr val="dk1"/>
                </a:solidFill>
                <a:latin typeface="Tahoma"/>
                <a:ea typeface="Tahoma"/>
                <a:cs typeface="Tahoma"/>
                <a:sym typeface="Tahoma"/>
              </a:rPr>
              <a:t>processi critici, analisi della complessità, della efficienza e della produttività</a:t>
            </a:r>
            <a:endParaRPr/>
          </a:p>
        </p:txBody>
      </p:sp>
      <p:sp>
        <p:nvSpPr>
          <p:cNvPr id="588" name="Google Shape;588;p17"/>
          <p:cNvSpPr/>
          <p:nvPr/>
        </p:nvSpPr>
        <p:spPr>
          <a:xfrm>
            <a:off x="8194675" y="838200"/>
            <a:ext cx="844550" cy="7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it-IT" sz="1600">
                <a:solidFill>
                  <a:schemeClr val="dk1"/>
                </a:solidFill>
                <a:latin typeface="Tahoma"/>
                <a:ea typeface="Tahoma"/>
                <a:cs typeface="Tahoma"/>
                <a:sym typeface="Tahoma"/>
              </a:rPr>
              <a:t>iniziative</a:t>
            </a:r>
            <a:endParaRPr/>
          </a:p>
        </p:txBody>
      </p:sp>
      <p:sp>
        <p:nvSpPr>
          <p:cNvPr id="589" name="Google Shape;589;p17"/>
          <p:cNvSpPr/>
          <p:nvPr/>
        </p:nvSpPr>
        <p:spPr>
          <a:xfrm>
            <a:off x="8194675" y="1676400"/>
            <a:ext cx="844550" cy="838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90" name="Google Shape;590;p17"/>
          <p:cNvSpPr/>
          <p:nvPr/>
        </p:nvSpPr>
        <p:spPr>
          <a:xfrm>
            <a:off x="8194675" y="2590800"/>
            <a:ext cx="844550" cy="1752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91" name="Google Shape;591;p17"/>
          <p:cNvSpPr/>
          <p:nvPr/>
        </p:nvSpPr>
        <p:spPr>
          <a:xfrm>
            <a:off x="8194675" y="4419600"/>
            <a:ext cx="844550" cy="121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
        <p:nvSpPr>
          <p:cNvPr id="592" name="Google Shape;592;p17"/>
          <p:cNvSpPr/>
          <p:nvPr/>
        </p:nvSpPr>
        <p:spPr>
          <a:xfrm>
            <a:off x="8194675" y="5715000"/>
            <a:ext cx="844550"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Noto Sans Symbols"/>
              <a:buNone/>
            </a:pPr>
            <a:endParaRPr sz="1400">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8"/>
          <p:cNvSpPr txBox="1"/>
          <p:nvPr/>
        </p:nvSpPr>
        <p:spPr>
          <a:xfrm>
            <a:off x="1856320" y="247608"/>
            <a:ext cx="57110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F345AD"/>
                </a:solidFill>
                <a:latin typeface="Arial"/>
                <a:ea typeface="Arial"/>
                <a:cs typeface="Arial"/>
                <a:sym typeface="Arial"/>
              </a:rPr>
              <a:t>LA DESCRIZIONE DELLA STRATEGIA</a:t>
            </a:r>
            <a:endParaRPr/>
          </a:p>
        </p:txBody>
      </p:sp>
      <p:sp>
        <p:nvSpPr>
          <p:cNvPr id="599" name="Google Shape;599;p18"/>
          <p:cNvSpPr txBox="1"/>
          <p:nvPr/>
        </p:nvSpPr>
        <p:spPr>
          <a:xfrm>
            <a:off x="6553200" y="6344617"/>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fld id="{00000000-1234-1234-1234-123412341234}" type="slidenum">
              <a:rPr lang="it-IT" sz="1800" b="0" i="0" u="none" strike="noStrike" cap="none">
                <a:solidFill>
                  <a:schemeClr val="dk1"/>
                </a:solidFill>
                <a:latin typeface="Arial"/>
                <a:ea typeface="Arial"/>
                <a:cs typeface="Arial"/>
                <a:sym typeface="Arial"/>
              </a:rPr>
              <a:t>18</a:t>
            </a:fld>
            <a:endParaRPr sz="1800" b="0" i="0" u="none" strike="noStrike" cap="none">
              <a:solidFill>
                <a:schemeClr val="dk1"/>
              </a:solidFill>
              <a:latin typeface="Arial"/>
              <a:ea typeface="Arial"/>
              <a:cs typeface="Arial"/>
              <a:sym typeface="Arial"/>
            </a:endParaRPr>
          </a:p>
        </p:txBody>
      </p:sp>
      <p:sp>
        <p:nvSpPr>
          <p:cNvPr id="600" name="Google Shape;600;p18"/>
          <p:cNvSpPr/>
          <p:nvPr/>
        </p:nvSpPr>
        <p:spPr>
          <a:xfrm>
            <a:off x="0" y="6171598"/>
            <a:ext cx="9144000" cy="785794"/>
          </a:xfrm>
          <a:prstGeom prst="rect">
            <a:avLst/>
          </a:prstGeom>
          <a:solidFill>
            <a:schemeClr val="lt1"/>
          </a:solidFill>
          <a:ln w="264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01" name="Google Shape;601;p18"/>
          <p:cNvGrpSpPr/>
          <p:nvPr/>
        </p:nvGrpSpPr>
        <p:grpSpPr>
          <a:xfrm>
            <a:off x="250825" y="1340817"/>
            <a:ext cx="8642350" cy="5616575"/>
            <a:chOff x="1762" y="5557"/>
            <a:chExt cx="8912" cy="4335"/>
          </a:xfrm>
        </p:grpSpPr>
        <p:pic>
          <p:nvPicPr>
            <p:cNvPr id="602" name="Google Shape;602;p18"/>
            <p:cNvPicPr preferRelativeResize="0"/>
            <p:nvPr/>
          </p:nvPicPr>
          <p:blipFill rotWithShape="1">
            <a:blip r:embed="rId3">
              <a:alphaModFix/>
            </a:blip>
            <a:srcRect/>
            <a:stretch/>
          </p:blipFill>
          <p:spPr>
            <a:xfrm>
              <a:off x="1762" y="5557"/>
              <a:ext cx="6083" cy="4301"/>
            </a:xfrm>
            <a:prstGeom prst="rect">
              <a:avLst/>
            </a:prstGeom>
            <a:noFill/>
            <a:ln>
              <a:noFill/>
            </a:ln>
          </p:spPr>
        </p:pic>
        <p:pic>
          <p:nvPicPr>
            <p:cNvPr id="603" name="Google Shape;603;p18"/>
            <p:cNvPicPr preferRelativeResize="0"/>
            <p:nvPr/>
          </p:nvPicPr>
          <p:blipFill rotWithShape="1">
            <a:blip r:embed="rId4">
              <a:alphaModFix/>
            </a:blip>
            <a:srcRect/>
            <a:stretch/>
          </p:blipFill>
          <p:spPr>
            <a:xfrm>
              <a:off x="7122" y="5640"/>
              <a:ext cx="3552" cy="4252"/>
            </a:xfrm>
            <a:prstGeom prst="rect">
              <a:avLst/>
            </a:prstGeom>
            <a:noFill/>
            <a:ln>
              <a:noFill/>
            </a:ln>
          </p:spPr>
        </p:pic>
      </p:grpSp>
      <p:sp>
        <p:nvSpPr>
          <p:cNvPr id="604" name="Google Shape;604;p18"/>
          <p:cNvSpPr txBox="1"/>
          <p:nvPr/>
        </p:nvSpPr>
        <p:spPr>
          <a:xfrm>
            <a:off x="2786050" y="1158796"/>
            <a:ext cx="25101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6B7C72"/>
                </a:solidFill>
                <a:latin typeface="Arial"/>
                <a:ea typeface="Arial"/>
                <a:cs typeface="Arial"/>
                <a:sym typeface="Arial"/>
              </a:rPr>
              <a:t>LE </a:t>
            </a:r>
            <a:r>
              <a:rPr lang="it-IT" sz="1800" b="1" i="1">
                <a:solidFill>
                  <a:srgbClr val="6B7C72"/>
                </a:solidFill>
                <a:latin typeface="Arial"/>
                <a:ea typeface="Arial"/>
                <a:cs typeface="Arial"/>
                <a:sym typeface="Arial"/>
              </a:rPr>
              <a:t>STRATEGY MAPS</a:t>
            </a:r>
            <a:endParaRPr sz="1800" b="1">
              <a:solidFill>
                <a:srgbClr val="6B7C7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9"/>
          <p:cNvSpPr/>
          <p:nvPr/>
        </p:nvSpPr>
        <p:spPr>
          <a:xfrm>
            <a:off x="381000" y="100013"/>
            <a:ext cx="8382000" cy="685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200" b="1">
                <a:solidFill>
                  <a:srgbClr val="0000CC"/>
                </a:solidFill>
                <a:latin typeface="Comic Sans MS"/>
                <a:ea typeface="Comic Sans MS"/>
                <a:cs typeface="Comic Sans MS"/>
                <a:sym typeface="Comic Sans MS"/>
              </a:rPr>
              <a:t>STRATEGIC MANAGEMENT</a:t>
            </a:r>
            <a:endParaRPr/>
          </a:p>
        </p:txBody>
      </p:sp>
      <p:grpSp>
        <p:nvGrpSpPr>
          <p:cNvPr id="611" name="Google Shape;611;p19"/>
          <p:cNvGrpSpPr/>
          <p:nvPr/>
        </p:nvGrpSpPr>
        <p:grpSpPr>
          <a:xfrm>
            <a:off x="-108520" y="-99392"/>
            <a:ext cx="9247188" cy="6858000"/>
            <a:chOff x="-103188" y="0"/>
            <a:chExt cx="9247188" cy="6858000"/>
          </a:xfrm>
        </p:grpSpPr>
        <p:sp>
          <p:nvSpPr>
            <p:cNvPr id="612" name="Google Shape;612;p19"/>
            <p:cNvSpPr/>
            <p:nvPr/>
          </p:nvSpPr>
          <p:spPr>
            <a:xfrm>
              <a:off x="381000" y="100013"/>
              <a:ext cx="8382000" cy="685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a:solidFill>
                    <a:srgbClr val="0000CC"/>
                  </a:solidFill>
                  <a:latin typeface="Comic Sans MS"/>
                  <a:ea typeface="Comic Sans MS"/>
                  <a:cs typeface="Comic Sans MS"/>
                  <a:sym typeface="Comic Sans MS"/>
                </a:rPr>
                <a:t>STRATEGIC MANAGEMENT</a:t>
              </a:r>
              <a:endParaRPr/>
            </a:p>
          </p:txBody>
        </p:sp>
        <p:sp>
          <p:nvSpPr>
            <p:cNvPr id="613" name="Google Shape;613;p19"/>
            <p:cNvSpPr txBox="1"/>
            <p:nvPr/>
          </p:nvSpPr>
          <p:spPr>
            <a:xfrm>
              <a:off x="1857356" y="609881"/>
              <a:ext cx="4891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F345AD"/>
                  </a:solidFill>
                  <a:latin typeface="Arial"/>
                  <a:ea typeface="Arial"/>
                  <a:cs typeface="Arial"/>
                  <a:sym typeface="Arial"/>
                </a:rPr>
                <a:t>1. LA DESCRIZIONE DELLA STRATEGIA</a:t>
              </a:r>
              <a:endParaRPr/>
            </a:p>
          </p:txBody>
        </p:sp>
        <p:sp>
          <p:nvSpPr>
            <p:cNvPr id="614" name="Google Shape;614;p1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fld id="{00000000-1234-1234-1234-123412341234}" type="slidenum">
                <a:rPr lang="it-IT" sz="1800" b="0" i="0" u="none" strike="noStrike" cap="none">
                  <a:solidFill>
                    <a:schemeClr val="dk1"/>
                  </a:solidFill>
                  <a:latin typeface="Arial"/>
                  <a:ea typeface="Arial"/>
                  <a:cs typeface="Arial"/>
                  <a:sym typeface="Arial"/>
                </a:rPr>
                <a:t>19</a:t>
              </a:fld>
              <a:endParaRPr sz="1800" b="0" i="0" u="none" strike="noStrike" cap="none">
                <a:solidFill>
                  <a:schemeClr val="dk1"/>
                </a:solidFill>
                <a:latin typeface="Arial"/>
                <a:ea typeface="Arial"/>
                <a:cs typeface="Arial"/>
                <a:sym typeface="Arial"/>
              </a:endParaRPr>
            </a:p>
          </p:txBody>
        </p:sp>
        <p:sp>
          <p:nvSpPr>
            <p:cNvPr id="615" name="Google Shape;615;p19"/>
            <p:cNvSpPr/>
            <p:nvPr/>
          </p:nvSpPr>
          <p:spPr>
            <a:xfrm>
              <a:off x="0" y="6072206"/>
              <a:ext cx="9144000" cy="785794"/>
            </a:xfrm>
            <a:prstGeom prst="rect">
              <a:avLst/>
            </a:prstGeom>
            <a:solidFill>
              <a:schemeClr val="lt1"/>
            </a:solidFill>
            <a:ln w="264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6" name="Google Shape;616;p19"/>
            <p:cNvSpPr txBox="1"/>
            <p:nvPr/>
          </p:nvSpPr>
          <p:spPr>
            <a:xfrm>
              <a:off x="2786050" y="1059404"/>
              <a:ext cx="25101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6B7C72"/>
                  </a:solidFill>
                  <a:latin typeface="Arial"/>
                  <a:ea typeface="Arial"/>
                  <a:cs typeface="Arial"/>
                  <a:sym typeface="Arial"/>
                </a:rPr>
                <a:t>LE </a:t>
              </a:r>
              <a:r>
                <a:rPr lang="it-IT" sz="1800" b="1" i="1">
                  <a:solidFill>
                    <a:srgbClr val="6B7C72"/>
                  </a:solidFill>
                  <a:latin typeface="Arial"/>
                  <a:ea typeface="Arial"/>
                  <a:cs typeface="Arial"/>
                  <a:sym typeface="Arial"/>
                </a:rPr>
                <a:t>STRATEGY MAPS</a:t>
              </a:r>
              <a:endParaRPr sz="1800" b="1">
                <a:solidFill>
                  <a:srgbClr val="6B7C72"/>
                </a:solidFill>
                <a:latin typeface="Arial"/>
                <a:ea typeface="Arial"/>
                <a:cs typeface="Arial"/>
                <a:sym typeface="Arial"/>
              </a:endParaRPr>
            </a:p>
          </p:txBody>
        </p:sp>
        <p:pic>
          <p:nvPicPr>
            <p:cNvPr id="617" name="Google Shape;617;p19"/>
            <p:cNvPicPr preferRelativeResize="0"/>
            <p:nvPr/>
          </p:nvPicPr>
          <p:blipFill rotWithShape="1">
            <a:blip r:embed="rId3">
              <a:alphaModFix/>
            </a:blip>
            <a:srcRect/>
            <a:stretch/>
          </p:blipFill>
          <p:spPr>
            <a:xfrm>
              <a:off x="-103188" y="0"/>
              <a:ext cx="9247188" cy="6858000"/>
            </a:xfrm>
            <a:prstGeom prst="rect">
              <a:avLst/>
            </a:prstGeom>
            <a:noFill/>
            <a:ln>
              <a:noFill/>
            </a:ln>
          </p:spPr>
        </p:pic>
        <p:sp>
          <p:nvSpPr>
            <p:cNvPr id="618" name="Google Shape;618;p19"/>
            <p:cNvSpPr/>
            <p:nvPr/>
          </p:nvSpPr>
          <p:spPr>
            <a:xfrm>
              <a:off x="0" y="71414"/>
              <a:ext cx="3857684" cy="428628"/>
            </a:xfrm>
            <a:prstGeom prst="rect">
              <a:avLst/>
            </a:prstGeom>
            <a:solidFill>
              <a:schemeClr val="lt1"/>
            </a:solidFill>
            <a:ln w="264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1">
                  <a:solidFill>
                    <a:srgbClr val="6B7C72"/>
                  </a:solidFill>
                  <a:latin typeface="Arial"/>
                  <a:ea typeface="Arial"/>
                  <a:cs typeface="Arial"/>
                  <a:sym typeface="Arial"/>
                </a:rPr>
                <a:t>MAPPA STRATEGICA</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387350" y="730250"/>
            <a:ext cx="3871913"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approccio tradizionale</a:t>
            </a:r>
            <a:endParaRPr/>
          </a:p>
        </p:txBody>
      </p:sp>
      <p:sp>
        <p:nvSpPr>
          <p:cNvPr id="196" name="Google Shape;196;p2"/>
          <p:cNvSpPr txBox="1"/>
          <p:nvPr/>
        </p:nvSpPr>
        <p:spPr>
          <a:xfrm>
            <a:off x="4116388" y="1203325"/>
            <a:ext cx="4922837"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prestazioni economiche e finanziarie come supporto stabile alle decisioni</a:t>
            </a:r>
            <a:endParaRPr/>
          </a:p>
        </p:txBody>
      </p:sp>
      <p:sp>
        <p:nvSpPr>
          <p:cNvPr id="197" name="Google Shape;197;p2"/>
          <p:cNvSpPr txBox="1"/>
          <p:nvPr/>
        </p:nvSpPr>
        <p:spPr>
          <a:xfrm>
            <a:off x="754063" y="1949450"/>
            <a:ext cx="2320925"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evoluzione</a:t>
            </a:r>
            <a:endParaRPr/>
          </a:p>
        </p:txBody>
      </p:sp>
      <p:sp>
        <p:nvSpPr>
          <p:cNvPr id="198" name="Google Shape;198;p2"/>
          <p:cNvSpPr txBox="1"/>
          <p:nvPr/>
        </p:nvSpPr>
        <p:spPr>
          <a:xfrm>
            <a:off x="4116388" y="2254250"/>
            <a:ext cx="3938587"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sistemi in grado di misurare la creazione di valore</a:t>
            </a:r>
            <a:endParaRPr/>
          </a:p>
        </p:txBody>
      </p:sp>
      <p:sp>
        <p:nvSpPr>
          <p:cNvPr id="199" name="Google Shape;199;p2"/>
          <p:cNvSpPr txBox="1"/>
          <p:nvPr/>
        </p:nvSpPr>
        <p:spPr>
          <a:xfrm>
            <a:off x="4116388" y="3092450"/>
            <a:ext cx="379730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integrazione di informazioni economiche e fisico-tecniche</a:t>
            </a:r>
            <a:endParaRPr/>
          </a:p>
        </p:txBody>
      </p:sp>
      <p:cxnSp>
        <p:nvCxnSpPr>
          <p:cNvPr id="200" name="Google Shape;200;p2"/>
          <p:cNvCxnSpPr>
            <a:stCxn id="195" idx="2"/>
            <a:endCxn id="196" idx="1"/>
          </p:cNvCxnSpPr>
          <p:nvPr/>
        </p:nvCxnSpPr>
        <p:spPr>
          <a:xfrm rot="-5400000" flipH="1">
            <a:off x="3067456" y="508388"/>
            <a:ext cx="304800" cy="1793100"/>
          </a:xfrm>
          <a:prstGeom prst="bentConnector2">
            <a:avLst/>
          </a:prstGeom>
          <a:noFill/>
          <a:ln w="9525" cap="flat" cmpd="sng">
            <a:solidFill>
              <a:schemeClr val="dk1"/>
            </a:solidFill>
            <a:prstDash val="solid"/>
            <a:miter lim="800000"/>
            <a:headEnd type="none" w="med" len="med"/>
            <a:tailEnd type="triangle" w="med" len="med"/>
          </a:ln>
        </p:spPr>
      </p:cxnSp>
      <p:cxnSp>
        <p:nvCxnSpPr>
          <p:cNvPr id="201" name="Google Shape;201;p2"/>
          <p:cNvCxnSpPr>
            <a:stCxn id="197" idx="2"/>
            <a:endCxn id="198" idx="1"/>
          </p:cNvCxnSpPr>
          <p:nvPr/>
        </p:nvCxnSpPr>
        <p:spPr>
          <a:xfrm rot="-5400000" flipH="1">
            <a:off x="2947275" y="1438988"/>
            <a:ext cx="136500" cy="2202000"/>
          </a:xfrm>
          <a:prstGeom prst="bentConnector2">
            <a:avLst/>
          </a:prstGeom>
          <a:noFill/>
          <a:ln w="9525" cap="flat" cmpd="sng">
            <a:solidFill>
              <a:schemeClr val="dk1"/>
            </a:solidFill>
            <a:prstDash val="solid"/>
            <a:miter lim="800000"/>
            <a:headEnd type="none" w="med" len="med"/>
            <a:tailEnd type="triangle" w="med" len="med"/>
          </a:ln>
        </p:spPr>
      </p:cxnSp>
      <p:cxnSp>
        <p:nvCxnSpPr>
          <p:cNvPr id="202" name="Google Shape;202;p2"/>
          <p:cNvCxnSpPr>
            <a:stCxn id="197" idx="2"/>
            <a:endCxn id="199" idx="1"/>
          </p:cNvCxnSpPr>
          <p:nvPr/>
        </p:nvCxnSpPr>
        <p:spPr>
          <a:xfrm rot="-5400000" flipH="1">
            <a:off x="2528175" y="1858088"/>
            <a:ext cx="974700" cy="2202000"/>
          </a:xfrm>
          <a:prstGeom prst="bentConnector2">
            <a:avLst/>
          </a:prstGeom>
          <a:noFill/>
          <a:ln w="9525" cap="flat" cmpd="sng">
            <a:solidFill>
              <a:schemeClr val="dk1"/>
            </a:solidFill>
            <a:prstDash val="solid"/>
            <a:miter lim="800000"/>
            <a:headEnd type="none" w="med" len="med"/>
            <a:tailEnd type="triangle" w="med" len="med"/>
          </a:ln>
        </p:spPr>
      </p:cxnSp>
      <p:sp>
        <p:nvSpPr>
          <p:cNvPr id="203" name="Google Shape;203;p2"/>
          <p:cNvSpPr/>
          <p:nvPr/>
        </p:nvSpPr>
        <p:spPr>
          <a:xfrm rot="-5400000">
            <a:off x="5018088" y="-7938"/>
            <a:ext cx="304800" cy="7877175"/>
          </a:xfrm>
          <a:prstGeom prst="leftBrace">
            <a:avLst>
              <a:gd name="adj1" fmla="val 140585"/>
              <a:gd name="adj2" fmla="val 49981"/>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
        <p:nvSpPr>
          <p:cNvPr id="204" name="Google Shape;204;p2"/>
          <p:cNvSpPr txBox="1"/>
          <p:nvPr/>
        </p:nvSpPr>
        <p:spPr>
          <a:xfrm>
            <a:off x="2849563" y="4235450"/>
            <a:ext cx="471328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sistema di indicatori di performance</a:t>
            </a:r>
            <a:endParaRPr/>
          </a:p>
        </p:txBody>
      </p:sp>
      <p:sp>
        <p:nvSpPr>
          <p:cNvPr id="205" name="Google Shape;205;p2"/>
          <p:cNvSpPr txBox="1"/>
          <p:nvPr/>
        </p:nvSpPr>
        <p:spPr>
          <a:xfrm>
            <a:off x="809625" y="5149850"/>
            <a:ext cx="3727450"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indicatori chiave rappresentativi del buon andamento del business</a:t>
            </a:r>
            <a:endParaRPr/>
          </a:p>
        </p:txBody>
      </p:sp>
      <p:sp>
        <p:nvSpPr>
          <p:cNvPr id="206" name="Google Shape;206;p2"/>
          <p:cNvSpPr txBox="1"/>
          <p:nvPr/>
        </p:nvSpPr>
        <p:spPr>
          <a:xfrm>
            <a:off x="5311775" y="5149850"/>
            <a:ext cx="3376613"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indicatori selezionati e analisi per eccezioni</a:t>
            </a:r>
            <a:endParaRPr/>
          </a:p>
        </p:txBody>
      </p:sp>
      <p:cxnSp>
        <p:nvCxnSpPr>
          <p:cNvPr id="207" name="Google Shape;207;p2"/>
          <p:cNvCxnSpPr>
            <a:stCxn id="204" idx="2"/>
            <a:endCxn id="205" idx="0"/>
          </p:cNvCxnSpPr>
          <p:nvPr/>
        </p:nvCxnSpPr>
        <p:spPr>
          <a:xfrm rot="5400000">
            <a:off x="3682507" y="3626300"/>
            <a:ext cx="514500" cy="2532900"/>
          </a:xfrm>
          <a:prstGeom prst="bentConnector3">
            <a:avLst>
              <a:gd name="adj1" fmla="val 49985"/>
            </a:avLst>
          </a:prstGeom>
          <a:noFill/>
          <a:ln w="9525" cap="flat" cmpd="sng">
            <a:solidFill>
              <a:schemeClr val="dk1"/>
            </a:solidFill>
            <a:prstDash val="solid"/>
            <a:miter lim="800000"/>
            <a:headEnd type="none" w="med" len="med"/>
            <a:tailEnd type="triangle" w="med" len="med"/>
          </a:ln>
        </p:spPr>
      </p:cxnSp>
      <p:cxnSp>
        <p:nvCxnSpPr>
          <p:cNvPr id="208" name="Google Shape;208;p2"/>
          <p:cNvCxnSpPr>
            <a:stCxn id="204" idx="2"/>
            <a:endCxn id="206" idx="0"/>
          </p:cNvCxnSpPr>
          <p:nvPr/>
        </p:nvCxnSpPr>
        <p:spPr>
          <a:xfrm rot="-5400000" flipH="1">
            <a:off x="5845957" y="3995750"/>
            <a:ext cx="514500" cy="1794000"/>
          </a:xfrm>
          <a:prstGeom prst="bentConnector3">
            <a:avLst>
              <a:gd name="adj1" fmla="val 49985"/>
            </a:avLst>
          </a:prstGeom>
          <a:noFill/>
          <a:ln w="9525" cap="flat" cmpd="sng">
            <a:solidFill>
              <a:schemeClr val="dk1"/>
            </a:solidFill>
            <a:prstDash val="solid"/>
            <a:miter lim="800000"/>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0"/>
          <p:cNvSpPr txBox="1"/>
          <p:nvPr/>
        </p:nvSpPr>
        <p:spPr>
          <a:xfrm>
            <a:off x="1579018" y="188640"/>
            <a:ext cx="5630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a. DIMENSIONE ECONOMICO FINANZIARIA</a:t>
            </a:r>
            <a:endParaRPr/>
          </a:p>
        </p:txBody>
      </p:sp>
      <p:sp>
        <p:nvSpPr>
          <p:cNvPr id="625" name="Google Shape;625;p20"/>
          <p:cNvSpPr txBox="1"/>
          <p:nvPr/>
        </p:nvSpPr>
        <p:spPr>
          <a:xfrm>
            <a:off x="457200" y="2393032"/>
            <a:ext cx="8229600" cy="3124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30000"/>
              </a:lnSpc>
              <a:spcBef>
                <a:spcPts val="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Rende esplicito l’impatto delle strategie sulla creazione di valore per gli azionisti, attraverso l’esame dei risultati economico-finanziari</a:t>
            </a:r>
            <a:endParaRPr/>
          </a:p>
          <a:p>
            <a:pPr marL="274320" marR="0" lvl="0" indent="-153670" algn="l" rtl="0">
              <a:lnSpc>
                <a:spcPct val="130000"/>
              </a:lnSpc>
              <a:spcBef>
                <a:spcPts val="400"/>
              </a:spcBef>
              <a:spcAft>
                <a:spcPts val="0"/>
              </a:spcAft>
              <a:buClr>
                <a:schemeClr val="accent3"/>
              </a:buClr>
              <a:buSzPts val="1900"/>
              <a:buFont typeface="Noto Sans Symbols"/>
              <a:buNone/>
            </a:pPr>
            <a:endParaRPr sz="2000" b="0" i="0" u="none" strike="noStrike" cap="none">
              <a:solidFill>
                <a:schemeClr val="dk1"/>
              </a:solidFill>
              <a:latin typeface="Arial"/>
              <a:ea typeface="Arial"/>
              <a:cs typeface="Arial"/>
              <a:sym typeface="Arial"/>
            </a:endParaRPr>
          </a:p>
          <a:p>
            <a:pPr marL="274320" marR="0" lvl="0" indent="-274320" algn="l" rtl="0">
              <a:lnSpc>
                <a:spcPct val="130000"/>
              </a:lnSpc>
              <a:spcBef>
                <a:spcPts val="40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La scheda trae beneficio dalla conservazione delle misure economico-finanziarie come risultati finali, senza la miopia e le distorsioni che derivano dal concentrarsi unicamente sul miglioramento delle misure economico-finanziarie a breve termine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1"/>
          <p:cNvSpPr txBox="1"/>
          <p:nvPr/>
        </p:nvSpPr>
        <p:spPr>
          <a:xfrm>
            <a:off x="1475656" y="260648"/>
            <a:ext cx="62023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DIMENSIONE ECONOMICO FINANZIARIA</a:t>
            </a:r>
            <a:endParaRPr/>
          </a:p>
        </p:txBody>
      </p:sp>
      <p:sp>
        <p:nvSpPr>
          <p:cNvPr id="632" name="Google Shape;632;p21"/>
          <p:cNvSpPr txBox="1"/>
          <p:nvPr/>
        </p:nvSpPr>
        <p:spPr>
          <a:xfrm>
            <a:off x="1182688" y="2234332"/>
            <a:ext cx="7772400" cy="4291012"/>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3"/>
              </a:buClr>
              <a:buSzPts val="2280"/>
              <a:buFont typeface="Noto Sans Symbols"/>
              <a:buChar char="⚫"/>
            </a:pPr>
            <a:r>
              <a:rPr lang="it-IT" sz="2400" b="0" i="0" u="none" strike="noStrike" cap="none">
                <a:solidFill>
                  <a:srgbClr val="000000"/>
                </a:solidFill>
                <a:latin typeface="Arial"/>
                <a:ea typeface="Arial"/>
                <a:cs typeface="Arial"/>
                <a:sym typeface="Arial"/>
              </a:rPr>
              <a:t>Obiettivi </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redditività d’impresa</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tasso di crescita</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valore creato per gli azionisti</a:t>
            </a:r>
            <a:endParaRPr/>
          </a:p>
          <a:p>
            <a:pPr marL="914400" marR="0" lvl="2" indent="-166878" algn="l" rtl="0">
              <a:lnSpc>
                <a:spcPct val="90000"/>
              </a:lnSpc>
              <a:spcBef>
                <a:spcPts val="360"/>
              </a:spcBef>
              <a:spcAft>
                <a:spcPts val="0"/>
              </a:spcAft>
              <a:buClr>
                <a:schemeClr val="accent2"/>
              </a:buClr>
              <a:buSzPts val="1260"/>
              <a:buFont typeface="Noto Sans Symbols"/>
              <a:buNone/>
            </a:pPr>
            <a:endParaRPr sz="1800" b="0" i="0" u="none" strike="noStrike" cap="none">
              <a:solidFill>
                <a:srgbClr val="000000"/>
              </a:solidFill>
              <a:latin typeface="Arial"/>
              <a:ea typeface="Arial"/>
              <a:cs typeface="Arial"/>
              <a:sym typeface="Arial"/>
            </a:endParaRPr>
          </a:p>
          <a:p>
            <a:pPr marL="274320" marR="0" lvl="0" indent="-274320" algn="l" rtl="0">
              <a:lnSpc>
                <a:spcPct val="90000"/>
              </a:lnSpc>
              <a:spcBef>
                <a:spcPts val="480"/>
              </a:spcBef>
              <a:spcAft>
                <a:spcPts val="0"/>
              </a:spcAft>
              <a:buClr>
                <a:schemeClr val="accent3"/>
              </a:buClr>
              <a:buSzPts val="2280"/>
              <a:buFont typeface="Noto Sans Symbols"/>
              <a:buChar char="⚫"/>
            </a:pPr>
            <a:r>
              <a:rPr lang="it-IT" sz="2400" b="0" i="0" u="none" strike="noStrike" cap="none">
                <a:solidFill>
                  <a:srgbClr val="000000"/>
                </a:solidFill>
                <a:latin typeface="Arial"/>
                <a:ea typeface="Arial"/>
                <a:cs typeface="Arial"/>
                <a:sym typeface="Arial"/>
              </a:rPr>
              <a:t>Misure:      </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reddito operativo</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crescita dei ricavi</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ROI</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ROE</a:t>
            </a:r>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Cash flow</a:t>
            </a:r>
            <a:endParaRPr sz="2000" b="0" i="0" u="none" strike="noStrike" cap="none">
              <a:solidFill>
                <a:srgbClr val="000000"/>
              </a:solidFill>
              <a:latin typeface="Arial"/>
              <a:ea typeface="Arial"/>
              <a:cs typeface="Arial"/>
              <a:sym typeface="Arial"/>
            </a:endParaRPr>
          </a:p>
          <a:p>
            <a:pPr marL="640080" marR="0" lvl="1" indent="-246888" algn="l" rtl="0">
              <a:lnSpc>
                <a:spcPct val="90000"/>
              </a:lnSpc>
              <a:spcBef>
                <a:spcPts val="400"/>
              </a:spcBef>
              <a:spcAft>
                <a:spcPts val="0"/>
              </a:spcAft>
              <a:buClr>
                <a:schemeClr val="accent1"/>
              </a:buClr>
              <a:buSzPts val="1700"/>
              <a:buFont typeface="Noto Sans Symbols"/>
              <a:buChar char="⚫"/>
            </a:pPr>
            <a:r>
              <a:rPr lang="it-IT" sz="2000" b="0" i="0" u="none" strike="noStrike" cap="none">
                <a:solidFill>
                  <a:srgbClr val="000000"/>
                </a:solidFill>
                <a:latin typeface="Arial"/>
                <a:ea typeface="Arial"/>
                <a:cs typeface="Arial"/>
                <a:sym typeface="Arial"/>
              </a:rPr>
              <a:t>riduzione dei costi in specifiche aree</a:t>
            </a:r>
            <a:r>
              <a:rPr lang="it-IT" sz="2000" b="0" i="0" u="none" strike="noStrike" cap="none">
                <a:solidFill>
                  <a:schemeClr val="dk1"/>
                </a:solidFill>
                <a:latin typeface="Arial"/>
                <a:ea typeface="Arial"/>
                <a:cs typeface="Arial"/>
                <a:sym typeface="Arial"/>
              </a:rPr>
              <a:t> </a:t>
            </a:r>
            <a:endParaRPr/>
          </a:p>
        </p:txBody>
      </p:sp>
      <p:sp>
        <p:nvSpPr>
          <p:cNvPr id="633" name="Google Shape;633;p21"/>
          <p:cNvSpPr txBox="1"/>
          <p:nvPr/>
        </p:nvSpPr>
        <p:spPr>
          <a:xfrm>
            <a:off x="2500298" y="1888187"/>
            <a:ext cx="35702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FF0000"/>
                </a:solidFill>
                <a:latin typeface="Arial"/>
                <a:ea typeface="Arial"/>
                <a:cs typeface="Arial"/>
                <a:sym typeface="Arial"/>
              </a:rPr>
              <a:t>Esempi di obiettivi e misure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2"/>
          <p:cNvSpPr txBox="1"/>
          <p:nvPr/>
        </p:nvSpPr>
        <p:spPr>
          <a:xfrm>
            <a:off x="1776064" y="188640"/>
            <a:ext cx="44518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b. DIMENSIONE DELLA CLIENTELA</a:t>
            </a:r>
            <a:endParaRPr/>
          </a:p>
        </p:txBody>
      </p:sp>
      <p:sp>
        <p:nvSpPr>
          <p:cNvPr id="640" name="Google Shape;640;p22"/>
          <p:cNvSpPr txBox="1"/>
          <p:nvPr/>
        </p:nvSpPr>
        <p:spPr>
          <a:xfrm>
            <a:off x="457200" y="1661120"/>
            <a:ext cx="8229600" cy="28194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30000"/>
              </a:lnSpc>
              <a:spcBef>
                <a:spcPts val="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Consente ai manager di articolare una strategia orientata al cliente in grado di assicurare la sua soddisfazione prima e la fidelizzazione poi (e, quindi, maggiori profitti in futuro) </a:t>
            </a:r>
            <a:endParaRPr/>
          </a:p>
          <a:p>
            <a:pPr marL="274320" marR="0" lvl="0" indent="-274320" algn="l" rtl="0">
              <a:lnSpc>
                <a:spcPct val="130000"/>
              </a:lnSpc>
              <a:spcBef>
                <a:spcPts val="40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Misura quei particolari aspetti che generano valore per il cliente: il servizio offerto, la qualità, la disponibilità, la frequenza delle relazioni con i clienti, ecc</a:t>
            </a:r>
            <a:endParaRPr sz="2000" b="0" i="0" u="none" strike="noStrike" cap="none">
              <a:solidFill>
                <a:schemeClr val="dk1"/>
              </a:solidFill>
              <a:latin typeface="Arial"/>
              <a:ea typeface="Arial"/>
              <a:cs typeface="Arial"/>
              <a:sym typeface="Arial"/>
            </a:endParaRPr>
          </a:p>
        </p:txBody>
      </p:sp>
      <p:cxnSp>
        <p:nvCxnSpPr>
          <p:cNvPr id="641" name="Google Shape;641;p22"/>
          <p:cNvCxnSpPr>
            <a:stCxn id="642" idx="0"/>
            <a:endCxn id="643" idx="1"/>
          </p:cNvCxnSpPr>
          <p:nvPr/>
        </p:nvCxnSpPr>
        <p:spPr>
          <a:xfrm rot="10800000" flipH="1">
            <a:off x="1176338" y="4942595"/>
            <a:ext cx="2549400" cy="328500"/>
          </a:xfrm>
          <a:prstGeom prst="straightConnector1">
            <a:avLst/>
          </a:prstGeom>
          <a:noFill/>
          <a:ln w="9525" cap="flat" cmpd="sng">
            <a:solidFill>
              <a:srgbClr val="0099FF"/>
            </a:solidFill>
            <a:prstDash val="solid"/>
            <a:round/>
            <a:headEnd type="none" w="med" len="med"/>
            <a:tailEnd type="triangle" w="med" len="med"/>
          </a:ln>
        </p:spPr>
      </p:cxnSp>
      <p:cxnSp>
        <p:nvCxnSpPr>
          <p:cNvPr id="644" name="Google Shape;644;p22"/>
          <p:cNvCxnSpPr>
            <a:stCxn id="645" idx="0"/>
            <a:endCxn id="643" idx="2"/>
          </p:cNvCxnSpPr>
          <p:nvPr/>
        </p:nvCxnSpPr>
        <p:spPr>
          <a:xfrm rot="10800000" flipH="1">
            <a:off x="1905000" y="5099595"/>
            <a:ext cx="2563800" cy="831900"/>
          </a:xfrm>
          <a:prstGeom prst="straightConnector1">
            <a:avLst/>
          </a:prstGeom>
          <a:noFill/>
          <a:ln w="9525" cap="flat" cmpd="sng">
            <a:solidFill>
              <a:srgbClr val="0099FF"/>
            </a:solidFill>
            <a:prstDash val="solid"/>
            <a:round/>
            <a:headEnd type="none" w="med" len="med"/>
            <a:tailEnd type="triangle" w="med" len="med"/>
          </a:ln>
        </p:spPr>
      </p:cxnSp>
      <p:sp>
        <p:nvSpPr>
          <p:cNvPr id="642" name="Google Shape;642;p22"/>
          <p:cNvSpPr txBox="1"/>
          <p:nvPr/>
        </p:nvSpPr>
        <p:spPr>
          <a:xfrm>
            <a:off x="322263" y="5271095"/>
            <a:ext cx="1708150" cy="403225"/>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SERVIZIO OFFERTO</a:t>
            </a:r>
            <a:endParaRPr/>
          </a:p>
        </p:txBody>
      </p:sp>
      <p:sp>
        <p:nvSpPr>
          <p:cNvPr id="646" name="Google Shape;646;p22"/>
          <p:cNvSpPr txBox="1"/>
          <p:nvPr/>
        </p:nvSpPr>
        <p:spPr>
          <a:xfrm>
            <a:off x="2971800" y="5928320"/>
            <a:ext cx="1625600" cy="381000"/>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a:t>
            </a:r>
            <a:endParaRPr/>
          </a:p>
        </p:txBody>
      </p:sp>
      <p:sp>
        <p:nvSpPr>
          <p:cNvPr id="647" name="Google Shape;647;p22"/>
          <p:cNvSpPr txBox="1"/>
          <p:nvPr/>
        </p:nvSpPr>
        <p:spPr>
          <a:xfrm>
            <a:off x="6834188" y="5852120"/>
            <a:ext cx="1547812" cy="381000"/>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FIDELIZZAZIONE</a:t>
            </a:r>
            <a:endParaRPr/>
          </a:p>
        </p:txBody>
      </p:sp>
      <p:cxnSp>
        <p:nvCxnSpPr>
          <p:cNvPr id="648" name="Google Shape;648;p22"/>
          <p:cNvCxnSpPr>
            <a:stCxn id="646" idx="0"/>
            <a:endCxn id="643" idx="2"/>
          </p:cNvCxnSpPr>
          <p:nvPr/>
        </p:nvCxnSpPr>
        <p:spPr>
          <a:xfrm rot="10800000" flipH="1">
            <a:off x="3784600" y="5099720"/>
            <a:ext cx="684300" cy="828600"/>
          </a:xfrm>
          <a:prstGeom prst="straightConnector1">
            <a:avLst/>
          </a:prstGeom>
          <a:noFill/>
          <a:ln w="9525" cap="flat" cmpd="sng">
            <a:solidFill>
              <a:srgbClr val="0099FF"/>
            </a:solidFill>
            <a:prstDash val="solid"/>
            <a:round/>
            <a:headEnd type="none" w="med" len="med"/>
            <a:tailEnd type="triangle" w="med" len="med"/>
          </a:ln>
        </p:spPr>
      </p:cxnSp>
      <p:sp>
        <p:nvSpPr>
          <p:cNvPr id="645" name="Google Shape;645;p22"/>
          <p:cNvSpPr txBox="1"/>
          <p:nvPr/>
        </p:nvSpPr>
        <p:spPr>
          <a:xfrm>
            <a:off x="1066800" y="5931495"/>
            <a:ext cx="1676400" cy="377825"/>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QUALITA’ DEL PRODOTTO</a:t>
            </a:r>
            <a:endParaRPr/>
          </a:p>
        </p:txBody>
      </p:sp>
      <p:sp>
        <p:nvSpPr>
          <p:cNvPr id="643" name="Google Shape;643;p22"/>
          <p:cNvSpPr txBox="1"/>
          <p:nvPr/>
        </p:nvSpPr>
        <p:spPr>
          <a:xfrm>
            <a:off x="3725863" y="4785320"/>
            <a:ext cx="1485900" cy="314325"/>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SODDISFAZIONE CLIENTE</a:t>
            </a:r>
            <a:endParaRPr/>
          </a:p>
        </p:txBody>
      </p:sp>
      <p:cxnSp>
        <p:nvCxnSpPr>
          <p:cNvPr id="649" name="Google Shape;649;p22"/>
          <p:cNvCxnSpPr>
            <a:stCxn id="647" idx="0"/>
            <a:endCxn id="643" idx="2"/>
          </p:cNvCxnSpPr>
          <p:nvPr/>
        </p:nvCxnSpPr>
        <p:spPr>
          <a:xfrm rot="10800000">
            <a:off x="4468894" y="5099720"/>
            <a:ext cx="3139200" cy="752400"/>
          </a:xfrm>
          <a:prstGeom prst="straightConnector1">
            <a:avLst/>
          </a:prstGeom>
          <a:noFill/>
          <a:ln w="9525" cap="flat" cmpd="sng">
            <a:solidFill>
              <a:srgbClr val="0099FF"/>
            </a:solidFill>
            <a:prstDash val="solid"/>
            <a:round/>
            <a:headEnd type="none" w="med" len="med"/>
            <a:tailEnd type="triangle" w="med" len="med"/>
          </a:ln>
        </p:spPr>
      </p:cxnSp>
      <p:sp>
        <p:nvSpPr>
          <p:cNvPr id="650" name="Google Shape;650;p22"/>
          <p:cNvSpPr txBox="1"/>
          <p:nvPr/>
        </p:nvSpPr>
        <p:spPr>
          <a:xfrm>
            <a:off x="7291388" y="5013920"/>
            <a:ext cx="1547812" cy="381000"/>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a:t>
            </a:r>
            <a:endParaRPr/>
          </a:p>
        </p:txBody>
      </p:sp>
      <p:cxnSp>
        <p:nvCxnSpPr>
          <p:cNvPr id="651" name="Google Shape;651;p22"/>
          <p:cNvCxnSpPr>
            <a:stCxn id="650" idx="1"/>
            <a:endCxn id="643" idx="3"/>
          </p:cNvCxnSpPr>
          <p:nvPr/>
        </p:nvCxnSpPr>
        <p:spPr>
          <a:xfrm rot="10800000">
            <a:off x="5211788" y="4942520"/>
            <a:ext cx="2079600" cy="261900"/>
          </a:xfrm>
          <a:prstGeom prst="straightConnector1">
            <a:avLst/>
          </a:prstGeom>
          <a:noFill/>
          <a:ln w="9525" cap="flat" cmpd="sng">
            <a:solidFill>
              <a:srgbClr val="0099FF"/>
            </a:solidFill>
            <a:prstDash val="solid"/>
            <a:round/>
            <a:headEnd type="none" w="med" len="med"/>
            <a:tailEnd type="triangle" w="med" len="med"/>
          </a:ln>
        </p:spPr>
      </p:cxnSp>
      <p:sp>
        <p:nvSpPr>
          <p:cNvPr id="652" name="Google Shape;652;p22"/>
          <p:cNvSpPr txBox="1"/>
          <p:nvPr/>
        </p:nvSpPr>
        <p:spPr>
          <a:xfrm>
            <a:off x="4851400" y="5928320"/>
            <a:ext cx="1625600" cy="381000"/>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DISPONIBILITA’</a:t>
            </a:r>
            <a:endParaRPr/>
          </a:p>
        </p:txBody>
      </p:sp>
      <p:cxnSp>
        <p:nvCxnSpPr>
          <p:cNvPr id="653" name="Google Shape;653;p22"/>
          <p:cNvCxnSpPr>
            <a:stCxn id="652" idx="0"/>
            <a:endCxn id="643" idx="2"/>
          </p:cNvCxnSpPr>
          <p:nvPr/>
        </p:nvCxnSpPr>
        <p:spPr>
          <a:xfrm rot="10800000">
            <a:off x="4468700" y="5099720"/>
            <a:ext cx="1195500" cy="828600"/>
          </a:xfrm>
          <a:prstGeom prst="straightConnector1">
            <a:avLst/>
          </a:prstGeom>
          <a:noFill/>
          <a:ln w="9525" cap="flat" cmpd="sng">
            <a:solidFill>
              <a:srgbClr val="0099FF"/>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3"/>
          <p:cNvSpPr txBox="1"/>
          <p:nvPr/>
        </p:nvSpPr>
        <p:spPr>
          <a:xfrm>
            <a:off x="1763012" y="188640"/>
            <a:ext cx="50447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DIMENSIONE DELLA CLIENTELA</a:t>
            </a:r>
            <a:endParaRPr/>
          </a:p>
        </p:txBody>
      </p:sp>
      <p:sp>
        <p:nvSpPr>
          <p:cNvPr id="660" name="Google Shape;660;p23"/>
          <p:cNvSpPr txBox="1"/>
          <p:nvPr/>
        </p:nvSpPr>
        <p:spPr>
          <a:xfrm>
            <a:off x="1000100" y="2338536"/>
            <a:ext cx="7772400" cy="41148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Obiettivo</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aumentare la soddisfazione della clientela</a:t>
            </a:r>
            <a:endParaRPr/>
          </a:p>
          <a:p>
            <a:pPr marL="274320" marR="0" lvl="0" indent="-274320" algn="l" rtl="0">
              <a:lnSpc>
                <a:spcPct val="80000"/>
              </a:lnSpc>
              <a:spcBef>
                <a:spcPts val="40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Misure</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Analisi di customer satisfaction</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tempi di consegna</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N. reclami</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numero di interventi di manutenzione/assistenza</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N. clienti che riacquistano</a:t>
            </a:r>
            <a:endParaRPr/>
          </a:p>
          <a:p>
            <a:pPr marL="274320" marR="0" lvl="0" indent="-274320" algn="l" rtl="0">
              <a:lnSpc>
                <a:spcPct val="80000"/>
              </a:lnSpc>
              <a:spcBef>
                <a:spcPts val="400"/>
              </a:spcBef>
              <a:spcAft>
                <a:spcPts val="0"/>
              </a:spcAft>
              <a:buClr>
                <a:schemeClr val="accent3"/>
              </a:buClr>
              <a:buSzPts val="1900"/>
              <a:buFont typeface="Arial"/>
              <a:buNone/>
            </a:pPr>
            <a:endParaRPr sz="2000" b="0" i="0" u="none" strike="noStrike" cap="none">
              <a:solidFill>
                <a:srgbClr val="000000"/>
              </a:solidFill>
              <a:latin typeface="Arial"/>
              <a:ea typeface="Arial"/>
              <a:cs typeface="Arial"/>
              <a:sym typeface="Arial"/>
            </a:endParaRPr>
          </a:p>
          <a:p>
            <a:pPr marL="274320" marR="0" lvl="0" indent="-274320" algn="l" rtl="0">
              <a:lnSpc>
                <a:spcPct val="80000"/>
              </a:lnSpc>
              <a:spcBef>
                <a:spcPts val="40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Obiettivo </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aumentare la quota di mercato</a:t>
            </a:r>
            <a:endParaRPr/>
          </a:p>
          <a:p>
            <a:pPr marL="274320" marR="0" lvl="0" indent="-274320" algn="l" rtl="0">
              <a:lnSpc>
                <a:spcPct val="80000"/>
              </a:lnSpc>
              <a:spcBef>
                <a:spcPts val="400"/>
              </a:spcBef>
              <a:spcAft>
                <a:spcPts val="0"/>
              </a:spcAft>
              <a:buClr>
                <a:schemeClr val="accent3"/>
              </a:buClr>
              <a:buSzPts val="1900"/>
              <a:buFont typeface="Noto Sans Symbols"/>
              <a:buChar char="⚫"/>
            </a:pPr>
            <a:r>
              <a:rPr lang="it-IT" sz="2000" b="0" i="0" u="none" strike="noStrike" cap="none">
                <a:solidFill>
                  <a:srgbClr val="000000"/>
                </a:solidFill>
                <a:latin typeface="Arial"/>
                <a:ea typeface="Arial"/>
                <a:cs typeface="Arial"/>
                <a:sym typeface="Arial"/>
              </a:rPr>
              <a:t>Misure    </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quota di mercato (distinta per regioni e/o prodotti)</a:t>
            </a:r>
            <a:endParaRPr/>
          </a:p>
          <a:p>
            <a:pPr marL="640080" marR="0" lvl="1" indent="-246888" algn="l" rtl="0">
              <a:lnSpc>
                <a:spcPct val="80000"/>
              </a:lnSpc>
              <a:spcBef>
                <a:spcPts val="360"/>
              </a:spcBef>
              <a:spcAft>
                <a:spcPts val="0"/>
              </a:spcAft>
              <a:buClr>
                <a:schemeClr val="accent1"/>
              </a:buClr>
              <a:buSzPts val="1530"/>
              <a:buFont typeface="Noto Sans Symbols"/>
              <a:buChar char="⚫"/>
            </a:pPr>
            <a:r>
              <a:rPr lang="it-IT" sz="1800" b="0" i="0" u="none" strike="noStrike" cap="none">
                <a:solidFill>
                  <a:srgbClr val="000000"/>
                </a:solidFill>
                <a:latin typeface="Arial"/>
                <a:ea typeface="Arial"/>
                <a:cs typeface="Arial"/>
                <a:sym typeface="Arial"/>
              </a:rPr>
              <a:t>nuovi clienti</a:t>
            </a:r>
            <a:endParaRPr/>
          </a:p>
          <a:p>
            <a:pPr marL="274320" marR="0" lvl="0" indent="-274320" algn="l" rtl="0">
              <a:lnSpc>
                <a:spcPct val="80000"/>
              </a:lnSpc>
              <a:spcBef>
                <a:spcPts val="400"/>
              </a:spcBef>
              <a:spcAft>
                <a:spcPts val="0"/>
              </a:spcAft>
              <a:buClr>
                <a:schemeClr val="accent3"/>
              </a:buClr>
              <a:buSzPts val="1900"/>
              <a:buFont typeface="Arial"/>
              <a:buNone/>
            </a:pPr>
            <a:endParaRPr sz="2000" b="0" i="0" u="none" strike="noStrike" cap="none">
              <a:solidFill>
                <a:srgbClr val="000000"/>
              </a:solidFill>
              <a:latin typeface="Arial"/>
              <a:ea typeface="Arial"/>
              <a:cs typeface="Arial"/>
              <a:sym typeface="Arial"/>
            </a:endParaRPr>
          </a:p>
        </p:txBody>
      </p:sp>
      <p:sp>
        <p:nvSpPr>
          <p:cNvPr id="661" name="Google Shape;661;p23"/>
          <p:cNvSpPr txBox="1"/>
          <p:nvPr/>
        </p:nvSpPr>
        <p:spPr>
          <a:xfrm>
            <a:off x="2500298" y="1981260"/>
            <a:ext cx="35702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FF0000"/>
                </a:solidFill>
                <a:latin typeface="Arial"/>
                <a:ea typeface="Arial"/>
                <a:cs typeface="Arial"/>
                <a:sym typeface="Arial"/>
              </a:rPr>
              <a:t>Esempi di obiettivi e misure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24"/>
          <p:cNvSpPr txBox="1"/>
          <p:nvPr/>
        </p:nvSpPr>
        <p:spPr>
          <a:xfrm>
            <a:off x="1669428" y="260648"/>
            <a:ext cx="5080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c. DIMENSIONE DEI PROCESSI INTERNI</a:t>
            </a:r>
            <a:endParaRPr/>
          </a:p>
        </p:txBody>
      </p:sp>
      <p:sp>
        <p:nvSpPr>
          <p:cNvPr id="668" name="Google Shape;668;p24"/>
          <p:cNvSpPr txBox="1"/>
          <p:nvPr/>
        </p:nvSpPr>
        <p:spPr>
          <a:xfrm>
            <a:off x="457200" y="2337147"/>
            <a:ext cx="8229600" cy="2667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Identifica i processi gestionali interni di importanza cruciale nei quali l’azienda deve eccellere per soddisfare le aspettative della clientela e conseguire gli obiettivi economico-finanziari</a:t>
            </a:r>
            <a:endParaRPr/>
          </a:p>
          <a:p>
            <a:pPr marL="274320" marR="0" lvl="0" indent="-274320" algn="l" rtl="0">
              <a:lnSpc>
                <a:spcPct val="120000"/>
              </a:lnSpc>
              <a:spcBef>
                <a:spcPts val="40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Miglioramenti oggi nei processi interni sono la chiave per soddisfare e fidelizzare i clienti ed ottenere il successo economico-finanziario di domani</a:t>
            </a:r>
            <a:endParaRPr/>
          </a:p>
        </p:txBody>
      </p:sp>
      <p:sp>
        <p:nvSpPr>
          <p:cNvPr id="669" name="Google Shape;669;p24"/>
          <p:cNvSpPr/>
          <p:nvPr/>
        </p:nvSpPr>
        <p:spPr>
          <a:xfrm>
            <a:off x="304800" y="5232747"/>
            <a:ext cx="1603375" cy="639763"/>
          </a:xfrm>
          <a:prstGeom prst="homePlate">
            <a:avLst>
              <a:gd name="adj" fmla="val 49161"/>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endParaRPr sz="1000" b="1">
              <a:solidFill>
                <a:schemeClr val="dk1"/>
              </a:solidFill>
              <a:latin typeface="Arial"/>
              <a:ea typeface="Arial"/>
              <a:cs typeface="Arial"/>
              <a:sym typeface="Arial"/>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PROCESSI </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DI MARKETING</a:t>
            </a:r>
            <a:endParaRPr/>
          </a:p>
        </p:txBody>
      </p:sp>
      <p:sp>
        <p:nvSpPr>
          <p:cNvPr id="670" name="Google Shape;670;p24"/>
          <p:cNvSpPr/>
          <p:nvPr/>
        </p:nvSpPr>
        <p:spPr>
          <a:xfrm>
            <a:off x="1484313" y="5232747"/>
            <a:ext cx="2876550" cy="639763"/>
          </a:xfrm>
          <a:prstGeom prst="chevron">
            <a:avLst>
              <a:gd name="adj" fmla="val 43360"/>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PROCESSI DI</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PROGETTAZIONE/</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FABBRICAZIONE </a:t>
            </a:r>
            <a:endParaRPr/>
          </a:p>
        </p:txBody>
      </p:sp>
      <p:sp>
        <p:nvSpPr>
          <p:cNvPr id="671" name="Google Shape;671;p24"/>
          <p:cNvSpPr/>
          <p:nvPr/>
        </p:nvSpPr>
        <p:spPr>
          <a:xfrm>
            <a:off x="3984625" y="5232747"/>
            <a:ext cx="2187575" cy="627063"/>
          </a:xfrm>
          <a:prstGeom prst="chevron">
            <a:avLst>
              <a:gd name="adj" fmla="val 26988"/>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endParaRPr sz="1000" b="1">
              <a:solidFill>
                <a:schemeClr val="dk1"/>
              </a:solidFill>
              <a:latin typeface="Arial"/>
              <a:ea typeface="Arial"/>
              <a:cs typeface="Arial"/>
              <a:sym typeface="Arial"/>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GESTIONE </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COMMERCIALE</a:t>
            </a:r>
            <a:endParaRPr/>
          </a:p>
        </p:txBody>
      </p:sp>
      <p:sp>
        <p:nvSpPr>
          <p:cNvPr id="672" name="Google Shape;672;p24"/>
          <p:cNvSpPr/>
          <p:nvPr/>
        </p:nvSpPr>
        <p:spPr>
          <a:xfrm>
            <a:off x="5943600" y="5237510"/>
            <a:ext cx="1612900" cy="639762"/>
          </a:xfrm>
          <a:prstGeom prst="chevron">
            <a:avLst>
              <a:gd name="adj" fmla="val 39707"/>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endParaRPr sz="1000" b="1">
              <a:solidFill>
                <a:schemeClr val="dk1"/>
              </a:solidFill>
              <a:latin typeface="Arial"/>
              <a:ea typeface="Arial"/>
              <a:cs typeface="Arial"/>
              <a:sym typeface="Arial"/>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GESTIONE </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MAGAZZINO</a:t>
            </a:r>
            <a:endParaRPr/>
          </a:p>
        </p:txBody>
      </p:sp>
      <p:sp>
        <p:nvSpPr>
          <p:cNvPr id="673" name="Google Shape;673;p24"/>
          <p:cNvSpPr/>
          <p:nvPr/>
        </p:nvSpPr>
        <p:spPr>
          <a:xfrm>
            <a:off x="7315200" y="5237510"/>
            <a:ext cx="1447800" cy="639762"/>
          </a:xfrm>
          <a:prstGeom prst="chevron">
            <a:avLst>
              <a:gd name="adj" fmla="val 39875"/>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PROCESSI DI </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CUSTOMER</a:t>
            </a:r>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SERVICE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5"/>
          <p:cNvSpPr txBox="1"/>
          <p:nvPr/>
        </p:nvSpPr>
        <p:spPr>
          <a:xfrm>
            <a:off x="1777394" y="188640"/>
            <a:ext cx="5723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08000"/>
                </a:solidFill>
                <a:latin typeface="Arial"/>
                <a:ea typeface="Arial"/>
                <a:cs typeface="Arial"/>
                <a:sym typeface="Arial"/>
              </a:rPr>
              <a:t>DIMENSIONE DEI PROCESSI INTERNI</a:t>
            </a:r>
            <a:endParaRPr/>
          </a:p>
        </p:txBody>
      </p:sp>
      <p:sp>
        <p:nvSpPr>
          <p:cNvPr id="680" name="Google Shape;680;p25"/>
          <p:cNvSpPr txBox="1"/>
          <p:nvPr/>
        </p:nvSpPr>
        <p:spPr>
          <a:xfrm>
            <a:off x="2500298" y="1731729"/>
            <a:ext cx="35702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FF0000"/>
                </a:solidFill>
                <a:latin typeface="Arial"/>
                <a:ea typeface="Arial"/>
                <a:cs typeface="Arial"/>
                <a:sym typeface="Arial"/>
              </a:rPr>
              <a:t>Esempi di obiettivi e misure</a:t>
            </a:r>
            <a:endParaRPr/>
          </a:p>
        </p:txBody>
      </p:sp>
      <p:sp>
        <p:nvSpPr>
          <p:cNvPr id="681" name="Google Shape;681;p25"/>
          <p:cNvSpPr txBox="1"/>
          <p:nvPr/>
        </p:nvSpPr>
        <p:spPr>
          <a:xfrm>
            <a:off x="1000100" y="2060401"/>
            <a:ext cx="7772400" cy="4752975"/>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1710"/>
              <a:buFont typeface="Noto Sans Symbols"/>
              <a:buChar char="⚫"/>
            </a:pPr>
            <a:r>
              <a:rPr lang="it-IT" sz="1800" b="0" i="0" u="none" strike="noStrike" cap="none">
                <a:solidFill>
                  <a:srgbClr val="000000"/>
                </a:solidFill>
                <a:latin typeface="Arial"/>
                <a:ea typeface="Arial"/>
                <a:cs typeface="Arial"/>
                <a:sym typeface="Arial"/>
              </a:rPr>
              <a:t>Obiettivo</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Efficacia nella comunicazione delle caratteristiche del prodotto</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Rispettare la programmazione delle iniziative</a:t>
            </a:r>
            <a:endParaRPr/>
          </a:p>
          <a:p>
            <a:pPr marL="640080" marR="0" lvl="1" indent="-160528" algn="l" rtl="0">
              <a:lnSpc>
                <a:spcPct val="80000"/>
              </a:lnSpc>
              <a:spcBef>
                <a:spcPts val="320"/>
              </a:spcBef>
              <a:spcAft>
                <a:spcPts val="0"/>
              </a:spcAft>
              <a:buClr>
                <a:schemeClr val="accent1"/>
              </a:buClr>
              <a:buSzPts val="1360"/>
              <a:buFont typeface="Noto Sans Symbols"/>
              <a:buNone/>
            </a:pPr>
            <a:endParaRPr sz="1600" b="0" i="0" u="none" strike="noStrike" cap="none">
              <a:solidFill>
                <a:srgbClr val="000000"/>
              </a:solidFill>
              <a:latin typeface="Arial"/>
              <a:ea typeface="Arial"/>
              <a:cs typeface="Arial"/>
              <a:sym typeface="Arial"/>
            </a:endParaRPr>
          </a:p>
          <a:p>
            <a:pPr marL="274320" marR="0" lvl="0" indent="-274320" algn="l" rtl="0">
              <a:lnSpc>
                <a:spcPct val="80000"/>
              </a:lnSpc>
              <a:spcBef>
                <a:spcPts val="360"/>
              </a:spcBef>
              <a:spcAft>
                <a:spcPts val="0"/>
              </a:spcAft>
              <a:buClr>
                <a:schemeClr val="accent3"/>
              </a:buClr>
              <a:buSzPts val="1710"/>
              <a:buFont typeface="Noto Sans Symbols"/>
              <a:buChar char="⚫"/>
            </a:pPr>
            <a:r>
              <a:rPr lang="it-IT" sz="1800" b="0" i="0" u="none" strike="noStrike" cap="none">
                <a:solidFill>
                  <a:srgbClr val="000000"/>
                </a:solidFill>
                <a:latin typeface="Arial"/>
                <a:ea typeface="Arial"/>
                <a:cs typeface="Arial"/>
                <a:sym typeface="Arial"/>
              </a:rPr>
              <a:t>Misure:      </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N. clienti raggiunti dalla comunicazione vs target</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N. iniziative realizzate vs iniziative pianificate</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Indice di puntualità realizzazione iniziative</a:t>
            </a:r>
            <a:endParaRPr/>
          </a:p>
          <a:p>
            <a:pPr marL="640080" marR="0" lvl="1" indent="-246888" algn="l" rtl="0">
              <a:lnSpc>
                <a:spcPct val="80000"/>
              </a:lnSpc>
              <a:spcBef>
                <a:spcPts val="360"/>
              </a:spcBef>
              <a:spcAft>
                <a:spcPts val="0"/>
              </a:spcAft>
              <a:buClr>
                <a:schemeClr val="accent1"/>
              </a:buClr>
              <a:buSzPts val="1530"/>
              <a:buFont typeface="Arial"/>
              <a:buNone/>
            </a:pPr>
            <a:endParaRPr sz="1800" b="0" i="0" u="none" strike="noStrike" cap="none">
              <a:solidFill>
                <a:srgbClr val="000000"/>
              </a:solidFill>
              <a:latin typeface="Arial"/>
              <a:ea typeface="Arial"/>
              <a:cs typeface="Arial"/>
              <a:sym typeface="Arial"/>
            </a:endParaRPr>
          </a:p>
          <a:p>
            <a:pPr marL="274320" marR="0" lvl="0" indent="-274320" algn="l" rtl="0">
              <a:lnSpc>
                <a:spcPct val="80000"/>
              </a:lnSpc>
              <a:spcBef>
                <a:spcPts val="360"/>
              </a:spcBef>
              <a:spcAft>
                <a:spcPts val="0"/>
              </a:spcAft>
              <a:buClr>
                <a:schemeClr val="accent3"/>
              </a:buClr>
              <a:buSzPts val="1710"/>
              <a:buFont typeface="Noto Sans Symbols"/>
              <a:buChar char="⚫"/>
            </a:pPr>
            <a:r>
              <a:rPr lang="it-IT" sz="1800" b="0" i="0" u="none" strike="noStrike" cap="none">
                <a:solidFill>
                  <a:srgbClr val="000000"/>
                </a:solidFill>
                <a:latin typeface="Arial"/>
                <a:ea typeface="Arial"/>
                <a:cs typeface="Arial"/>
                <a:sym typeface="Arial"/>
              </a:rPr>
              <a:t>Obiettivo  </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Innovazione aziendale</a:t>
            </a:r>
            <a:endParaRPr/>
          </a:p>
          <a:p>
            <a:pPr marL="640080" marR="0" lvl="1" indent="-246888" algn="l" rtl="0">
              <a:lnSpc>
                <a:spcPct val="80000"/>
              </a:lnSpc>
              <a:spcBef>
                <a:spcPts val="320"/>
              </a:spcBef>
              <a:spcAft>
                <a:spcPts val="0"/>
              </a:spcAft>
              <a:buClr>
                <a:schemeClr val="accent1"/>
              </a:buClr>
              <a:buSzPts val="1360"/>
              <a:buFont typeface="Arial"/>
              <a:buNone/>
            </a:pPr>
            <a:endParaRPr sz="1600" b="0" i="0" u="none" strike="noStrike" cap="none">
              <a:solidFill>
                <a:srgbClr val="000000"/>
              </a:solidFill>
              <a:latin typeface="Arial"/>
              <a:ea typeface="Arial"/>
              <a:cs typeface="Arial"/>
              <a:sym typeface="Arial"/>
            </a:endParaRPr>
          </a:p>
          <a:p>
            <a:pPr marL="274320" marR="0" lvl="0" indent="-274320" algn="l" rtl="0">
              <a:lnSpc>
                <a:spcPct val="80000"/>
              </a:lnSpc>
              <a:spcBef>
                <a:spcPts val="360"/>
              </a:spcBef>
              <a:spcAft>
                <a:spcPts val="0"/>
              </a:spcAft>
              <a:buClr>
                <a:schemeClr val="accent3"/>
              </a:buClr>
              <a:buSzPts val="1710"/>
              <a:buFont typeface="Noto Sans Symbols"/>
              <a:buChar char="⚫"/>
            </a:pPr>
            <a:r>
              <a:rPr lang="it-IT" sz="1800" b="0" i="0" u="none" strike="noStrike" cap="none">
                <a:solidFill>
                  <a:srgbClr val="000000"/>
                </a:solidFill>
                <a:latin typeface="Arial"/>
                <a:ea typeface="Arial"/>
                <a:cs typeface="Arial"/>
                <a:sym typeface="Arial"/>
              </a:rPr>
              <a:t>Misure:      </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numero di nuovi prodotti/servizi </a:t>
            </a:r>
            <a:r>
              <a:rPr lang="it-IT" sz="1600" b="0" i="0" u="none" strike="noStrike" cap="none">
                <a:solidFill>
                  <a:schemeClr val="dk1"/>
                </a:solidFill>
                <a:latin typeface="Arial"/>
                <a:ea typeface="Arial"/>
                <a:cs typeface="Arial"/>
                <a:sym typeface="Arial"/>
              </a:rPr>
              <a:t>sviluppati in un certo arco temporale</a:t>
            </a:r>
            <a:endParaRPr sz="1600" b="0" i="0" u="none" strike="noStrike" cap="none">
              <a:solidFill>
                <a:srgbClr val="000000"/>
              </a:solidFill>
              <a:latin typeface="Arial"/>
              <a:ea typeface="Arial"/>
              <a:cs typeface="Arial"/>
              <a:sym typeface="Arial"/>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rgbClr val="000000"/>
                </a:solidFill>
                <a:latin typeface="Arial"/>
                <a:ea typeface="Arial"/>
                <a:cs typeface="Arial"/>
                <a:sym typeface="Arial"/>
              </a:rPr>
              <a:t>tempo di introduzione sul mercato</a:t>
            </a:r>
            <a:r>
              <a:rPr lang="it-IT" sz="1600" b="0" i="0" u="none" strike="noStrike" cap="none">
                <a:solidFill>
                  <a:schemeClr val="dk1"/>
                </a:solidFill>
                <a:latin typeface="Arial"/>
                <a:ea typeface="Arial"/>
                <a:cs typeface="Arial"/>
                <a:sym typeface="Arial"/>
              </a:rPr>
              <a:t> (</a:t>
            </a:r>
            <a:r>
              <a:rPr lang="it-IT" sz="1600" b="0" i="1" u="none" strike="noStrike" cap="none">
                <a:solidFill>
                  <a:schemeClr val="dk1"/>
                </a:solidFill>
                <a:latin typeface="Arial"/>
                <a:ea typeface="Arial"/>
                <a:cs typeface="Arial"/>
                <a:sym typeface="Arial"/>
              </a:rPr>
              <a:t>time to market</a:t>
            </a:r>
            <a:r>
              <a:rPr lang="it-IT" sz="1600" b="0" i="0" u="none" strike="noStrike" cap="none">
                <a:solidFill>
                  <a:schemeClr val="dk1"/>
                </a:solidFill>
                <a:latin typeface="Arial"/>
                <a:ea typeface="Arial"/>
                <a:cs typeface="Arial"/>
                <a:sym typeface="Arial"/>
              </a:rPr>
              <a:t>) di nuovi prodotti confrontato con quello della concorrenza</a:t>
            </a:r>
            <a:endParaRPr/>
          </a:p>
          <a:p>
            <a:pPr marL="640080" marR="0" lvl="1" indent="-246888" algn="l" rtl="0">
              <a:lnSpc>
                <a:spcPct val="80000"/>
              </a:lnSpc>
              <a:spcBef>
                <a:spcPts val="320"/>
              </a:spcBef>
              <a:spcAft>
                <a:spcPts val="0"/>
              </a:spcAft>
              <a:buClr>
                <a:schemeClr val="accent1"/>
              </a:buClr>
              <a:buSzPts val="1360"/>
              <a:buFont typeface="Noto Sans Symbols"/>
              <a:buChar char="⚫"/>
            </a:pPr>
            <a:r>
              <a:rPr lang="it-IT" sz="1600" b="0" i="0" u="none" strike="noStrike" cap="none">
                <a:solidFill>
                  <a:schemeClr val="dk1"/>
                </a:solidFill>
                <a:latin typeface="Arial"/>
                <a:ea typeface="Arial"/>
                <a:cs typeface="Arial"/>
                <a:sym typeface="Arial"/>
              </a:rPr>
              <a:t>investimenti in ricerca e sviluppo vs concorrenti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6"/>
          <p:cNvSpPr txBox="1"/>
          <p:nvPr/>
        </p:nvSpPr>
        <p:spPr>
          <a:xfrm>
            <a:off x="683568" y="1228690"/>
            <a:ext cx="75756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008000"/>
                </a:solidFill>
                <a:latin typeface="Arial"/>
                <a:ea typeface="Arial"/>
                <a:cs typeface="Arial"/>
                <a:sym typeface="Arial"/>
              </a:rPr>
              <a:t>DIMENSIONE DELL’ APPRENDIMENTO E DELLA CRESCITA</a:t>
            </a:r>
            <a:endParaRPr/>
          </a:p>
        </p:txBody>
      </p:sp>
      <p:sp>
        <p:nvSpPr>
          <p:cNvPr id="688" name="Google Shape;688;p26"/>
          <p:cNvSpPr txBox="1"/>
          <p:nvPr/>
        </p:nvSpPr>
        <p:spPr>
          <a:xfrm>
            <a:off x="457200" y="1824054"/>
            <a:ext cx="8229600" cy="2743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Mentre le prospettive della clientela e dei processi interni individuano i fattori più cruciali per il successo attuale e futuro, la prospettiva in questione individua l’infrastruttura che l’organizzazione deve costruire per creare crescita e miglioramento a lungo termine</a:t>
            </a:r>
            <a:endParaRPr/>
          </a:p>
          <a:p>
            <a:pPr marL="274320" marR="0" lvl="0" indent="-153670" algn="l" rtl="0">
              <a:lnSpc>
                <a:spcPct val="120000"/>
              </a:lnSpc>
              <a:spcBef>
                <a:spcPts val="400"/>
              </a:spcBef>
              <a:spcAft>
                <a:spcPts val="0"/>
              </a:spcAft>
              <a:buClr>
                <a:schemeClr val="accent3"/>
              </a:buClr>
              <a:buSzPts val="1900"/>
              <a:buFont typeface="Noto Sans Symbols"/>
              <a:buNone/>
            </a:pPr>
            <a:endParaRPr sz="2000" b="0" i="0" u="none" strike="noStrike" cap="none">
              <a:solidFill>
                <a:schemeClr val="dk1"/>
              </a:solidFill>
              <a:latin typeface="Arial"/>
              <a:ea typeface="Arial"/>
              <a:cs typeface="Arial"/>
              <a:sym typeface="Arial"/>
            </a:endParaRPr>
          </a:p>
          <a:p>
            <a:pPr marL="274320" marR="0" lvl="0" indent="-274320" algn="l" rtl="0">
              <a:lnSpc>
                <a:spcPct val="120000"/>
              </a:lnSpc>
              <a:spcBef>
                <a:spcPts val="400"/>
              </a:spcBef>
              <a:spcAft>
                <a:spcPts val="0"/>
              </a:spcAft>
              <a:buClr>
                <a:schemeClr val="accent3"/>
              </a:buClr>
              <a:buSzPts val="1900"/>
              <a:buFont typeface="Noto Sans Symbols"/>
              <a:buChar char="⚫"/>
            </a:pPr>
            <a:r>
              <a:rPr lang="it-IT" sz="2000" b="0" i="0" u="none" strike="noStrike" cap="none">
                <a:solidFill>
                  <a:schemeClr val="dk1"/>
                </a:solidFill>
                <a:latin typeface="Arial"/>
                <a:ea typeface="Arial"/>
                <a:cs typeface="Arial"/>
                <a:sym typeface="Arial"/>
              </a:rPr>
              <a:t>Misura l’abilità del personale, dei sistemi e dell’organizzazione a gestire la complessità ed adattarsi al cambiamento</a:t>
            </a:r>
            <a:endParaRPr/>
          </a:p>
          <a:p>
            <a:pPr marL="274320" marR="0" lvl="0" indent="-153670" algn="l" rtl="0">
              <a:lnSpc>
                <a:spcPct val="120000"/>
              </a:lnSpc>
              <a:spcBef>
                <a:spcPts val="400"/>
              </a:spcBef>
              <a:spcAft>
                <a:spcPts val="0"/>
              </a:spcAft>
              <a:buClr>
                <a:schemeClr val="accent3"/>
              </a:buClr>
              <a:buSzPts val="1900"/>
              <a:buFont typeface="Noto Sans Symbols"/>
              <a:buNone/>
            </a:pPr>
            <a:endParaRPr sz="2000" b="0" i="0" u="none" strike="noStrike" cap="none">
              <a:solidFill>
                <a:schemeClr val="dk1"/>
              </a:solidFill>
              <a:latin typeface="Arial"/>
              <a:ea typeface="Arial"/>
              <a:cs typeface="Arial"/>
              <a:sym typeface="Arial"/>
            </a:endParaRPr>
          </a:p>
        </p:txBody>
      </p:sp>
      <p:sp>
        <p:nvSpPr>
          <p:cNvPr id="689" name="Google Shape;689;p26"/>
          <p:cNvSpPr txBox="1"/>
          <p:nvPr/>
        </p:nvSpPr>
        <p:spPr>
          <a:xfrm>
            <a:off x="609600" y="5241942"/>
            <a:ext cx="1752600" cy="544512"/>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AUMENTARE L’EFFICACIA DEI PIANI DI FORMAZIONE</a:t>
            </a:r>
            <a:endParaRPr/>
          </a:p>
        </p:txBody>
      </p:sp>
      <p:sp>
        <p:nvSpPr>
          <p:cNvPr id="690" name="Google Shape;690;p26"/>
          <p:cNvSpPr txBox="1"/>
          <p:nvPr/>
        </p:nvSpPr>
        <p:spPr>
          <a:xfrm>
            <a:off x="4648200" y="5270517"/>
            <a:ext cx="1828800" cy="515937"/>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SVILUPPO DEL SISTEMA INFORMATIVO AZIENDALE</a:t>
            </a:r>
            <a:endParaRPr/>
          </a:p>
        </p:txBody>
      </p:sp>
      <p:sp>
        <p:nvSpPr>
          <p:cNvPr id="691" name="Google Shape;691;p26"/>
          <p:cNvSpPr txBox="1"/>
          <p:nvPr/>
        </p:nvSpPr>
        <p:spPr>
          <a:xfrm>
            <a:off x="2590800" y="5253054"/>
            <a:ext cx="1873250" cy="533400"/>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r>
              <a:rPr lang="it-IT" sz="1000" b="1">
                <a:solidFill>
                  <a:schemeClr val="dk1"/>
                </a:solidFill>
                <a:latin typeface="Arial"/>
                <a:ea typeface="Arial"/>
                <a:cs typeface="Arial"/>
                <a:sym typeface="Arial"/>
              </a:rPr>
              <a:t>MIGLIORARE IL CLIMA ORGANIZZATIVO</a:t>
            </a:r>
            <a:endParaRPr/>
          </a:p>
        </p:txBody>
      </p:sp>
      <p:sp>
        <p:nvSpPr>
          <p:cNvPr id="692" name="Google Shape;692;p26"/>
          <p:cNvSpPr txBox="1"/>
          <p:nvPr/>
        </p:nvSpPr>
        <p:spPr>
          <a:xfrm>
            <a:off x="6629400" y="5270517"/>
            <a:ext cx="1828800" cy="515937"/>
          </a:xfrm>
          <a:prstGeom prst="rect">
            <a:avLst/>
          </a:prstGeom>
          <a:gradFill>
            <a:gsLst>
              <a:gs pos="0">
                <a:srgbClr val="FFCCFF"/>
              </a:gs>
              <a:gs pos="100000">
                <a:srgbClr val="FFFFFF"/>
              </a:gs>
            </a:gsLst>
            <a:lin ang="2700000" scaled="0"/>
          </a:gradFill>
          <a:ln w="28575" cap="flat" cmpd="sng">
            <a:solidFill>
              <a:srgbClr val="0000FF"/>
            </a:solidFill>
            <a:prstDash val="solid"/>
            <a:miter lim="800000"/>
            <a:headEnd type="none" w="sm" len="sm"/>
            <a:tailEnd type="none" w="sm" len="sm"/>
          </a:ln>
          <a:effectLst>
            <a:outerShdw dist="107763" dir="2700000" algn="ctr" rotWithShape="0">
              <a:schemeClr val="accent2"/>
            </a:outerShdw>
          </a:effectLst>
        </p:spPr>
        <p:txBody>
          <a:bodyPr spcFirstLastPara="1" wrap="square" lIns="100" tIns="50" rIns="100" bIns="50" anchor="t" anchorCtr="0">
            <a:noAutofit/>
          </a:bodyPr>
          <a:lstStyle/>
          <a:p>
            <a:pPr marL="0" marR="0" lvl="0" indent="0" algn="ctr" rtl="0">
              <a:spcBef>
                <a:spcPts val="0"/>
              </a:spcBef>
              <a:spcAft>
                <a:spcPts val="0"/>
              </a:spcAft>
              <a:buNone/>
            </a:pPr>
            <a:endParaRPr sz="1000" b="1">
              <a:solidFill>
                <a:schemeClr val="dk1"/>
              </a:solidFill>
              <a:latin typeface="Arial"/>
              <a:ea typeface="Arial"/>
              <a:cs typeface="Arial"/>
              <a:sym typeface="Arial"/>
            </a:endParaRPr>
          </a:p>
          <a:p>
            <a:pPr marL="0" marR="0" lvl="0" indent="0" algn="ctr" rtl="0">
              <a:spcBef>
                <a:spcPts val="0"/>
              </a:spcBef>
              <a:spcAft>
                <a:spcPts val="0"/>
              </a:spcAft>
              <a:buNone/>
            </a:pPr>
            <a:r>
              <a:rPr lang="it-IT" sz="1000" b="1">
                <a:solidFill>
                  <a:schemeClr val="dk1"/>
                </a:solidFill>
                <a:latin typeface="Arial"/>
                <a:ea typeface="Arial"/>
                <a:cs typeface="Arial"/>
                <a:sym typeface="Aria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7"/>
          <p:cNvSpPr txBox="1"/>
          <p:nvPr/>
        </p:nvSpPr>
        <p:spPr>
          <a:xfrm>
            <a:off x="2500298" y="1600130"/>
            <a:ext cx="35702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FF0000"/>
                </a:solidFill>
                <a:latin typeface="Arial"/>
                <a:ea typeface="Arial"/>
                <a:cs typeface="Arial"/>
                <a:sym typeface="Arial"/>
              </a:rPr>
              <a:t>Esempi di obiettivi e misure</a:t>
            </a:r>
            <a:endParaRPr/>
          </a:p>
        </p:txBody>
      </p:sp>
      <p:sp>
        <p:nvSpPr>
          <p:cNvPr id="699" name="Google Shape;699;p27"/>
          <p:cNvSpPr txBox="1"/>
          <p:nvPr/>
        </p:nvSpPr>
        <p:spPr>
          <a:xfrm>
            <a:off x="683568" y="1228690"/>
            <a:ext cx="79255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008000"/>
                </a:solidFill>
                <a:latin typeface="Arial"/>
                <a:ea typeface="Arial"/>
                <a:cs typeface="Arial"/>
                <a:sym typeface="Arial"/>
              </a:rPr>
              <a:t>d. DIMENSIONE DELL’ APPRENDIMENTO E DELLA CRESCITA</a:t>
            </a:r>
            <a:endParaRPr/>
          </a:p>
        </p:txBody>
      </p:sp>
      <p:sp>
        <p:nvSpPr>
          <p:cNvPr id="700" name="Google Shape;700;p27"/>
          <p:cNvSpPr txBox="1"/>
          <p:nvPr/>
        </p:nvSpPr>
        <p:spPr>
          <a:xfrm>
            <a:off x="457200" y="1893907"/>
            <a:ext cx="8497888" cy="4392613"/>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1615"/>
              <a:buFont typeface="Noto Sans Symbols"/>
              <a:buChar char="⚫"/>
            </a:pPr>
            <a:r>
              <a:rPr lang="it-IT" sz="1700" b="0" i="0" u="none" strike="noStrike" cap="none">
                <a:solidFill>
                  <a:srgbClr val="000000"/>
                </a:solidFill>
                <a:latin typeface="Arial"/>
                <a:ea typeface="Arial"/>
                <a:cs typeface="Arial"/>
                <a:sym typeface="Arial"/>
              </a:rPr>
              <a:t>Obiettivo</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Aumentare l’efficacia dei piani di formazione</a:t>
            </a:r>
            <a:endParaRPr/>
          </a:p>
          <a:p>
            <a:pPr marL="274320" marR="0" lvl="0" indent="-274320" algn="l" rtl="0">
              <a:lnSpc>
                <a:spcPct val="100000"/>
              </a:lnSpc>
              <a:spcBef>
                <a:spcPts val="340"/>
              </a:spcBef>
              <a:spcAft>
                <a:spcPts val="0"/>
              </a:spcAft>
              <a:buClr>
                <a:schemeClr val="accent3"/>
              </a:buClr>
              <a:buSzPts val="1615"/>
              <a:buFont typeface="Noto Sans Symbols"/>
              <a:buChar char="⚫"/>
            </a:pPr>
            <a:r>
              <a:rPr lang="it-IT" sz="1700" b="0" i="0" u="none" strike="noStrike" cap="none">
                <a:solidFill>
                  <a:srgbClr val="000000"/>
                </a:solidFill>
                <a:latin typeface="Arial"/>
                <a:ea typeface="Arial"/>
                <a:cs typeface="Arial"/>
                <a:sym typeface="Arial"/>
              </a:rPr>
              <a:t>Misure</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 del personale formato alla gestione del processo e della qualità    </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Ore di formazione all’anno per i dipendenti</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Realizzazione test in entrata ed in uscita</a:t>
            </a:r>
            <a:endParaRPr/>
          </a:p>
          <a:p>
            <a:pPr marL="914400" marR="0" lvl="2" indent="-171322" algn="l" rtl="0">
              <a:lnSpc>
                <a:spcPct val="100000"/>
              </a:lnSpc>
              <a:spcBef>
                <a:spcPts val="340"/>
              </a:spcBef>
              <a:spcAft>
                <a:spcPts val="0"/>
              </a:spcAft>
              <a:buClr>
                <a:schemeClr val="accent2"/>
              </a:buClr>
              <a:buSzPts val="1190"/>
              <a:buFont typeface="Arial"/>
              <a:buNone/>
            </a:pPr>
            <a:endParaRPr sz="1700" b="0" i="0" u="none" strike="noStrike" cap="none">
              <a:solidFill>
                <a:srgbClr val="000000"/>
              </a:solidFill>
              <a:latin typeface="Arial"/>
              <a:ea typeface="Arial"/>
              <a:cs typeface="Arial"/>
              <a:sym typeface="Arial"/>
            </a:endParaRPr>
          </a:p>
          <a:p>
            <a:pPr marL="274320" marR="0" lvl="0" indent="-274320" algn="l" rtl="0">
              <a:lnSpc>
                <a:spcPct val="100000"/>
              </a:lnSpc>
              <a:spcBef>
                <a:spcPts val="340"/>
              </a:spcBef>
              <a:spcAft>
                <a:spcPts val="0"/>
              </a:spcAft>
              <a:buClr>
                <a:schemeClr val="accent3"/>
              </a:buClr>
              <a:buSzPts val="1615"/>
              <a:buFont typeface="Noto Sans Symbols"/>
              <a:buChar char="⚫"/>
            </a:pPr>
            <a:r>
              <a:rPr lang="it-IT" sz="1700" b="0" i="0" u="none" strike="noStrike" cap="none">
                <a:solidFill>
                  <a:srgbClr val="000000"/>
                </a:solidFill>
                <a:latin typeface="Arial"/>
                <a:ea typeface="Arial"/>
                <a:cs typeface="Arial"/>
                <a:sym typeface="Arial"/>
              </a:rPr>
              <a:t>Obiettivo</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Migliorare il clima organizzativo</a:t>
            </a:r>
            <a:endParaRPr/>
          </a:p>
          <a:p>
            <a:pPr marL="274320" marR="0" lvl="0" indent="-274320" algn="l" rtl="0">
              <a:lnSpc>
                <a:spcPct val="100000"/>
              </a:lnSpc>
              <a:spcBef>
                <a:spcPts val="340"/>
              </a:spcBef>
              <a:spcAft>
                <a:spcPts val="0"/>
              </a:spcAft>
              <a:buClr>
                <a:schemeClr val="accent3"/>
              </a:buClr>
              <a:buSzPts val="1615"/>
              <a:buFont typeface="Noto Sans Symbols"/>
              <a:buChar char="⚫"/>
            </a:pPr>
            <a:r>
              <a:rPr lang="it-IT" sz="1700" b="0" i="0" u="none" strike="noStrike" cap="none">
                <a:solidFill>
                  <a:srgbClr val="000000"/>
                </a:solidFill>
                <a:latin typeface="Arial"/>
                <a:ea typeface="Arial"/>
                <a:cs typeface="Arial"/>
                <a:sym typeface="Arial"/>
              </a:rPr>
              <a:t>Misure</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Tasso di turn over</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Meeting di comunicazione implementati vs target</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Media retribuzioni globali vs benchmark</a:t>
            </a:r>
            <a:endParaRPr/>
          </a:p>
          <a:p>
            <a:pPr marL="640080" marR="0" lvl="1" indent="-246888" algn="l" rtl="0">
              <a:lnSpc>
                <a:spcPct val="100000"/>
              </a:lnSpc>
              <a:spcBef>
                <a:spcPts val="340"/>
              </a:spcBef>
              <a:spcAft>
                <a:spcPts val="0"/>
              </a:spcAft>
              <a:buClr>
                <a:schemeClr val="accent1"/>
              </a:buClr>
              <a:buSzPts val="1445"/>
              <a:buFont typeface="Noto Sans Symbols"/>
              <a:buChar char="⚫"/>
            </a:pPr>
            <a:r>
              <a:rPr lang="it-IT" sz="1700" b="0" i="0" u="none" strike="noStrike" cap="none">
                <a:solidFill>
                  <a:srgbClr val="000000"/>
                </a:solidFill>
                <a:latin typeface="Arial"/>
                <a:ea typeface="Arial"/>
                <a:cs typeface="Arial"/>
                <a:sym typeface="Arial"/>
              </a:rPr>
              <a:t>N. proposte di progetti innovativi</a:t>
            </a:r>
            <a:endParaRPr/>
          </a:p>
          <a:p>
            <a:pPr marL="274320" marR="0" lvl="0" indent="-171767" algn="l" rtl="0">
              <a:lnSpc>
                <a:spcPct val="100000"/>
              </a:lnSpc>
              <a:spcBef>
                <a:spcPts val="340"/>
              </a:spcBef>
              <a:spcAft>
                <a:spcPts val="0"/>
              </a:spcAft>
              <a:buClr>
                <a:schemeClr val="accent3"/>
              </a:buClr>
              <a:buSzPts val="1615"/>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28"/>
          <p:cNvPicPr preferRelativeResize="0"/>
          <p:nvPr/>
        </p:nvPicPr>
        <p:blipFill rotWithShape="1">
          <a:blip r:embed="rId3">
            <a:alphaModFix/>
          </a:blip>
          <a:srcRect/>
          <a:stretch/>
        </p:blipFill>
        <p:spPr>
          <a:xfrm>
            <a:off x="71438" y="1571612"/>
            <a:ext cx="8858280" cy="43148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9"/>
          <p:cNvSpPr txBox="1"/>
          <p:nvPr/>
        </p:nvSpPr>
        <p:spPr>
          <a:xfrm>
            <a:off x="457200" y="2460848"/>
            <a:ext cx="8229600" cy="32004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accent3"/>
              </a:buClr>
              <a:buSzPts val="2090"/>
              <a:buFont typeface="Noto Sans Symbols"/>
              <a:buChar char="⚫"/>
            </a:pPr>
            <a:r>
              <a:rPr lang="it-IT" sz="2200" b="0" i="0" u="none" strike="noStrike" cap="none">
                <a:solidFill>
                  <a:schemeClr val="dk2"/>
                </a:solidFill>
                <a:latin typeface="Arial"/>
                <a:ea typeface="Arial"/>
                <a:cs typeface="Arial"/>
                <a:sym typeface="Arial"/>
              </a:rPr>
              <a:t>Le quattro prospettive devono essere considerate una base, non una camicia di forza</a:t>
            </a:r>
            <a:endParaRPr/>
          </a:p>
          <a:p>
            <a:pPr marL="274320" marR="0" lvl="0" indent="-274320" algn="l" rtl="0">
              <a:lnSpc>
                <a:spcPct val="120000"/>
              </a:lnSpc>
              <a:spcBef>
                <a:spcPts val="440"/>
              </a:spcBef>
              <a:spcAft>
                <a:spcPts val="0"/>
              </a:spcAft>
              <a:buClr>
                <a:schemeClr val="accent3"/>
              </a:buClr>
              <a:buSzPts val="2090"/>
              <a:buFont typeface="Noto Sans Symbols"/>
              <a:buChar char="⚫"/>
            </a:pPr>
            <a:r>
              <a:rPr lang="it-IT" sz="2200" b="0" i="0" u="none" strike="noStrike" cap="none">
                <a:solidFill>
                  <a:schemeClr val="dk2"/>
                </a:solidFill>
                <a:latin typeface="Arial"/>
                <a:ea typeface="Arial"/>
                <a:cs typeface="Arial"/>
                <a:sym typeface="Arial"/>
              </a:rPr>
              <a:t>E’ possibile aggiungere una o più prospettive:</a:t>
            </a:r>
            <a:endParaRPr/>
          </a:p>
          <a:p>
            <a:pPr marL="640080" marR="0" lvl="1" indent="-246888" algn="l" rtl="0">
              <a:lnSpc>
                <a:spcPct val="120000"/>
              </a:lnSpc>
              <a:spcBef>
                <a:spcPts val="440"/>
              </a:spcBef>
              <a:spcAft>
                <a:spcPts val="0"/>
              </a:spcAft>
              <a:buClr>
                <a:schemeClr val="accent1"/>
              </a:buClr>
              <a:buSzPts val="1870"/>
              <a:buFont typeface="Noto Sans Symbols"/>
              <a:buChar char="⚫"/>
            </a:pPr>
            <a:r>
              <a:rPr lang="it-IT" sz="2200" b="0" i="0" u="none" strike="noStrike" cap="none">
                <a:solidFill>
                  <a:schemeClr val="dk2"/>
                </a:solidFill>
                <a:latin typeface="Arial"/>
                <a:ea typeface="Arial"/>
                <a:cs typeface="Arial"/>
                <a:sym typeface="Arial"/>
              </a:rPr>
              <a:t>Dipendenti </a:t>
            </a:r>
            <a:endParaRPr/>
          </a:p>
          <a:p>
            <a:pPr marL="640080" marR="0" lvl="1" indent="-246888" algn="l" rtl="0">
              <a:lnSpc>
                <a:spcPct val="120000"/>
              </a:lnSpc>
              <a:spcBef>
                <a:spcPts val="440"/>
              </a:spcBef>
              <a:spcAft>
                <a:spcPts val="0"/>
              </a:spcAft>
              <a:buClr>
                <a:schemeClr val="accent1"/>
              </a:buClr>
              <a:buSzPts val="1870"/>
              <a:buFont typeface="Noto Sans Symbols"/>
              <a:buChar char="⚫"/>
            </a:pPr>
            <a:r>
              <a:rPr lang="it-IT" sz="2200" b="0" i="0" u="none" strike="noStrike" cap="none">
                <a:solidFill>
                  <a:schemeClr val="dk2"/>
                </a:solidFill>
                <a:latin typeface="Arial"/>
                <a:ea typeface="Arial"/>
                <a:cs typeface="Arial"/>
                <a:sym typeface="Arial"/>
              </a:rPr>
              <a:t>Fornitori</a:t>
            </a:r>
            <a:endParaRPr/>
          </a:p>
          <a:p>
            <a:pPr marL="640080" marR="0" lvl="1" indent="-246888" algn="l" rtl="0">
              <a:lnSpc>
                <a:spcPct val="120000"/>
              </a:lnSpc>
              <a:spcBef>
                <a:spcPts val="440"/>
              </a:spcBef>
              <a:spcAft>
                <a:spcPts val="0"/>
              </a:spcAft>
              <a:buClr>
                <a:schemeClr val="accent1"/>
              </a:buClr>
              <a:buSzPts val="1870"/>
              <a:buFont typeface="Noto Sans Symbols"/>
              <a:buChar char="⚫"/>
            </a:pPr>
            <a:r>
              <a:rPr lang="it-IT" sz="2200" b="0" i="0" u="none" strike="noStrike" cap="none">
                <a:solidFill>
                  <a:schemeClr val="dk2"/>
                </a:solidFill>
                <a:latin typeface="Arial"/>
                <a:ea typeface="Arial"/>
                <a:cs typeface="Arial"/>
                <a:sym typeface="Arial"/>
              </a:rPr>
              <a:t>Comunità d’interesse</a:t>
            </a:r>
            <a:endParaRPr/>
          </a:p>
          <a:p>
            <a:pPr marL="640080" marR="0" lvl="1" indent="-246888" algn="l" rtl="0">
              <a:lnSpc>
                <a:spcPct val="120000"/>
              </a:lnSpc>
              <a:spcBef>
                <a:spcPts val="440"/>
              </a:spcBef>
              <a:spcAft>
                <a:spcPts val="0"/>
              </a:spcAft>
              <a:buClr>
                <a:schemeClr val="accent1"/>
              </a:buClr>
              <a:buSzPts val="1870"/>
              <a:buFont typeface="Noto Sans Symbols"/>
              <a:buChar char="⚫"/>
            </a:pPr>
            <a:r>
              <a:rPr lang="it-IT" sz="2200" b="0" i="0" u="none" strike="noStrike" cap="none">
                <a:solidFill>
                  <a:schemeClr val="dk2"/>
                </a:solidFill>
                <a:latin typeface="Arial"/>
                <a:ea typeface="Arial"/>
                <a:cs typeface="Arial"/>
                <a:sym typeface="Arial"/>
              </a:rPr>
              <a:t>………………….</a:t>
            </a:r>
            <a:endParaRPr/>
          </a:p>
        </p:txBody>
      </p:sp>
      <p:sp>
        <p:nvSpPr>
          <p:cNvPr id="713" name="Google Shape;713;p29"/>
          <p:cNvSpPr txBox="1"/>
          <p:nvPr/>
        </p:nvSpPr>
        <p:spPr>
          <a:xfrm>
            <a:off x="214282" y="1903552"/>
            <a:ext cx="91440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a:solidFill>
                  <a:srgbClr val="008000"/>
                </a:solidFill>
                <a:latin typeface="Arial"/>
                <a:ea typeface="Arial"/>
                <a:cs typeface="Arial"/>
                <a:sym typeface="Arial"/>
              </a:rPr>
              <a:t>ALTRE PROSPETTIVE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p:nvPr/>
        </p:nvSpPr>
        <p:spPr>
          <a:xfrm>
            <a:off x="1169988" y="762000"/>
            <a:ext cx="44704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fattori critici di successo</a:t>
            </a:r>
            <a:endParaRPr/>
          </a:p>
        </p:txBody>
      </p:sp>
      <p:sp>
        <p:nvSpPr>
          <p:cNvPr id="214" name="Google Shape;214;p3"/>
          <p:cNvSpPr txBox="1"/>
          <p:nvPr/>
        </p:nvSpPr>
        <p:spPr>
          <a:xfrm>
            <a:off x="4543425" y="1524000"/>
            <a:ext cx="492442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aree aziendali ritenute più importanti</a:t>
            </a:r>
            <a:endParaRPr/>
          </a:p>
        </p:txBody>
      </p:sp>
      <p:sp>
        <p:nvSpPr>
          <p:cNvPr id="215" name="Google Shape;215;p3"/>
          <p:cNvSpPr txBox="1"/>
          <p:nvPr/>
        </p:nvSpPr>
        <p:spPr>
          <a:xfrm>
            <a:off x="900113" y="2544763"/>
            <a:ext cx="51911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key performance indicator</a:t>
            </a:r>
            <a:endParaRPr/>
          </a:p>
        </p:txBody>
      </p:sp>
      <p:cxnSp>
        <p:nvCxnSpPr>
          <p:cNvPr id="216" name="Google Shape;216;p3"/>
          <p:cNvCxnSpPr>
            <a:stCxn id="213" idx="2"/>
            <a:endCxn id="214" idx="1"/>
          </p:cNvCxnSpPr>
          <p:nvPr/>
        </p:nvCxnSpPr>
        <p:spPr>
          <a:xfrm rot="-5400000" flipH="1">
            <a:off x="3755138" y="935925"/>
            <a:ext cx="438300" cy="1138200"/>
          </a:xfrm>
          <a:prstGeom prst="bentConnector2">
            <a:avLst/>
          </a:prstGeom>
          <a:noFill/>
          <a:ln w="9525" cap="flat" cmpd="sng">
            <a:solidFill>
              <a:schemeClr val="dk1"/>
            </a:solidFill>
            <a:prstDash val="solid"/>
            <a:miter lim="800000"/>
            <a:headEnd type="none" w="med" len="med"/>
            <a:tailEnd type="triangle" w="med" len="med"/>
          </a:ln>
        </p:spPr>
      </p:cxnSp>
      <p:sp>
        <p:nvSpPr>
          <p:cNvPr id="217" name="Google Shape;217;p3"/>
          <p:cNvSpPr txBox="1"/>
          <p:nvPr/>
        </p:nvSpPr>
        <p:spPr>
          <a:xfrm>
            <a:off x="1800225" y="4038600"/>
            <a:ext cx="2392363"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1" i="0" u="none" strike="noStrike" cap="none">
                <a:solidFill>
                  <a:schemeClr val="dk1"/>
                </a:solidFill>
                <a:latin typeface="Tahoma"/>
                <a:ea typeface="Tahoma"/>
                <a:cs typeface="Tahoma"/>
                <a:sym typeface="Tahoma"/>
              </a:rPr>
              <a:t>sintetici</a:t>
            </a:r>
            <a:endParaRPr/>
          </a:p>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rappresentano gli obiettivi</a:t>
            </a:r>
            <a:endParaRPr/>
          </a:p>
        </p:txBody>
      </p:sp>
      <p:sp>
        <p:nvSpPr>
          <p:cNvPr id="218" name="Google Shape;218;p3"/>
          <p:cNvSpPr txBox="1"/>
          <p:nvPr/>
        </p:nvSpPr>
        <p:spPr>
          <a:xfrm>
            <a:off x="4965700" y="4038600"/>
            <a:ext cx="3376613"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1" i="0" u="none" strike="noStrike" cap="none">
                <a:solidFill>
                  <a:schemeClr val="dk1"/>
                </a:solidFill>
                <a:latin typeface="Tahoma"/>
                <a:ea typeface="Tahoma"/>
                <a:cs typeface="Tahoma"/>
                <a:sym typeface="Tahoma"/>
              </a:rPr>
              <a:t>intermedi</a:t>
            </a:r>
            <a:endParaRPr sz="2000" b="0" i="0" u="none" strike="noStrike" cap="none">
              <a:solidFill>
                <a:schemeClr val="dk1"/>
              </a:solidFill>
              <a:latin typeface="Tahoma"/>
              <a:ea typeface="Tahoma"/>
              <a:cs typeface="Tahoma"/>
              <a:sym typeface="Tahoma"/>
            </a:endParaRPr>
          </a:p>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rappresentano i risultati aziendali di primo livello</a:t>
            </a:r>
            <a:endParaRPr/>
          </a:p>
        </p:txBody>
      </p:sp>
      <p:cxnSp>
        <p:nvCxnSpPr>
          <p:cNvPr id="219" name="Google Shape;219;p3"/>
          <p:cNvCxnSpPr>
            <a:stCxn id="215" idx="2"/>
            <a:endCxn id="217" idx="0"/>
          </p:cNvCxnSpPr>
          <p:nvPr/>
        </p:nvCxnSpPr>
        <p:spPr>
          <a:xfrm rot="5400000">
            <a:off x="2761126" y="3303988"/>
            <a:ext cx="969900" cy="499200"/>
          </a:xfrm>
          <a:prstGeom prst="bentConnector3">
            <a:avLst>
              <a:gd name="adj1" fmla="val 50003"/>
            </a:avLst>
          </a:prstGeom>
          <a:noFill/>
          <a:ln w="9525" cap="flat" cmpd="sng">
            <a:solidFill>
              <a:schemeClr val="dk1"/>
            </a:solidFill>
            <a:prstDash val="solid"/>
            <a:miter lim="800000"/>
            <a:headEnd type="none" w="med" len="med"/>
            <a:tailEnd type="triangle" w="med" len="med"/>
          </a:ln>
        </p:spPr>
      </p:cxnSp>
      <p:cxnSp>
        <p:nvCxnSpPr>
          <p:cNvPr id="220" name="Google Shape;220;p3"/>
          <p:cNvCxnSpPr>
            <a:stCxn id="215" idx="2"/>
            <a:endCxn id="218" idx="0"/>
          </p:cNvCxnSpPr>
          <p:nvPr/>
        </p:nvCxnSpPr>
        <p:spPr>
          <a:xfrm rot="-5400000" flipH="1">
            <a:off x="4589926" y="1974388"/>
            <a:ext cx="969900" cy="3158400"/>
          </a:xfrm>
          <a:prstGeom prst="bentConnector3">
            <a:avLst>
              <a:gd name="adj1" fmla="val 50003"/>
            </a:avLst>
          </a:prstGeom>
          <a:noFill/>
          <a:ln w="9525" cap="flat" cmpd="sng">
            <a:solidFill>
              <a:schemeClr val="dk1"/>
            </a:solidFill>
            <a:prstDash val="solid"/>
            <a:miter lim="800000"/>
            <a:headEnd type="none" w="med" len="med"/>
            <a:tailEnd type="triangle" w="med" len="med"/>
          </a:ln>
        </p:spPr>
      </p:cxnSp>
      <p:sp>
        <p:nvSpPr>
          <p:cNvPr id="221" name="Google Shape;221;p3"/>
          <p:cNvSpPr/>
          <p:nvPr/>
        </p:nvSpPr>
        <p:spPr>
          <a:xfrm>
            <a:off x="4684713" y="5410200"/>
            <a:ext cx="157797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1" i="0" u="none" strike="noStrike" cap="none">
                <a:solidFill>
                  <a:schemeClr val="dk1"/>
                </a:solidFill>
                <a:latin typeface="Tahoma"/>
                <a:ea typeface="Tahoma"/>
                <a:cs typeface="Tahoma"/>
                <a:sym typeface="Tahoma"/>
              </a:rPr>
              <a:t>di efficacia</a:t>
            </a:r>
            <a:endParaRPr/>
          </a:p>
        </p:txBody>
      </p:sp>
      <p:sp>
        <p:nvSpPr>
          <p:cNvPr id="222" name="Google Shape;222;p3"/>
          <p:cNvSpPr/>
          <p:nvPr/>
        </p:nvSpPr>
        <p:spPr>
          <a:xfrm>
            <a:off x="6864350" y="5410200"/>
            <a:ext cx="17399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1" i="0" u="none" strike="noStrike" cap="none">
                <a:solidFill>
                  <a:schemeClr val="dk1"/>
                </a:solidFill>
                <a:latin typeface="Tahoma"/>
                <a:ea typeface="Tahoma"/>
                <a:cs typeface="Tahoma"/>
                <a:sym typeface="Tahoma"/>
              </a:rPr>
              <a:t>di efficienza</a:t>
            </a:r>
            <a:endParaRPr/>
          </a:p>
        </p:txBody>
      </p:sp>
      <p:cxnSp>
        <p:nvCxnSpPr>
          <p:cNvPr id="223" name="Google Shape;223;p3"/>
          <p:cNvCxnSpPr>
            <a:stCxn id="218" idx="1"/>
            <a:endCxn id="221" idx="1"/>
          </p:cNvCxnSpPr>
          <p:nvPr/>
        </p:nvCxnSpPr>
        <p:spPr>
          <a:xfrm flipH="1">
            <a:off x="4684600" y="4546600"/>
            <a:ext cx="281100" cy="1063500"/>
          </a:xfrm>
          <a:prstGeom prst="curvedConnector3">
            <a:avLst>
              <a:gd name="adj1" fmla="val 181283"/>
            </a:avLst>
          </a:prstGeom>
          <a:noFill/>
          <a:ln w="9525" cap="flat" cmpd="sng">
            <a:solidFill>
              <a:schemeClr val="dk1"/>
            </a:solidFill>
            <a:prstDash val="solid"/>
            <a:round/>
            <a:headEnd type="none" w="med" len="med"/>
            <a:tailEnd type="triangle" w="med" len="med"/>
          </a:ln>
        </p:spPr>
      </p:cxnSp>
      <p:cxnSp>
        <p:nvCxnSpPr>
          <p:cNvPr id="224" name="Google Shape;224;p3"/>
          <p:cNvCxnSpPr>
            <a:stCxn id="218" idx="3"/>
            <a:endCxn id="222" idx="3"/>
          </p:cNvCxnSpPr>
          <p:nvPr/>
        </p:nvCxnSpPr>
        <p:spPr>
          <a:xfrm>
            <a:off x="8342313" y="4546600"/>
            <a:ext cx="261900" cy="1063500"/>
          </a:xfrm>
          <a:prstGeom prst="curvedConnector3">
            <a:avLst>
              <a:gd name="adj1" fmla="val 187406"/>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0"/>
          <p:cNvSpPr txBox="1"/>
          <p:nvPr/>
        </p:nvSpPr>
        <p:spPr>
          <a:xfrm>
            <a:off x="1547664" y="332656"/>
            <a:ext cx="61597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2"/>
                </a:solidFill>
                <a:latin typeface="Arial"/>
                <a:ea typeface="Arial"/>
                <a:cs typeface="Arial"/>
                <a:sym typeface="Arial"/>
              </a:rPr>
              <a:t>Intangible Assets Monitor – idea di partenza</a:t>
            </a:r>
            <a:endParaRPr sz="2400" b="1">
              <a:solidFill>
                <a:srgbClr val="F345AD"/>
              </a:solidFill>
              <a:latin typeface="Arial"/>
              <a:ea typeface="Arial"/>
              <a:cs typeface="Arial"/>
              <a:sym typeface="Arial"/>
            </a:endParaRPr>
          </a:p>
        </p:txBody>
      </p:sp>
      <p:sp>
        <p:nvSpPr>
          <p:cNvPr id="720" name="Google Shape;720;p30"/>
          <p:cNvSpPr txBox="1"/>
          <p:nvPr/>
        </p:nvSpPr>
        <p:spPr>
          <a:xfrm>
            <a:off x="611560" y="1785926"/>
            <a:ext cx="8064896" cy="327025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2280"/>
              <a:buFont typeface="Noto Sans Symbols"/>
              <a:buChar char="⚫"/>
            </a:pPr>
            <a:r>
              <a:rPr lang="it-IT" sz="2400" b="0" i="0" u="none" strike="noStrike" cap="none">
                <a:solidFill>
                  <a:schemeClr val="dk2"/>
                </a:solidFill>
                <a:latin typeface="Arial"/>
                <a:ea typeface="Arial"/>
                <a:cs typeface="Arial"/>
                <a:sym typeface="Arial"/>
              </a:rPr>
              <a:t>(Sveiby, 1997)</a:t>
            </a:r>
            <a:endParaRPr/>
          </a:p>
          <a:p>
            <a:pPr marL="274320" marR="0" lvl="0" indent="-274320" algn="l" rtl="0">
              <a:lnSpc>
                <a:spcPct val="100000"/>
              </a:lnSpc>
              <a:spcBef>
                <a:spcPts val="480"/>
              </a:spcBef>
              <a:spcAft>
                <a:spcPts val="0"/>
              </a:spcAft>
              <a:buClr>
                <a:schemeClr val="accent3"/>
              </a:buClr>
              <a:buSzPts val="2280"/>
              <a:buFont typeface="Noto Sans Symbols"/>
              <a:buChar char="⚫"/>
            </a:pPr>
            <a:r>
              <a:rPr lang="it-IT" sz="2400" b="0" i="0" u="none" strike="noStrike" cap="none">
                <a:solidFill>
                  <a:schemeClr val="dk2"/>
                </a:solidFill>
                <a:latin typeface="Arial"/>
                <a:ea typeface="Arial"/>
                <a:cs typeface="Arial"/>
                <a:sym typeface="Arial"/>
              </a:rPr>
              <a:t>Integrare le misure economico finanziarie per indicatori che possano esprimere le risorse intangibili</a:t>
            </a:r>
            <a:endParaRPr/>
          </a:p>
          <a:p>
            <a:pPr marL="274320" marR="0" lvl="0" indent="-274320" algn="l" rtl="0">
              <a:lnSpc>
                <a:spcPct val="100000"/>
              </a:lnSpc>
              <a:spcBef>
                <a:spcPts val="480"/>
              </a:spcBef>
              <a:spcAft>
                <a:spcPts val="0"/>
              </a:spcAft>
              <a:buClr>
                <a:schemeClr val="accent3"/>
              </a:buClr>
              <a:buSzPts val="2280"/>
              <a:buFont typeface="Noto Sans Symbols"/>
              <a:buChar char="⚫"/>
            </a:pPr>
            <a:r>
              <a:rPr lang="it-IT" sz="2400">
                <a:solidFill>
                  <a:schemeClr val="dk2"/>
                </a:solidFill>
                <a:latin typeface="Arial"/>
                <a:ea typeface="Arial"/>
                <a:cs typeface="Arial"/>
                <a:sym typeface="Arial"/>
              </a:rPr>
              <a:t>Risorse tangibili=asset del patrimonio</a:t>
            </a:r>
            <a:endParaRPr/>
          </a:p>
          <a:p>
            <a:pPr marL="274320" marR="0" lvl="0" indent="-274320" algn="l" rtl="0">
              <a:lnSpc>
                <a:spcPct val="100000"/>
              </a:lnSpc>
              <a:spcBef>
                <a:spcPts val="480"/>
              </a:spcBef>
              <a:spcAft>
                <a:spcPts val="0"/>
              </a:spcAft>
              <a:buClr>
                <a:schemeClr val="accent3"/>
              </a:buClr>
              <a:buSzPts val="2280"/>
              <a:buFont typeface="Noto Sans Symbols"/>
              <a:buChar char="⚫"/>
            </a:pPr>
            <a:r>
              <a:rPr lang="it-IT" sz="2400" b="0" i="0" u="none" strike="noStrike" cap="none">
                <a:solidFill>
                  <a:schemeClr val="dk2"/>
                </a:solidFill>
                <a:latin typeface="Arial"/>
                <a:ea typeface="Arial"/>
                <a:cs typeface="Arial"/>
                <a:sym typeface="Arial"/>
              </a:rPr>
              <a:t>Risorse intangibili=costi</a:t>
            </a:r>
            <a:endParaRPr/>
          </a:p>
          <a:p>
            <a:pPr marL="274320" marR="0" lvl="0" indent="-274320" algn="l" rtl="0">
              <a:lnSpc>
                <a:spcPct val="100000"/>
              </a:lnSpc>
              <a:spcBef>
                <a:spcPts val="480"/>
              </a:spcBef>
              <a:spcAft>
                <a:spcPts val="0"/>
              </a:spcAft>
              <a:buClr>
                <a:schemeClr val="accent3"/>
              </a:buClr>
              <a:buSzPts val="2280"/>
              <a:buFont typeface="Noto Sans Symbols"/>
              <a:buChar char="⚫"/>
            </a:pPr>
            <a:r>
              <a:rPr lang="it-IT" sz="2400">
                <a:solidFill>
                  <a:schemeClr val="dk2"/>
                </a:solidFill>
                <a:latin typeface="Arial"/>
                <a:ea typeface="Arial"/>
                <a:cs typeface="Arial"/>
                <a:sym typeface="Arial"/>
              </a:rPr>
              <a:t>Entrambi contribuiscono al valore di mercato dell’azienda (market value) in genere diverso dal valore contabile</a:t>
            </a:r>
            <a:endParaRPr sz="2400" b="0" i="0" u="none" strike="noStrike" cap="non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1"/>
          <p:cNvSpPr txBox="1"/>
          <p:nvPr/>
        </p:nvSpPr>
        <p:spPr>
          <a:xfrm>
            <a:off x="1547664" y="332656"/>
            <a:ext cx="36253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2"/>
                </a:solidFill>
                <a:latin typeface="Arial"/>
                <a:ea typeface="Arial"/>
                <a:cs typeface="Arial"/>
                <a:sym typeface="Arial"/>
              </a:rPr>
              <a:t>Intangible Assets Monitor</a:t>
            </a:r>
            <a:endParaRPr sz="2400" b="1">
              <a:solidFill>
                <a:srgbClr val="F345AD"/>
              </a:solidFill>
              <a:latin typeface="Arial"/>
              <a:ea typeface="Arial"/>
              <a:cs typeface="Arial"/>
              <a:sym typeface="Arial"/>
            </a:endParaRPr>
          </a:p>
        </p:txBody>
      </p:sp>
      <p:sp>
        <p:nvSpPr>
          <p:cNvPr id="727" name="Google Shape;727;p31"/>
          <p:cNvSpPr txBox="1"/>
          <p:nvPr/>
        </p:nvSpPr>
        <p:spPr>
          <a:xfrm>
            <a:off x="611560" y="1785926"/>
            <a:ext cx="8136904" cy="4235362"/>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2280"/>
              <a:buFont typeface="Noto Sans Symbols"/>
              <a:buChar char="⚫"/>
            </a:pPr>
            <a:r>
              <a:rPr lang="it-IT" sz="2400" b="0" i="0" u="none" strike="noStrike" cap="none">
                <a:solidFill>
                  <a:schemeClr val="dk2"/>
                </a:solidFill>
                <a:latin typeface="Arial"/>
                <a:ea typeface="Arial"/>
                <a:cs typeface="Arial"/>
                <a:sym typeface="Arial"/>
              </a:rPr>
              <a:t>intangible assets, suddivisi in risorse relative a:</a:t>
            </a:r>
            <a:endParaRPr/>
          </a:p>
          <a:p>
            <a:pPr marL="274320" marR="0" lvl="0" indent="-129540" algn="l" rtl="0">
              <a:lnSpc>
                <a:spcPct val="100000"/>
              </a:lnSpc>
              <a:spcBef>
                <a:spcPts val="480"/>
              </a:spcBef>
              <a:spcAft>
                <a:spcPts val="0"/>
              </a:spcAft>
              <a:buClr>
                <a:schemeClr val="accent3"/>
              </a:buClr>
              <a:buSzPts val="2280"/>
              <a:buFont typeface="Noto Sans Symbols"/>
              <a:buNone/>
            </a:pPr>
            <a:endParaRPr sz="2400" b="0" i="0" u="none" strike="noStrike" cap="none">
              <a:solidFill>
                <a:schemeClr val="dk2"/>
              </a:solidFill>
              <a:latin typeface="Arial"/>
              <a:ea typeface="Arial"/>
              <a:cs typeface="Arial"/>
              <a:sym typeface="Arial"/>
            </a:endParaRPr>
          </a:p>
          <a:p>
            <a:pPr marL="1188720" marR="0" lvl="3" indent="-210311" algn="l" rtl="0">
              <a:lnSpc>
                <a:spcPct val="100000"/>
              </a:lnSpc>
              <a:spcBef>
                <a:spcPts val="480"/>
              </a:spcBef>
              <a:spcAft>
                <a:spcPts val="0"/>
              </a:spcAft>
              <a:buClr>
                <a:schemeClr val="accent3"/>
              </a:buClr>
              <a:buSzPts val="1560"/>
              <a:buFont typeface="Noto Sans Symbols"/>
              <a:buChar char="⚫"/>
            </a:pPr>
            <a:r>
              <a:rPr lang="it-IT" sz="2400" b="0" i="0" u="none" strike="noStrike" cap="none">
                <a:solidFill>
                  <a:schemeClr val="dk2"/>
                </a:solidFill>
                <a:latin typeface="Arial"/>
                <a:ea typeface="Arial"/>
                <a:cs typeface="Arial"/>
                <a:sym typeface="Arial"/>
              </a:rPr>
              <a:t>(Competenze individuali) le persone che operano nell’azienda (capacità, conoscenze, abilità, esperienze, etc.)</a:t>
            </a:r>
            <a:endParaRPr/>
          </a:p>
          <a:p>
            <a:pPr marL="1188720" marR="0" lvl="3" indent="-210311" algn="l" rtl="0">
              <a:lnSpc>
                <a:spcPct val="100000"/>
              </a:lnSpc>
              <a:spcBef>
                <a:spcPts val="480"/>
              </a:spcBef>
              <a:spcAft>
                <a:spcPts val="0"/>
              </a:spcAft>
              <a:buClr>
                <a:schemeClr val="accent3"/>
              </a:buClr>
              <a:buSzPts val="1560"/>
              <a:buFont typeface="Noto Sans Symbols"/>
              <a:buChar char="⚫"/>
            </a:pPr>
            <a:r>
              <a:rPr lang="it-IT" sz="2400" b="0" i="0" u="none" strike="noStrike" cap="none">
                <a:solidFill>
                  <a:schemeClr val="dk2"/>
                </a:solidFill>
                <a:latin typeface="Arial"/>
                <a:ea typeface="Arial"/>
                <a:cs typeface="Arial"/>
                <a:sym typeface="Arial"/>
              </a:rPr>
              <a:t>(struttura interna) la struttura organizzativa (informazioni, procedure, conoscenze diffuse, etc.);▪</a:t>
            </a:r>
            <a:endParaRPr/>
          </a:p>
          <a:p>
            <a:pPr marL="1188720" marR="0" lvl="3" indent="-210311" algn="l" rtl="0">
              <a:lnSpc>
                <a:spcPct val="100000"/>
              </a:lnSpc>
              <a:spcBef>
                <a:spcPts val="480"/>
              </a:spcBef>
              <a:spcAft>
                <a:spcPts val="0"/>
              </a:spcAft>
              <a:buClr>
                <a:schemeClr val="accent3"/>
              </a:buClr>
              <a:buSzPts val="1560"/>
              <a:buFont typeface="Noto Sans Symbols"/>
              <a:buChar char="⚫"/>
            </a:pPr>
            <a:r>
              <a:rPr lang="it-IT" sz="2400" b="0" i="0" u="none" strike="noStrike" cap="none">
                <a:solidFill>
                  <a:schemeClr val="dk2"/>
                </a:solidFill>
                <a:latin typeface="Arial"/>
                <a:ea typeface="Arial"/>
                <a:cs typeface="Arial"/>
                <a:sym typeface="Arial"/>
              </a:rPr>
              <a:t>(struttura esterna) le relazioni tra l’azienda e l’ambiente (immagine, fiducia, notorietà, etc.);▪</a:t>
            </a:r>
            <a:endParaRPr/>
          </a:p>
          <a:p>
            <a:pPr marL="274320" marR="0" lvl="0" indent="-274320" algn="l" rtl="0">
              <a:lnSpc>
                <a:spcPct val="100000"/>
              </a:lnSpc>
              <a:spcBef>
                <a:spcPts val="720"/>
              </a:spcBef>
              <a:spcAft>
                <a:spcPts val="0"/>
              </a:spcAft>
              <a:buClr>
                <a:schemeClr val="accent3"/>
              </a:buClr>
              <a:buSzPts val="3420"/>
              <a:buFont typeface="Arial"/>
              <a:buNone/>
            </a:pPr>
            <a:endParaRPr sz="3600" b="0" i="0" u="none" strike="noStrike" cap="none">
              <a:solidFill>
                <a:schemeClr val="dk2"/>
              </a:solidFill>
              <a:latin typeface="Arial"/>
              <a:ea typeface="Arial"/>
              <a:cs typeface="Arial"/>
              <a:sym typeface="Arial"/>
            </a:endParaRPr>
          </a:p>
          <a:p>
            <a:pPr marL="1188720" marR="0" lvl="3" indent="-210311" algn="just" rtl="0">
              <a:lnSpc>
                <a:spcPct val="100000"/>
              </a:lnSpc>
              <a:spcBef>
                <a:spcPts val="480"/>
              </a:spcBef>
              <a:spcAft>
                <a:spcPts val="0"/>
              </a:spcAft>
              <a:buClr>
                <a:schemeClr val="accent3"/>
              </a:buClr>
              <a:buSzPts val="1560"/>
              <a:buFont typeface="Arial"/>
              <a:buNone/>
            </a:pPr>
            <a:endParaRPr sz="2400" b="0" i="0" u="none" strike="noStrike" cap="non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2"/>
          <p:cNvSpPr txBox="1"/>
          <p:nvPr/>
        </p:nvSpPr>
        <p:spPr>
          <a:xfrm>
            <a:off x="0" y="1785926"/>
            <a:ext cx="4283968" cy="1931106"/>
          </a:xfrm>
          <a:prstGeom prst="rect">
            <a:avLst/>
          </a:prstGeom>
          <a:noFill/>
          <a:ln>
            <a:noFill/>
          </a:ln>
        </p:spPr>
        <p:txBody>
          <a:bodyPr spcFirstLastPara="1" wrap="square" lIns="91425" tIns="45700" rIns="91425" bIns="45700" anchor="t" anchorCtr="0">
            <a:noAutofit/>
          </a:bodyPr>
          <a:lstStyle/>
          <a:p>
            <a:pPr marL="1188720" marR="0" lvl="3" indent="-210311" algn="just" rtl="0">
              <a:lnSpc>
                <a:spcPct val="100000"/>
              </a:lnSpc>
              <a:spcBef>
                <a:spcPts val="0"/>
              </a:spcBef>
              <a:spcAft>
                <a:spcPts val="0"/>
              </a:spcAft>
              <a:buClr>
                <a:schemeClr val="accent3"/>
              </a:buClr>
              <a:buSzPts val="1560"/>
              <a:buFont typeface="Arial"/>
              <a:buNone/>
            </a:pPr>
            <a:r>
              <a:rPr lang="it-IT" sz="2400" b="0" i="0" u="none" strike="noStrike" cap="none">
                <a:solidFill>
                  <a:schemeClr val="dk2"/>
                </a:solidFill>
                <a:latin typeface="Arial"/>
                <a:ea typeface="Arial"/>
                <a:cs typeface="Arial"/>
                <a:sym typeface="Arial"/>
              </a:rPr>
              <a:t>Crescita</a:t>
            </a:r>
            <a:endParaRPr/>
          </a:p>
          <a:p>
            <a:pPr marL="1188720" marR="0" lvl="3" indent="-210311" algn="just" rtl="0">
              <a:lnSpc>
                <a:spcPct val="100000"/>
              </a:lnSpc>
              <a:spcBef>
                <a:spcPts val="480"/>
              </a:spcBef>
              <a:spcAft>
                <a:spcPts val="0"/>
              </a:spcAft>
              <a:buClr>
                <a:schemeClr val="accent3"/>
              </a:buClr>
              <a:buSzPts val="1560"/>
              <a:buFont typeface="Arial"/>
              <a:buNone/>
            </a:pPr>
            <a:r>
              <a:rPr lang="it-IT" sz="2400" b="0" i="0" u="none" strike="noStrike" cap="none">
                <a:solidFill>
                  <a:schemeClr val="dk2"/>
                </a:solidFill>
                <a:latin typeface="Arial"/>
                <a:ea typeface="Arial"/>
                <a:cs typeface="Arial"/>
                <a:sym typeface="Arial"/>
              </a:rPr>
              <a:t>Sviluppo/innovazione</a:t>
            </a:r>
            <a:endParaRPr/>
          </a:p>
          <a:p>
            <a:pPr marL="1188720" marR="0" lvl="3" indent="-210311" algn="just" rtl="0">
              <a:lnSpc>
                <a:spcPct val="100000"/>
              </a:lnSpc>
              <a:spcBef>
                <a:spcPts val="480"/>
              </a:spcBef>
              <a:spcAft>
                <a:spcPts val="0"/>
              </a:spcAft>
              <a:buClr>
                <a:schemeClr val="accent3"/>
              </a:buClr>
              <a:buSzPts val="1560"/>
              <a:buFont typeface="Arial"/>
              <a:buNone/>
            </a:pPr>
            <a:r>
              <a:rPr lang="it-IT" sz="2400" b="0" i="0" u="none" strike="noStrike" cap="none">
                <a:solidFill>
                  <a:schemeClr val="dk2"/>
                </a:solidFill>
                <a:latin typeface="Arial"/>
                <a:ea typeface="Arial"/>
                <a:cs typeface="Arial"/>
                <a:sym typeface="Arial"/>
              </a:rPr>
              <a:t>Efficienza</a:t>
            </a:r>
            <a:endParaRPr/>
          </a:p>
          <a:p>
            <a:pPr marL="1188720" marR="0" lvl="3" indent="-210311" algn="just" rtl="0">
              <a:lnSpc>
                <a:spcPct val="100000"/>
              </a:lnSpc>
              <a:spcBef>
                <a:spcPts val="480"/>
              </a:spcBef>
              <a:spcAft>
                <a:spcPts val="0"/>
              </a:spcAft>
              <a:buClr>
                <a:schemeClr val="accent3"/>
              </a:buClr>
              <a:buSzPts val="1560"/>
              <a:buFont typeface="Arial"/>
              <a:buNone/>
            </a:pPr>
            <a:r>
              <a:rPr lang="it-IT" sz="2400" b="0" i="0" u="none" strike="noStrike" cap="none">
                <a:solidFill>
                  <a:schemeClr val="dk2"/>
                </a:solidFill>
                <a:latin typeface="Arial"/>
                <a:ea typeface="Arial"/>
                <a:cs typeface="Arial"/>
                <a:sym typeface="Arial"/>
              </a:rPr>
              <a:t>Protezione</a:t>
            </a:r>
            <a:endParaRPr/>
          </a:p>
          <a:p>
            <a:pPr marL="1188720" marR="0" lvl="3" indent="-210311" algn="just" rtl="0">
              <a:lnSpc>
                <a:spcPct val="100000"/>
              </a:lnSpc>
              <a:spcBef>
                <a:spcPts val="480"/>
              </a:spcBef>
              <a:spcAft>
                <a:spcPts val="0"/>
              </a:spcAft>
              <a:buClr>
                <a:schemeClr val="accent3"/>
              </a:buClr>
              <a:buSzPts val="1560"/>
              <a:buFont typeface="Arial"/>
              <a:buNone/>
            </a:pPr>
            <a:endParaRPr sz="2400" b="0" i="0" u="none" strike="noStrike" cap="none">
              <a:solidFill>
                <a:schemeClr val="dk2"/>
              </a:solidFill>
              <a:latin typeface="Arial"/>
              <a:ea typeface="Arial"/>
              <a:cs typeface="Arial"/>
              <a:sym typeface="Arial"/>
            </a:endParaRPr>
          </a:p>
        </p:txBody>
      </p:sp>
      <p:sp>
        <p:nvSpPr>
          <p:cNvPr id="734" name="Google Shape;734;p32"/>
          <p:cNvSpPr txBox="1"/>
          <p:nvPr/>
        </p:nvSpPr>
        <p:spPr>
          <a:xfrm>
            <a:off x="4860033" y="2060848"/>
            <a:ext cx="280831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Misure di sintesi che evidenzino le azioni mirate</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A realizzare questi obiettivi</a:t>
            </a:r>
            <a:endParaRPr/>
          </a:p>
        </p:txBody>
      </p:sp>
      <p:sp>
        <p:nvSpPr>
          <p:cNvPr id="735" name="Google Shape;735;p32"/>
          <p:cNvSpPr/>
          <p:nvPr/>
        </p:nvSpPr>
        <p:spPr>
          <a:xfrm>
            <a:off x="4283968" y="1785926"/>
            <a:ext cx="257112" cy="1931106"/>
          </a:xfrm>
          <a:prstGeom prst="rightBrace">
            <a:avLst>
              <a:gd name="adj1" fmla="val 8333"/>
              <a:gd name="adj2" fmla="val 50000"/>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36" name="Google Shape;736;p32"/>
          <p:cNvSpPr txBox="1"/>
          <p:nvPr/>
        </p:nvSpPr>
        <p:spPr>
          <a:xfrm>
            <a:off x="755576" y="3861048"/>
            <a:ext cx="792088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Arial"/>
                <a:ea typeface="Arial"/>
                <a:cs typeface="Arial"/>
                <a:sym typeface="Arial"/>
              </a:rPr>
              <a:t>Competenze individuali: oltre a misure tradizionali (costi e debiti) misure che evidenzino</a:t>
            </a:r>
            <a:r>
              <a:rPr lang="it-IT" dirty="0"/>
              <a:t> a</a:t>
            </a:r>
            <a:r>
              <a:rPr lang="it-IT" sz="1800" dirty="0">
                <a:solidFill>
                  <a:schemeClr val="dk1"/>
                </a:solidFill>
                <a:latin typeface="Arial"/>
                <a:ea typeface="Arial"/>
                <a:cs typeface="Arial"/>
                <a:sym typeface="Arial"/>
              </a:rPr>
              <a:t>bilità personali, istruzione ricevuta, esperienza acquisita, valori personali</a:t>
            </a:r>
            <a:endParaRPr dirty="0"/>
          </a:p>
          <a:p>
            <a:pPr marL="0" marR="0" lvl="0" indent="0" algn="l" rtl="0">
              <a:spcBef>
                <a:spcPts val="0"/>
              </a:spcBef>
              <a:spcAft>
                <a:spcPts val="0"/>
              </a:spcAft>
              <a:buNone/>
            </a:pPr>
            <a:endParaRPr lang="it-IT" sz="1800" dirty="0">
              <a:solidFill>
                <a:schemeClr val="dk1"/>
              </a:solidFill>
              <a:latin typeface="Arial"/>
              <a:ea typeface="Arial"/>
              <a:cs typeface="Arial"/>
              <a:sym typeface="Arial"/>
            </a:endParaRPr>
          </a:p>
          <a:p>
            <a:pPr marL="0" marR="0" lvl="0" indent="0" algn="l" rtl="0">
              <a:spcBef>
                <a:spcPts val="0"/>
              </a:spcBef>
              <a:spcAft>
                <a:spcPts val="0"/>
              </a:spcAft>
              <a:buNone/>
            </a:pPr>
            <a:r>
              <a:rPr lang="it-IT" sz="1800" dirty="0">
                <a:solidFill>
                  <a:schemeClr val="dk1"/>
                </a:solidFill>
                <a:latin typeface="Arial"/>
                <a:ea typeface="Arial"/>
                <a:cs typeface="Arial"/>
                <a:sym typeface="Arial"/>
              </a:rPr>
              <a:t>Struttura interna: brevetti, sistemi informativi, manuali delle procedure: </a:t>
            </a:r>
            <a:endParaRPr dirty="0"/>
          </a:p>
          <a:p>
            <a:pPr marL="0" marR="0" lvl="0" indent="0" algn="l" rtl="0">
              <a:spcBef>
                <a:spcPts val="0"/>
              </a:spcBef>
              <a:spcAft>
                <a:spcPts val="0"/>
              </a:spcAft>
              <a:buNone/>
            </a:pPr>
            <a:r>
              <a:rPr lang="it-IT" sz="1800" dirty="0">
                <a:solidFill>
                  <a:schemeClr val="dk1"/>
                </a:solidFill>
                <a:latin typeface="Arial"/>
                <a:ea typeface="Arial"/>
                <a:cs typeface="Arial"/>
                <a:sym typeface="Arial"/>
              </a:rPr>
              <a:t>applicazione di competenze individuali applicate a problematiche aziendali</a:t>
            </a:r>
            <a:endParaRPr dirty="0"/>
          </a:p>
          <a:p>
            <a:pPr marL="0" marR="0" lvl="0" indent="0" algn="l" rtl="0">
              <a:spcBef>
                <a:spcPts val="0"/>
              </a:spcBef>
              <a:spcAft>
                <a:spcPts val="0"/>
              </a:spcAft>
              <a:buNone/>
            </a:pPr>
            <a:endParaRPr lang="it-IT" sz="1800" dirty="0">
              <a:solidFill>
                <a:schemeClr val="dk1"/>
              </a:solidFill>
              <a:latin typeface="Arial"/>
              <a:ea typeface="Arial"/>
              <a:cs typeface="Arial"/>
              <a:sym typeface="Arial"/>
            </a:endParaRPr>
          </a:p>
          <a:p>
            <a:pPr marL="0" marR="0" lvl="0" indent="0" algn="l" rtl="0">
              <a:spcBef>
                <a:spcPts val="0"/>
              </a:spcBef>
              <a:spcAft>
                <a:spcPts val="0"/>
              </a:spcAft>
              <a:buNone/>
            </a:pPr>
            <a:r>
              <a:rPr lang="it-IT" sz="1800" dirty="0">
                <a:solidFill>
                  <a:schemeClr val="dk1"/>
                </a:solidFill>
                <a:latin typeface="Arial"/>
                <a:ea typeface="Arial"/>
                <a:cs typeface="Arial"/>
                <a:sym typeface="Arial"/>
              </a:rPr>
              <a:t>Struttura esterna: relazioni con clienti fornitori, marchi, reputazione, immagine aziendale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33" descr="monitorfull.gif"/>
          <p:cNvPicPr preferRelativeResize="0"/>
          <p:nvPr/>
        </p:nvPicPr>
        <p:blipFill rotWithShape="1">
          <a:blip r:embed="rId3">
            <a:alphaModFix/>
          </a:blip>
          <a:srcRect/>
          <a:stretch/>
        </p:blipFill>
        <p:spPr>
          <a:xfrm>
            <a:off x="1013411" y="1857364"/>
            <a:ext cx="7416241" cy="4429156"/>
          </a:xfrm>
          <a:prstGeom prst="rect">
            <a:avLst/>
          </a:prstGeom>
          <a:noFill/>
          <a:ln>
            <a:noFill/>
          </a:ln>
        </p:spPr>
      </p:pic>
      <p:sp>
        <p:nvSpPr>
          <p:cNvPr id="743" name="Google Shape;743;p33"/>
          <p:cNvSpPr txBox="1"/>
          <p:nvPr/>
        </p:nvSpPr>
        <p:spPr>
          <a:xfrm>
            <a:off x="1187624" y="11098"/>
            <a:ext cx="7632848" cy="6826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2400" b="0" i="0" u="none" strike="noStrike" cap="none">
                <a:solidFill>
                  <a:schemeClr val="dk1"/>
                </a:solidFill>
                <a:latin typeface="Arial"/>
                <a:ea typeface="Arial"/>
                <a:cs typeface="Arial"/>
                <a:sym typeface="Arial"/>
              </a:rPr>
              <a:t>Intangible Assets Monitor (Sveiby, 1997)</a:t>
            </a:r>
            <a:endParaRPr sz="3600" b="0" i="0" u="none" strike="noStrike" cap="none">
              <a:solidFill>
                <a:schemeClr val="dk1"/>
              </a:solidFill>
              <a:latin typeface="Arial"/>
              <a:ea typeface="Arial"/>
              <a:cs typeface="Arial"/>
              <a:sym typeface="Arial"/>
            </a:endParaRPr>
          </a:p>
        </p:txBody>
      </p:sp>
      <p:sp>
        <p:nvSpPr>
          <p:cNvPr id="744" name="Google Shape;744;p33"/>
          <p:cNvSpPr/>
          <p:nvPr/>
        </p:nvSpPr>
        <p:spPr>
          <a:xfrm>
            <a:off x="4857752" y="5929330"/>
            <a:ext cx="3429024" cy="285752"/>
          </a:xfrm>
          <a:prstGeom prst="rect">
            <a:avLst/>
          </a:prstGeom>
          <a:solidFill>
            <a:schemeClr val="lt1"/>
          </a:solidFill>
          <a:ln w="264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34"/>
          <p:cNvSpPr txBox="1"/>
          <p:nvPr/>
        </p:nvSpPr>
        <p:spPr>
          <a:xfrm>
            <a:off x="1547664" y="332656"/>
            <a:ext cx="36253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2"/>
                </a:solidFill>
                <a:latin typeface="Arial"/>
                <a:ea typeface="Arial"/>
                <a:cs typeface="Arial"/>
                <a:sym typeface="Arial"/>
              </a:rPr>
              <a:t>Intangible Assets Monitor</a:t>
            </a:r>
            <a:endParaRPr sz="2400" b="1">
              <a:solidFill>
                <a:srgbClr val="F345AD"/>
              </a:solidFill>
              <a:latin typeface="Arial"/>
              <a:ea typeface="Arial"/>
              <a:cs typeface="Arial"/>
              <a:sym typeface="Arial"/>
            </a:endParaRPr>
          </a:p>
        </p:txBody>
      </p:sp>
      <p:sp>
        <p:nvSpPr>
          <p:cNvPr id="751" name="Google Shape;751;p34"/>
          <p:cNvSpPr txBox="1"/>
          <p:nvPr/>
        </p:nvSpPr>
        <p:spPr>
          <a:xfrm>
            <a:off x="611560" y="1785926"/>
            <a:ext cx="8136904" cy="4235362"/>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3"/>
              </a:buClr>
              <a:buSzPts val="1900"/>
              <a:buFont typeface="Noto Sans Symbols"/>
              <a:buChar char="⚫"/>
            </a:pPr>
            <a:r>
              <a:rPr lang="it-IT" sz="2000" b="0" i="0" u="none" strike="noStrike" cap="none">
                <a:solidFill>
                  <a:schemeClr val="dk2"/>
                </a:solidFill>
                <a:latin typeface="Arial"/>
                <a:ea typeface="Arial"/>
                <a:cs typeface="Arial"/>
                <a:sym typeface="Arial"/>
              </a:rPr>
              <a:t>Metodi per la misurazione degli intangible assets:</a:t>
            </a:r>
            <a:endParaRPr/>
          </a:p>
          <a:p>
            <a:pPr marL="274320" marR="0" lvl="0" indent="-153670" algn="l" rtl="0">
              <a:lnSpc>
                <a:spcPct val="100000"/>
              </a:lnSpc>
              <a:spcBef>
                <a:spcPts val="400"/>
              </a:spcBef>
              <a:spcAft>
                <a:spcPts val="0"/>
              </a:spcAft>
              <a:buClr>
                <a:schemeClr val="accent3"/>
              </a:buClr>
              <a:buSzPts val="1900"/>
              <a:buFont typeface="Noto Sans Symbols"/>
              <a:buNone/>
            </a:pPr>
            <a:endParaRPr sz="2000" b="0" i="0" u="none" strike="noStrike" cap="none">
              <a:solidFill>
                <a:schemeClr val="dk2"/>
              </a:solidFill>
              <a:latin typeface="Arial"/>
              <a:ea typeface="Arial"/>
              <a:cs typeface="Arial"/>
              <a:sym typeface="Arial"/>
            </a:endParaRPr>
          </a:p>
          <a:p>
            <a:pPr marL="1188720" marR="0" lvl="3" indent="-210311" algn="l" rtl="0">
              <a:lnSpc>
                <a:spcPct val="100000"/>
              </a:lnSpc>
              <a:spcBef>
                <a:spcPts val="400"/>
              </a:spcBef>
              <a:spcAft>
                <a:spcPts val="0"/>
              </a:spcAft>
              <a:buClr>
                <a:schemeClr val="accent3"/>
              </a:buClr>
              <a:buSzPts val="1300"/>
              <a:buFont typeface="Noto Sans Symbols"/>
              <a:buChar char="⚫"/>
            </a:pPr>
            <a:r>
              <a:rPr lang="it-IT" sz="2000" b="0" i="0" u="none" strike="noStrike" cap="none">
                <a:solidFill>
                  <a:schemeClr val="dk2"/>
                </a:solidFill>
                <a:latin typeface="Arial"/>
                <a:ea typeface="Arial"/>
                <a:cs typeface="Arial"/>
                <a:sym typeface="Arial"/>
              </a:rPr>
              <a:t>Direct intellectual capital model: si valutano direttamente gli asset intangibili</a:t>
            </a:r>
            <a:endParaRPr/>
          </a:p>
          <a:p>
            <a:pPr marL="1188720" marR="0" lvl="3" indent="-210311" algn="l" rtl="0">
              <a:lnSpc>
                <a:spcPct val="100000"/>
              </a:lnSpc>
              <a:spcBef>
                <a:spcPts val="400"/>
              </a:spcBef>
              <a:spcAft>
                <a:spcPts val="0"/>
              </a:spcAft>
              <a:buClr>
                <a:schemeClr val="accent3"/>
              </a:buClr>
              <a:buSzPts val="1300"/>
              <a:buFont typeface="Noto Sans Symbols"/>
              <a:buChar char="⚫"/>
            </a:pPr>
            <a:r>
              <a:rPr lang="it-IT" sz="2000" b="0" i="0" u="none" strike="noStrike" cap="none">
                <a:solidFill>
                  <a:schemeClr val="dk2"/>
                </a:solidFill>
                <a:latin typeface="Arial"/>
                <a:ea typeface="Arial"/>
                <a:cs typeface="Arial"/>
                <a:sym typeface="Arial"/>
              </a:rPr>
              <a:t>Market value model: differenza fra valore di mercato e capitale netto contabile</a:t>
            </a:r>
            <a:endParaRPr sz="2000" b="0" i="0" u="none" strike="noStrike" cap="none">
              <a:solidFill>
                <a:schemeClr val="dk2"/>
              </a:solidFill>
              <a:latin typeface="Arial"/>
              <a:ea typeface="Arial"/>
              <a:cs typeface="Arial"/>
              <a:sym typeface="Arial"/>
            </a:endParaRPr>
          </a:p>
          <a:p>
            <a:pPr marL="1188720" marR="0" lvl="3" indent="-210311" algn="l" rtl="0">
              <a:lnSpc>
                <a:spcPct val="100000"/>
              </a:lnSpc>
              <a:spcBef>
                <a:spcPts val="400"/>
              </a:spcBef>
              <a:spcAft>
                <a:spcPts val="0"/>
              </a:spcAft>
              <a:buClr>
                <a:schemeClr val="accent3"/>
              </a:buClr>
              <a:buSzPts val="1300"/>
              <a:buFont typeface="Noto Sans Symbols"/>
              <a:buChar char="⚫"/>
            </a:pPr>
            <a:r>
              <a:rPr lang="it-IT" sz="2000" b="0" i="0" u="none" strike="noStrike" cap="none">
                <a:solidFill>
                  <a:schemeClr val="dk2"/>
                </a:solidFill>
                <a:latin typeface="Arial"/>
                <a:ea typeface="Arial"/>
                <a:cs typeface="Arial"/>
                <a:sym typeface="Arial"/>
              </a:rPr>
              <a:t>Indicatori: return on asset methods: confronto roi di settore e roi aziendale, la differenza moltiplicata per il valore medio degli investimenti tangibile esprime il reddito prodotto dagli intangibili, il valore degli intangibili si ottiene capitalizzando tale reddito in base al costo del capitale</a:t>
            </a:r>
            <a:endParaRPr sz="2000" b="0" i="0" u="none" strike="noStrike" cap="none">
              <a:solidFill>
                <a:schemeClr val="dk2"/>
              </a:solidFill>
              <a:latin typeface="Arial"/>
              <a:ea typeface="Arial"/>
              <a:cs typeface="Arial"/>
              <a:sym typeface="Arial"/>
            </a:endParaRPr>
          </a:p>
          <a:p>
            <a:pPr marL="1188720" marR="0" lvl="3" indent="-210311" algn="l" rtl="0">
              <a:lnSpc>
                <a:spcPct val="100000"/>
              </a:lnSpc>
              <a:spcBef>
                <a:spcPts val="400"/>
              </a:spcBef>
              <a:spcAft>
                <a:spcPts val="0"/>
              </a:spcAft>
              <a:buClr>
                <a:schemeClr val="accent3"/>
              </a:buClr>
              <a:buSzPts val="1300"/>
              <a:buFont typeface="Noto Sans Symbols"/>
              <a:buChar char="⚫"/>
            </a:pPr>
            <a:r>
              <a:rPr lang="it-IT" sz="2000" b="0" i="0" u="none" strike="noStrike" cap="none">
                <a:solidFill>
                  <a:schemeClr val="dk2"/>
                </a:solidFill>
                <a:latin typeface="Arial"/>
                <a:ea typeface="Arial"/>
                <a:cs typeface="Arial"/>
                <a:sym typeface="Arial"/>
              </a:rPr>
              <a:t>Scorecards: sistema di indicatori collegati da nessi causali</a:t>
            </a:r>
            <a:endParaRPr/>
          </a:p>
          <a:p>
            <a:pPr marL="274320" marR="0" lvl="0" indent="-274320" algn="l" rtl="0">
              <a:lnSpc>
                <a:spcPct val="100000"/>
              </a:lnSpc>
              <a:spcBef>
                <a:spcPts val="640"/>
              </a:spcBef>
              <a:spcAft>
                <a:spcPts val="0"/>
              </a:spcAft>
              <a:buClr>
                <a:schemeClr val="accent3"/>
              </a:buClr>
              <a:buSzPts val="3040"/>
              <a:buFont typeface="Arial"/>
              <a:buNone/>
            </a:pPr>
            <a:endParaRPr sz="3200" b="0" i="0" u="none" strike="noStrike" cap="none">
              <a:solidFill>
                <a:schemeClr val="dk2"/>
              </a:solidFill>
              <a:latin typeface="Arial"/>
              <a:ea typeface="Arial"/>
              <a:cs typeface="Arial"/>
              <a:sym typeface="Arial"/>
            </a:endParaRPr>
          </a:p>
          <a:p>
            <a:pPr marL="1188720" marR="0" lvl="3" indent="-210311" algn="just" rtl="0">
              <a:lnSpc>
                <a:spcPct val="100000"/>
              </a:lnSpc>
              <a:spcBef>
                <a:spcPts val="400"/>
              </a:spcBef>
              <a:spcAft>
                <a:spcPts val="0"/>
              </a:spcAft>
              <a:buClr>
                <a:schemeClr val="accent3"/>
              </a:buClr>
              <a:buSzPts val="1300"/>
              <a:buFont typeface="Arial"/>
              <a:buNone/>
            </a:pPr>
            <a:endParaRPr sz="2000" b="0" i="0" u="none" strike="noStrike" cap="non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5"/>
          <p:cNvSpPr txBox="1"/>
          <p:nvPr/>
        </p:nvSpPr>
        <p:spPr>
          <a:xfrm>
            <a:off x="755576" y="1095846"/>
            <a:ext cx="7632848" cy="4997450"/>
          </a:xfrm>
          <a:prstGeom prst="rect">
            <a:avLst/>
          </a:prstGeom>
          <a:noFill/>
          <a:ln>
            <a:noFill/>
          </a:ln>
        </p:spPr>
        <p:txBody>
          <a:bodyPr spcFirstLastPara="1" wrap="square" lIns="91425" tIns="45700" rIns="91425" bIns="45700" anchor="t" anchorCtr="0">
            <a:noAutofit/>
          </a:bodyPr>
          <a:lstStyle/>
          <a:p>
            <a:pPr marL="1188720" marR="0" lvl="3" indent="-210311" algn="just" rtl="0">
              <a:lnSpc>
                <a:spcPct val="80000"/>
              </a:lnSpc>
              <a:spcBef>
                <a:spcPts val="0"/>
              </a:spcBef>
              <a:spcAft>
                <a:spcPts val="0"/>
              </a:spcAft>
              <a:buClr>
                <a:schemeClr val="accent3"/>
              </a:buClr>
              <a:buSzPts val="1625"/>
              <a:buFont typeface="Arial"/>
              <a:buNone/>
            </a:pPr>
            <a:endParaRPr sz="2500" b="0" i="0" u="none" strike="noStrike" cap="none">
              <a:solidFill>
                <a:schemeClr val="dk2"/>
              </a:solidFill>
              <a:latin typeface="Arial"/>
              <a:ea typeface="Arial"/>
              <a:cs typeface="Arial"/>
              <a:sym typeface="Arial"/>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b="0" i="0" u="none" strike="noStrike" cap="none">
                <a:solidFill>
                  <a:schemeClr val="dk2"/>
                </a:solidFill>
                <a:latin typeface="Arial"/>
                <a:ea typeface="Arial"/>
                <a:cs typeface="Arial"/>
                <a:sym typeface="Arial"/>
              </a:rPr>
              <a:t>(Neely et al. 2001) :</a:t>
            </a:r>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b="0" i="0" u="none" strike="noStrike" cap="none">
                <a:solidFill>
                  <a:schemeClr val="dk2"/>
                </a:solidFill>
                <a:latin typeface="Arial"/>
                <a:ea typeface="Arial"/>
                <a:cs typeface="Arial"/>
                <a:sym typeface="Arial"/>
              </a:rPr>
              <a:t>La creazione di valore di un’azienda non è rivolta solo alla soddisfazione degli azionisti-proprietari, ma di vari stakeholders</a:t>
            </a:r>
            <a:endParaRPr sz="2500" b="0" i="0" u="none" strike="noStrike" cap="none">
              <a:solidFill>
                <a:schemeClr val="dk2"/>
              </a:solidFill>
              <a:latin typeface="Arial"/>
              <a:ea typeface="Arial"/>
              <a:cs typeface="Arial"/>
              <a:sym typeface="Arial"/>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a:solidFill>
                  <a:schemeClr val="dk2"/>
                </a:solidFill>
                <a:latin typeface="Arial"/>
                <a:ea typeface="Arial"/>
                <a:cs typeface="Arial"/>
                <a:sym typeface="Arial"/>
              </a:rPr>
              <a:t>Clienti, fornitori, lavoratori, investitori, enti governativi, comunità locali, enti bancari e di controllo</a:t>
            </a:r>
            <a:endParaRPr/>
          </a:p>
          <a:p>
            <a:pPr marL="274320" marR="0" lvl="0" indent="-123507" algn="l" rtl="0">
              <a:lnSpc>
                <a:spcPct val="80000"/>
              </a:lnSpc>
              <a:spcBef>
                <a:spcPts val="500"/>
              </a:spcBef>
              <a:spcAft>
                <a:spcPts val="0"/>
              </a:spcAft>
              <a:buClr>
                <a:schemeClr val="accent3"/>
              </a:buClr>
              <a:buSzPts val="2375"/>
              <a:buFont typeface="Noto Sans Symbols"/>
              <a:buNone/>
            </a:pPr>
            <a:endParaRPr sz="2500">
              <a:solidFill>
                <a:schemeClr val="dk2"/>
              </a:solidFill>
              <a:latin typeface="Arial"/>
              <a:ea typeface="Arial"/>
              <a:cs typeface="Arial"/>
              <a:sym typeface="Arial"/>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a:solidFill>
                  <a:schemeClr val="dk2"/>
                </a:solidFill>
                <a:latin typeface="Arial"/>
                <a:ea typeface="Arial"/>
                <a:cs typeface="Arial"/>
                <a:sym typeface="Arial"/>
              </a:rPr>
              <a:t>Caratteristiche:</a:t>
            </a:r>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b="0" i="0" u="none" strike="noStrike" cap="none">
                <a:solidFill>
                  <a:schemeClr val="dk2"/>
                </a:solidFill>
                <a:latin typeface="Arial"/>
                <a:ea typeface="Arial"/>
                <a:cs typeface="Arial"/>
                <a:sym typeface="Arial"/>
              </a:rPr>
              <a:t>Lega il successo alle persone</a:t>
            </a:r>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a:solidFill>
                  <a:schemeClr val="dk2"/>
                </a:solidFill>
                <a:latin typeface="Arial"/>
                <a:ea typeface="Arial"/>
                <a:cs typeface="Arial"/>
                <a:sym typeface="Arial"/>
              </a:rPr>
              <a:t>Predilezione per misure non finanziarie</a:t>
            </a:r>
            <a:endParaRPr sz="2500" b="0" i="0" u="none" strike="noStrike" cap="none">
              <a:solidFill>
                <a:schemeClr val="dk2"/>
              </a:solidFill>
              <a:latin typeface="Arial"/>
              <a:ea typeface="Arial"/>
              <a:cs typeface="Arial"/>
              <a:sym typeface="Arial"/>
            </a:endParaRPr>
          </a:p>
          <a:p>
            <a:pPr marL="274320" marR="0" lvl="0" indent="-123507" algn="l" rtl="0">
              <a:lnSpc>
                <a:spcPct val="80000"/>
              </a:lnSpc>
              <a:spcBef>
                <a:spcPts val="500"/>
              </a:spcBef>
              <a:spcAft>
                <a:spcPts val="0"/>
              </a:spcAft>
              <a:buClr>
                <a:schemeClr val="accent3"/>
              </a:buClr>
              <a:buSzPts val="2375"/>
              <a:buFont typeface="Noto Sans Symbols"/>
              <a:buNone/>
            </a:pPr>
            <a:endParaRPr sz="2500" b="0" i="0" u="none" strike="noStrike" cap="none">
              <a:solidFill>
                <a:schemeClr val="dk2"/>
              </a:solidFill>
              <a:latin typeface="Arial"/>
              <a:ea typeface="Arial"/>
              <a:cs typeface="Arial"/>
              <a:sym typeface="Arial"/>
            </a:endParaRPr>
          </a:p>
        </p:txBody>
      </p:sp>
      <p:sp>
        <p:nvSpPr>
          <p:cNvPr id="758" name="Google Shape;758;p35"/>
          <p:cNvSpPr/>
          <p:nvPr/>
        </p:nvSpPr>
        <p:spPr>
          <a:xfrm>
            <a:off x="1331640" y="260648"/>
            <a:ext cx="67249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a:solidFill>
                  <a:schemeClr val="dk2"/>
                </a:solidFill>
                <a:latin typeface="Arial"/>
                <a:ea typeface="Arial"/>
                <a:cs typeface="Arial"/>
                <a:sym typeface="Arial"/>
              </a:rPr>
              <a:t>Prisma delle performance – idea di base </a:t>
            </a:r>
            <a:endParaRPr sz="28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p:nvPr/>
        </p:nvSpPr>
        <p:spPr>
          <a:xfrm>
            <a:off x="-71470" y="1095846"/>
            <a:ext cx="9144000" cy="4997450"/>
          </a:xfrm>
          <a:prstGeom prst="rect">
            <a:avLst/>
          </a:prstGeom>
          <a:noFill/>
          <a:ln>
            <a:noFill/>
          </a:ln>
        </p:spPr>
        <p:txBody>
          <a:bodyPr spcFirstLastPara="1" wrap="square" lIns="91425" tIns="45700" rIns="91425" bIns="45700" anchor="t" anchorCtr="0">
            <a:noAutofit/>
          </a:bodyPr>
          <a:lstStyle/>
          <a:p>
            <a:pPr marL="1188720" marR="0" lvl="3" indent="-210311" algn="just" rtl="0">
              <a:lnSpc>
                <a:spcPct val="80000"/>
              </a:lnSpc>
              <a:spcBef>
                <a:spcPts val="0"/>
              </a:spcBef>
              <a:spcAft>
                <a:spcPts val="0"/>
              </a:spcAft>
              <a:buClr>
                <a:schemeClr val="accent3"/>
              </a:buClr>
              <a:buSzPts val="1625"/>
              <a:buFont typeface="Arial"/>
              <a:buNone/>
            </a:pPr>
            <a:endParaRPr sz="2500" b="0" i="0" u="none" strike="noStrike" cap="none">
              <a:solidFill>
                <a:schemeClr val="dk2"/>
              </a:solidFill>
              <a:latin typeface="Arial"/>
              <a:ea typeface="Arial"/>
              <a:cs typeface="Arial"/>
              <a:sym typeface="Arial"/>
            </a:endParaRPr>
          </a:p>
          <a:p>
            <a:pPr marL="274320" marR="0" lvl="0" indent="-274320" algn="l" rtl="0">
              <a:lnSpc>
                <a:spcPct val="80000"/>
              </a:lnSpc>
              <a:spcBef>
                <a:spcPts val="500"/>
              </a:spcBef>
              <a:spcAft>
                <a:spcPts val="0"/>
              </a:spcAft>
              <a:buClr>
                <a:schemeClr val="accent3"/>
              </a:buClr>
              <a:buSzPts val="2375"/>
              <a:buFont typeface="Noto Sans Symbols"/>
              <a:buChar char="⚫"/>
            </a:pPr>
            <a:r>
              <a:rPr lang="it-IT" sz="2500" b="0" i="0" u="none" strike="noStrike" cap="none">
                <a:solidFill>
                  <a:schemeClr val="dk2"/>
                </a:solidFill>
                <a:latin typeface="Arial"/>
                <a:ea typeface="Arial"/>
                <a:cs typeface="Arial"/>
                <a:sym typeface="Arial"/>
              </a:rPr>
              <a:t>(Neely et al. 2001); evidenzia 5 dimensioni:</a:t>
            </a:r>
            <a:endParaRPr/>
          </a:p>
          <a:p>
            <a:pPr marL="1463040" marR="0" lvl="4" indent="-210311" algn="l" rtl="0">
              <a:lnSpc>
                <a:spcPct val="80000"/>
              </a:lnSpc>
              <a:spcBef>
                <a:spcPts val="480"/>
              </a:spcBef>
              <a:spcAft>
                <a:spcPts val="0"/>
              </a:spcAft>
              <a:buClr>
                <a:schemeClr val="accent4"/>
              </a:buClr>
              <a:buSzPts val="1560"/>
              <a:buFont typeface="Arial"/>
              <a:buChar char="-"/>
            </a:pPr>
            <a:r>
              <a:rPr lang="it-IT" sz="2400" b="0" i="1" u="none" strike="noStrike" cap="none">
                <a:solidFill>
                  <a:schemeClr val="dk2"/>
                </a:solidFill>
                <a:latin typeface="Arial"/>
                <a:ea typeface="Arial"/>
                <a:cs typeface="Arial"/>
                <a:sym typeface="Arial"/>
              </a:rPr>
              <a:t>Soddisfazione dello Stakeholder -</a:t>
            </a:r>
            <a:r>
              <a:rPr lang="it-IT" sz="2400" b="0" i="0" u="none" strike="noStrike" cap="none">
                <a:solidFill>
                  <a:schemeClr val="dk2"/>
                </a:solidFill>
                <a:latin typeface="Arial"/>
                <a:ea typeface="Arial"/>
                <a:cs typeface="Arial"/>
                <a:sym typeface="Arial"/>
              </a:rPr>
              <a:t> chi sono i nostri stakeholder chiave e quali sono i loro obiettivi e le loro necessità?</a:t>
            </a:r>
            <a:endParaRPr/>
          </a:p>
          <a:p>
            <a:pPr marL="1463040" marR="0" lvl="4" indent="-210311" algn="l" rtl="0">
              <a:lnSpc>
                <a:spcPct val="80000"/>
              </a:lnSpc>
              <a:spcBef>
                <a:spcPts val="480"/>
              </a:spcBef>
              <a:spcAft>
                <a:spcPts val="0"/>
              </a:spcAft>
              <a:buClr>
                <a:schemeClr val="accent4"/>
              </a:buClr>
              <a:buSzPts val="1560"/>
              <a:buFont typeface="Arial"/>
              <a:buChar char="-"/>
            </a:pPr>
            <a:r>
              <a:rPr lang="it-IT" sz="2400" b="0" i="1" u="none" strike="noStrike" cap="none">
                <a:solidFill>
                  <a:schemeClr val="dk2"/>
                </a:solidFill>
                <a:latin typeface="Arial"/>
                <a:ea typeface="Arial"/>
                <a:cs typeface="Arial"/>
                <a:sym typeface="Arial"/>
              </a:rPr>
              <a:t>Strategie -</a:t>
            </a:r>
            <a:r>
              <a:rPr lang="it-IT" sz="2400" b="0" i="0" u="none" strike="noStrike" cap="none">
                <a:solidFill>
                  <a:schemeClr val="dk2"/>
                </a:solidFill>
                <a:latin typeface="Arial"/>
                <a:ea typeface="Arial"/>
                <a:cs typeface="Arial"/>
                <a:sym typeface="Arial"/>
              </a:rPr>
              <a:t> quali strategie dobbiamo mettere in atto per soddisfare le richieste e le necessità degli stakeholder chiave?</a:t>
            </a:r>
            <a:endParaRPr/>
          </a:p>
          <a:p>
            <a:pPr marL="1463040" marR="0" lvl="4" indent="-210311" algn="l" rtl="0">
              <a:lnSpc>
                <a:spcPct val="80000"/>
              </a:lnSpc>
              <a:spcBef>
                <a:spcPts val="480"/>
              </a:spcBef>
              <a:spcAft>
                <a:spcPts val="0"/>
              </a:spcAft>
              <a:buClr>
                <a:schemeClr val="accent4"/>
              </a:buClr>
              <a:buSzPts val="1560"/>
              <a:buFont typeface="Arial"/>
              <a:buChar char="-"/>
            </a:pPr>
            <a:r>
              <a:rPr lang="it-IT" sz="2400" b="0" i="1" u="none" strike="noStrike" cap="none">
                <a:solidFill>
                  <a:schemeClr val="dk2"/>
                </a:solidFill>
                <a:latin typeface="Arial"/>
                <a:ea typeface="Arial"/>
                <a:cs typeface="Arial"/>
                <a:sym typeface="Arial"/>
              </a:rPr>
              <a:t>Processi - </a:t>
            </a:r>
            <a:r>
              <a:rPr lang="it-IT" sz="2400" b="0" i="0" u="none" strike="noStrike" cap="none">
                <a:solidFill>
                  <a:schemeClr val="dk2"/>
                </a:solidFill>
                <a:latin typeface="Arial"/>
                <a:ea typeface="Arial"/>
                <a:cs typeface="Arial"/>
                <a:sym typeface="Arial"/>
              </a:rPr>
              <a:t>di quali processi critici abbiamo bisogno per eseguire e migliorare le strategie?</a:t>
            </a:r>
            <a:endParaRPr/>
          </a:p>
          <a:p>
            <a:pPr marL="1463040" marR="0" lvl="4" indent="-210311" algn="l" rtl="0">
              <a:lnSpc>
                <a:spcPct val="80000"/>
              </a:lnSpc>
              <a:spcBef>
                <a:spcPts val="480"/>
              </a:spcBef>
              <a:spcAft>
                <a:spcPts val="0"/>
              </a:spcAft>
              <a:buClr>
                <a:schemeClr val="accent4"/>
              </a:buClr>
              <a:buSzPts val="1560"/>
              <a:buFont typeface="Arial"/>
              <a:buChar char="-"/>
            </a:pPr>
            <a:r>
              <a:rPr lang="it-IT" sz="2400" b="0" i="1" u="none" strike="noStrike" cap="none">
                <a:solidFill>
                  <a:schemeClr val="dk2"/>
                </a:solidFill>
                <a:latin typeface="Arial"/>
                <a:ea typeface="Arial"/>
                <a:cs typeface="Arial"/>
                <a:sym typeface="Arial"/>
              </a:rPr>
              <a:t>Capacità - </a:t>
            </a:r>
            <a:r>
              <a:rPr lang="it-IT" sz="2400" b="0" i="0" u="none" strike="noStrike" cap="none">
                <a:solidFill>
                  <a:schemeClr val="dk2"/>
                </a:solidFill>
                <a:latin typeface="Arial"/>
                <a:ea typeface="Arial"/>
                <a:cs typeface="Arial"/>
                <a:sym typeface="Arial"/>
              </a:rPr>
              <a:t>di quali capacità abbiamo bisogno per operazionalizzare e migliorare questi processi ?</a:t>
            </a:r>
            <a:endParaRPr/>
          </a:p>
          <a:p>
            <a:pPr marL="1463040" marR="0" lvl="4" indent="-210311" algn="l" rtl="0">
              <a:lnSpc>
                <a:spcPct val="80000"/>
              </a:lnSpc>
              <a:spcBef>
                <a:spcPts val="480"/>
              </a:spcBef>
              <a:spcAft>
                <a:spcPts val="0"/>
              </a:spcAft>
              <a:buClr>
                <a:schemeClr val="accent4"/>
              </a:buClr>
              <a:buSzPts val="1560"/>
              <a:buFont typeface="Arial"/>
              <a:buChar char="-"/>
            </a:pPr>
            <a:r>
              <a:rPr lang="it-IT" sz="2400" b="0" i="1" u="none" strike="noStrike" cap="none">
                <a:solidFill>
                  <a:schemeClr val="dk2"/>
                </a:solidFill>
                <a:latin typeface="Arial"/>
                <a:ea typeface="Arial"/>
                <a:cs typeface="Arial"/>
                <a:sym typeface="Arial"/>
              </a:rPr>
              <a:t>Contributo dello Stakeholder -</a:t>
            </a:r>
            <a:r>
              <a:rPr lang="it-IT" sz="2400" b="0" i="0" u="none" strike="noStrike" cap="none">
                <a:solidFill>
                  <a:schemeClr val="dk2"/>
                </a:solidFill>
                <a:latin typeface="Arial"/>
                <a:ea typeface="Arial"/>
                <a:cs typeface="Arial"/>
                <a:sym typeface="Arial"/>
              </a:rPr>
              <a:t> quali contributi richiediamo ai nostri stakeholder se dobbiamo mantenere e sviluppare queste capacità?</a:t>
            </a:r>
            <a:endParaRPr/>
          </a:p>
          <a:p>
            <a:pPr marL="274320" marR="0" lvl="0" indent="-123507" algn="l" rtl="0">
              <a:lnSpc>
                <a:spcPct val="80000"/>
              </a:lnSpc>
              <a:spcBef>
                <a:spcPts val="500"/>
              </a:spcBef>
              <a:spcAft>
                <a:spcPts val="0"/>
              </a:spcAft>
              <a:buClr>
                <a:schemeClr val="accent3"/>
              </a:buClr>
              <a:buSzPts val="2375"/>
              <a:buFont typeface="Noto Sans Symbols"/>
              <a:buNone/>
            </a:pPr>
            <a:endParaRPr sz="2500" b="0" i="0" u="none" strike="noStrike" cap="none">
              <a:solidFill>
                <a:schemeClr val="dk2"/>
              </a:solidFill>
              <a:latin typeface="Arial"/>
              <a:ea typeface="Arial"/>
              <a:cs typeface="Arial"/>
              <a:sym typeface="Arial"/>
            </a:endParaRPr>
          </a:p>
          <a:p>
            <a:pPr marL="274320" marR="0" lvl="0" indent="-123507" algn="l" rtl="0">
              <a:lnSpc>
                <a:spcPct val="80000"/>
              </a:lnSpc>
              <a:spcBef>
                <a:spcPts val="500"/>
              </a:spcBef>
              <a:spcAft>
                <a:spcPts val="0"/>
              </a:spcAft>
              <a:buClr>
                <a:schemeClr val="accent3"/>
              </a:buClr>
              <a:buSzPts val="2375"/>
              <a:buFont typeface="Noto Sans Symbols"/>
              <a:buNone/>
            </a:pPr>
            <a:endParaRPr sz="2500" b="0" i="0" u="none" strike="noStrike" cap="none">
              <a:solidFill>
                <a:schemeClr val="dk2"/>
              </a:solidFill>
              <a:latin typeface="Arial"/>
              <a:ea typeface="Arial"/>
              <a:cs typeface="Arial"/>
              <a:sym typeface="Arial"/>
            </a:endParaRPr>
          </a:p>
          <a:p>
            <a:pPr marL="274320" marR="0" lvl="0" indent="-123507" algn="l" rtl="0">
              <a:lnSpc>
                <a:spcPct val="80000"/>
              </a:lnSpc>
              <a:spcBef>
                <a:spcPts val="500"/>
              </a:spcBef>
              <a:spcAft>
                <a:spcPts val="0"/>
              </a:spcAft>
              <a:buClr>
                <a:schemeClr val="accent3"/>
              </a:buClr>
              <a:buSzPts val="2375"/>
              <a:buFont typeface="Noto Sans Symbols"/>
              <a:buNone/>
            </a:pPr>
            <a:endParaRPr sz="2500" b="0" i="0" u="none" strike="noStrike" cap="none">
              <a:solidFill>
                <a:schemeClr val="dk2"/>
              </a:solidFill>
              <a:latin typeface="Arial"/>
              <a:ea typeface="Arial"/>
              <a:cs typeface="Arial"/>
              <a:sym typeface="Arial"/>
            </a:endParaRPr>
          </a:p>
        </p:txBody>
      </p:sp>
      <p:sp>
        <p:nvSpPr>
          <p:cNvPr id="765" name="Google Shape;765;p36"/>
          <p:cNvSpPr/>
          <p:nvPr/>
        </p:nvSpPr>
        <p:spPr>
          <a:xfrm>
            <a:off x="1331640" y="260648"/>
            <a:ext cx="43845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a:solidFill>
                  <a:schemeClr val="dk2"/>
                </a:solidFill>
                <a:latin typeface="Arial"/>
                <a:ea typeface="Arial"/>
                <a:cs typeface="Arial"/>
                <a:sym typeface="Arial"/>
              </a:rPr>
              <a:t>Prisma delle performance </a:t>
            </a:r>
            <a:endParaRPr sz="2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7"/>
          <p:cNvSpPr txBox="1"/>
          <p:nvPr/>
        </p:nvSpPr>
        <p:spPr>
          <a:xfrm>
            <a:off x="1115616" y="0"/>
            <a:ext cx="6984776" cy="692696"/>
          </a:xfrm>
          <a:prstGeom prst="rect">
            <a:avLst/>
          </a:prstGeom>
          <a:noFill/>
          <a:ln>
            <a:noFill/>
          </a:ln>
        </p:spPr>
        <p:txBody>
          <a:bodyPr spcFirstLastPara="1" wrap="square" lIns="91425" tIns="45700" rIns="91425" bIns="45700" anchor="t" anchorCtr="0">
            <a:noAutofit/>
          </a:bodyPr>
          <a:lstStyle/>
          <a:p>
            <a:pPr marL="1188720" marR="0" lvl="3" indent="-210311" algn="just" rtl="0">
              <a:lnSpc>
                <a:spcPct val="80000"/>
              </a:lnSpc>
              <a:spcBef>
                <a:spcPts val="0"/>
              </a:spcBef>
              <a:spcAft>
                <a:spcPts val="0"/>
              </a:spcAft>
              <a:buClr>
                <a:schemeClr val="accent3"/>
              </a:buClr>
              <a:buSzPts val="13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80000"/>
              </a:lnSpc>
              <a:spcBef>
                <a:spcPts val="400"/>
              </a:spcBef>
              <a:spcAft>
                <a:spcPts val="0"/>
              </a:spcAft>
              <a:buNone/>
            </a:pPr>
            <a:r>
              <a:rPr lang="it-IT" sz="2000" b="0" i="0" u="none" strike="noStrike" cap="none">
                <a:solidFill>
                  <a:schemeClr val="dk1"/>
                </a:solidFill>
                <a:latin typeface="Arial"/>
                <a:ea typeface="Arial"/>
                <a:cs typeface="Arial"/>
                <a:sym typeface="Arial"/>
              </a:rPr>
              <a:t>Prisma delle performance (Neely et al. 2001)</a:t>
            </a:r>
            <a:endParaRPr sz="2000" b="0" i="0" u="none" strike="noStrike" cap="none">
              <a:solidFill>
                <a:schemeClr val="dk1"/>
              </a:solidFill>
              <a:latin typeface="Arial"/>
              <a:ea typeface="Arial"/>
              <a:cs typeface="Arial"/>
              <a:sym typeface="Arial"/>
            </a:endParaRPr>
          </a:p>
        </p:txBody>
      </p:sp>
      <p:pic>
        <p:nvPicPr>
          <p:cNvPr id="772" name="Google Shape;772;p37" descr="http://www.balancedscorecardreview.it/img/img-contri/Contributi-0311-1.gif"/>
          <p:cNvPicPr preferRelativeResize="0"/>
          <p:nvPr/>
        </p:nvPicPr>
        <p:blipFill rotWithShape="1">
          <a:blip r:embed="rId3">
            <a:alphaModFix/>
          </a:blip>
          <a:srcRect/>
          <a:stretch/>
        </p:blipFill>
        <p:spPr>
          <a:xfrm>
            <a:off x="61794" y="980728"/>
            <a:ext cx="8974702" cy="5295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
          <p:cNvSpPr txBox="1"/>
          <p:nvPr/>
        </p:nvSpPr>
        <p:spPr>
          <a:xfrm>
            <a:off x="565150" y="504825"/>
            <a:ext cx="1395413"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it-IT" sz="2400" b="0" i="0" u="none" strike="noStrike" cap="none">
                <a:solidFill>
                  <a:schemeClr val="dk1"/>
                </a:solidFill>
                <a:latin typeface="Comic Sans MS"/>
                <a:ea typeface="Comic Sans MS"/>
                <a:cs typeface="Comic Sans MS"/>
                <a:sym typeface="Comic Sans MS"/>
              </a:rPr>
              <a:t>obiettivi</a:t>
            </a:r>
            <a:endParaRPr/>
          </a:p>
        </p:txBody>
      </p:sp>
      <p:sp>
        <p:nvSpPr>
          <p:cNvPr id="230" name="Google Shape;230;p4"/>
          <p:cNvSpPr txBox="1"/>
          <p:nvPr/>
        </p:nvSpPr>
        <p:spPr>
          <a:xfrm>
            <a:off x="2251075" y="1219200"/>
            <a:ext cx="5767388"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aumentare la quota di mercato mantenendo invariati i livelli di redditività</a:t>
            </a:r>
            <a:endParaRPr/>
          </a:p>
        </p:txBody>
      </p:sp>
      <p:sp>
        <p:nvSpPr>
          <p:cNvPr id="231" name="Google Shape;231;p4"/>
          <p:cNvSpPr txBox="1"/>
          <p:nvPr/>
        </p:nvSpPr>
        <p:spPr>
          <a:xfrm>
            <a:off x="679450" y="2298700"/>
            <a:ext cx="4103688"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it-IT" sz="2400" b="0" i="0" u="none" strike="noStrike" cap="none">
                <a:solidFill>
                  <a:schemeClr val="dk1"/>
                </a:solidFill>
                <a:latin typeface="Comic Sans MS"/>
                <a:ea typeface="Comic Sans MS"/>
                <a:cs typeface="Comic Sans MS"/>
                <a:sym typeface="Comic Sans MS"/>
              </a:rPr>
              <a:t>fattori critici di successo</a:t>
            </a:r>
            <a:endParaRPr/>
          </a:p>
        </p:txBody>
      </p:sp>
      <p:cxnSp>
        <p:nvCxnSpPr>
          <p:cNvPr id="232" name="Google Shape;232;p4"/>
          <p:cNvCxnSpPr>
            <a:stCxn id="229" idx="2"/>
            <a:endCxn id="230" idx="1"/>
          </p:cNvCxnSpPr>
          <p:nvPr/>
        </p:nvCxnSpPr>
        <p:spPr>
          <a:xfrm rot="-5400000" flipH="1">
            <a:off x="1453806" y="775838"/>
            <a:ext cx="606300" cy="988200"/>
          </a:xfrm>
          <a:prstGeom prst="bentConnector2">
            <a:avLst/>
          </a:prstGeom>
          <a:noFill/>
          <a:ln w="9525" cap="flat" cmpd="sng">
            <a:solidFill>
              <a:schemeClr val="dk1"/>
            </a:solidFill>
            <a:prstDash val="solid"/>
            <a:miter lim="800000"/>
            <a:headEnd type="none" w="med" len="med"/>
            <a:tailEnd type="triangle" w="med" len="med"/>
          </a:ln>
        </p:spPr>
      </p:cxnSp>
      <p:sp>
        <p:nvSpPr>
          <p:cNvPr id="233" name="Google Shape;233;p4"/>
          <p:cNvSpPr txBox="1"/>
          <p:nvPr/>
        </p:nvSpPr>
        <p:spPr>
          <a:xfrm>
            <a:off x="1152525" y="5295900"/>
            <a:ext cx="3159125"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qualità prodotti/servizi</a:t>
            </a:r>
            <a:endParaRPr/>
          </a:p>
        </p:txBody>
      </p:sp>
      <p:sp>
        <p:nvSpPr>
          <p:cNvPr id="234" name="Google Shape;234;p4"/>
          <p:cNvSpPr txBox="1"/>
          <p:nvPr/>
        </p:nvSpPr>
        <p:spPr>
          <a:xfrm>
            <a:off x="5486400" y="5113338"/>
            <a:ext cx="2462213"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costi della qualità</a:t>
            </a:r>
            <a:endParaRPr/>
          </a:p>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 di reclami</a:t>
            </a:r>
            <a:endParaRPr/>
          </a:p>
        </p:txBody>
      </p:sp>
      <p:sp>
        <p:nvSpPr>
          <p:cNvPr id="235" name="Google Shape;235;p4"/>
          <p:cNvSpPr txBox="1"/>
          <p:nvPr/>
        </p:nvSpPr>
        <p:spPr>
          <a:xfrm>
            <a:off x="5353050" y="2300288"/>
            <a:ext cx="2728913"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it-IT" sz="2400" b="0" i="0" u="none" strike="noStrike" cap="none">
                <a:solidFill>
                  <a:schemeClr val="dk1"/>
                </a:solidFill>
                <a:latin typeface="Comic Sans MS"/>
                <a:ea typeface="Comic Sans MS"/>
                <a:cs typeface="Comic Sans MS"/>
                <a:sym typeface="Comic Sans MS"/>
              </a:rPr>
              <a:t>indicatori chiave</a:t>
            </a:r>
            <a:endParaRPr/>
          </a:p>
        </p:txBody>
      </p:sp>
      <p:sp>
        <p:nvSpPr>
          <p:cNvPr id="236" name="Google Shape;236;p4"/>
          <p:cNvSpPr/>
          <p:nvPr/>
        </p:nvSpPr>
        <p:spPr>
          <a:xfrm>
            <a:off x="908050" y="3238500"/>
            <a:ext cx="332422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tempestività nelle consegne</a:t>
            </a:r>
            <a:endParaRPr/>
          </a:p>
        </p:txBody>
      </p:sp>
      <p:sp>
        <p:nvSpPr>
          <p:cNvPr id="237" name="Google Shape;237;p4"/>
          <p:cNvSpPr/>
          <p:nvPr/>
        </p:nvSpPr>
        <p:spPr>
          <a:xfrm>
            <a:off x="1011238" y="4122738"/>
            <a:ext cx="3440112"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prezzi competitivi su prodotti nuovi</a:t>
            </a:r>
            <a:endParaRPr/>
          </a:p>
        </p:txBody>
      </p:sp>
      <p:sp>
        <p:nvSpPr>
          <p:cNvPr id="238" name="Google Shape;238;p4"/>
          <p:cNvSpPr/>
          <p:nvPr/>
        </p:nvSpPr>
        <p:spPr>
          <a:xfrm>
            <a:off x="4994275" y="3055938"/>
            <a:ext cx="3446463"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tempi di attraversamento</a:t>
            </a:r>
            <a:endParaRPr/>
          </a:p>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 di consegne puntuali</a:t>
            </a:r>
            <a:endParaRPr/>
          </a:p>
        </p:txBody>
      </p:sp>
      <p:sp>
        <p:nvSpPr>
          <p:cNvPr id="239" name="Google Shape;239;p4"/>
          <p:cNvSpPr/>
          <p:nvPr/>
        </p:nvSpPr>
        <p:spPr>
          <a:xfrm>
            <a:off x="4818063" y="4122738"/>
            <a:ext cx="3798887"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target cost</a:t>
            </a:r>
            <a:endParaRPr/>
          </a:p>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 fatturato da prodotti nuovi</a:t>
            </a:r>
            <a:endParaRPr/>
          </a:p>
        </p:txBody>
      </p:sp>
      <p:sp>
        <p:nvSpPr>
          <p:cNvPr id="240" name="Google Shape;240;p4"/>
          <p:cNvSpPr/>
          <p:nvPr/>
        </p:nvSpPr>
        <p:spPr>
          <a:xfrm>
            <a:off x="773113" y="2971800"/>
            <a:ext cx="7948612"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
        <p:nvSpPr>
          <p:cNvPr id="241" name="Google Shape;241;p4"/>
          <p:cNvSpPr/>
          <p:nvPr/>
        </p:nvSpPr>
        <p:spPr>
          <a:xfrm>
            <a:off x="773113" y="4038600"/>
            <a:ext cx="7948612"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
        <p:nvSpPr>
          <p:cNvPr id="242" name="Google Shape;242;p4"/>
          <p:cNvSpPr/>
          <p:nvPr/>
        </p:nvSpPr>
        <p:spPr>
          <a:xfrm>
            <a:off x="773113" y="5029200"/>
            <a:ext cx="7948612" cy="990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
          <p:cNvSpPr/>
          <p:nvPr/>
        </p:nvSpPr>
        <p:spPr>
          <a:xfrm>
            <a:off x="804863" y="2819400"/>
            <a:ext cx="3727450" cy="3505200"/>
          </a:xfrm>
          <a:prstGeom prst="rect">
            <a:avLst/>
          </a:prstGeom>
          <a:solidFill>
            <a:schemeClr val="lt1"/>
          </a:solidFill>
          <a:ln w="9525" cap="flat" cmpd="sng">
            <a:solidFill>
              <a:schemeClr val="dk1"/>
            </a:solidFill>
            <a:prstDash val="lgDash"/>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2400"/>
              <a:buFont typeface="Noto Sans Symbols"/>
              <a:buNone/>
            </a:pPr>
            <a:r>
              <a:rPr lang="it-IT" sz="2400" b="0" i="0" u="none" strike="noStrike" cap="none">
                <a:solidFill>
                  <a:schemeClr val="dk1"/>
                </a:solidFill>
                <a:latin typeface="Tahoma"/>
                <a:ea typeface="Tahoma"/>
                <a:cs typeface="Tahoma"/>
                <a:sym typeface="Tahoma"/>
              </a:rPr>
              <a:t>analisi relazioni causa-effetto</a:t>
            </a:r>
            <a:endParaRPr/>
          </a:p>
        </p:txBody>
      </p:sp>
      <p:sp>
        <p:nvSpPr>
          <p:cNvPr id="248" name="Google Shape;248;p5"/>
          <p:cNvSpPr txBox="1"/>
          <p:nvPr/>
        </p:nvSpPr>
        <p:spPr>
          <a:xfrm>
            <a:off x="1155700" y="533400"/>
            <a:ext cx="1689100" cy="954088"/>
          </a:xfrm>
          <a:prstGeom prst="rect">
            <a:avLst/>
          </a:prstGeom>
          <a:noFill/>
          <a:ln w="57150" cap="flat" cmpd="thinThick">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Tableau de bord</a:t>
            </a:r>
            <a:endParaRPr/>
          </a:p>
        </p:txBody>
      </p:sp>
      <p:sp>
        <p:nvSpPr>
          <p:cNvPr id="249" name="Google Shape;249;p5"/>
          <p:cNvSpPr txBox="1"/>
          <p:nvPr/>
        </p:nvSpPr>
        <p:spPr>
          <a:xfrm>
            <a:off x="3687763" y="533400"/>
            <a:ext cx="4924425"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quadro di controllo (cruscotto) in forma sinottica che integra gli indicatori economici con i parametri fisico-tecnici per rappresentare le prestazioni passate, presenti e future</a:t>
            </a:r>
            <a:endParaRPr/>
          </a:p>
        </p:txBody>
      </p:sp>
      <p:sp>
        <p:nvSpPr>
          <p:cNvPr id="250" name="Google Shape;250;p5"/>
          <p:cNvSpPr txBox="1"/>
          <p:nvPr/>
        </p:nvSpPr>
        <p:spPr>
          <a:xfrm>
            <a:off x="1473200" y="3048000"/>
            <a:ext cx="281305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it-IT" sz="2800" b="0" i="0" u="none" strike="noStrike" cap="none">
                <a:solidFill>
                  <a:schemeClr val="dk1"/>
                </a:solidFill>
                <a:latin typeface="Comic Sans MS"/>
                <a:ea typeface="Comic Sans MS"/>
                <a:cs typeface="Comic Sans MS"/>
                <a:sym typeface="Comic Sans MS"/>
              </a:rPr>
              <a:t>set di obiettivi</a:t>
            </a:r>
            <a:endParaRPr/>
          </a:p>
        </p:txBody>
      </p:sp>
      <p:sp>
        <p:nvSpPr>
          <p:cNvPr id="251" name="Google Shape;251;p5"/>
          <p:cNvSpPr txBox="1"/>
          <p:nvPr/>
        </p:nvSpPr>
        <p:spPr>
          <a:xfrm>
            <a:off x="1262063" y="3962400"/>
            <a:ext cx="3235325"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fattori critici di successo</a:t>
            </a:r>
            <a:endParaRPr/>
          </a:p>
        </p:txBody>
      </p:sp>
      <p:sp>
        <p:nvSpPr>
          <p:cNvPr id="252" name="Google Shape;252;p5"/>
          <p:cNvSpPr txBox="1"/>
          <p:nvPr/>
        </p:nvSpPr>
        <p:spPr>
          <a:xfrm>
            <a:off x="1155700" y="4752975"/>
            <a:ext cx="3376613"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parametri di misurazione</a:t>
            </a:r>
            <a:endParaRPr/>
          </a:p>
        </p:txBody>
      </p:sp>
      <p:cxnSp>
        <p:nvCxnSpPr>
          <p:cNvPr id="253" name="Google Shape;253;p5"/>
          <p:cNvCxnSpPr>
            <a:stCxn id="248" idx="2"/>
            <a:endCxn id="249" idx="1"/>
          </p:cNvCxnSpPr>
          <p:nvPr/>
        </p:nvCxnSpPr>
        <p:spPr>
          <a:xfrm rot="-5400000">
            <a:off x="2774700" y="574438"/>
            <a:ext cx="138600" cy="1687500"/>
          </a:xfrm>
          <a:prstGeom prst="bentConnector4">
            <a:avLst>
              <a:gd name="adj1" fmla="val -164935"/>
              <a:gd name="adj2" fmla="val 75024"/>
            </a:avLst>
          </a:prstGeom>
          <a:noFill/>
          <a:ln w="9525" cap="flat" cmpd="sng">
            <a:solidFill>
              <a:schemeClr val="dk1"/>
            </a:solidFill>
            <a:prstDash val="solid"/>
            <a:miter lim="800000"/>
            <a:headEnd type="none" w="med" len="med"/>
            <a:tailEnd type="triangle" w="med" len="med"/>
          </a:ln>
        </p:spPr>
      </p:cxnSp>
      <p:cxnSp>
        <p:nvCxnSpPr>
          <p:cNvPr id="254" name="Google Shape;254;p5"/>
          <p:cNvCxnSpPr>
            <a:stCxn id="250" idx="2"/>
            <a:endCxn id="251" idx="1"/>
          </p:cNvCxnSpPr>
          <p:nvPr/>
        </p:nvCxnSpPr>
        <p:spPr>
          <a:xfrm rot="5400000">
            <a:off x="1775575" y="3058425"/>
            <a:ext cx="590700" cy="1617600"/>
          </a:xfrm>
          <a:prstGeom prst="bentConnector4">
            <a:avLst>
              <a:gd name="adj1" fmla="val 33075"/>
              <a:gd name="adj2" fmla="val 114134"/>
            </a:avLst>
          </a:prstGeom>
          <a:noFill/>
          <a:ln w="9525" cap="flat" cmpd="sng">
            <a:solidFill>
              <a:schemeClr val="dk1"/>
            </a:solidFill>
            <a:prstDash val="solid"/>
            <a:miter lim="800000"/>
            <a:headEnd type="none" w="med" len="med"/>
            <a:tailEnd type="triangle" w="med" len="med"/>
          </a:ln>
        </p:spPr>
      </p:cxnSp>
      <p:cxnSp>
        <p:nvCxnSpPr>
          <p:cNvPr id="255" name="Google Shape;255;p5"/>
          <p:cNvCxnSpPr>
            <a:stCxn id="251" idx="2"/>
            <a:endCxn id="252" idx="1"/>
          </p:cNvCxnSpPr>
          <p:nvPr/>
        </p:nvCxnSpPr>
        <p:spPr>
          <a:xfrm rot="5400000">
            <a:off x="1722325" y="3795750"/>
            <a:ext cx="590700" cy="1724100"/>
          </a:xfrm>
          <a:prstGeom prst="bentConnector4">
            <a:avLst>
              <a:gd name="adj1" fmla="val 33052"/>
              <a:gd name="adj2" fmla="val 113254"/>
            </a:avLst>
          </a:prstGeom>
          <a:noFill/>
          <a:ln w="9525" cap="flat" cmpd="sng">
            <a:solidFill>
              <a:schemeClr val="dk1"/>
            </a:solidFill>
            <a:prstDash val="solid"/>
            <a:miter lim="800000"/>
            <a:headEnd type="none" w="med" len="med"/>
            <a:tailEnd type="triangle" w="med" len="med"/>
          </a:ln>
        </p:spPr>
      </p:cxnSp>
      <p:sp>
        <p:nvSpPr>
          <p:cNvPr id="256" name="Google Shape;256;p5"/>
          <p:cNvSpPr/>
          <p:nvPr/>
        </p:nvSpPr>
        <p:spPr>
          <a:xfrm>
            <a:off x="4954588" y="4116388"/>
            <a:ext cx="4010025" cy="1730375"/>
          </a:xfrm>
          <a:prstGeom prst="ellipse">
            <a:avLst/>
          </a:prstGeom>
          <a:noFill/>
          <a:ln w="9525" cap="flat" cmpd="sng">
            <a:solidFill>
              <a:schemeClr val="dk1"/>
            </a:solidFill>
            <a:prstDash val="solid"/>
            <a:round/>
            <a:headEnd type="none" w="sm" len="sm"/>
            <a:tailEnd type="none" w="sm" len="sm"/>
          </a:ln>
        </p:spPr>
        <p:txBody>
          <a:bodyPr spcFirstLastPara="1" wrap="square" lIns="0" tIns="0" rIns="0" bIns="0" anchor="ctr" anchorCtr="0">
            <a:spAutoFit/>
          </a:bodyPr>
          <a:lstStyle/>
          <a:p>
            <a:pPr marL="0" marR="0" lvl="0" indent="0" algn="ctr" rtl="0">
              <a:spcBef>
                <a:spcPts val="0"/>
              </a:spcBef>
              <a:spcAft>
                <a:spcPts val="0"/>
              </a:spcAft>
              <a:buClr>
                <a:schemeClr val="dk1"/>
              </a:buClr>
              <a:buSzPts val="2000"/>
              <a:buFont typeface="Noto Sans Symbols"/>
              <a:buNone/>
            </a:pPr>
            <a:r>
              <a:rPr lang="it-IT" sz="2000" b="0" i="0" u="none" strike="noStrike" cap="none">
                <a:solidFill>
                  <a:schemeClr val="dk1"/>
                </a:solidFill>
                <a:latin typeface="Tahoma"/>
                <a:ea typeface="Tahoma"/>
                <a:cs typeface="Tahoma"/>
                <a:sym typeface="Tahoma"/>
              </a:rPr>
              <a:t>scelta e negoziazione degli opportuni indicatori ad ogni livello di responsabilità</a:t>
            </a:r>
            <a:endParaRPr/>
          </a:p>
        </p:txBody>
      </p:sp>
      <p:cxnSp>
        <p:nvCxnSpPr>
          <p:cNvPr id="257" name="Google Shape;257;p5"/>
          <p:cNvCxnSpPr>
            <a:stCxn id="252" idx="3"/>
            <a:endCxn id="256" idx="2"/>
          </p:cNvCxnSpPr>
          <p:nvPr/>
        </p:nvCxnSpPr>
        <p:spPr>
          <a:xfrm>
            <a:off x="4532313" y="4953000"/>
            <a:ext cx="422400" cy="285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it-IT"/>
              <a:t>caratteristiche</a:t>
            </a:r>
            <a:endParaRPr/>
          </a:p>
        </p:txBody>
      </p:sp>
      <p:sp>
        <p:nvSpPr>
          <p:cNvPr id="263" name="Google Shape;263;p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2040"/>
              <a:buChar char="•"/>
            </a:pPr>
            <a:r>
              <a:rPr lang="it-IT" dirty="0"/>
              <a:t>Idea del cruscotto</a:t>
            </a:r>
            <a:endParaRPr dirty="0"/>
          </a:p>
          <a:p>
            <a:pPr marL="182880" lvl="0" indent="-182880" algn="l" rtl="0">
              <a:lnSpc>
                <a:spcPct val="90000"/>
              </a:lnSpc>
              <a:spcBef>
                <a:spcPts val="480"/>
              </a:spcBef>
              <a:spcAft>
                <a:spcPts val="0"/>
              </a:spcAft>
              <a:buSzPts val="2040"/>
              <a:buChar char="•"/>
            </a:pPr>
            <a:r>
              <a:rPr lang="it-IT" dirty="0"/>
              <a:t>Dimensioni di analisi non predefinite, in prevalenza economico-finanziarie</a:t>
            </a:r>
            <a:endParaRPr dirty="0"/>
          </a:p>
          <a:p>
            <a:pPr marL="182880" lvl="0" indent="-182880" algn="l" rtl="0">
              <a:lnSpc>
                <a:spcPct val="90000"/>
              </a:lnSpc>
              <a:spcBef>
                <a:spcPts val="480"/>
              </a:spcBef>
              <a:spcAft>
                <a:spcPts val="0"/>
              </a:spcAft>
              <a:buSzPts val="2040"/>
              <a:buChar char="•"/>
            </a:pPr>
            <a:r>
              <a:rPr lang="it-IT" dirty="0"/>
              <a:t>Utilizza misure di tipo diverso:</a:t>
            </a:r>
            <a:endParaRPr dirty="0"/>
          </a:p>
          <a:p>
            <a:pPr marL="457200" lvl="1" indent="-182880" algn="l" rtl="0">
              <a:lnSpc>
                <a:spcPct val="90000"/>
              </a:lnSpc>
              <a:spcBef>
                <a:spcPts val="400"/>
              </a:spcBef>
              <a:spcAft>
                <a:spcPts val="0"/>
              </a:spcAft>
              <a:buSzPts val="1700"/>
              <a:buChar char="•"/>
            </a:pPr>
            <a:r>
              <a:rPr lang="it-IT" dirty="0"/>
              <a:t>Grandezze stock e flusso</a:t>
            </a:r>
            <a:endParaRPr dirty="0"/>
          </a:p>
          <a:p>
            <a:pPr marL="457200" lvl="1" indent="-182880" algn="l" rtl="0">
              <a:lnSpc>
                <a:spcPct val="90000"/>
              </a:lnSpc>
              <a:spcBef>
                <a:spcPts val="400"/>
              </a:spcBef>
              <a:spcAft>
                <a:spcPts val="0"/>
              </a:spcAft>
              <a:buSzPts val="1700"/>
              <a:buChar char="•"/>
            </a:pPr>
            <a:r>
              <a:rPr lang="it-IT" dirty="0"/>
              <a:t>Quozienti</a:t>
            </a:r>
            <a:endParaRPr dirty="0"/>
          </a:p>
          <a:p>
            <a:pPr marL="457200" lvl="1" indent="-182880" algn="l" rtl="0">
              <a:lnSpc>
                <a:spcPct val="90000"/>
              </a:lnSpc>
              <a:spcBef>
                <a:spcPts val="400"/>
              </a:spcBef>
              <a:spcAft>
                <a:spcPts val="0"/>
              </a:spcAft>
              <a:buSzPts val="1700"/>
              <a:buChar char="•"/>
            </a:pPr>
            <a:r>
              <a:rPr lang="it-IT" dirty="0"/>
              <a:t>Variazioni</a:t>
            </a:r>
            <a:endParaRPr dirty="0"/>
          </a:p>
          <a:p>
            <a:pPr marL="457200" lvl="1" indent="-182880" algn="l" rtl="0">
              <a:lnSpc>
                <a:spcPct val="90000"/>
              </a:lnSpc>
              <a:spcBef>
                <a:spcPts val="400"/>
              </a:spcBef>
              <a:spcAft>
                <a:spcPts val="0"/>
              </a:spcAft>
              <a:buSzPts val="1700"/>
              <a:buChar char="•"/>
            </a:pPr>
            <a:r>
              <a:rPr lang="it-IT" dirty="0"/>
              <a:t>Indicatori per comparazioni esterne</a:t>
            </a:r>
            <a:endParaRPr dirty="0"/>
          </a:p>
          <a:p>
            <a:pPr marL="182880" lvl="0" indent="-182880" algn="l" rtl="0">
              <a:lnSpc>
                <a:spcPct val="90000"/>
              </a:lnSpc>
              <a:spcBef>
                <a:spcPts val="480"/>
              </a:spcBef>
              <a:spcAft>
                <a:spcPts val="0"/>
              </a:spcAft>
              <a:buSzPts val="2040"/>
              <a:buChar char="•"/>
            </a:pPr>
            <a:r>
              <a:rPr lang="it-IT" dirty="0"/>
              <a:t>Diversa frequenza di calcolo</a:t>
            </a:r>
            <a:endParaRPr dirty="0"/>
          </a:p>
          <a:p>
            <a:pPr marL="182880" lvl="0" indent="-182880" algn="l" rtl="0">
              <a:lnSpc>
                <a:spcPct val="90000"/>
              </a:lnSpc>
              <a:spcBef>
                <a:spcPts val="480"/>
              </a:spcBef>
              <a:spcAft>
                <a:spcPts val="0"/>
              </a:spcAft>
              <a:buSzPts val="2040"/>
              <a:buChar char="•"/>
            </a:pPr>
            <a:r>
              <a:rPr lang="it-IT" dirty="0"/>
              <a:t>Numero limitato di indicatori</a:t>
            </a:r>
            <a:endParaRPr dirty="0"/>
          </a:p>
          <a:p>
            <a:pPr marL="182880" lvl="0" indent="-182880" algn="l" rtl="0">
              <a:lnSpc>
                <a:spcPct val="90000"/>
              </a:lnSpc>
              <a:spcBef>
                <a:spcPts val="480"/>
              </a:spcBef>
              <a:spcAft>
                <a:spcPts val="0"/>
              </a:spcAft>
              <a:buSzPts val="2040"/>
              <a:buChar char="•"/>
            </a:pPr>
            <a:r>
              <a:rPr lang="it-IT" dirty="0"/>
              <a:t>Coinvolgimento di tutti i livelli organizzativi</a:t>
            </a:r>
            <a:endParaRPr dirty="0"/>
          </a:p>
          <a:p>
            <a:pPr marL="182880" lvl="0" indent="-182880" algn="l" rtl="0">
              <a:lnSpc>
                <a:spcPct val="90000"/>
              </a:lnSpc>
              <a:spcBef>
                <a:spcPts val="480"/>
              </a:spcBef>
              <a:spcAft>
                <a:spcPts val="0"/>
              </a:spcAft>
              <a:buSzPts val="2040"/>
              <a:buChar char="•"/>
            </a:pPr>
            <a:r>
              <a:rPr lang="it-IT" dirty="0"/>
              <a:t>Struttura a più livelli (cruscotti secondari) per riflettere livelli organizzativi</a:t>
            </a:r>
          </a:p>
          <a:p>
            <a:pPr marL="182880" lvl="0" indent="-182880" algn="l" rtl="0">
              <a:lnSpc>
                <a:spcPct val="90000"/>
              </a:lnSpc>
              <a:spcBef>
                <a:spcPts val="480"/>
              </a:spcBef>
              <a:spcAft>
                <a:spcPts val="0"/>
              </a:spcAft>
              <a:buSzPts val="2040"/>
              <a:buChar char="•"/>
            </a:pPr>
            <a:r>
              <a:rPr lang="it-IT" dirty="0"/>
              <a:t>Relazioni di causa ed effetto tra i diversi cruscotti</a:t>
            </a:r>
            <a:endParaRPr dirty="0"/>
          </a:p>
          <a:p>
            <a:pPr marL="182880" lvl="0" indent="-53339" algn="l" rtl="0">
              <a:lnSpc>
                <a:spcPct val="90000"/>
              </a:lnSpc>
              <a:spcBef>
                <a:spcPts val="480"/>
              </a:spcBef>
              <a:spcAft>
                <a:spcPts val="0"/>
              </a:spcAft>
              <a:buSzPts val="204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descr="5%"/>
          <p:cNvSpPr/>
          <p:nvPr/>
        </p:nvSpPr>
        <p:spPr>
          <a:xfrm>
            <a:off x="1973874" y="885825"/>
            <a:ext cx="3323492" cy="5181600"/>
          </a:xfrm>
          <a:prstGeom prst="rect">
            <a:avLst/>
          </a:prstGeom>
          <a:solidFill>
            <a:srgbClr val="FFFFFF"/>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69" name="Google Shape;269;p7"/>
          <p:cNvSpPr/>
          <p:nvPr/>
        </p:nvSpPr>
        <p:spPr>
          <a:xfrm>
            <a:off x="2139462" y="3322638"/>
            <a:ext cx="2863362" cy="2703512"/>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0" name="Google Shape;270;p7"/>
          <p:cNvSpPr/>
          <p:nvPr/>
        </p:nvSpPr>
        <p:spPr>
          <a:xfrm>
            <a:off x="2143858" y="1146176"/>
            <a:ext cx="2858965" cy="173831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1" name="Google Shape;271;p7"/>
          <p:cNvSpPr/>
          <p:nvPr/>
        </p:nvSpPr>
        <p:spPr>
          <a:xfrm>
            <a:off x="2143858" y="1143000"/>
            <a:ext cx="2870688" cy="425450"/>
          </a:xfrm>
          <a:prstGeom prst="rect">
            <a:avLst/>
          </a:prstGeom>
          <a:solidFill>
            <a:srgbClr val="FFFF99"/>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2" name="Google Shape;272;p7"/>
          <p:cNvSpPr/>
          <p:nvPr/>
        </p:nvSpPr>
        <p:spPr>
          <a:xfrm>
            <a:off x="2143858" y="5621338"/>
            <a:ext cx="2870688" cy="425450"/>
          </a:xfrm>
          <a:prstGeom prst="rect">
            <a:avLst/>
          </a:prstGeom>
          <a:solidFill>
            <a:srgbClr val="FFFF66"/>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3" name="Google Shape;273;p7"/>
          <p:cNvSpPr/>
          <p:nvPr/>
        </p:nvSpPr>
        <p:spPr>
          <a:xfrm>
            <a:off x="2624505" y="3421063"/>
            <a:ext cx="1907931" cy="2133600"/>
          </a:xfrm>
          <a:prstGeom prst="triangle">
            <a:avLst>
              <a:gd name="adj" fmla="val 50000"/>
            </a:avLst>
          </a:prstGeom>
          <a:solidFill>
            <a:srgbClr val="FFFF00"/>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4" name="Google Shape;274;p7"/>
          <p:cNvSpPr/>
          <p:nvPr/>
        </p:nvSpPr>
        <p:spPr>
          <a:xfrm>
            <a:off x="200750" y="3922725"/>
            <a:ext cx="1471200" cy="1468500"/>
          </a:xfrm>
          <a:prstGeom prst="rect">
            <a:avLst/>
          </a:prstGeom>
          <a:solidFill>
            <a:srgbClr val="FFFF00"/>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5" name="Google Shape;275;p7"/>
          <p:cNvSpPr txBox="1"/>
          <p:nvPr/>
        </p:nvSpPr>
        <p:spPr>
          <a:xfrm>
            <a:off x="391406" y="4189414"/>
            <a:ext cx="1095814" cy="738664"/>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Obiettivi </a:t>
            </a:r>
            <a:endParaRPr/>
          </a:p>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Strategici </a:t>
            </a:r>
            <a:endParaRPr/>
          </a:p>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ed operativi</a:t>
            </a:r>
            <a:endParaRPr/>
          </a:p>
        </p:txBody>
      </p:sp>
      <p:sp>
        <p:nvSpPr>
          <p:cNvPr id="276" name="Google Shape;276;p7"/>
          <p:cNvSpPr/>
          <p:nvPr/>
        </p:nvSpPr>
        <p:spPr>
          <a:xfrm>
            <a:off x="2832590" y="1604963"/>
            <a:ext cx="1708638" cy="1046162"/>
          </a:xfrm>
          <a:prstGeom prst="rect">
            <a:avLst/>
          </a:prstGeom>
          <a:solidFill>
            <a:schemeClr val="lt1"/>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7" name="Google Shape;277;p7"/>
          <p:cNvSpPr/>
          <p:nvPr/>
        </p:nvSpPr>
        <p:spPr>
          <a:xfrm>
            <a:off x="2759320" y="1651001"/>
            <a:ext cx="1710103" cy="1046163"/>
          </a:xfrm>
          <a:prstGeom prst="rect">
            <a:avLst/>
          </a:prstGeom>
          <a:solidFill>
            <a:schemeClr val="lt1"/>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8" name="Google Shape;278;p7"/>
          <p:cNvSpPr/>
          <p:nvPr/>
        </p:nvSpPr>
        <p:spPr>
          <a:xfrm>
            <a:off x="2686051" y="1697038"/>
            <a:ext cx="1710103" cy="1046162"/>
          </a:xfrm>
          <a:prstGeom prst="rect">
            <a:avLst/>
          </a:prstGeom>
          <a:solidFill>
            <a:schemeClr val="lt1"/>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79" name="Google Shape;279;p7"/>
          <p:cNvSpPr/>
          <p:nvPr/>
        </p:nvSpPr>
        <p:spPr>
          <a:xfrm>
            <a:off x="2612781" y="1741488"/>
            <a:ext cx="1710103" cy="1046162"/>
          </a:xfrm>
          <a:prstGeom prst="rect">
            <a:avLst/>
          </a:prstGeom>
          <a:solidFill>
            <a:schemeClr val="lt1"/>
          </a:solidFill>
          <a:ln w="12700" cap="flat" cmpd="sng">
            <a:solidFill>
              <a:schemeClr val="dk1"/>
            </a:solidFill>
            <a:prstDash val="solid"/>
            <a:miter lim="800000"/>
            <a:headEnd type="none" w="sm" len="sm"/>
            <a:tailEnd type="none" w="sm" len="sm"/>
          </a:ln>
          <a:effectLst>
            <a:outerShdw dist="35921" dir="2700000" algn="ctr" rotWithShape="0">
              <a:schemeClr val="lt2"/>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cxnSp>
        <p:nvCxnSpPr>
          <p:cNvPr id="280" name="Google Shape;280;p7"/>
          <p:cNvCxnSpPr/>
          <p:nvPr/>
        </p:nvCxnSpPr>
        <p:spPr>
          <a:xfrm>
            <a:off x="3320562" y="1939925"/>
            <a:ext cx="0" cy="850900"/>
          </a:xfrm>
          <a:prstGeom prst="straightConnector1">
            <a:avLst/>
          </a:prstGeom>
          <a:noFill/>
          <a:ln w="12700" cap="flat" cmpd="sng">
            <a:solidFill>
              <a:schemeClr val="dk1"/>
            </a:solidFill>
            <a:prstDash val="solid"/>
            <a:round/>
            <a:headEnd type="none" w="med" len="med"/>
            <a:tailEnd type="none" w="med" len="med"/>
          </a:ln>
        </p:spPr>
      </p:cxnSp>
      <p:sp>
        <p:nvSpPr>
          <p:cNvPr id="281" name="Google Shape;281;p7"/>
          <p:cNvSpPr txBox="1"/>
          <p:nvPr/>
        </p:nvSpPr>
        <p:spPr>
          <a:xfrm>
            <a:off x="2595067" y="1714728"/>
            <a:ext cx="1744068" cy="21544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Risultati 1° trimestre</a:t>
            </a:r>
            <a:endParaRPr/>
          </a:p>
        </p:txBody>
      </p:sp>
      <p:grpSp>
        <p:nvGrpSpPr>
          <p:cNvPr id="282" name="Google Shape;282;p7"/>
          <p:cNvGrpSpPr/>
          <p:nvPr/>
        </p:nvGrpSpPr>
        <p:grpSpPr>
          <a:xfrm>
            <a:off x="2634762" y="1901826"/>
            <a:ext cx="973143" cy="835025"/>
            <a:chOff x="2347" y="946"/>
            <a:chExt cx="769" cy="658"/>
          </a:xfrm>
        </p:grpSpPr>
        <p:sp>
          <p:nvSpPr>
            <p:cNvPr id="283" name="Google Shape;283;p7"/>
            <p:cNvSpPr txBox="1"/>
            <p:nvPr/>
          </p:nvSpPr>
          <p:spPr>
            <a:xfrm>
              <a:off x="2347" y="946"/>
              <a:ext cx="386" cy="17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400" b="0" i="0" u="none" strike="noStrike" cap="none">
                  <a:solidFill>
                    <a:schemeClr val="dk1"/>
                  </a:solidFill>
                  <a:latin typeface="Arial"/>
                  <a:ea typeface="Arial"/>
                  <a:cs typeface="Arial"/>
                  <a:sym typeface="Arial"/>
                </a:rPr>
                <a:t>Ricavi</a:t>
              </a:r>
              <a:endParaRPr/>
            </a:p>
          </p:txBody>
        </p:sp>
        <p:sp>
          <p:nvSpPr>
            <p:cNvPr id="284" name="Google Shape;284;p7"/>
            <p:cNvSpPr txBox="1"/>
            <p:nvPr/>
          </p:nvSpPr>
          <p:spPr>
            <a:xfrm>
              <a:off x="2361" y="1161"/>
              <a:ext cx="323" cy="17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400" b="0" i="0" u="none" strike="noStrike" cap="none">
                  <a:solidFill>
                    <a:schemeClr val="dk1"/>
                  </a:solidFill>
                  <a:latin typeface="Arial"/>
                  <a:ea typeface="Arial"/>
                  <a:cs typeface="Arial"/>
                  <a:sym typeface="Arial"/>
                </a:rPr>
                <a:t>Costi</a:t>
              </a:r>
              <a:endParaRPr/>
            </a:p>
          </p:txBody>
        </p:sp>
        <p:sp>
          <p:nvSpPr>
            <p:cNvPr id="285" name="Google Shape;285;p7"/>
            <p:cNvSpPr txBox="1"/>
            <p:nvPr/>
          </p:nvSpPr>
          <p:spPr>
            <a:xfrm>
              <a:off x="2361" y="1378"/>
              <a:ext cx="755" cy="17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400" b="0" i="0" u="none" strike="noStrike" cap="none">
                  <a:solidFill>
                    <a:schemeClr val="dk1"/>
                  </a:solidFill>
                  <a:latin typeface="Arial"/>
                  <a:ea typeface="Arial"/>
                  <a:cs typeface="Arial"/>
                  <a:sym typeface="Arial"/>
                </a:rPr>
                <a:t>Investimenti</a:t>
              </a:r>
              <a:endParaRPr/>
            </a:p>
          </p:txBody>
        </p:sp>
        <p:cxnSp>
          <p:nvCxnSpPr>
            <p:cNvPr id="286" name="Google Shape;286;p7"/>
            <p:cNvCxnSpPr/>
            <p:nvPr/>
          </p:nvCxnSpPr>
          <p:spPr>
            <a:xfrm>
              <a:off x="2424" y="1499"/>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87" name="Google Shape;287;p7"/>
            <p:cNvCxnSpPr/>
            <p:nvPr/>
          </p:nvCxnSpPr>
          <p:spPr>
            <a:xfrm>
              <a:off x="2424" y="1551"/>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88" name="Google Shape;288;p7"/>
            <p:cNvCxnSpPr/>
            <p:nvPr/>
          </p:nvCxnSpPr>
          <p:spPr>
            <a:xfrm>
              <a:off x="2424" y="1604"/>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89" name="Google Shape;289;p7"/>
            <p:cNvCxnSpPr/>
            <p:nvPr/>
          </p:nvCxnSpPr>
          <p:spPr>
            <a:xfrm>
              <a:off x="2424" y="1283"/>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90" name="Google Shape;290;p7"/>
            <p:cNvCxnSpPr/>
            <p:nvPr/>
          </p:nvCxnSpPr>
          <p:spPr>
            <a:xfrm>
              <a:off x="2424" y="1335"/>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91" name="Google Shape;291;p7"/>
            <p:cNvCxnSpPr/>
            <p:nvPr/>
          </p:nvCxnSpPr>
          <p:spPr>
            <a:xfrm>
              <a:off x="2424" y="1388"/>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92" name="Google Shape;292;p7"/>
            <p:cNvCxnSpPr/>
            <p:nvPr/>
          </p:nvCxnSpPr>
          <p:spPr>
            <a:xfrm>
              <a:off x="2424" y="1067"/>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93" name="Google Shape;293;p7"/>
            <p:cNvCxnSpPr/>
            <p:nvPr/>
          </p:nvCxnSpPr>
          <p:spPr>
            <a:xfrm>
              <a:off x="2424" y="1120"/>
              <a:ext cx="331" cy="0"/>
            </a:xfrm>
            <a:prstGeom prst="straightConnector1">
              <a:avLst/>
            </a:prstGeom>
            <a:noFill/>
            <a:ln w="12700" cap="flat" cmpd="sng">
              <a:solidFill>
                <a:schemeClr val="dk1"/>
              </a:solidFill>
              <a:prstDash val="dashDot"/>
              <a:round/>
              <a:headEnd type="none" w="med" len="med"/>
              <a:tailEnd type="none" w="med" len="med"/>
            </a:ln>
          </p:spPr>
        </p:cxnSp>
        <p:cxnSp>
          <p:nvCxnSpPr>
            <p:cNvPr id="294" name="Google Shape;294;p7"/>
            <p:cNvCxnSpPr/>
            <p:nvPr/>
          </p:nvCxnSpPr>
          <p:spPr>
            <a:xfrm>
              <a:off x="2424" y="1172"/>
              <a:ext cx="331" cy="0"/>
            </a:xfrm>
            <a:prstGeom prst="straightConnector1">
              <a:avLst/>
            </a:prstGeom>
            <a:noFill/>
            <a:ln w="12700" cap="flat" cmpd="sng">
              <a:solidFill>
                <a:schemeClr val="dk1"/>
              </a:solidFill>
              <a:prstDash val="dashDot"/>
              <a:round/>
              <a:headEnd type="none" w="med" len="med"/>
              <a:tailEnd type="none" w="med" len="med"/>
            </a:ln>
          </p:spPr>
        </p:cxnSp>
      </p:grpSp>
      <p:cxnSp>
        <p:nvCxnSpPr>
          <p:cNvPr id="295" name="Google Shape;295;p7"/>
          <p:cNvCxnSpPr/>
          <p:nvPr/>
        </p:nvCxnSpPr>
        <p:spPr>
          <a:xfrm>
            <a:off x="3411415" y="2097089"/>
            <a:ext cx="1466" cy="611187"/>
          </a:xfrm>
          <a:prstGeom prst="straightConnector1">
            <a:avLst/>
          </a:prstGeom>
          <a:noFill/>
          <a:ln w="9525" cap="flat" cmpd="sng">
            <a:solidFill>
              <a:srgbClr val="000000"/>
            </a:solidFill>
            <a:prstDash val="solid"/>
            <a:round/>
            <a:headEnd type="triangle" w="med" len="med"/>
            <a:tailEnd type="none" w="med" len="med"/>
          </a:ln>
        </p:spPr>
      </p:cxnSp>
      <p:cxnSp>
        <p:nvCxnSpPr>
          <p:cNvPr id="296" name="Google Shape;296;p7"/>
          <p:cNvCxnSpPr/>
          <p:nvPr/>
        </p:nvCxnSpPr>
        <p:spPr>
          <a:xfrm>
            <a:off x="3411415" y="2708275"/>
            <a:ext cx="838200" cy="1588"/>
          </a:xfrm>
          <a:prstGeom prst="straightConnector1">
            <a:avLst/>
          </a:prstGeom>
          <a:noFill/>
          <a:ln w="9525" cap="flat" cmpd="sng">
            <a:solidFill>
              <a:srgbClr val="000000"/>
            </a:solidFill>
            <a:prstDash val="solid"/>
            <a:round/>
            <a:headEnd type="none" w="med" len="med"/>
            <a:tailEnd type="triangle" w="med" len="med"/>
          </a:ln>
        </p:spPr>
      </p:cxnSp>
      <p:cxnSp>
        <p:nvCxnSpPr>
          <p:cNvPr id="297" name="Google Shape;297;p7"/>
          <p:cNvCxnSpPr/>
          <p:nvPr/>
        </p:nvCxnSpPr>
        <p:spPr>
          <a:xfrm rot="10800000" flipH="1">
            <a:off x="3433397" y="2354263"/>
            <a:ext cx="39565" cy="17462"/>
          </a:xfrm>
          <a:prstGeom prst="straightConnector1">
            <a:avLst/>
          </a:prstGeom>
          <a:noFill/>
          <a:ln w="9525" cap="flat" cmpd="sng">
            <a:solidFill>
              <a:srgbClr val="000000"/>
            </a:solidFill>
            <a:prstDash val="solid"/>
            <a:round/>
            <a:headEnd type="none" w="med" len="med"/>
            <a:tailEnd type="none" w="med" len="med"/>
          </a:ln>
        </p:spPr>
      </p:cxnSp>
      <p:cxnSp>
        <p:nvCxnSpPr>
          <p:cNvPr id="298" name="Google Shape;298;p7"/>
          <p:cNvCxnSpPr/>
          <p:nvPr/>
        </p:nvCxnSpPr>
        <p:spPr>
          <a:xfrm rot="10800000" flipH="1">
            <a:off x="3472962" y="2343151"/>
            <a:ext cx="39566" cy="11113"/>
          </a:xfrm>
          <a:prstGeom prst="straightConnector1">
            <a:avLst/>
          </a:prstGeom>
          <a:noFill/>
          <a:ln w="9525" cap="flat" cmpd="sng">
            <a:solidFill>
              <a:srgbClr val="000000"/>
            </a:solidFill>
            <a:prstDash val="solid"/>
            <a:round/>
            <a:headEnd type="none" w="med" len="med"/>
            <a:tailEnd type="none" w="med" len="med"/>
          </a:ln>
        </p:spPr>
      </p:cxnSp>
      <p:cxnSp>
        <p:nvCxnSpPr>
          <p:cNvPr id="299" name="Google Shape;299;p7"/>
          <p:cNvCxnSpPr/>
          <p:nvPr/>
        </p:nvCxnSpPr>
        <p:spPr>
          <a:xfrm rot="10800000" flipH="1">
            <a:off x="3512528" y="2325688"/>
            <a:ext cx="46892" cy="17462"/>
          </a:xfrm>
          <a:prstGeom prst="straightConnector1">
            <a:avLst/>
          </a:prstGeom>
          <a:noFill/>
          <a:ln w="9525" cap="flat" cmpd="sng">
            <a:solidFill>
              <a:srgbClr val="000000"/>
            </a:solidFill>
            <a:prstDash val="solid"/>
            <a:round/>
            <a:headEnd type="none" w="med" len="med"/>
            <a:tailEnd type="none" w="med" len="med"/>
          </a:ln>
        </p:spPr>
      </p:cxnSp>
      <p:cxnSp>
        <p:nvCxnSpPr>
          <p:cNvPr id="300" name="Google Shape;300;p7"/>
          <p:cNvCxnSpPr/>
          <p:nvPr/>
        </p:nvCxnSpPr>
        <p:spPr>
          <a:xfrm rot="10800000" flipH="1">
            <a:off x="3559420" y="2319338"/>
            <a:ext cx="39565" cy="6350"/>
          </a:xfrm>
          <a:prstGeom prst="straightConnector1">
            <a:avLst/>
          </a:prstGeom>
          <a:noFill/>
          <a:ln w="9525" cap="flat" cmpd="sng">
            <a:solidFill>
              <a:srgbClr val="000000"/>
            </a:solidFill>
            <a:prstDash val="solid"/>
            <a:round/>
            <a:headEnd type="none" w="med" len="med"/>
            <a:tailEnd type="none" w="med" len="med"/>
          </a:ln>
        </p:spPr>
      </p:cxnSp>
      <p:cxnSp>
        <p:nvCxnSpPr>
          <p:cNvPr id="301" name="Google Shape;301;p7"/>
          <p:cNvCxnSpPr/>
          <p:nvPr/>
        </p:nvCxnSpPr>
        <p:spPr>
          <a:xfrm>
            <a:off x="3598985" y="2319338"/>
            <a:ext cx="39566" cy="6350"/>
          </a:xfrm>
          <a:prstGeom prst="straightConnector1">
            <a:avLst/>
          </a:prstGeom>
          <a:noFill/>
          <a:ln w="9525" cap="flat" cmpd="sng">
            <a:solidFill>
              <a:srgbClr val="000000"/>
            </a:solidFill>
            <a:prstDash val="solid"/>
            <a:round/>
            <a:headEnd type="none" w="med" len="med"/>
            <a:tailEnd type="none" w="med" len="med"/>
          </a:ln>
        </p:spPr>
      </p:cxnSp>
      <p:cxnSp>
        <p:nvCxnSpPr>
          <p:cNvPr id="302" name="Google Shape;302;p7"/>
          <p:cNvCxnSpPr/>
          <p:nvPr/>
        </p:nvCxnSpPr>
        <p:spPr>
          <a:xfrm rot="10800000" flipH="1">
            <a:off x="3638551" y="2314576"/>
            <a:ext cx="45426" cy="11113"/>
          </a:xfrm>
          <a:prstGeom prst="straightConnector1">
            <a:avLst/>
          </a:prstGeom>
          <a:noFill/>
          <a:ln w="9525" cap="flat" cmpd="sng">
            <a:solidFill>
              <a:srgbClr val="000000"/>
            </a:solidFill>
            <a:prstDash val="solid"/>
            <a:round/>
            <a:headEnd type="none" w="med" len="med"/>
            <a:tailEnd type="none" w="med" len="med"/>
          </a:ln>
        </p:spPr>
      </p:cxnSp>
      <p:cxnSp>
        <p:nvCxnSpPr>
          <p:cNvPr id="303" name="Google Shape;303;p7"/>
          <p:cNvCxnSpPr/>
          <p:nvPr/>
        </p:nvCxnSpPr>
        <p:spPr>
          <a:xfrm rot="10800000" flipH="1">
            <a:off x="3683977" y="2303463"/>
            <a:ext cx="41031" cy="11112"/>
          </a:xfrm>
          <a:prstGeom prst="straightConnector1">
            <a:avLst/>
          </a:prstGeom>
          <a:noFill/>
          <a:ln w="9525" cap="flat" cmpd="sng">
            <a:solidFill>
              <a:srgbClr val="000000"/>
            </a:solidFill>
            <a:prstDash val="solid"/>
            <a:round/>
            <a:headEnd type="none" w="med" len="med"/>
            <a:tailEnd type="none" w="med" len="med"/>
          </a:ln>
        </p:spPr>
      </p:cxnSp>
      <p:cxnSp>
        <p:nvCxnSpPr>
          <p:cNvPr id="304" name="Google Shape;304;p7"/>
          <p:cNvCxnSpPr/>
          <p:nvPr/>
        </p:nvCxnSpPr>
        <p:spPr>
          <a:xfrm rot="10800000" flipH="1">
            <a:off x="3725008" y="2286001"/>
            <a:ext cx="41031" cy="17463"/>
          </a:xfrm>
          <a:prstGeom prst="straightConnector1">
            <a:avLst/>
          </a:prstGeom>
          <a:noFill/>
          <a:ln w="9525" cap="flat" cmpd="sng">
            <a:solidFill>
              <a:srgbClr val="000000"/>
            </a:solidFill>
            <a:prstDash val="solid"/>
            <a:round/>
            <a:headEnd type="none" w="med" len="med"/>
            <a:tailEnd type="none" w="med" len="med"/>
          </a:ln>
        </p:spPr>
      </p:cxnSp>
      <p:cxnSp>
        <p:nvCxnSpPr>
          <p:cNvPr id="305" name="Google Shape;305;p7"/>
          <p:cNvCxnSpPr/>
          <p:nvPr/>
        </p:nvCxnSpPr>
        <p:spPr>
          <a:xfrm rot="10800000" flipH="1">
            <a:off x="3766039" y="2274888"/>
            <a:ext cx="43962" cy="11112"/>
          </a:xfrm>
          <a:prstGeom prst="straightConnector1">
            <a:avLst/>
          </a:prstGeom>
          <a:noFill/>
          <a:ln w="9525" cap="flat" cmpd="sng">
            <a:solidFill>
              <a:srgbClr val="000000"/>
            </a:solidFill>
            <a:prstDash val="solid"/>
            <a:round/>
            <a:headEnd type="none" w="med" len="med"/>
            <a:tailEnd type="none" w="med" len="med"/>
          </a:ln>
        </p:spPr>
      </p:cxnSp>
      <p:cxnSp>
        <p:nvCxnSpPr>
          <p:cNvPr id="306" name="Google Shape;306;p7"/>
          <p:cNvCxnSpPr/>
          <p:nvPr/>
        </p:nvCxnSpPr>
        <p:spPr>
          <a:xfrm rot="10800000" flipH="1">
            <a:off x="3810000" y="2262188"/>
            <a:ext cx="39566" cy="12700"/>
          </a:xfrm>
          <a:prstGeom prst="straightConnector1">
            <a:avLst/>
          </a:prstGeom>
          <a:noFill/>
          <a:ln w="9525" cap="flat" cmpd="sng">
            <a:solidFill>
              <a:srgbClr val="000000"/>
            </a:solidFill>
            <a:prstDash val="solid"/>
            <a:round/>
            <a:headEnd type="none" w="med" len="med"/>
            <a:tailEnd type="none" w="med" len="med"/>
          </a:ln>
        </p:spPr>
      </p:cxnSp>
      <p:cxnSp>
        <p:nvCxnSpPr>
          <p:cNvPr id="307" name="Google Shape;307;p7"/>
          <p:cNvCxnSpPr/>
          <p:nvPr/>
        </p:nvCxnSpPr>
        <p:spPr>
          <a:xfrm>
            <a:off x="3849566" y="2262188"/>
            <a:ext cx="46892" cy="17462"/>
          </a:xfrm>
          <a:prstGeom prst="straightConnector1">
            <a:avLst/>
          </a:prstGeom>
          <a:noFill/>
          <a:ln w="9525" cap="flat" cmpd="sng">
            <a:solidFill>
              <a:srgbClr val="000000"/>
            </a:solidFill>
            <a:prstDash val="solid"/>
            <a:round/>
            <a:headEnd type="none" w="med" len="med"/>
            <a:tailEnd type="none" w="med" len="med"/>
          </a:ln>
        </p:spPr>
      </p:cxnSp>
      <p:cxnSp>
        <p:nvCxnSpPr>
          <p:cNvPr id="308" name="Google Shape;308;p7"/>
          <p:cNvCxnSpPr/>
          <p:nvPr/>
        </p:nvCxnSpPr>
        <p:spPr>
          <a:xfrm rot="10800000" flipH="1">
            <a:off x="3896458" y="2246314"/>
            <a:ext cx="39565" cy="33337"/>
          </a:xfrm>
          <a:prstGeom prst="straightConnector1">
            <a:avLst/>
          </a:prstGeom>
          <a:noFill/>
          <a:ln w="9525" cap="flat" cmpd="sng">
            <a:solidFill>
              <a:srgbClr val="000000"/>
            </a:solidFill>
            <a:prstDash val="solid"/>
            <a:round/>
            <a:headEnd type="none" w="med" len="med"/>
            <a:tailEnd type="none" w="med" len="med"/>
          </a:ln>
        </p:spPr>
      </p:cxnSp>
      <p:cxnSp>
        <p:nvCxnSpPr>
          <p:cNvPr id="309" name="Google Shape;309;p7"/>
          <p:cNvCxnSpPr/>
          <p:nvPr/>
        </p:nvCxnSpPr>
        <p:spPr>
          <a:xfrm rot="10800000" flipH="1">
            <a:off x="3936023" y="2239963"/>
            <a:ext cx="41031" cy="6350"/>
          </a:xfrm>
          <a:prstGeom prst="straightConnector1">
            <a:avLst/>
          </a:prstGeom>
          <a:noFill/>
          <a:ln w="9525" cap="flat" cmpd="sng">
            <a:solidFill>
              <a:srgbClr val="000000"/>
            </a:solidFill>
            <a:prstDash val="solid"/>
            <a:round/>
            <a:headEnd type="none" w="med" len="med"/>
            <a:tailEnd type="none" w="med" len="med"/>
          </a:ln>
        </p:spPr>
      </p:cxnSp>
      <p:cxnSp>
        <p:nvCxnSpPr>
          <p:cNvPr id="310" name="Google Shape;310;p7"/>
          <p:cNvCxnSpPr/>
          <p:nvPr/>
        </p:nvCxnSpPr>
        <p:spPr>
          <a:xfrm rot="10800000" flipH="1">
            <a:off x="3977054" y="2233613"/>
            <a:ext cx="43962" cy="6350"/>
          </a:xfrm>
          <a:prstGeom prst="straightConnector1">
            <a:avLst/>
          </a:prstGeom>
          <a:noFill/>
          <a:ln w="9525" cap="flat" cmpd="sng">
            <a:solidFill>
              <a:srgbClr val="000000"/>
            </a:solidFill>
            <a:prstDash val="solid"/>
            <a:round/>
            <a:headEnd type="none" w="med" len="med"/>
            <a:tailEnd type="none" w="med" len="med"/>
          </a:ln>
        </p:spPr>
      </p:cxnSp>
      <p:cxnSp>
        <p:nvCxnSpPr>
          <p:cNvPr id="311" name="Google Shape;311;p7"/>
          <p:cNvCxnSpPr/>
          <p:nvPr/>
        </p:nvCxnSpPr>
        <p:spPr>
          <a:xfrm rot="10800000" flipH="1">
            <a:off x="4021015" y="2200275"/>
            <a:ext cx="41031" cy="33338"/>
          </a:xfrm>
          <a:prstGeom prst="straightConnector1">
            <a:avLst/>
          </a:prstGeom>
          <a:noFill/>
          <a:ln w="9525" cap="flat" cmpd="sng">
            <a:solidFill>
              <a:srgbClr val="000000"/>
            </a:solidFill>
            <a:prstDash val="solid"/>
            <a:round/>
            <a:headEnd type="none" w="med" len="med"/>
            <a:tailEnd type="none" w="med" len="med"/>
          </a:ln>
        </p:spPr>
      </p:cxnSp>
      <p:cxnSp>
        <p:nvCxnSpPr>
          <p:cNvPr id="312" name="Google Shape;312;p7"/>
          <p:cNvCxnSpPr/>
          <p:nvPr/>
        </p:nvCxnSpPr>
        <p:spPr>
          <a:xfrm>
            <a:off x="4062047" y="2200275"/>
            <a:ext cx="39566" cy="1588"/>
          </a:xfrm>
          <a:prstGeom prst="straightConnector1">
            <a:avLst/>
          </a:prstGeom>
          <a:noFill/>
          <a:ln w="9525" cap="flat" cmpd="sng">
            <a:solidFill>
              <a:srgbClr val="000000"/>
            </a:solidFill>
            <a:prstDash val="solid"/>
            <a:round/>
            <a:headEnd type="none" w="med" len="med"/>
            <a:tailEnd type="none" w="med" len="med"/>
          </a:ln>
        </p:spPr>
      </p:cxnSp>
      <p:cxnSp>
        <p:nvCxnSpPr>
          <p:cNvPr id="313" name="Google Shape;313;p7"/>
          <p:cNvCxnSpPr/>
          <p:nvPr/>
        </p:nvCxnSpPr>
        <p:spPr>
          <a:xfrm>
            <a:off x="4101612" y="2200276"/>
            <a:ext cx="46892" cy="4763"/>
          </a:xfrm>
          <a:prstGeom prst="straightConnector1">
            <a:avLst/>
          </a:prstGeom>
          <a:noFill/>
          <a:ln w="9525" cap="flat" cmpd="sng">
            <a:solidFill>
              <a:srgbClr val="000000"/>
            </a:solidFill>
            <a:prstDash val="solid"/>
            <a:round/>
            <a:headEnd type="none" w="med" len="med"/>
            <a:tailEnd type="none" w="med" len="med"/>
          </a:ln>
        </p:spPr>
      </p:cxnSp>
      <p:cxnSp>
        <p:nvCxnSpPr>
          <p:cNvPr id="314" name="Google Shape;314;p7"/>
          <p:cNvCxnSpPr/>
          <p:nvPr/>
        </p:nvCxnSpPr>
        <p:spPr>
          <a:xfrm rot="10800000" flipH="1">
            <a:off x="4148504" y="2193926"/>
            <a:ext cx="39565" cy="11113"/>
          </a:xfrm>
          <a:prstGeom prst="straightConnector1">
            <a:avLst/>
          </a:prstGeom>
          <a:noFill/>
          <a:ln w="9525" cap="flat" cmpd="sng">
            <a:solidFill>
              <a:srgbClr val="000000"/>
            </a:solidFill>
            <a:prstDash val="solid"/>
            <a:round/>
            <a:headEnd type="none" w="med" len="med"/>
            <a:tailEnd type="none" w="med" len="med"/>
          </a:ln>
        </p:spPr>
      </p:cxnSp>
      <p:cxnSp>
        <p:nvCxnSpPr>
          <p:cNvPr id="315" name="Google Shape;315;p7"/>
          <p:cNvCxnSpPr/>
          <p:nvPr/>
        </p:nvCxnSpPr>
        <p:spPr>
          <a:xfrm rot="10800000" flipH="1">
            <a:off x="4188070" y="2165351"/>
            <a:ext cx="39566" cy="28575"/>
          </a:xfrm>
          <a:prstGeom prst="straightConnector1">
            <a:avLst/>
          </a:prstGeom>
          <a:noFill/>
          <a:ln w="9525" cap="flat" cmpd="sng">
            <a:solidFill>
              <a:srgbClr val="000000"/>
            </a:solidFill>
            <a:prstDash val="solid"/>
            <a:round/>
            <a:headEnd type="none" w="med" len="med"/>
            <a:tailEnd type="none" w="med" len="med"/>
          </a:ln>
        </p:spPr>
      </p:cxnSp>
      <p:sp>
        <p:nvSpPr>
          <p:cNvPr id="316" name="Google Shape;316;p7"/>
          <p:cNvSpPr txBox="1"/>
          <p:nvPr/>
        </p:nvSpPr>
        <p:spPr>
          <a:xfrm>
            <a:off x="2120412" y="5580063"/>
            <a:ext cx="2914650" cy="3048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Sistema di indicatori aziendali</a:t>
            </a:r>
            <a:endParaRPr/>
          </a:p>
        </p:txBody>
      </p:sp>
      <p:cxnSp>
        <p:nvCxnSpPr>
          <p:cNvPr id="317" name="Google Shape;317;p7"/>
          <p:cNvCxnSpPr/>
          <p:nvPr/>
        </p:nvCxnSpPr>
        <p:spPr>
          <a:xfrm>
            <a:off x="3239966" y="4129088"/>
            <a:ext cx="677008" cy="0"/>
          </a:xfrm>
          <a:prstGeom prst="straightConnector1">
            <a:avLst/>
          </a:prstGeom>
          <a:noFill/>
          <a:ln w="12700" cap="flat" cmpd="sng">
            <a:solidFill>
              <a:schemeClr val="dk1"/>
            </a:solidFill>
            <a:prstDash val="solid"/>
            <a:round/>
            <a:headEnd type="none" w="sm" len="sm"/>
            <a:tailEnd type="none" w="med" len="med"/>
          </a:ln>
        </p:spPr>
      </p:cxnSp>
      <p:cxnSp>
        <p:nvCxnSpPr>
          <p:cNvPr id="318" name="Google Shape;318;p7"/>
          <p:cNvCxnSpPr/>
          <p:nvPr/>
        </p:nvCxnSpPr>
        <p:spPr>
          <a:xfrm>
            <a:off x="2932235" y="4829175"/>
            <a:ext cx="1276350" cy="0"/>
          </a:xfrm>
          <a:prstGeom prst="straightConnector1">
            <a:avLst/>
          </a:prstGeom>
          <a:noFill/>
          <a:ln w="12700" cap="flat" cmpd="sng">
            <a:solidFill>
              <a:schemeClr val="dk1"/>
            </a:solidFill>
            <a:prstDash val="solid"/>
            <a:round/>
            <a:headEnd type="none" w="sm" len="sm"/>
            <a:tailEnd type="none" w="med" len="med"/>
          </a:ln>
        </p:spPr>
      </p:cxnSp>
      <p:sp>
        <p:nvSpPr>
          <p:cNvPr id="319" name="Google Shape;319;p7"/>
          <p:cNvSpPr txBox="1"/>
          <p:nvPr/>
        </p:nvSpPr>
        <p:spPr>
          <a:xfrm>
            <a:off x="2362950" y="4930775"/>
            <a:ext cx="2274900" cy="7383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Indicatori di performance operativa</a:t>
            </a:r>
            <a:endParaRPr/>
          </a:p>
        </p:txBody>
      </p:sp>
      <p:sp>
        <p:nvSpPr>
          <p:cNvPr id="320" name="Google Shape;320;p7"/>
          <p:cNvSpPr txBox="1"/>
          <p:nvPr/>
        </p:nvSpPr>
        <p:spPr>
          <a:xfrm>
            <a:off x="2682050" y="4187825"/>
            <a:ext cx="1908000" cy="7383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Indicatori funzionali / di unità operativa</a:t>
            </a:r>
            <a:endParaRPr/>
          </a:p>
        </p:txBody>
      </p:sp>
      <p:sp>
        <p:nvSpPr>
          <p:cNvPr id="321" name="Google Shape;321;p7"/>
          <p:cNvSpPr txBox="1"/>
          <p:nvPr/>
        </p:nvSpPr>
        <p:spPr>
          <a:xfrm>
            <a:off x="2693125" y="3338525"/>
            <a:ext cx="1743900" cy="7386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Key</a:t>
            </a:r>
            <a:endParaRPr/>
          </a:p>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Performance</a:t>
            </a:r>
            <a:endParaRPr/>
          </a:p>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Indicators (KPI)</a:t>
            </a:r>
            <a:endParaRPr/>
          </a:p>
        </p:txBody>
      </p:sp>
      <p:sp>
        <p:nvSpPr>
          <p:cNvPr id="322" name="Google Shape;322;p7"/>
          <p:cNvSpPr/>
          <p:nvPr/>
        </p:nvSpPr>
        <p:spPr>
          <a:xfrm>
            <a:off x="3398228" y="2924175"/>
            <a:ext cx="359019" cy="330200"/>
          </a:xfrm>
          <a:prstGeom prst="upArrow">
            <a:avLst>
              <a:gd name="adj1" fmla="val 42481"/>
              <a:gd name="adj2" fmla="val 40866"/>
            </a:avLst>
          </a:prstGeom>
          <a:solidFill>
            <a:srgbClr val="FF0000"/>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3" name="Google Shape;323;p7"/>
          <p:cNvSpPr txBox="1"/>
          <p:nvPr/>
        </p:nvSpPr>
        <p:spPr>
          <a:xfrm>
            <a:off x="2120412" y="1206500"/>
            <a:ext cx="2914650" cy="3048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1" i="0" u="none" strike="noStrike" cap="none">
                <a:solidFill>
                  <a:schemeClr val="dk1"/>
                </a:solidFill>
                <a:latin typeface="Arial"/>
                <a:ea typeface="Arial"/>
                <a:cs typeface="Arial"/>
                <a:sym typeface="Arial"/>
              </a:rPr>
              <a:t>Tableau de Bord</a:t>
            </a:r>
            <a:endParaRPr/>
          </a:p>
        </p:txBody>
      </p:sp>
      <p:sp>
        <p:nvSpPr>
          <p:cNvPr id="324" name="Google Shape;324;p7"/>
          <p:cNvSpPr/>
          <p:nvPr/>
        </p:nvSpPr>
        <p:spPr>
          <a:xfrm>
            <a:off x="1776047" y="4402138"/>
            <a:ext cx="659423" cy="292100"/>
          </a:xfrm>
          <a:prstGeom prst="rightArrow">
            <a:avLst>
              <a:gd name="adj1" fmla="val 50000"/>
              <a:gd name="adj2" fmla="val 56442"/>
            </a:avLst>
          </a:prstGeom>
          <a:solidFill>
            <a:srgbClr val="FF0000"/>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5" name="Google Shape;325;p7"/>
          <p:cNvSpPr txBox="1"/>
          <p:nvPr/>
        </p:nvSpPr>
        <p:spPr>
          <a:xfrm>
            <a:off x="5653454" y="3686175"/>
            <a:ext cx="3332285" cy="1815882"/>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0" i="0" u="none" strike="noStrike" cap="none">
                <a:solidFill>
                  <a:schemeClr val="dk1"/>
                </a:solidFill>
                <a:latin typeface="Arial"/>
                <a:ea typeface="Arial"/>
                <a:cs typeface="Arial"/>
                <a:sym typeface="Arial"/>
              </a:rPr>
              <a:t>Il </a:t>
            </a:r>
            <a:r>
              <a:rPr lang="it-IT" sz="1400" b="1" i="0" u="none" strike="noStrike" cap="none">
                <a:solidFill>
                  <a:schemeClr val="dk1"/>
                </a:solidFill>
                <a:latin typeface="Arial"/>
                <a:ea typeface="Arial"/>
                <a:cs typeface="Arial"/>
                <a:sym typeface="Arial"/>
              </a:rPr>
              <a:t>“Sistema di indicatori aziendali”</a:t>
            </a:r>
            <a:r>
              <a:rPr lang="it-IT" sz="1400" b="0" i="0" u="none" strike="noStrike" cap="none">
                <a:solidFill>
                  <a:schemeClr val="dk1"/>
                </a:solidFill>
                <a:latin typeface="Arial"/>
                <a:ea typeface="Arial"/>
                <a:cs typeface="Arial"/>
                <a:sym typeface="Arial"/>
              </a:rPr>
              <a:t> traduce gli </a:t>
            </a:r>
            <a:r>
              <a:rPr lang="it-IT" sz="1400" b="1" i="0" u="none" strike="noStrike" cap="none">
                <a:solidFill>
                  <a:schemeClr val="dk1"/>
                </a:solidFill>
                <a:latin typeface="Arial"/>
                <a:ea typeface="Arial"/>
                <a:cs typeface="Arial"/>
                <a:sym typeface="Arial"/>
              </a:rPr>
              <a:t>obiettivi strategici</a:t>
            </a:r>
            <a:r>
              <a:rPr lang="it-IT" sz="1400" b="0" i="0" u="none" strike="noStrike" cap="none">
                <a:solidFill>
                  <a:schemeClr val="dk1"/>
                </a:solidFill>
                <a:latin typeface="Arial"/>
                <a:ea typeface="Arial"/>
                <a:cs typeface="Arial"/>
                <a:sym typeface="Arial"/>
              </a:rPr>
              <a:t>/operativi</a:t>
            </a:r>
            <a:r>
              <a:rPr lang="it-IT" sz="1400" b="1" i="0" u="none" strike="noStrike" cap="none">
                <a:solidFill>
                  <a:schemeClr val="dk1"/>
                </a:solidFill>
                <a:latin typeface="Arial"/>
                <a:ea typeface="Arial"/>
                <a:cs typeface="Arial"/>
                <a:sym typeface="Arial"/>
              </a:rPr>
              <a:t> </a:t>
            </a:r>
            <a:r>
              <a:rPr lang="it-IT" sz="1400" b="0" i="0" u="none" strike="noStrike" cap="none">
                <a:solidFill>
                  <a:schemeClr val="dk1"/>
                </a:solidFill>
                <a:latin typeface="Arial"/>
                <a:ea typeface="Arial"/>
                <a:cs typeface="Arial"/>
                <a:sym typeface="Arial"/>
              </a:rPr>
              <a:t>aziendali</a:t>
            </a:r>
            <a:r>
              <a:rPr lang="it-IT" sz="1400" b="1" i="0" u="none" strike="noStrike" cap="none">
                <a:solidFill>
                  <a:schemeClr val="dk1"/>
                </a:solidFill>
                <a:latin typeface="Arial"/>
                <a:ea typeface="Arial"/>
                <a:cs typeface="Arial"/>
                <a:sym typeface="Arial"/>
              </a:rPr>
              <a:t> in metriche</a:t>
            </a:r>
            <a:r>
              <a:rPr lang="it-IT" sz="1400" b="0" i="0" u="none" strike="noStrike" cap="none">
                <a:solidFill>
                  <a:schemeClr val="dk1"/>
                </a:solidFill>
                <a:latin typeface="Arial"/>
                <a:ea typeface="Arial"/>
                <a:cs typeface="Arial"/>
                <a:sym typeface="Arial"/>
              </a:rPr>
              <a:t> (con relativi target di riferimento) </a:t>
            </a:r>
            <a:r>
              <a:rPr lang="it-IT" sz="1400" b="1" i="0" u="none" strike="noStrike" cap="none">
                <a:solidFill>
                  <a:schemeClr val="dk1"/>
                </a:solidFill>
                <a:latin typeface="Arial"/>
                <a:ea typeface="Arial"/>
                <a:cs typeface="Arial"/>
                <a:sym typeface="Arial"/>
              </a:rPr>
              <a:t>di misurazione che permettono</a:t>
            </a:r>
            <a:r>
              <a:rPr lang="it-IT" sz="1400" b="0" i="0" u="none" strike="noStrike" cap="none">
                <a:solidFill>
                  <a:schemeClr val="dk1"/>
                </a:solidFill>
                <a:latin typeface="Arial"/>
                <a:ea typeface="Arial"/>
                <a:cs typeface="Arial"/>
                <a:sym typeface="Arial"/>
              </a:rPr>
              <a:t> al management di </a:t>
            </a:r>
            <a:r>
              <a:rPr lang="it-IT" sz="1400" b="1" i="0" u="none" strike="noStrike" cap="none">
                <a:solidFill>
                  <a:schemeClr val="dk1"/>
                </a:solidFill>
                <a:latin typeface="Arial"/>
                <a:ea typeface="Arial"/>
                <a:cs typeface="Arial"/>
                <a:sym typeface="Arial"/>
              </a:rPr>
              <a:t>“interpretare” i risultati aziendali e di intraprendere le giuste azioni correttive</a:t>
            </a:r>
            <a:endParaRPr sz="1400" b="0" i="0" u="none" strike="noStrike" cap="none">
              <a:solidFill>
                <a:schemeClr val="dk1"/>
              </a:solidFill>
              <a:latin typeface="Arial"/>
              <a:ea typeface="Arial"/>
              <a:cs typeface="Arial"/>
              <a:sym typeface="Arial"/>
            </a:endParaRPr>
          </a:p>
        </p:txBody>
      </p:sp>
      <p:sp>
        <p:nvSpPr>
          <p:cNvPr id="326" name="Google Shape;326;p7"/>
          <p:cNvSpPr txBox="1"/>
          <p:nvPr/>
        </p:nvSpPr>
        <p:spPr>
          <a:xfrm>
            <a:off x="5710605" y="1220788"/>
            <a:ext cx="3332285" cy="138499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400" b="0" i="0" u="none" strike="noStrike" cap="none">
                <a:solidFill>
                  <a:schemeClr val="dk1"/>
                </a:solidFill>
                <a:latin typeface="Arial"/>
                <a:ea typeface="Arial"/>
                <a:cs typeface="Arial"/>
                <a:sym typeface="Arial"/>
              </a:rPr>
              <a:t>Il Tableau de Bord </a:t>
            </a:r>
            <a:r>
              <a:rPr lang="it-IT" sz="1400" b="1" i="0" u="none" strike="noStrike" cap="none">
                <a:solidFill>
                  <a:schemeClr val="dk1"/>
                </a:solidFill>
                <a:latin typeface="Arial"/>
                <a:ea typeface="Arial"/>
                <a:cs typeface="Arial"/>
                <a:sym typeface="Arial"/>
              </a:rPr>
              <a:t>raccoglie le metriche identificate</a:t>
            </a:r>
            <a:r>
              <a:rPr lang="it-IT" sz="1400" b="0" i="0" u="none" strike="noStrike" cap="none">
                <a:solidFill>
                  <a:schemeClr val="dk1"/>
                </a:solidFill>
                <a:latin typeface="Arial"/>
                <a:ea typeface="Arial"/>
                <a:cs typeface="Arial"/>
                <a:sym typeface="Arial"/>
              </a:rPr>
              <a:t> (con relativi target di riferimento) dal sistema di indicatori aziendali e </a:t>
            </a:r>
            <a:r>
              <a:rPr lang="it-IT" sz="1400" b="1" i="0" u="none" strike="noStrike" cap="none">
                <a:solidFill>
                  <a:schemeClr val="dk1"/>
                </a:solidFill>
                <a:latin typeface="Arial"/>
                <a:ea typeface="Arial"/>
                <a:cs typeface="Arial"/>
                <a:sym typeface="Arial"/>
              </a:rPr>
              <a:t>li traduce in report specializzati</a:t>
            </a:r>
            <a:r>
              <a:rPr lang="it-IT" sz="1400" b="0" i="0" u="none" strike="noStrike" cap="none">
                <a:solidFill>
                  <a:schemeClr val="dk1"/>
                </a:solidFill>
                <a:latin typeface="Arial"/>
                <a:ea typeface="Arial"/>
                <a:cs typeface="Arial"/>
                <a:sym typeface="Arial"/>
              </a:rPr>
              <a:t> che consentono una più facile lettura e interpretazione. </a:t>
            </a:r>
            <a:endParaRPr/>
          </a:p>
        </p:txBody>
      </p:sp>
      <p:cxnSp>
        <p:nvCxnSpPr>
          <p:cNvPr id="327" name="Google Shape;327;p7"/>
          <p:cNvCxnSpPr/>
          <p:nvPr/>
        </p:nvCxnSpPr>
        <p:spPr>
          <a:xfrm rot="10800000" flipH="1">
            <a:off x="4815254" y="1527176"/>
            <a:ext cx="1055077" cy="574675"/>
          </a:xfrm>
          <a:prstGeom prst="straightConnector1">
            <a:avLst/>
          </a:prstGeom>
          <a:noFill/>
          <a:ln w="12700" cap="flat" cmpd="sng">
            <a:solidFill>
              <a:schemeClr val="dk1"/>
            </a:solidFill>
            <a:prstDash val="solid"/>
            <a:round/>
            <a:headEnd type="none" w="sm" len="sm"/>
            <a:tailEnd type="triangle" w="med" len="med"/>
          </a:ln>
        </p:spPr>
      </p:cxnSp>
      <p:sp>
        <p:nvSpPr>
          <p:cNvPr id="328" name="Google Shape;328;p7"/>
          <p:cNvSpPr/>
          <p:nvPr/>
        </p:nvSpPr>
        <p:spPr>
          <a:xfrm>
            <a:off x="4788877" y="2065338"/>
            <a:ext cx="90854" cy="88900"/>
          </a:xfrm>
          <a:prstGeom prst="ellipse">
            <a:avLst/>
          </a:prstGeom>
          <a:solidFill>
            <a:schemeClr val="dk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cxnSp>
        <p:nvCxnSpPr>
          <p:cNvPr id="329" name="Google Shape;329;p7"/>
          <p:cNvCxnSpPr/>
          <p:nvPr/>
        </p:nvCxnSpPr>
        <p:spPr>
          <a:xfrm>
            <a:off x="4815254" y="4010025"/>
            <a:ext cx="1096108" cy="522288"/>
          </a:xfrm>
          <a:prstGeom prst="straightConnector1">
            <a:avLst/>
          </a:prstGeom>
          <a:noFill/>
          <a:ln w="12700" cap="flat" cmpd="sng">
            <a:solidFill>
              <a:schemeClr val="dk1"/>
            </a:solidFill>
            <a:prstDash val="solid"/>
            <a:round/>
            <a:headEnd type="none" w="sm" len="sm"/>
            <a:tailEnd type="triangle" w="med" len="med"/>
          </a:ln>
        </p:spPr>
      </p:cxnSp>
      <p:sp>
        <p:nvSpPr>
          <p:cNvPr id="330" name="Google Shape;330;p7"/>
          <p:cNvSpPr/>
          <p:nvPr/>
        </p:nvSpPr>
        <p:spPr>
          <a:xfrm>
            <a:off x="4788877" y="3959225"/>
            <a:ext cx="90854" cy="88900"/>
          </a:xfrm>
          <a:prstGeom prst="ellipse">
            <a:avLst/>
          </a:prstGeom>
          <a:solidFill>
            <a:schemeClr val="dk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2000"/>
                                        <p:tgtEl>
                                          <p:spTgt spid="27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fade">
                                      <p:cBhvr>
                                        <p:cTn id="14" dur="2000"/>
                                        <p:tgtEl>
                                          <p:spTgt spid="32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2000"/>
                                        <p:tgtEl>
                                          <p:spTgt spid="268"/>
                                        </p:tgtEl>
                                      </p:cBhvr>
                                    </p:animEffect>
                                  </p:childTnLst>
                                </p:cTn>
                              </p:par>
                              <p:par>
                                <p:cTn id="19" presetID="10" presetClass="entr" presetSubtype="0" fill="hold" nodeType="with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2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2000"/>
                                        <p:tgtEl>
                                          <p:spTgt spid="270"/>
                                        </p:tgtEl>
                                      </p:cBhvr>
                                    </p:animEffect>
                                  </p:childTnLst>
                                </p:cTn>
                              </p:par>
                              <p:par>
                                <p:cTn id="25" presetID="10" presetClass="entr" presetSubtype="0" fill="hold"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fade">
                                      <p:cBhvr>
                                        <p:cTn id="27" dur="2000"/>
                                        <p:tgtEl>
                                          <p:spTgt spid="271"/>
                                        </p:tgtEl>
                                      </p:cBhvr>
                                    </p:animEffect>
                                  </p:childTnLst>
                                </p:cTn>
                              </p:par>
                              <p:par>
                                <p:cTn id="28" presetID="10" presetClass="entr" presetSubtype="0" fill="hold"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fade">
                                      <p:cBhvr>
                                        <p:cTn id="30" dur="2000"/>
                                        <p:tgtEl>
                                          <p:spTgt spid="272"/>
                                        </p:tgtEl>
                                      </p:cBhvr>
                                    </p:animEffect>
                                  </p:childTnLst>
                                </p:cTn>
                              </p:par>
                              <p:par>
                                <p:cTn id="31" presetID="10" presetClass="entr" presetSubtype="0" fill="hold"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fade">
                                      <p:cBhvr>
                                        <p:cTn id="33" dur="2000"/>
                                        <p:tgtEl>
                                          <p:spTgt spid="273"/>
                                        </p:tgtEl>
                                      </p:cBhvr>
                                    </p:animEffect>
                                  </p:childTnLst>
                                </p:cTn>
                              </p:par>
                              <p:par>
                                <p:cTn id="34" presetID="10" presetClass="entr" presetSubtype="0" fill="hold" nodeType="withEffect">
                                  <p:stCondLst>
                                    <p:cond delay="0"/>
                                  </p:stCondLst>
                                  <p:childTnLst>
                                    <p:set>
                                      <p:cBhvr>
                                        <p:cTn id="35" dur="1" fill="hold">
                                          <p:stCondLst>
                                            <p:cond delay="0"/>
                                          </p:stCondLst>
                                        </p:cTn>
                                        <p:tgtEl>
                                          <p:spTgt spid="276"/>
                                        </p:tgtEl>
                                        <p:attrNameLst>
                                          <p:attrName>style.visibility</p:attrName>
                                        </p:attrNameLst>
                                      </p:cBhvr>
                                      <p:to>
                                        <p:strVal val="visible"/>
                                      </p:to>
                                    </p:set>
                                    <p:animEffect transition="in" filter="fade">
                                      <p:cBhvr>
                                        <p:cTn id="36" dur="2000"/>
                                        <p:tgtEl>
                                          <p:spTgt spid="276"/>
                                        </p:tgtEl>
                                      </p:cBhvr>
                                    </p:animEffect>
                                  </p:childTnLst>
                                </p:cTn>
                              </p:par>
                              <p:par>
                                <p:cTn id="37" presetID="10" presetClass="entr" presetSubtype="0" fill="hold" nodeType="withEffect">
                                  <p:stCondLst>
                                    <p:cond delay="0"/>
                                  </p:stCondLst>
                                  <p:childTnLst>
                                    <p:set>
                                      <p:cBhvr>
                                        <p:cTn id="38" dur="1" fill="hold">
                                          <p:stCondLst>
                                            <p:cond delay="0"/>
                                          </p:stCondLst>
                                        </p:cTn>
                                        <p:tgtEl>
                                          <p:spTgt spid="277"/>
                                        </p:tgtEl>
                                        <p:attrNameLst>
                                          <p:attrName>style.visibility</p:attrName>
                                        </p:attrNameLst>
                                      </p:cBhvr>
                                      <p:to>
                                        <p:strVal val="visible"/>
                                      </p:to>
                                    </p:set>
                                    <p:animEffect transition="in" filter="fade">
                                      <p:cBhvr>
                                        <p:cTn id="39" dur="2000"/>
                                        <p:tgtEl>
                                          <p:spTgt spid="277"/>
                                        </p:tgtEl>
                                      </p:cBhvr>
                                    </p:animEffect>
                                  </p:childTnLst>
                                </p:cTn>
                              </p:par>
                              <p:par>
                                <p:cTn id="40" presetID="10" presetClass="entr" presetSubtype="0" fill="hold" nodeType="withEffect">
                                  <p:stCondLst>
                                    <p:cond delay="0"/>
                                  </p:stCondLst>
                                  <p:childTnLst>
                                    <p:set>
                                      <p:cBhvr>
                                        <p:cTn id="41" dur="1" fill="hold">
                                          <p:stCondLst>
                                            <p:cond delay="0"/>
                                          </p:stCondLst>
                                        </p:cTn>
                                        <p:tgtEl>
                                          <p:spTgt spid="278"/>
                                        </p:tgtEl>
                                        <p:attrNameLst>
                                          <p:attrName>style.visibility</p:attrName>
                                        </p:attrNameLst>
                                      </p:cBhvr>
                                      <p:to>
                                        <p:strVal val="visible"/>
                                      </p:to>
                                    </p:set>
                                    <p:animEffect transition="in" filter="fade">
                                      <p:cBhvr>
                                        <p:cTn id="42" dur="2000"/>
                                        <p:tgtEl>
                                          <p:spTgt spid="278"/>
                                        </p:tgtEl>
                                      </p:cBhvr>
                                    </p:animEffect>
                                  </p:childTnLst>
                                </p:cTn>
                              </p:par>
                              <p:par>
                                <p:cTn id="43" presetID="10" presetClass="entr" presetSubtype="0" fill="hold" nodeType="withEffect">
                                  <p:stCondLst>
                                    <p:cond delay="0"/>
                                  </p:stCondLst>
                                  <p:childTnLst>
                                    <p:set>
                                      <p:cBhvr>
                                        <p:cTn id="44" dur="1" fill="hold">
                                          <p:stCondLst>
                                            <p:cond delay="0"/>
                                          </p:stCondLst>
                                        </p:cTn>
                                        <p:tgtEl>
                                          <p:spTgt spid="279"/>
                                        </p:tgtEl>
                                        <p:attrNameLst>
                                          <p:attrName>style.visibility</p:attrName>
                                        </p:attrNameLst>
                                      </p:cBhvr>
                                      <p:to>
                                        <p:strVal val="visible"/>
                                      </p:to>
                                    </p:set>
                                    <p:animEffect transition="in" filter="fade">
                                      <p:cBhvr>
                                        <p:cTn id="45" dur="2000"/>
                                        <p:tgtEl>
                                          <p:spTgt spid="279"/>
                                        </p:tgtEl>
                                      </p:cBhvr>
                                    </p:animEffect>
                                  </p:childTnLst>
                                </p:cTn>
                              </p:par>
                              <p:par>
                                <p:cTn id="46" presetID="10" presetClass="entr" presetSubtype="0" fill="hold" nodeType="withEffect">
                                  <p:stCondLst>
                                    <p:cond delay="0"/>
                                  </p:stCondLst>
                                  <p:childTnLst>
                                    <p:set>
                                      <p:cBhvr>
                                        <p:cTn id="47" dur="1" fill="hold">
                                          <p:stCondLst>
                                            <p:cond delay="0"/>
                                          </p:stCondLst>
                                        </p:cTn>
                                        <p:tgtEl>
                                          <p:spTgt spid="280"/>
                                        </p:tgtEl>
                                        <p:attrNameLst>
                                          <p:attrName>style.visibility</p:attrName>
                                        </p:attrNameLst>
                                      </p:cBhvr>
                                      <p:to>
                                        <p:strVal val="visible"/>
                                      </p:to>
                                    </p:set>
                                    <p:animEffect transition="in" filter="fade">
                                      <p:cBhvr>
                                        <p:cTn id="48" dur="2000"/>
                                        <p:tgtEl>
                                          <p:spTgt spid="280"/>
                                        </p:tgtEl>
                                      </p:cBhvr>
                                    </p:animEffect>
                                  </p:childTnLst>
                                </p:cTn>
                              </p:par>
                              <p:par>
                                <p:cTn id="49" presetID="10" presetClass="entr" presetSubtype="0" fill="hold" nodeType="withEffect">
                                  <p:stCondLst>
                                    <p:cond delay="0"/>
                                  </p:stCondLst>
                                  <p:childTnLst>
                                    <p:set>
                                      <p:cBhvr>
                                        <p:cTn id="50" dur="1" fill="hold">
                                          <p:stCondLst>
                                            <p:cond delay="0"/>
                                          </p:stCondLst>
                                        </p:cTn>
                                        <p:tgtEl>
                                          <p:spTgt spid="281"/>
                                        </p:tgtEl>
                                        <p:attrNameLst>
                                          <p:attrName>style.visibility</p:attrName>
                                        </p:attrNameLst>
                                      </p:cBhvr>
                                      <p:to>
                                        <p:strVal val="visible"/>
                                      </p:to>
                                    </p:set>
                                    <p:animEffect transition="in" filter="fade">
                                      <p:cBhvr>
                                        <p:cTn id="51" dur="2000"/>
                                        <p:tgtEl>
                                          <p:spTgt spid="281"/>
                                        </p:tgtEl>
                                      </p:cBhvr>
                                    </p:animEffect>
                                  </p:childTnLst>
                                </p:cTn>
                              </p:par>
                              <p:par>
                                <p:cTn id="52" presetID="10" presetClass="entr" presetSubtype="0" fill="hold" nodeType="withEffect">
                                  <p:stCondLst>
                                    <p:cond delay="0"/>
                                  </p:stCondLst>
                                  <p:childTnLst>
                                    <p:set>
                                      <p:cBhvr>
                                        <p:cTn id="53" dur="1" fill="hold">
                                          <p:stCondLst>
                                            <p:cond delay="0"/>
                                          </p:stCondLst>
                                        </p:cTn>
                                        <p:tgtEl>
                                          <p:spTgt spid="282"/>
                                        </p:tgtEl>
                                        <p:attrNameLst>
                                          <p:attrName>style.visibility</p:attrName>
                                        </p:attrNameLst>
                                      </p:cBhvr>
                                      <p:to>
                                        <p:strVal val="visible"/>
                                      </p:to>
                                    </p:set>
                                    <p:animEffect transition="in" filter="fade">
                                      <p:cBhvr>
                                        <p:cTn id="54" dur="2000"/>
                                        <p:tgtEl>
                                          <p:spTgt spid="282"/>
                                        </p:tgtEl>
                                      </p:cBhvr>
                                    </p:animEffect>
                                  </p:childTnLst>
                                </p:cTn>
                              </p:par>
                              <p:par>
                                <p:cTn id="55" presetID="10" presetClass="entr" presetSubtype="0" fill="hold" nodeType="withEffect">
                                  <p:stCondLst>
                                    <p:cond delay="0"/>
                                  </p:stCondLst>
                                  <p:childTnLst>
                                    <p:set>
                                      <p:cBhvr>
                                        <p:cTn id="56" dur="1" fill="hold">
                                          <p:stCondLst>
                                            <p:cond delay="0"/>
                                          </p:stCondLst>
                                        </p:cTn>
                                        <p:tgtEl>
                                          <p:spTgt spid="295"/>
                                        </p:tgtEl>
                                        <p:attrNameLst>
                                          <p:attrName>style.visibility</p:attrName>
                                        </p:attrNameLst>
                                      </p:cBhvr>
                                      <p:to>
                                        <p:strVal val="visible"/>
                                      </p:to>
                                    </p:set>
                                    <p:animEffect transition="in" filter="fade">
                                      <p:cBhvr>
                                        <p:cTn id="57" dur="2000"/>
                                        <p:tgtEl>
                                          <p:spTgt spid="295"/>
                                        </p:tgtEl>
                                      </p:cBhvr>
                                    </p:animEffect>
                                  </p:childTnLst>
                                </p:cTn>
                              </p:par>
                              <p:par>
                                <p:cTn id="58" presetID="10" presetClass="entr" presetSubtype="0" fill="hold" nodeType="withEffect">
                                  <p:stCondLst>
                                    <p:cond delay="0"/>
                                  </p:stCondLst>
                                  <p:childTnLst>
                                    <p:set>
                                      <p:cBhvr>
                                        <p:cTn id="59" dur="1" fill="hold">
                                          <p:stCondLst>
                                            <p:cond delay="0"/>
                                          </p:stCondLst>
                                        </p:cTn>
                                        <p:tgtEl>
                                          <p:spTgt spid="296"/>
                                        </p:tgtEl>
                                        <p:attrNameLst>
                                          <p:attrName>style.visibility</p:attrName>
                                        </p:attrNameLst>
                                      </p:cBhvr>
                                      <p:to>
                                        <p:strVal val="visible"/>
                                      </p:to>
                                    </p:set>
                                    <p:animEffect transition="in" filter="fade">
                                      <p:cBhvr>
                                        <p:cTn id="60" dur="2000"/>
                                        <p:tgtEl>
                                          <p:spTgt spid="296"/>
                                        </p:tgtEl>
                                      </p:cBhvr>
                                    </p:animEffect>
                                  </p:childTnLst>
                                </p:cTn>
                              </p:par>
                              <p:par>
                                <p:cTn id="61" presetID="10" presetClass="entr" presetSubtype="0" fill="hold" nodeType="with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2000"/>
                                        <p:tgtEl>
                                          <p:spTgt spid="297"/>
                                        </p:tgtEl>
                                      </p:cBhvr>
                                    </p:animEffect>
                                  </p:childTnLst>
                                </p:cTn>
                              </p:par>
                              <p:par>
                                <p:cTn id="64" presetID="10" presetClass="entr" presetSubtype="0" fill="hold" nodeType="withEffect">
                                  <p:stCondLst>
                                    <p:cond delay="0"/>
                                  </p:stCondLst>
                                  <p:childTnLst>
                                    <p:set>
                                      <p:cBhvr>
                                        <p:cTn id="65" dur="1" fill="hold">
                                          <p:stCondLst>
                                            <p:cond delay="0"/>
                                          </p:stCondLst>
                                        </p:cTn>
                                        <p:tgtEl>
                                          <p:spTgt spid="298"/>
                                        </p:tgtEl>
                                        <p:attrNameLst>
                                          <p:attrName>style.visibility</p:attrName>
                                        </p:attrNameLst>
                                      </p:cBhvr>
                                      <p:to>
                                        <p:strVal val="visible"/>
                                      </p:to>
                                    </p:set>
                                    <p:animEffect transition="in" filter="fade">
                                      <p:cBhvr>
                                        <p:cTn id="66" dur="2000"/>
                                        <p:tgtEl>
                                          <p:spTgt spid="298"/>
                                        </p:tgtEl>
                                      </p:cBhvr>
                                    </p:animEffect>
                                  </p:childTnLst>
                                </p:cTn>
                              </p:par>
                              <p:par>
                                <p:cTn id="67" presetID="10" presetClass="entr" presetSubtype="0" fill="hold" nodeType="withEffect">
                                  <p:stCondLst>
                                    <p:cond delay="0"/>
                                  </p:stCondLst>
                                  <p:childTnLst>
                                    <p:set>
                                      <p:cBhvr>
                                        <p:cTn id="68" dur="1" fill="hold">
                                          <p:stCondLst>
                                            <p:cond delay="0"/>
                                          </p:stCondLst>
                                        </p:cTn>
                                        <p:tgtEl>
                                          <p:spTgt spid="299"/>
                                        </p:tgtEl>
                                        <p:attrNameLst>
                                          <p:attrName>style.visibility</p:attrName>
                                        </p:attrNameLst>
                                      </p:cBhvr>
                                      <p:to>
                                        <p:strVal val="visible"/>
                                      </p:to>
                                    </p:set>
                                    <p:animEffect transition="in" filter="fade">
                                      <p:cBhvr>
                                        <p:cTn id="69" dur="2000"/>
                                        <p:tgtEl>
                                          <p:spTgt spid="299"/>
                                        </p:tgtEl>
                                      </p:cBhvr>
                                    </p:animEffect>
                                  </p:childTnLst>
                                </p:cTn>
                              </p:par>
                              <p:par>
                                <p:cTn id="70" presetID="10" presetClass="entr" presetSubtype="0" fill="hold" nodeType="withEffect">
                                  <p:stCondLst>
                                    <p:cond delay="0"/>
                                  </p:stCondLst>
                                  <p:childTnLst>
                                    <p:set>
                                      <p:cBhvr>
                                        <p:cTn id="71" dur="1" fill="hold">
                                          <p:stCondLst>
                                            <p:cond delay="0"/>
                                          </p:stCondLst>
                                        </p:cTn>
                                        <p:tgtEl>
                                          <p:spTgt spid="300"/>
                                        </p:tgtEl>
                                        <p:attrNameLst>
                                          <p:attrName>style.visibility</p:attrName>
                                        </p:attrNameLst>
                                      </p:cBhvr>
                                      <p:to>
                                        <p:strVal val="visible"/>
                                      </p:to>
                                    </p:set>
                                    <p:animEffect transition="in" filter="fade">
                                      <p:cBhvr>
                                        <p:cTn id="72" dur="2000"/>
                                        <p:tgtEl>
                                          <p:spTgt spid="300"/>
                                        </p:tgtEl>
                                      </p:cBhvr>
                                    </p:animEffect>
                                  </p:childTnLst>
                                </p:cTn>
                              </p:par>
                              <p:par>
                                <p:cTn id="73" presetID="10" presetClass="entr" presetSubtype="0" fill="hold" nodeType="withEffect">
                                  <p:stCondLst>
                                    <p:cond delay="0"/>
                                  </p:stCondLst>
                                  <p:childTnLst>
                                    <p:set>
                                      <p:cBhvr>
                                        <p:cTn id="74" dur="1" fill="hold">
                                          <p:stCondLst>
                                            <p:cond delay="0"/>
                                          </p:stCondLst>
                                        </p:cTn>
                                        <p:tgtEl>
                                          <p:spTgt spid="301"/>
                                        </p:tgtEl>
                                        <p:attrNameLst>
                                          <p:attrName>style.visibility</p:attrName>
                                        </p:attrNameLst>
                                      </p:cBhvr>
                                      <p:to>
                                        <p:strVal val="visible"/>
                                      </p:to>
                                    </p:set>
                                    <p:animEffect transition="in" filter="fade">
                                      <p:cBhvr>
                                        <p:cTn id="75" dur="2000"/>
                                        <p:tgtEl>
                                          <p:spTgt spid="301"/>
                                        </p:tgtEl>
                                      </p:cBhvr>
                                    </p:animEffect>
                                  </p:childTnLst>
                                </p:cTn>
                              </p:par>
                              <p:par>
                                <p:cTn id="76" presetID="10" presetClass="entr" presetSubtype="0" fill="hold" nodeType="withEffect">
                                  <p:stCondLst>
                                    <p:cond delay="0"/>
                                  </p:stCondLst>
                                  <p:childTnLst>
                                    <p:set>
                                      <p:cBhvr>
                                        <p:cTn id="77" dur="1" fill="hold">
                                          <p:stCondLst>
                                            <p:cond delay="0"/>
                                          </p:stCondLst>
                                        </p:cTn>
                                        <p:tgtEl>
                                          <p:spTgt spid="302"/>
                                        </p:tgtEl>
                                        <p:attrNameLst>
                                          <p:attrName>style.visibility</p:attrName>
                                        </p:attrNameLst>
                                      </p:cBhvr>
                                      <p:to>
                                        <p:strVal val="visible"/>
                                      </p:to>
                                    </p:set>
                                    <p:animEffect transition="in" filter="fade">
                                      <p:cBhvr>
                                        <p:cTn id="78" dur="2000"/>
                                        <p:tgtEl>
                                          <p:spTgt spid="302"/>
                                        </p:tgtEl>
                                      </p:cBhvr>
                                    </p:animEffect>
                                  </p:childTnLst>
                                </p:cTn>
                              </p:par>
                              <p:par>
                                <p:cTn id="79" presetID="10" presetClass="entr" presetSubtype="0" fill="hold" nodeType="withEffect">
                                  <p:stCondLst>
                                    <p:cond delay="0"/>
                                  </p:stCondLst>
                                  <p:childTnLst>
                                    <p:set>
                                      <p:cBhvr>
                                        <p:cTn id="80" dur="1" fill="hold">
                                          <p:stCondLst>
                                            <p:cond delay="0"/>
                                          </p:stCondLst>
                                        </p:cTn>
                                        <p:tgtEl>
                                          <p:spTgt spid="303"/>
                                        </p:tgtEl>
                                        <p:attrNameLst>
                                          <p:attrName>style.visibility</p:attrName>
                                        </p:attrNameLst>
                                      </p:cBhvr>
                                      <p:to>
                                        <p:strVal val="visible"/>
                                      </p:to>
                                    </p:set>
                                    <p:animEffect transition="in" filter="fade">
                                      <p:cBhvr>
                                        <p:cTn id="81" dur="2000"/>
                                        <p:tgtEl>
                                          <p:spTgt spid="303"/>
                                        </p:tgtEl>
                                      </p:cBhvr>
                                    </p:animEffect>
                                  </p:childTnLst>
                                </p:cTn>
                              </p:par>
                              <p:par>
                                <p:cTn id="82" presetID="10" presetClass="entr" presetSubtype="0" fill="hold" nodeType="withEffect">
                                  <p:stCondLst>
                                    <p:cond delay="0"/>
                                  </p:stCondLst>
                                  <p:childTnLst>
                                    <p:set>
                                      <p:cBhvr>
                                        <p:cTn id="83" dur="1" fill="hold">
                                          <p:stCondLst>
                                            <p:cond delay="0"/>
                                          </p:stCondLst>
                                        </p:cTn>
                                        <p:tgtEl>
                                          <p:spTgt spid="304"/>
                                        </p:tgtEl>
                                        <p:attrNameLst>
                                          <p:attrName>style.visibility</p:attrName>
                                        </p:attrNameLst>
                                      </p:cBhvr>
                                      <p:to>
                                        <p:strVal val="visible"/>
                                      </p:to>
                                    </p:set>
                                    <p:animEffect transition="in" filter="fade">
                                      <p:cBhvr>
                                        <p:cTn id="84" dur="2000"/>
                                        <p:tgtEl>
                                          <p:spTgt spid="304"/>
                                        </p:tgtEl>
                                      </p:cBhvr>
                                    </p:animEffect>
                                  </p:childTnLst>
                                </p:cTn>
                              </p:par>
                              <p:par>
                                <p:cTn id="85" presetID="10" presetClass="entr" presetSubtype="0" fill="hold" nodeType="withEffect">
                                  <p:stCondLst>
                                    <p:cond delay="0"/>
                                  </p:stCondLst>
                                  <p:childTnLst>
                                    <p:set>
                                      <p:cBhvr>
                                        <p:cTn id="86" dur="1" fill="hold">
                                          <p:stCondLst>
                                            <p:cond delay="0"/>
                                          </p:stCondLst>
                                        </p:cTn>
                                        <p:tgtEl>
                                          <p:spTgt spid="305"/>
                                        </p:tgtEl>
                                        <p:attrNameLst>
                                          <p:attrName>style.visibility</p:attrName>
                                        </p:attrNameLst>
                                      </p:cBhvr>
                                      <p:to>
                                        <p:strVal val="visible"/>
                                      </p:to>
                                    </p:set>
                                    <p:animEffect transition="in" filter="fade">
                                      <p:cBhvr>
                                        <p:cTn id="87" dur="2000"/>
                                        <p:tgtEl>
                                          <p:spTgt spid="305"/>
                                        </p:tgtEl>
                                      </p:cBhvr>
                                    </p:animEffect>
                                  </p:childTnLst>
                                </p:cTn>
                              </p:par>
                              <p:par>
                                <p:cTn id="88" presetID="10" presetClass="entr" presetSubtype="0" fill="hold" nodeType="withEffect">
                                  <p:stCondLst>
                                    <p:cond delay="0"/>
                                  </p:stCondLst>
                                  <p:childTnLst>
                                    <p:set>
                                      <p:cBhvr>
                                        <p:cTn id="89" dur="1" fill="hold">
                                          <p:stCondLst>
                                            <p:cond delay="0"/>
                                          </p:stCondLst>
                                        </p:cTn>
                                        <p:tgtEl>
                                          <p:spTgt spid="306"/>
                                        </p:tgtEl>
                                        <p:attrNameLst>
                                          <p:attrName>style.visibility</p:attrName>
                                        </p:attrNameLst>
                                      </p:cBhvr>
                                      <p:to>
                                        <p:strVal val="visible"/>
                                      </p:to>
                                    </p:set>
                                    <p:animEffect transition="in" filter="fade">
                                      <p:cBhvr>
                                        <p:cTn id="90" dur="2000"/>
                                        <p:tgtEl>
                                          <p:spTgt spid="306"/>
                                        </p:tgtEl>
                                      </p:cBhvr>
                                    </p:animEffect>
                                  </p:childTnLst>
                                </p:cTn>
                              </p:par>
                              <p:par>
                                <p:cTn id="91" presetID="10" presetClass="entr" presetSubtype="0" fill="hold" nodeType="withEffect">
                                  <p:stCondLst>
                                    <p:cond delay="0"/>
                                  </p:stCondLst>
                                  <p:childTnLst>
                                    <p:set>
                                      <p:cBhvr>
                                        <p:cTn id="92" dur="1" fill="hold">
                                          <p:stCondLst>
                                            <p:cond delay="0"/>
                                          </p:stCondLst>
                                        </p:cTn>
                                        <p:tgtEl>
                                          <p:spTgt spid="307"/>
                                        </p:tgtEl>
                                        <p:attrNameLst>
                                          <p:attrName>style.visibility</p:attrName>
                                        </p:attrNameLst>
                                      </p:cBhvr>
                                      <p:to>
                                        <p:strVal val="visible"/>
                                      </p:to>
                                    </p:set>
                                    <p:animEffect transition="in" filter="fade">
                                      <p:cBhvr>
                                        <p:cTn id="93" dur="2000"/>
                                        <p:tgtEl>
                                          <p:spTgt spid="307"/>
                                        </p:tgtEl>
                                      </p:cBhvr>
                                    </p:animEffect>
                                  </p:childTnLst>
                                </p:cTn>
                              </p:par>
                              <p:par>
                                <p:cTn id="94" presetID="10" presetClass="entr" presetSubtype="0" fill="hold" nodeType="withEffect">
                                  <p:stCondLst>
                                    <p:cond delay="0"/>
                                  </p:stCondLst>
                                  <p:childTnLst>
                                    <p:set>
                                      <p:cBhvr>
                                        <p:cTn id="95" dur="1" fill="hold">
                                          <p:stCondLst>
                                            <p:cond delay="0"/>
                                          </p:stCondLst>
                                        </p:cTn>
                                        <p:tgtEl>
                                          <p:spTgt spid="308"/>
                                        </p:tgtEl>
                                        <p:attrNameLst>
                                          <p:attrName>style.visibility</p:attrName>
                                        </p:attrNameLst>
                                      </p:cBhvr>
                                      <p:to>
                                        <p:strVal val="visible"/>
                                      </p:to>
                                    </p:set>
                                    <p:animEffect transition="in" filter="fade">
                                      <p:cBhvr>
                                        <p:cTn id="96" dur="2000"/>
                                        <p:tgtEl>
                                          <p:spTgt spid="308"/>
                                        </p:tgtEl>
                                      </p:cBhvr>
                                    </p:animEffect>
                                  </p:childTnLst>
                                </p:cTn>
                              </p:par>
                              <p:par>
                                <p:cTn id="97" presetID="10" presetClass="entr" presetSubtype="0" fill="hold" nodeType="withEffect">
                                  <p:stCondLst>
                                    <p:cond delay="0"/>
                                  </p:stCondLst>
                                  <p:childTnLst>
                                    <p:set>
                                      <p:cBhvr>
                                        <p:cTn id="98" dur="1" fill="hold">
                                          <p:stCondLst>
                                            <p:cond delay="0"/>
                                          </p:stCondLst>
                                        </p:cTn>
                                        <p:tgtEl>
                                          <p:spTgt spid="309"/>
                                        </p:tgtEl>
                                        <p:attrNameLst>
                                          <p:attrName>style.visibility</p:attrName>
                                        </p:attrNameLst>
                                      </p:cBhvr>
                                      <p:to>
                                        <p:strVal val="visible"/>
                                      </p:to>
                                    </p:set>
                                    <p:animEffect transition="in" filter="fade">
                                      <p:cBhvr>
                                        <p:cTn id="99" dur="2000"/>
                                        <p:tgtEl>
                                          <p:spTgt spid="309"/>
                                        </p:tgtEl>
                                      </p:cBhvr>
                                    </p:animEffect>
                                  </p:childTnLst>
                                </p:cTn>
                              </p:par>
                              <p:par>
                                <p:cTn id="100" presetID="10" presetClass="entr" presetSubtype="0" fill="hold" nodeType="withEffect">
                                  <p:stCondLst>
                                    <p:cond delay="0"/>
                                  </p:stCondLst>
                                  <p:childTnLst>
                                    <p:set>
                                      <p:cBhvr>
                                        <p:cTn id="101" dur="1" fill="hold">
                                          <p:stCondLst>
                                            <p:cond delay="0"/>
                                          </p:stCondLst>
                                        </p:cTn>
                                        <p:tgtEl>
                                          <p:spTgt spid="310"/>
                                        </p:tgtEl>
                                        <p:attrNameLst>
                                          <p:attrName>style.visibility</p:attrName>
                                        </p:attrNameLst>
                                      </p:cBhvr>
                                      <p:to>
                                        <p:strVal val="visible"/>
                                      </p:to>
                                    </p:set>
                                    <p:animEffect transition="in" filter="fade">
                                      <p:cBhvr>
                                        <p:cTn id="102" dur="2000"/>
                                        <p:tgtEl>
                                          <p:spTgt spid="310"/>
                                        </p:tgtEl>
                                      </p:cBhvr>
                                    </p:animEffect>
                                  </p:childTnLst>
                                </p:cTn>
                              </p:par>
                              <p:par>
                                <p:cTn id="103" presetID="10" presetClass="entr" presetSubtype="0" fill="hold" nodeType="withEffect">
                                  <p:stCondLst>
                                    <p:cond delay="0"/>
                                  </p:stCondLst>
                                  <p:childTnLst>
                                    <p:set>
                                      <p:cBhvr>
                                        <p:cTn id="104" dur="1" fill="hold">
                                          <p:stCondLst>
                                            <p:cond delay="0"/>
                                          </p:stCondLst>
                                        </p:cTn>
                                        <p:tgtEl>
                                          <p:spTgt spid="311"/>
                                        </p:tgtEl>
                                        <p:attrNameLst>
                                          <p:attrName>style.visibility</p:attrName>
                                        </p:attrNameLst>
                                      </p:cBhvr>
                                      <p:to>
                                        <p:strVal val="visible"/>
                                      </p:to>
                                    </p:set>
                                    <p:animEffect transition="in" filter="fade">
                                      <p:cBhvr>
                                        <p:cTn id="105" dur="2000"/>
                                        <p:tgtEl>
                                          <p:spTgt spid="311"/>
                                        </p:tgtEl>
                                      </p:cBhvr>
                                    </p:animEffect>
                                  </p:childTnLst>
                                </p:cTn>
                              </p:par>
                              <p:par>
                                <p:cTn id="106" presetID="10" presetClass="entr" presetSubtype="0" fill="hold" nodeType="withEffect">
                                  <p:stCondLst>
                                    <p:cond delay="0"/>
                                  </p:stCondLst>
                                  <p:childTnLst>
                                    <p:set>
                                      <p:cBhvr>
                                        <p:cTn id="107" dur="1" fill="hold">
                                          <p:stCondLst>
                                            <p:cond delay="0"/>
                                          </p:stCondLst>
                                        </p:cTn>
                                        <p:tgtEl>
                                          <p:spTgt spid="312"/>
                                        </p:tgtEl>
                                        <p:attrNameLst>
                                          <p:attrName>style.visibility</p:attrName>
                                        </p:attrNameLst>
                                      </p:cBhvr>
                                      <p:to>
                                        <p:strVal val="visible"/>
                                      </p:to>
                                    </p:set>
                                    <p:animEffect transition="in" filter="fade">
                                      <p:cBhvr>
                                        <p:cTn id="108" dur="2000"/>
                                        <p:tgtEl>
                                          <p:spTgt spid="312"/>
                                        </p:tgtEl>
                                      </p:cBhvr>
                                    </p:animEffect>
                                  </p:childTnLst>
                                </p:cTn>
                              </p:par>
                              <p:par>
                                <p:cTn id="109" presetID="10" presetClass="entr" presetSubtype="0" fill="hold" nodeType="withEffect">
                                  <p:stCondLst>
                                    <p:cond delay="0"/>
                                  </p:stCondLst>
                                  <p:childTnLst>
                                    <p:set>
                                      <p:cBhvr>
                                        <p:cTn id="110" dur="1" fill="hold">
                                          <p:stCondLst>
                                            <p:cond delay="0"/>
                                          </p:stCondLst>
                                        </p:cTn>
                                        <p:tgtEl>
                                          <p:spTgt spid="313"/>
                                        </p:tgtEl>
                                        <p:attrNameLst>
                                          <p:attrName>style.visibility</p:attrName>
                                        </p:attrNameLst>
                                      </p:cBhvr>
                                      <p:to>
                                        <p:strVal val="visible"/>
                                      </p:to>
                                    </p:set>
                                    <p:animEffect transition="in" filter="fade">
                                      <p:cBhvr>
                                        <p:cTn id="111" dur="2000"/>
                                        <p:tgtEl>
                                          <p:spTgt spid="313"/>
                                        </p:tgtEl>
                                      </p:cBhvr>
                                    </p:animEffect>
                                  </p:childTnLst>
                                </p:cTn>
                              </p:par>
                              <p:par>
                                <p:cTn id="112" presetID="10" presetClass="entr" presetSubtype="0" fill="hold" nodeType="withEffect">
                                  <p:stCondLst>
                                    <p:cond delay="0"/>
                                  </p:stCondLst>
                                  <p:childTnLst>
                                    <p:set>
                                      <p:cBhvr>
                                        <p:cTn id="113" dur="1" fill="hold">
                                          <p:stCondLst>
                                            <p:cond delay="0"/>
                                          </p:stCondLst>
                                        </p:cTn>
                                        <p:tgtEl>
                                          <p:spTgt spid="314"/>
                                        </p:tgtEl>
                                        <p:attrNameLst>
                                          <p:attrName>style.visibility</p:attrName>
                                        </p:attrNameLst>
                                      </p:cBhvr>
                                      <p:to>
                                        <p:strVal val="visible"/>
                                      </p:to>
                                    </p:set>
                                    <p:animEffect transition="in" filter="fade">
                                      <p:cBhvr>
                                        <p:cTn id="114" dur="2000"/>
                                        <p:tgtEl>
                                          <p:spTgt spid="314"/>
                                        </p:tgtEl>
                                      </p:cBhvr>
                                    </p:animEffect>
                                  </p:childTnLst>
                                </p:cTn>
                              </p:par>
                              <p:par>
                                <p:cTn id="115" presetID="10" presetClass="entr" presetSubtype="0" fill="hold" nodeType="withEffect">
                                  <p:stCondLst>
                                    <p:cond delay="0"/>
                                  </p:stCondLst>
                                  <p:childTnLst>
                                    <p:set>
                                      <p:cBhvr>
                                        <p:cTn id="116" dur="1" fill="hold">
                                          <p:stCondLst>
                                            <p:cond delay="0"/>
                                          </p:stCondLst>
                                        </p:cTn>
                                        <p:tgtEl>
                                          <p:spTgt spid="315"/>
                                        </p:tgtEl>
                                        <p:attrNameLst>
                                          <p:attrName>style.visibility</p:attrName>
                                        </p:attrNameLst>
                                      </p:cBhvr>
                                      <p:to>
                                        <p:strVal val="visible"/>
                                      </p:to>
                                    </p:set>
                                    <p:animEffect transition="in" filter="fade">
                                      <p:cBhvr>
                                        <p:cTn id="117" dur="2000"/>
                                        <p:tgtEl>
                                          <p:spTgt spid="315"/>
                                        </p:tgtEl>
                                      </p:cBhvr>
                                    </p:animEffect>
                                  </p:childTnLst>
                                </p:cTn>
                              </p:par>
                              <p:par>
                                <p:cTn id="118" presetID="10" presetClass="entr" presetSubtype="0" fill="hold" nodeType="withEffect">
                                  <p:stCondLst>
                                    <p:cond delay="0"/>
                                  </p:stCondLst>
                                  <p:childTnLst>
                                    <p:set>
                                      <p:cBhvr>
                                        <p:cTn id="119" dur="1" fill="hold">
                                          <p:stCondLst>
                                            <p:cond delay="0"/>
                                          </p:stCondLst>
                                        </p:cTn>
                                        <p:tgtEl>
                                          <p:spTgt spid="316"/>
                                        </p:tgtEl>
                                        <p:attrNameLst>
                                          <p:attrName>style.visibility</p:attrName>
                                        </p:attrNameLst>
                                      </p:cBhvr>
                                      <p:to>
                                        <p:strVal val="visible"/>
                                      </p:to>
                                    </p:set>
                                    <p:animEffect transition="in" filter="fade">
                                      <p:cBhvr>
                                        <p:cTn id="120" dur="2000"/>
                                        <p:tgtEl>
                                          <p:spTgt spid="316"/>
                                        </p:tgtEl>
                                      </p:cBhvr>
                                    </p:animEffect>
                                  </p:childTnLst>
                                </p:cTn>
                              </p:par>
                              <p:par>
                                <p:cTn id="121" presetID="10" presetClass="entr" presetSubtype="0" fill="hold" nodeType="withEffect">
                                  <p:stCondLst>
                                    <p:cond delay="0"/>
                                  </p:stCondLst>
                                  <p:childTnLst>
                                    <p:set>
                                      <p:cBhvr>
                                        <p:cTn id="122" dur="1" fill="hold">
                                          <p:stCondLst>
                                            <p:cond delay="0"/>
                                          </p:stCondLst>
                                        </p:cTn>
                                        <p:tgtEl>
                                          <p:spTgt spid="317"/>
                                        </p:tgtEl>
                                        <p:attrNameLst>
                                          <p:attrName>style.visibility</p:attrName>
                                        </p:attrNameLst>
                                      </p:cBhvr>
                                      <p:to>
                                        <p:strVal val="visible"/>
                                      </p:to>
                                    </p:set>
                                    <p:animEffect transition="in" filter="fade">
                                      <p:cBhvr>
                                        <p:cTn id="123" dur="2000"/>
                                        <p:tgtEl>
                                          <p:spTgt spid="317"/>
                                        </p:tgtEl>
                                      </p:cBhvr>
                                    </p:animEffect>
                                  </p:childTnLst>
                                </p:cTn>
                              </p:par>
                              <p:par>
                                <p:cTn id="124" presetID="10" presetClass="entr" presetSubtype="0" fill="hold" nodeType="withEffect">
                                  <p:stCondLst>
                                    <p:cond delay="0"/>
                                  </p:stCondLst>
                                  <p:childTnLst>
                                    <p:set>
                                      <p:cBhvr>
                                        <p:cTn id="125" dur="1" fill="hold">
                                          <p:stCondLst>
                                            <p:cond delay="0"/>
                                          </p:stCondLst>
                                        </p:cTn>
                                        <p:tgtEl>
                                          <p:spTgt spid="318"/>
                                        </p:tgtEl>
                                        <p:attrNameLst>
                                          <p:attrName>style.visibility</p:attrName>
                                        </p:attrNameLst>
                                      </p:cBhvr>
                                      <p:to>
                                        <p:strVal val="visible"/>
                                      </p:to>
                                    </p:set>
                                    <p:animEffect transition="in" filter="fade">
                                      <p:cBhvr>
                                        <p:cTn id="126" dur="2000"/>
                                        <p:tgtEl>
                                          <p:spTgt spid="318"/>
                                        </p:tgtEl>
                                      </p:cBhvr>
                                    </p:animEffect>
                                  </p:childTnLst>
                                </p:cTn>
                              </p:par>
                              <p:par>
                                <p:cTn id="127" presetID="10" presetClass="entr" presetSubtype="0" fill="hold" nodeType="withEffect">
                                  <p:stCondLst>
                                    <p:cond delay="0"/>
                                  </p:stCondLst>
                                  <p:childTnLst>
                                    <p:set>
                                      <p:cBhvr>
                                        <p:cTn id="128" dur="1" fill="hold">
                                          <p:stCondLst>
                                            <p:cond delay="0"/>
                                          </p:stCondLst>
                                        </p:cTn>
                                        <p:tgtEl>
                                          <p:spTgt spid="319"/>
                                        </p:tgtEl>
                                        <p:attrNameLst>
                                          <p:attrName>style.visibility</p:attrName>
                                        </p:attrNameLst>
                                      </p:cBhvr>
                                      <p:to>
                                        <p:strVal val="visible"/>
                                      </p:to>
                                    </p:set>
                                    <p:animEffect transition="in" filter="fade">
                                      <p:cBhvr>
                                        <p:cTn id="129" dur="2000"/>
                                        <p:tgtEl>
                                          <p:spTgt spid="319"/>
                                        </p:tgtEl>
                                      </p:cBhvr>
                                    </p:animEffect>
                                  </p:childTnLst>
                                </p:cTn>
                              </p:par>
                              <p:par>
                                <p:cTn id="130" presetID="10" presetClass="entr" presetSubtype="0" fill="hold" nodeType="withEffect">
                                  <p:stCondLst>
                                    <p:cond delay="0"/>
                                  </p:stCondLst>
                                  <p:childTnLst>
                                    <p:set>
                                      <p:cBhvr>
                                        <p:cTn id="131" dur="1" fill="hold">
                                          <p:stCondLst>
                                            <p:cond delay="0"/>
                                          </p:stCondLst>
                                        </p:cTn>
                                        <p:tgtEl>
                                          <p:spTgt spid="320"/>
                                        </p:tgtEl>
                                        <p:attrNameLst>
                                          <p:attrName>style.visibility</p:attrName>
                                        </p:attrNameLst>
                                      </p:cBhvr>
                                      <p:to>
                                        <p:strVal val="visible"/>
                                      </p:to>
                                    </p:set>
                                    <p:animEffect transition="in" filter="fade">
                                      <p:cBhvr>
                                        <p:cTn id="132" dur="2000"/>
                                        <p:tgtEl>
                                          <p:spTgt spid="320"/>
                                        </p:tgtEl>
                                      </p:cBhvr>
                                    </p:animEffect>
                                  </p:childTnLst>
                                </p:cTn>
                              </p:par>
                              <p:par>
                                <p:cTn id="133" presetID="10" presetClass="entr" presetSubtype="0" fill="hold" nodeType="withEffect">
                                  <p:stCondLst>
                                    <p:cond delay="0"/>
                                  </p:stCondLst>
                                  <p:childTnLst>
                                    <p:set>
                                      <p:cBhvr>
                                        <p:cTn id="134" dur="1" fill="hold">
                                          <p:stCondLst>
                                            <p:cond delay="0"/>
                                          </p:stCondLst>
                                        </p:cTn>
                                        <p:tgtEl>
                                          <p:spTgt spid="321"/>
                                        </p:tgtEl>
                                        <p:attrNameLst>
                                          <p:attrName>style.visibility</p:attrName>
                                        </p:attrNameLst>
                                      </p:cBhvr>
                                      <p:to>
                                        <p:strVal val="visible"/>
                                      </p:to>
                                    </p:set>
                                    <p:animEffect transition="in" filter="fade">
                                      <p:cBhvr>
                                        <p:cTn id="135" dur="2000"/>
                                        <p:tgtEl>
                                          <p:spTgt spid="321"/>
                                        </p:tgtEl>
                                      </p:cBhvr>
                                    </p:animEffect>
                                  </p:childTnLst>
                                </p:cTn>
                              </p:par>
                              <p:par>
                                <p:cTn id="136" presetID="10" presetClass="entr" presetSubtype="0" fill="hold" nodeType="withEffect">
                                  <p:stCondLst>
                                    <p:cond delay="0"/>
                                  </p:stCondLst>
                                  <p:childTnLst>
                                    <p:set>
                                      <p:cBhvr>
                                        <p:cTn id="137" dur="1" fill="hold">
                                          <p:stCondLst>
                                            <p:cond delay="0"/>
                                          </p:stCondLst>
                                        </p:cTn>
                                        <p:tgtEl>
                                          <p:spTgt spid="322"/>
                                        </p:tgtEl>
                                        <p:attrNameLst>
                                          <p:attrName>style.visibility</p:attrName>
                                        </p:attrNameLst>
                                      </p:cBhvr>
                                      <p:to>
                                        <p:strVal val="visible"/>
                                      </p:to>
                                    </p:set>
                                    <p:animEffect transition="in" filter="fade">
                                      <p:cBhvr>
                                        <p:cTn id="138" dur="2000"/>
                                        <p:tgtEl>
                                          <p:spTgt spid="322"/>
                                        </p:tgtEl>
                                      </p:cBhvr>
                                    </p:animEffect>
                                  </p:childTnLst>
                                </p:cTn>
                              </p:par>
                              <p:par>
                                <p:cTn id="139" presetID="10" presetClass="entr" presetSubtype="0" fill="hold" nodeType="withEffect">
                                  <p:stCondLst>
                                    <p:cond delay="0"/>
                                  </p:stCondLst>
                                  <p:childTnLst>
                                    <p:set>
                                      <p:cBhvr>
                                        <p:cTn id="140" dur="1" fill="hold">
                                          <p:stCondLst>
                                            <p:cond delay="0"/>
                                          </p:stCondLst>
                                        </p:cTn>
                                        <p:tgtEl>
                                          <p:spTgt spid="323"/>
                                        </p:tgtEl>
                                        <p:attrNameLst>
                                          <p:attrName>style.visibility</p:attrName>
                                        </p:attrNameLst>
                                      </p:cBhvr>
                                      <p:to>
                                        <p:strVal val="visible"/>
                                      </p:to>
                                    </p:set>
                                    <p:animEffect transition="in" filter="fade">
                                      <p:cBhvr>
                                        <p:cTn id="141" dur="2000"/>
                                        <p:tgtEl>
                                          <p:spTgt spid="323"/>
                                        </p:tgtEl>
                                      </p:cBhvr>
                                    </p:animEffect>
                                  </p:childTnLst>
                                </p:cTn>
                              </p:par>
                              <p:par>
                                <p:cTn id="142" presetID="10" presetClass="entr" presetSubtype="0" fill="hold" nodeType="withEffect">
                                  <p:stCondLst>
                                    <p:cond delay="0"/>
                                  </p:stCondLst>
                                  <p:childTnLst>
                                    <p:set>
                                      <p:cBhvr>
                                        <p:cTn id="143" dur="1" fill="hold">
                                          <p:stCondLst>
                                            <p:cond delay="0"/>
                                          </p:stCondLst>
                                        </p:cTn>
                                        <p:tgtEl>
                                          <p:spTgt spid="328"/>
                                        </p:tgtEl>
                                        <p:attrNameLst>
                                          <p:attrName>style.visibility</p:attrName>
                                        </p:attrNameLst>
                                      </p:cBhvr>
                                      <p:to>
                                        <p:strVal val="visible"/>
                                      </p:to>
                                    </p:set>
                                    <p:animEffect transition="in" filter="fade">
                                      <p:cBhvr>
                                        <p:cTn id="144" dur="2000"/>
                                        <p:tgtEl>
                                          <p:spTgt spid="328"/>
                                        </p:tgtEl>
                                      </p:cBhvr>
                                    </p:animEffect>
                                  </p:childTnLst>
                                </p:cTn>
                              </p:par>
                              <p:par>
                                <p:cTn id="145" presetID="10" presetClass="entr" presetSubtype="0" fill="hold" nodeType="withEffect">
                                  <p:stCondLst>
                                    <p:cond delay="0"/>
                                  </p:stCondLst>
                                  <p:childTnLst>
                                    <p:set>
                                      <p:cBhvr>
                                        <p:cTn id="146" dur="1" fill="hold">
                                          <p:stCondLst>
                                            <p:cond delay="0"/>
                                          </p:stCondLst>
                                        </p:cTn>
                                        <p:tgtEl>
                                          <p:spTgt spid="330"/>
                                        </p:tgtEl>
                                        <p:attrNameLst>
                                          <p:attrName>style.visibility</p:attrName>
                                        </p:attrNameLst>
                                      </p:cBhvr>
                                      <p:to>
                                        <p:strVal val="visible"/>
                                      </p:to>
                                    </p:set>
                                    <p:animEffect transition="in" filter="fade">
                                      <p:cBhvr>
                                        <p:cTn id="147" dur="2000"/>
                                        <p:tgtEl>
                                          <p:spTgt spid="330"/>
                                        </p:tgtEl>
                                      </p:cBhvr>
                                    </p:animEffect>
                                  </p:childTnLst>
                                </p:cTn>
                              </p:par>
                            </p:childTnLst>
                          </p:cTn>
                        </p:par>
                        <p:par>
                          <p:cTn id="148" fill="hold">
                            <p:stCondLst>
                              <p:cond delay="6000"/>
                            </p:stCondLst>
                            <p:childTnLst>
                              <p:par>
                                <p:cTn id="149" presetID="10" presetClass="entr" presetSubtype="0" fill="hold" nodeType="afterEffect">
                                  <p:stCondLst>
                                    <p:cond delay="0"/>
                                  </p:stCondLst>
                                  <p:childTnLst>
                                    <p:set>
                                      <p:cBhvr>
                                        <p:cTn id="150" dur="1" fill="hold">
                                          <p:stCondLst>
                                            <p:cond delay="0"/>
                                          </p:stCondLst>
                                        </p:cTn>
                                        <p:tgtEl>
                                          <p:spTgt spid="327"/>
                                        </p:tgtEl>
                                        <p:attrNameLst>
                                          <p:attrName>style.visibility</p:attrName>
                                        </p:attrNameLst>
                                      </p:cBhvr>
                                      <p:to>
                                        <p:strVal val="visible"/>
                                      </p:to>
                                    </p:set>
                                    <p:animEffect transition="in" filter="fade">
                                      <p:cBhvr>
                                        <p:cTn id="151" dur="2000"/>
                                        <p:tgtEl>
                                          <p:spTgt spid="327"/>
                                        </p:tgtEl>
                                      </p:cBhvr>
                                    </p:animEffect>
                                  </p:childTnLst>
                                </p:cTn>
                              </p:par>
                            </p:childTnLst>
                          </p:cTn>
                        </p:par>
                        <p:par>
                          <p:cTn id="152" fill="hold">
                            <p:stCondLst>
                              <p:cond delay="8000"/>
                            </p:stCondLst>
                            <p:childTnLst>
                              <p:par>
                                <p:cTn id="153" presetID="10" presetClass="entr" presetSubtype="0" fill="hold" nodeType="afterEffect">
                                  <p:stCondLst>
                                    <p:cond delay="0"/>
                                  </p:stCondLst>
                                  <p:childTnLst>
                                    <p:set>
                                      <p:cBhvr>
                                        <p:cTn id="154" dur="1" fill="hold">
                                          <p:stCondLst>
                                            <p:cond delay="0"/>
                                          </p:stCondLst>
                                        </p:cTn>
                                        <p:tgtEl>
                                          <p:spTgt spid="326"/>
                                        </p:tgtEl>
                                        <p:attrNameLst>
                                          <p:attrName>style.visibility</p:attrName>
                                        </p:attrNameLst>
                                      </p:cBhvr>
                                      <p:to>
                                        <p:strVal val="visible"/>
                                      </p:to>
                                    </p:set>
                                    <p:animEffect transition="in" filter="fade">
                                      <p:cBhvr>
                                        <p:cTn id="155" dur="2000"/>
                                        <p:tgtEl>
                                          <p:spTgt spid="326"/>
                                        </p:tgtEl>
                                      </p:cBhvr>
                                    </p:animEffect>
                                  </p:childTnLst>
                                </p:cTn>
                              </p:par>
                            </p:childTnLst>
                          </p:cTn>
                        </p:par>
                        <p:par>
                          <p:cTn id="156" fill="hold">
                            <p:stCondLst>
                              <p:cond delay="10000"/>
                            </p:stCondLst>
                            <p:childTnLst>
                              <p:par>
                                <p:cTn id="157" presetID="10" presetClass="entr" presetSubtype="0" fill="hold" nodeType="afterEffect">
                                  <p:stCondLst>
                                    <p:cond delay="0"/>
                                  </p:stCondLst>
                                  <p:childTnLst>
                                    <p:set>
                                      <p:cBhvr>
                                        <p:cTn id="158" dur="1" fill="hold">
                                          <p:stCondLst>
                                            <p:cond delay="0"/>
                                          </p:stCondLst>
                                        </p:cTn>
                                        <p:tgtEl>
                                          <p:spTgt spid="329"/>
                                        </p:tgtEl>
                                        <p:attrNameLst>
                                          <p:attrName>style.visibility</p:attrName>
                                        </p:attrNameLst>
                                      </p:cBhvr>
                                      <p:to>
                                        <p:strVal val="visible"/>
                                      </p:to>
                                    </p:set>
                                    <p:animEffect transition="in" filter="fade">
                                      <p:cBhvr>
                                        <p:cTn id="159" dur="2000"/>
                                        <p:tgtEl>
                                          <p:spTgt spid="329"/>
                                        </p:tgtEl>
                                      </p:cBhvr>
                                    </p:animEffect>
                                  </p:childTnLst>
                                </p:cTn>
                              </p:par>
                            </p:childTnLst>
                          </p:cTn>
                        </p:par>
                        <p:par>
                          <p:cTn id="160" fill="hold">
                            <p:stCondLst>
                              <p:cond delay="12000"/>
                            </p:stCondLst>
                            <p:childTnLst>
                              <p:par>
                                <p:cTn id="161" presetID="10" presetClass="entr" presetSubtype="0" fill="hold" nodeType="afterEffect">
                                  <p:stCondLst>
                                    <p:cond delay="0"/>
                                  </p:stCondLst>
                                  <p:childTnLst>
                                    <p:set>
                                      <p:cBhvr>
                                        <p:cTn id="162" dur="1" fill="hold">
                                          <p:stCondLst>
                                            <p:cond delay="0"/>
                                          </p:stCondLst>
                                        </p:cTn>
                                        <p:tgtEl>
                                          <p:spTgt spid="325"/>
                                        </p:tgtEl>
                                        <p:attrNameLst>
                                          <p:attrName>style.visibility</p:attrName>
                                        </p:attrNameLst>
                                      </p:cBhvr>
                                      <p:to>
                                        <p:strVal val="visible"/>
                                      </p:to>
                                    </p:set>
                                    <p:animEffect transition="in" filter="fade">
                                      <p:cBhvr>
                                        <p:cTn id="163"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
          <p:cNvSpPr/>
          <p:nvPr/>
        </p:nvSpPr>
        <p:spPr>
          <a:xfrm rot="5400000">
            <a:off x="389487" y="4131469"/>
            <a:ext cx="1265238" cy="1504950"/>
          </a:xfrm>
          <a:prstGeom prst="foldedCorner">
            <a:avLst>
              <a:gd name="adj" fmla="val 12500"/>
            </a:avLst>
          </a:prstGeom>
          <a:solidFill>
            <a:schemeClr val="lt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36" name="Google Shape;336;p8"/>
          <p:cNvSpPr/>
          <p:nvPr/>
        </p:nvSpPr>
        <p:spPr>
          <a:xfrm rot="5400000">
            <a:off x="418795" y="705644"/>
            <a:ext cx="1265238" cy="1504950"/>
          </a:xfrm>
          <a:prstGeom prst="foldedCorner">
            <a:avLst>
              <a:gd name="adj" fmla="val 12500"/>
            </a:avLst>
          </a:prstGeom>
          <a:solidFill>
            <a:srgbClr val="FFFF00"/>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37" name="Google Shape;337;p8"/>
          <p:cNvSpPr/>
          <p:nvPr/>
        </p:nvSpPr>
        <p:spPr>
          <a:xfrm rot="5400000">
            <a:off x="317683" y="918369"/>
            <a:ext cx="1265238" cy="1504950"/>
          </a:xfrm>
          <a:prstGeom prst="foldedCorner">
            <a:avLst>
              <a:gd name="adj" fmla="val 12500"/>
            </a:avLst>
          </a:prstGeom>
          <a:solidFill>
            <a:schemeClr val="lt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38" name="Google Shape;338;p8"/>
          <p:cNvSpPr txBox="1"/>
          <p:nvPr/>
        </p:nvSpPr>
        <p:spPr>
          <a:xfrm>
            <a:off x="293077" y="827088"/>
            <a:ext cx="128514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1" i="1" u="none" strike="noStrike" cap="none">
                <a:solidFill>
                  <a:srgbClr val="002462"/>
                </a:solidFill>
                <a:latin typeface="Verdana"/>
                <a:ea typeface="Verdana"/>
                <a:cs typeface="Verdana"/>
                <a:sym typeface="Verdana"/>
              </a:rPr>
              <a:t>Indice</a:t>
            </a:r>
            <a:endParaRPr sz="1000" b="1" i="1" u="none" strike="noStrike" cap="none">
              <a:solidFill>
                <a:srgbClr val="002462"/>
              </a:solidFill>
              <a:latin typeface="Verdana"/>
              <a:ea typeface="Verdana"/>
              <a:cs typeface="Verdana"/>
              <a:sym typeface="Verdana"/>
            </a:endParaRPr>
          </a:p>
        </p:txBody>
      </p:sp>
      <p:sp>
        <p:nvSpPr>
          <p:cNvPr id="339" name="Google Shape;339;p8"/>
          <p:cNvSpPr/>
          <p:nvPr/>
        </p:nvSpPr>
        <p:spPr>
          <a:xfrm rot="5400000">
            <a:off x="251741" y="2680494"/>
            <a:ext cx="1265238" cy="1504950"/>
          </a:xfrm>
          <a:prstGeom prst="foldedCorner">
            <a:avLst>
              <a:gd name="adj" fmla="val 12500"/>
            </a:avLst>
          </a:prstGeom>
          <a:solidFill>
            <a:schemeClr val="lt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0" name="Google Shape;340;p8"/>
          <p:cNvSpPr txBox="1"/>
          <p:nvPr/>
        </p:nvSpPr>
        <p:spPr>
          <a:xfrm>
            <a:off x="381000" y="3090864"/>
            <a:ext cx="1015512" cy="39687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1" u="none" strike="noStrike" cap="none">
                <a:solidFill>
                  <a:srgbClr val="002462"/>
                </a:solidFill>
                <a:latin typeface="Verdana"/>
                <a:ea typeface="Verdana"/>
                <a:cs typeface="Verdana"/>
                <a:sym typeface="Verdana"/>
              </a:rPr>
              <a:t>Sintesi delle evidenze</a:t>
            </a:r>
            <a:endParaRPr sz="1000" b="1" i="1" u="none" strike="noStrike" cap="none">
              <a:solidFill>
                <a:srgbClr val="002462"/>
              </a:solidFill>
              <a:latin typeface="Verdana"/>
              <a:ea typeface="Verdana"/>
              <a:cs typeface="Verdana"/>
              <a:sym typeface="Verdana"/>
            </a:endParaRPr>
          </a:p>
        </p:txBody>
      </p:sp>
      <p:sp>
        <p:nvSpPr>
          <p:cNvPr id="341" name="Google Shape;341;p8"/>
          <p:cNvSpPr/>
          <p:nvPr/>
        </p:nvSpPr>
        <p:spPr>
          <a:xfrm rot="5400000">
            <a:off x="272257" y="4337844"/>
            <a:ext cx="1265238" cy="1504950"/>
          </a:xfrm>
          <a:prstGeom prst="foldedCorner">
            <a:avLst>
              <a:gd name="adj" fmla="val 12500"/>
            </a:avLst>
          </a:prstGeom>
          <a:solidFill>
            <a:schemeClr val="lt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2" name="Google Shape;342;p8"/>
          <p:cNvSpPr txBox="1"/>
          <p:nvPr/>
        </p:nvSpPr>
        <p:spPr>
          <a:xfrm>
            <a:off x="342900" y="4852989"/>
            <a:ext cx="1135674" cy="39687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1" u="none" strike="noStrike" cap="none">
                <a:solidFill>
                  <a:srgbClr val="002462"/>
                </a:solidFill>
                <a:latin typeface="Verdana"/>
                <a:ea typeface="Verdana"/>
                <a:cs typeface="Verdana"/>
                <a:sym typeface="Verdana"/>
              </a:rPr>
              <a:t>Alberi degli scostamenti</a:t>
            </a:r>
            <a:endParaRPr sz="1000" b="1" i="1" u="none" strike="noStrike" cap="none">
              <a:solidFill>
                <a:srgbClr val="002462"/>
              </a:solidFill>
              <a:latin typeface="Verdana"/>
              <a:ea typeface="Verdana"/>
              <a:cs typeface="Verdana"/>
              <a:sym typeface="Verdana"/>
            </a:endParaRPr>
          </a:p>
        </p:txBody>
      </p:sp>
      <p:sp>
        <p:nvSpPr>
          <p:cNvPr id="343" name="Google Shape;343;p8"/>
          <p:cNvSpPr/>
          <p:nvPr/>
        </p:nvSpPr>
        <p:spPr>
          <a:xfrm rot="10800000">
            <a:off x="756139" y="2609851"/>
            <a:ext cx="309197" cy="138113"/>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4" name="Google Shape;344;p8"/>
          <p:cNvSpPr/>
          <p:nvPr/>
        </p:nvSpPr>
        <p:spPr>
          <a:xfrm rot="5400000">
            <a:off x="216572" y="1172369"/>
            <a:ext cx="1265238" cy="1504950"/>
          </a:xfrm>
          <a:prstGeom prst="foldedCorner">
            <a:avLst>
              <a:gd name="adj" fmla="val 12500"/>
            </a:avLst>
          </a:prstGeom>
          <a:solidFill>
            <a:schemeClr val="lt1"/>
          </a:solidFill>
          <a:ln w="127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5" name="Google Shape;345;p8"/>
          <p:cNvSpPr txBox="1"/>
          <p:nvPr/>
        </p:nvSpPr>
        <p:spPr>
          <a:xfrm>
            <a:off x="80597" y="1581151"/>
            <a:ext cx="1515208" cy="39687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1" u="none" strike="noStrike" cap="none">
                <a:solidFill>
                  <a:srgbClr val="002462"/>
                </a:solidFill>
                <a:latin typeface="Verdana"/>
                <a:ea typeface="Verdana"/>
                <a:cs typeface="Verdana"/>
                <a:sym typeface="Verdana"/>
              </a:rPr>
              <a:t>Tableau de Bord</a:t>
            </a:r>
            <a:endParaRPr/>
          </a:p>
          <a:p>
            <a:pPr marL="0" marR="0" lvl="0" indent="0" algn="ctr" rtl="0">
              <a:spcBef>
                <a:spcPts val="0"/>
              </a:spcBef>
              <a:spcAft>
                <a:spcPts val="0"/>
              </a:spcAft>
              <a:buNone/>
            </a:pPr>
            <a:r>
              <a:rPr lang="it-IT" sz="1000" b="1" i="1" u="none" strike="noStrike" cap="none">
                <a:solidFill>
                  <a:srgbClr val="002462"/>
                </a:solidFill>
                <a:latin typeface="Verdana"/>
                <a:ea typeface="Verdana"/>
                <a:cs typeface="Verdana"/>
                <a:sym typeface="Verdana"/>
              </a:rPr>
              <a:t>Marzo 2011</a:t>
            </a:r>
            <a:endParaRPr sz="1000" b="1" i="1" u="none" strike="noStrike" cap="none">
              <a:solidFill>
                <a:srgbClr val="002462"/>
              </a:solidFill>
              <a:latin typeface="Verdana"/>
              <a:ea typeface="Verdana"/>
              <a:cs typeface="Verdana"/>
              <a:sym typeface="Verdana"/>
            </a:endParaRPr>
          </a:p>
        </p:txBody>
      </p:sp>
      <p:sp>
        <p:nvSpPr>
          <p:cNvPr id="346" name="Google Shape;346;p8"/>
          <p:cNvSpPr txBox="1"/>
          <p:nvPr/>
        </p:nvSpPr>
        <p:spPr>
          <a:xfrm>
            <a:off x="205150" y="1043000"/>
            <a:ext cx="1668900" cy="3969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1" i="1" u="none" strike="noStrike" cap="none">
                <a:solidFill>
                  <a:srgbClr val="002462"/>
                </a:solidFill>
                <a:latin typeface="Verdana"/>
                <a:ea typeface="Verdana"/>
                <a:cs typeface="Verdana"/>
                <a:sym typeface="Verdana"/>
              </a:rPr>
              <a:t>Lista di distribuzione</a:t>
            </a:r>
            <a:endParaRPr sz="1000" b="1" i="1" u="none" strike="noStrike" cap="none">
              <a:solidFill>
                <a:srgbClr val="002462"/>
              </a:solidFill>
              <a:latin typeface="Verdana"/>
              <a:ea typeface="Verdana"/>
              <a:cs typeface="Verdana"/>
              <a:sym typeface="Verdana"/>
            </a:endParaRPr>
          </a:p>
        </p:txBody>
      </p:sp>
      <p:sp>
        <p:nvSpPr>
          <p:cNvPr id="347" name="Google Shape;347;p8"/>
          <p:cNvSpPr txBox="1"/>
          <p:nvPr/>
        </p:nvSpPr>
        <p:spPr>
          <a:xfrm>
            <a:off x="303323" y="4243400"/>
            <a:ext cx="1515300" cy="3969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1" i="1" u="none" strike="noStrike" cap="none">
                <a:solidFill>
                  <a:srgbClr val="002462"/>
                </a:solidFill>
                <a:latin typeface="Verdana"/>
                <a:ea typeface="Verdana"/>
                <a:cs typeface="Verdana"/>
                <a:sym typeface="Verdana"/>
              </a:rPr>
              <a:t>Tabelle di dettaglio</a:t>
            </a:r>
            <a:endParaRPr sz="1000" b="1" i="1" u="none" strike="noStrike" cap="none">
              <a:solidFill>
                <a:srgbClr val="002462"/>
              </a:solidFill>
              <a:latin typeface="Verdana"/>
              <a:ea typeface="Verdana"/>
              <a:cs typeface="Verdana"/>
              <a:sym typeface="Verdana"/>
            </a:endParaRPr>
          </a:p>
        </p:txBody>
      </p:sp>
      <p:sp>
        <p:nvSpPr>
          <p:cNvPr id="348" name="Google Shape;348;p8"/>
          <p:cNvSpPr/>
          <p:nvPr/>
        </p:nvSpPr>
        <p:spPr>
          <a:xfrm rot="10800000">
            <a:off x="745881" y="4092576"/>
            <a:ext cx="309196" cy="138113"/>
          </a:xfrm>
          <a:prstGeom prst="triangle">
            <a:avLst>
              <a:gd name="adj"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cxnSp>
        <p:nvCxnSpPr>
          <p:cNvPr id="349" name="Google Shape;349;p8"/>
          <p:cNvCxnSpPr/>
          <p:nvPr/>
        </p:nvCxnSpPr>
        <p:spPr>
          <a:xfrm>
            <a:off x="1696916" y="2500313"/>
            <a:ext cx="628650" cy="2050037"/>
          </a:xfrm>
          <a:prstGeom prst="straightConnector1">
            <a:avLst/>
          </a:prstGeom>
          <a:noFill/>
          <a:ln w="12700" cap="flat" cmpd="sng">
            <a:solidFill>
              <a:schemeClr val="dk1"/>
            </a:solidFill>
            <a:prstDash val="dash"/>
            <a:round/>
            <a:headEnd type="none" w="sm" len="sm"/>
            <a:tailEnd type="none" w="med" len="med"/>
          </a:ln>
        </p:spPr>
      </p:cxnSp>
      <p:sp>
        <p:nvSpPr>
          <p:cNvPr id="350" name="Google Shape;350;p8"/>
          <p:cNvSpPr txBox="1"/>
          <p:nvPr/>
        </p:nvSpPr>
        <p:spPr>
          <a:xfrm>
            <a:off x="3390237" y="1177926"/>
            <a:ext cx="619721" cy="246221"/>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0" u="none" strike="noStrike" cap="none">
                <a:solidFill>
                  <a:srgbClr val="002462"/>
                </a:solidFill>
                <a:latin typeface="Verdana"/>
                <a:ea typeface="Verdana"/>
                <a:cs typeface="Verdana"/>
                <a:sym typeface="Verdana"/>
              </a:rPr>
              <a:t>Gruppo</a:t>
            </a:r>
            <a:endParaRPr/>
          </a:p>
        </p:txBody>
      </p:sp>
      <p:sp>
        <p:nvSpPr>
          <p:cNvPr id="351" name="Google Shape;351;p8"/>
          <p:cNvSpPr txBox="1"/>
          <p:nvPr/>
        </p:nvSpPr>
        <p:spPr>
          <a:xfrm>
            <a:off x="6010077" y="1152526"/>
            <a:ext cx="523541" cy="246221"/>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0" u="none" strike="noStrike" cap="none">
                <a:solidFill>
                  <a:srgbClr val="002462"/>
                </a:solidFill>
                <a:latin typeface="Verdana"/>
                <a:ea typeface="Verdana"/>
                <a:cs typeface="Verdana"/>
                <a:sym typeface="Verdana"/>
              </a:rPr>
              <a:t>BU A  </a:t>
            </a:r>
            <a:endParaRPr/>
          </a:p>
        </p:txBody>
      </p:sp>
      <p:sp>
        <p:nvSpPr>
          <p:cNvPr id="352" name="Google Shape;352;p8"/>
          <p:cNvSpPr txBox="1"/>
          <p:nvPr/>
        </p:nvSpPr>
        <p:spPr>
          <a:xfrm>
            <a:off x="8078196" y="1152526"/>
            <a:ext cx="478657" cy="246221"/>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0" u="none" strike="noStrike" cap="none">
                <a:solidFill>
                  <a:srgbClr val="002462"/>
                </a:solidFill>
                <a:latin typeface="Verdana"/>
                <a:ea typeface="Verdana"/>
                <a:cs typeface="Verdana"/>
                <a:sym typeface="Verdana"/>
              </a:rPr>
              <a:t>BU B </a:t>
            </a:r>
            <a:endParaRPr/>
          </a:p>
        </p:txBody>
      </p:sp>
      <p:cxnSp>
        <p:nvCxnSpPr>
          <p:cNvPr id="353" name="Google Shape;353;p8"/>
          <p:cNvCxnSpPr/>
          <p:nvPr/>
        </p:nvCxnSpPr>
        <p:spPr>
          <a:xfrm>
            <a:off x="2636228" y="1403350"/>
            <a:ext cx="2083777" cy="1588"/>
          </a:xfrm>
          <a:prstGeom prst="straightConnector1">
            <a:avLst/>
          </a:prstGeom>
          <a:noFill/>
          <a:ln w="12700" cap="flat" cmpd="sng">
            <a:solidFill>
              <a:schemeClr val="dk1"/>
            </a:solidFill>
            <a:prstDash val="solid"/>
            <a:round/>
            <a:headEnd type="none" w="sm" len="sm"/>
            <a:tailEnd type="none" w="med" len="med"/>
          </a:ln>
        </p:spPr>
      </p:cxnSp>
      <p:sp>
        <p:nvSpPr>
          <p:cNvPr id="354" name="Google Shape;354;p8"/>
          <p:cNvSpPr txBox="1"/>
          <p:nvPr/>
        </p:nvSpPr>
        <p:spPr>
          <a:xfrm>
            <a:off x="2562958" y="1576388"/>
            <a:ext cx="2614246" cy="1015663"/>
          </a:xfrm>
          <a:prstGeom prst="rect">
            <a:avLst/>
          </a:prstGeom>
          <a:noFill/>
          <a:ln>
            <a:noFill/>
          </a:ln>
        </p:spPr>
        <p:txBody>
          <a:bodyPr spcFirstLastPara="1" wrap="square" lIns="45700" tIns="45700" rIns="45700" bIns="45700" anchor="t" anchorCtr="0">
            <a:spAutoFit/>
          </a:bodyPr>
          <a:lstStyle/>
          <a:p>
            <a:pPr marL="92075" marR="0" lvl="0" indent="-92075"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Sintesi risultati economico finanziari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P&amp;L</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BS</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CF</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Indicatori di sintesi</a:t>
            </a:r>
            <a:endParaRPr/>
          </a:p>
        </p:txBody>
      </p:sp>
      <p:sp>
        <p:nvSpPr>
          <p:cNvPr id="355" name="Google Shape;355;p8"/>
          <p:cNvSpPr txBox="1"/>
          <p:nvPr/>
        </p:nvSpPr>
        <p:spPr>
          <a:xfrm>
            <a:off x="2562959" y="2562226"/>
            <a:ext cx="2165838" cy="1477328"/>
          </a:xfrm>
          <a:prstGeom prst="rect">
            <a:avLst/>
          </a:prstGeom>
          <a:noFill/>
          <a:ln>
            <a:noFill/>
          </a:ln>
        </p:spPr>
        <p:txBody>
          <a:bodyPr spcFirstLastPara="1" wrap="square" lIns="45700" tIns="45700" rIns="45700" bIns="45700" anchor="t" anchorCtr="0">
            <a:spAutoFit/>
          </a:bodyPr>
          <a:lstStyle/>
          <a:p>
            <a:pPr marL="0" marR="0" lvl="0" indent="-63500"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Area commerciale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Quote di mercato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Portafoglio ordini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Fatturato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Margini per linea prodotto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Analisi concorrenti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Customer satisfaction</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t>
            </a:r>
            <a:endParaRPr/>
          </a:p>
        </p:txBody>
      </p:sp>
      <p:sp>
        <p:nvSpPr>
          <p:cNvPr id="356" name="Google Shape;356;p8"/>
          <p:cNvSpPr txBox="1"/>
          <p:nvPr/>
        </p:nvSpPr>
        <p:spPr>
          <a:xfrm>
            <a:off x="2562958" y="3965575"/>
            <a:ext cx="2545373" cy="1169551"/>
          </a:xfrm>
          <a:prstGeom prst="rect">
            <a:avLst/>
          </a:prstGeom>
          <a:noFill/>
          <a:ln>
            <a:noFill/>
          </a:ln>
        </p:spPr>
        <p:txBody>
          <a:bodyPr spcFirstLastPara="1" wrap="square" lIns="45700" tIns="45700" rIns="45700" bIns="45700" anchor="t" anchorCtr="0">
            <a:spAutoFit/>
          </a:bodyPr>
          <a:lstStyle/>
          <a:p>
            <a:pPr marL="0" marR="0" lvl="0" indent="-63500"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Area Operations</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Costi diretti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Costi del personale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Indici di efficienza e saturazione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Magazzini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t>
            </a:r>
            <a:endParaRPr/>
          </a:p>
        </p:txBody>
      </p:sp>
      <p:sp>
        <p:nvSpPr>
          <p:cNvPr id="357" name="Google Shape;357;p8"/>
          <p:cNvSpPr txBox="1"/>
          <p:nvPr/>
        </p:nvSpPr>
        <p:spPr>
          <a:xfrm>
            <a:off x="5244613" y="1576388"/>
            <a:ext cx="2615711" cy="1015663"/>
          </a:xfrm>
          <a:prstGeom prst="rect">
            <a:avLst/>
          </a:prstGeom>
          <a:noFill/>
          <a:ln>
            <a:noFill/>
          </a:ln>
        </p:spPr>
        <p:txBody>
          <a:bodyPr spcFirstLastPara="1" wrap="square" lIns="45700" tIns="45700" rIns="45700" bIns="45700" anchor="t" anchorCtr="0">
            <a:spAutoFit/>
          </a:bodyPr>
          <a:lstStyle/>
          <a:p>
            <a:pPr marL="92075" marR="0" lvl="0" indent="-92075"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Sintesi risultati economico finanziari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P&amp;L</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BS</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CF</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Indicatori di sintesi</a:t>
            </a:r>
            <a:endParaRPr/>
          </a:p>
        </p:txBody>
      </p:sp>
      <p:sp>
        <p:nvSpPr>
          <p:cNvPr id="358" name="Google Shape;358;p8"/>
          <p:cNvSpPr txBox="1"/>
          <p:nvPr/>
        </p:nvSpPr>
        <p:spPr>
          <a:xfrm>
            <a:off x="5244612" y="2562226"/>
            <a:ext cx="2167303" cy="1477328"/>
          </a:xfrm>
          <a:prstGeom prst="rect">
            <a:avLst/>
          </a:prstGeom>
          <a:noFill/>
          <a:ln>
            <a:noFill/>
          </a:ln>
        </p:spPr>
        <p:txBody>
          <a:bodyPr spcFirstLastPara="1" wrap="square" lIns="45700" tIns="45700" rIns="45700" bIns="45700" anchor="t" anchorCtr="0">
            <a:spAutoFit/>
          </a:bodyPr>
          <a:lstStyle/>
          <a:p>
            <a:pPr marL="0" marR="0" lvl="0" indent="-63500"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Area commerciale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Quote di mercato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Portafoglio ordini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Fatturato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Margini per linea prodotto</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Analisi concorrenti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Customer satisfaction</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t>
            </a:r>
            <a:endParaRPr/>
          </a:p>
        </p:txBody>
      </p:sp>
      <p:sp>
        <p:nvSpPr>
          <p:cNvPr id="359" name="Google Shape;359;p8"/>
          <p:cNvSpPr txBox="1"/>
          <p:nvPr/>
        </p:nvSpPr>
        <p:spPr>
          <a:xfrm>
            <a:off x="5244613" y="3965575"/>
            <a:ext cx="2546838" cy="1169551"/>
          </a:xfrm>
          <a:prstGeom prst="rect">
            <a:avLst/>
          </a:prstGeom>
          <a:noFill/>
          <a:ln>
            <a:noFill/>
          </a:ln>
        </p:spPr>
        <p:txBody>
          <a:bodyPr spcFirstLastPara="1" wrap="square" lIns="45700" tIns="45700" rIns="45700" bIns="45700" anchor="t" anchorCtr="0">
            <a:spAutoFit/>
          </a:bodyPr>
          <a:lstStyle/>
          <a:p>
            <a:pPr marL="0" marR="0" lvl="0" indent="-63500" algn="l" rtl="0">
              <a:spcBef>
                <a:spcPts val="0"/>
              </a:spcBef>
              <a:spcAft>
                <a:spcPts val="0"/>
              </a:spcAft>
              <a:buClr>
                <a:srgbClr val="002462"/>
              </a:buClr>
              <a:buSzPts val="1000"/>
              <a:buFont typeface="Verdana"/>
              <a:buChar char="•"/>
            </a:pPr>
            <a:r>
              <a:rPr lang="it-IT" sz="1000" b="1" i="0" u="none" strike="noStrike" cap="none">
                <a:solidFill>
                  <a:srgbClr val="002462"/>
                </a:solidFill>
                <a:latin typeface="Verdana"/>
                <a:ea typeface="Verdana"/>
                <a:cs typeface="Verdana"/>
                <a:sym typeface="Verdana"/>
              </a:rPr>
              <a:t>Area Operations</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Costi diretti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Costi del personale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Indici di efficienza e saturazione</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Magazzini</a:t>
            </a:r>
            <a:endParaRPr/>
          </a:p>
          <a:p>
            <a:pPr marL="457200" marR="0" lvl="1" indent="-63500" algn="l" rtl="0">
              <a:spcBef>
                <a:spcPts val="0"/>
              </a:spcBef>
              <a:spcAft>
                <a:spcPts val="0"/>
              </a:spcAft>
              <a:buClr>
                <a:srgbClr val="002462"/>
              </a:buClr>
              <a:buSzPts val="1000"/>
              <a:buFont typeface="Verdana"/>
              <a:buChar char="–"/>
            </a:pPr>
            <a:r>
              <a:rPr lang="it-IT" sz="1000" b="0" i="0" u="none" strike="noStrike" cap="none">
                <a:solidFill>
                  <a:srgbClr val="002462"/>
                </a:solidFill>
                <a:latin typeface="Verdana"/>
                <a:ea typeface="Verdana"/>
                <a:cs typeface="Verdana"/>
                <a:sym typeface="Verdana"/>
              </a:rPr>
              <a:t>......</a:t>
            </a:r>
            <a:endParaRPr/>
          </a:p>
        </p:txBody>
      </p:sp>
      <p:cxnSp>
        <p:nvCxnSpPr>
          <p:cNvPr id="360" name="Google Shape;360;p8"/>
          <p:cNvCxnSpPr/>
          <p:nvPr/>
        </p:nvCxnSpPr>
        <p:spPr>
          <a:xfrm>
            <a:off x="5203582" y="1403350"/>
            <a:ext cx="2083777" cy="1588"/>
          </a:xfrm>
          <a:prstGeom prst="straightConnector1">
            <a:avLst/>
          </a:prstGeom>
          <a:noFill/>
          <a:ln w="12700" cap="flat" cmpd="sng">
            <a:solidFill>
              <a:schemeClr val="dk1"/>
            </a:solidFill>
            <a:prstDash val="solid"/>
            <a:round/>
            <a:headEnd type="none" w="sm" len="sm"/>
            <a:tailEnd type="none" w="med" len="med"/>
          </a:ln>
        </p:spPr>
      </p:cxnSp>
      <p:cxnSp>
        <p:nvCxnSpPr>
          <p:cNvPr id="361" name="Google Shape;361;p8"/>
          <p:cNvCxnSpPr/>
          <p:nvPr/>
        </p:nvCxnSpPr>
        <p:spPr>
          <a:xfrm>
            <a:off x="7397262" y="1403350"/>
            <a:ext cx="1799492" cy="1588"/>
          </a:xfrm>
          <a:prstGeom prst="straightConnector1">
            <a:avLst/>
          </a:prstGeom>
          <a:noFill/>
          <a:ln w="12700" cap="flat" cmpd="sng">
            <a:solidFill>
              <a:schemeClr val="dk1"/>
            </a:solidFill>
            <a:prstDash val="solid"/>
            <a:round/>
            <a:headEnd type="none" w="sm" len="sm"/>
            <a:tailEnd type="none" w="med" len="med"/>
          </a:ln>
        </p:spPr>
      </p:cxnSp>
      <p:sp>
        <p:nvSpPr>
          <p:cNvPr id="362" name="Google Shape;362;p8"/>
          <p:cNvSpPr/>
          <p:nvPr/>
        </p:nvSpPr>
        <p:spPr>
          <a:xfrm>
            <a:off x="5162551" y="1128715"/>
            <a:ext cx="3735265" cy="4121150"/>
          </a:xfrm>
          <a:prstGeom prst="rect">
            <a:avLst/>
          </a:prstGeom>
          <a:noFill/>
          <a:ln w="12700" cap="flat" cmpd="sng">
            <a:solidFill>
              <a:schemeClr val="dk1"/>
            </a:solidFill>
            <a:prstDash val="dash"/>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63" name="Google Shape;363;p8"/>
          <p:cNvSpPr txBox="1"/>
          <p:nvPr/>
        </p:nvSpPr>
        <p:spPr>
          <a:xfrm>
            <a:off x="6367786" y="738188"/>
            <a:ext cx="895438" cy="246221"/>
          </a:xfrm>
          <a:prstGeom prst="rect">
            <a:avLst/>
          </a:prstGeom>
          <a:solidFill>
            <a:srgbClr val="FFFF00"/>
          </a:solidFill>
          <a:ln>
            <a:noFill/>
          </a:ln>
          <a:effectLst>
            <a:outerShdw dist="35921" dir="2700000" algn="ctr" rotWithShape="0">
              <a:schemeClr val="lt2"/>
            </a:outerShdw>
          </a:effectLst>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0" u="none" strike="noStrike" cap="none">
                <a:solidFill>
                  <a:srgbClr val="002462"/>
                </a:solidFill>
                <a:latin typeface="Verdana"/>
                <a:ea typeface="Verdana"/>
                <a:cs typeface="Verdana"/>
                <a:sym typeface="Verdana"/>
              </a:rPr>
              <a:t>Illustrativo</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2000"/>
                                        <p:tgtEl>
                                          <p:spTgt spid="335"/>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2000"/>
                                        <p:tgtEl>
                                          <p:spTgt spid="336"/>
                                        </p:tgtEl>
                                      </p:cBhvr>
                                    </p:animEffect>
                                  </p:childTnLst>
                                </p:cTn>
                              </p:par>
                              <p:par>
                                <p:cTn id="11" presetID="10" presetClass="entr" presetSubtype="0" fill="hold" nodeType="withEffect">
                                  <p:stCondLst>
                                    <p:cond delay="0"/>
                                  </p:stCondLst>
                                  <p:childTnLst>
                                    <p:set>
                                      <p:cBhvr>
                                        <p:cTn id="12" dur="1" fill="hold">
                                          <p:stCondLst>
                                            <p:cond delay="0"/>
                                          </p:stCondLst>
                                        </p:cTn>
                                        <p:tgtEl>
                                          <p:spTgt spid="337"/>
                                        </p:tgtEl>
                                        <p:attrNameLst>
                                          <p:attrName>style.visibility</p:attrName>
                                        </p:attrNameLst>
                                      </p:cBhvr>
                                      <p:to>
                                        <p:strVal val="visible"/>
                                      </p:to>
                                    </p:set>
                                    <p:animEffect transition="in" filter="fade">
                                      <p:cBhvr>
                                        <p:cTn id="13" dur="2000"/>
                                        <p:tgtEl>
                                          <p:spTgt spid="337"/>
                                        </p:tgtEl>
                                      </p:cBhvr>
                                    </p:animEffect>
                                  </p:childTnLst>
                                </p:cTn>
                              </p:par>
                              <p:par>
                                <p:cTn id="14" presetID="10" presetClass="entr" presetSubtype="0" fill="hold" nodeType="withEffect">
                                  <p:stCondLst>
                                    <p:cond delay="0"/>
                                  </p:stCondLst>
                                  <p:childTnLst>
                                    <p:set>
                                      <p:cBhvr>
                                        <p:cTn id="15" dur="1" fill="hold">
                                          <p:stCondLst>
                                            <p:cond delay="0"/>
                                          </p:stCondLst>
                                        </p:cTn>
                                        <p:tgtEl>
                                          <p:spTgt spid="338"/>
                                        </p:tgtEl>
                                        <p:attrNameLst>
                                          <p:attrName>style.visibility</p:attrName>
                                        </p:attrNameLst>
                                      </p:cBhvr>
                                      <p:to>
                                        <p:strVal val="visible"/>
                                      </p:to>
                                    </p:set>
                                    <p:animEffect transition="in" filter="fade">
                                      <p:cBhvr>
                                        <p:cTn id="16" dur="2000"/>
                                        <p:tgtEl>
                                          <p:spTgt spid="338"/>
                                        </p:tgtEl>
                                      </p:cBhvr>
                                    </p:animEffect>
                                  </p:childTnLst>
                                </p:cTn>
                              </p:par>
                              <p:par>
                                <p:cTn id="17" presetID="10" presetClass="entr" presetSubtype="0" fill="hold" nodeType="withEffect">
                                  <p:stCondLst>
                                    <p:cond delay="0"/>
                                  </p:stCondLst>
                                  <p:childTnLst>
                                    <p:set>
                                      <p:cBhvr>
                                        <p:cTn id="18" dur="1" fill="hold">
                                          <p:stCondLst>
                                            <p:cond delay="0"/>
                                          </p:stCondLst>
                                        </p:cTn>
                                        <p:tgtEl>
                                          <p:spTgt spid="339"/>
                                        </p:tgtEl>
                                        <p:attrNameLst>
                                          <p:attrName>style.visibility</p:attrName>
                                        </p:attrNameLst>
                                      </p:cBhvr>
                                      <p:to>
                                        <p:strVal val="visible"/>
                                      </p:to>
                                    </p:set>
                                    <p:animEffect transition="in" filter="fade">
                                      <p:cBhvr>
                                        <p:cTn id="19" dur="2000"/>
                                        <p:tgtEl>
                                          <p:spTgt spid="339"/>
                                        </p:tgtEl>
                                      </p:cBhvr>
                                    </p:animEffect>
                                  </p:childTnLst>
                                </p:cTn>
                              </p:par>
                              <p:par>
                                <p:cTn id="20" presetID="10" presetClass="entr" presetSubtype="0" fill="hold" nodeType="withEffect">
                                  <p:stCondLst>
                                    <p:cond delay="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2000"/>
                                        <p:tgtEl>
                                          <p:spTgt spid="340"/>
                                        </p:tgtEl>
                                      </p:cBhvr>
                                    </p:animEffect>
                                  </p:childTnLst>
                                </p:cTn>
                              </p:par>
                              <p:par>
                                <p:cTn id="23" presetID="10" presetClass="entr" presetSubtype="0" fill="hold" nodeType="withEffect">
                                  <p:stCondLst>
                                    <p:cond delay="0"/>
                                  </p:stCondLst>
                                  <p:childTnLst>
                                    <p:set>
                                      <p:cBhvr>
                                        <p:cTn id="24" dur="1" fill="hold">
                                          <p:stCondLst>
                                            <p:cond delay="0"/>
                                          </p:stCondLst>
                                        </p:cTn>
                                        <p:tgtEl>
                                          <p:spTgt spid="341"/>
                                        </p:tgtEl>
                                        <p:attrNameLst>
                                          <p:attrName>style.visibility</p:attrName>
                                        </p:attrNameLst>
                                      </p:cBhvr>
                                      <p:to>
                                        <p:strVal val="visible"/>
                                      </p:to>
                                    </p:set>
                                    <p:animEffect transition="in" filter="fade">
                                      <p:cBhvr>
                                        <p:cTn id="25" dur="2000"/>
                                        <p:tgtEl>
                                          <p:spTgt spid="341"/>
                                        </p:tgtEl>
                                      </p:cBhvr>
                                    </p:animEffect>
                                  </p:childTnLst>
                                </p:cTn>
                              </p:par>
                              <p:par>
                                <p:cTn id="26" presetID="10" presetClass="entr" presetSubtype="0" fill="hold" nodeType="withEffect">
                                  <p:stCondLst>
                                    <p:cond delay="0"/>
                                  </p:stCondLst>
                                  <p:childTnLst>
                                    <p:set>
                                      <p:cBhvr>
                                        <p:cTn id="27" dur="1" fill="hold">
                                          <p:stCondLst>
                                            <p:cond delay="0"/>
                                          </p:stCondLst>
                                        </p:cTn>
                                        <p:tgtEl>
                                          <p:spTgt spid="342"/>
                                        </p:tgtEl>
                                        <p:attrNameLst>
                                          <p:attrName>style.visibility</p:attrName>
                                        </p:attrNameLst>
                                      </p:cBhvr>
                                      <p:to>
                                        <p:strVal val="visible"/>
                                      </p:to>
                                    </p:set>
                                    <p:animEffect transition="in" filter="fade">
                                      <p:cBhvr>
                                        <p:cTn id="28" dur="2000"/>
                                        <p:tgtEl>
                                          <p:spTgt spid="342"/>
                                        </p:tgtEl>
                                      </p:cBhvr>
                                    </p:animEffect>
                                  </p:childTnLst>
                                </p:cTn>
                              </p:par>
                              <p:par>
                                <p:cTn id="29" presetID="10" presetClass="entr" presetSubtype="0" fill="hold" nodeType="withEffect">
                                  <p:stCondLst>
                                    <p:cond delay="0"/>
                                  </p:stCondLst>
                                  <p:childTnLst>
                                    <p:set>
                                      <p:cBhvr>
                                        <p:cTn id="30" dur="1" fill="hold">
                                          <p:stCondLst>
                                            <p:cond delay="0"/>
                                          </p:stCondLst>
                                        </p:cTn>
                                        <p:tgtEl>
                                          <p:spTgt spid="343"/>
                                        </p:tgtEl>
                                        <p:attrNameLst>
                                          <p:attrName>style.visibility</p:attrName>
                                        </p:attrNameLst>
                                      </p:cBhvr>
                                      <p:to>
                                        <p:strVal val="visible"/>
                                      </p:to>
                                    </p:set>
                                    <p:animEffect transition="in" filter="fade">
                                      <p:cBhvr>
                                        <p:cTn id="31" dur="2000"/>
                                        <p:tgtEl>
                                          <p:spTgt spid="343"/>
                                        </p:tgtEl>
                                      </p:cBhvr>
                                    </p:animEffect>
                                  </p:childTnLst>
                                </p:cTn>
                              </p:par>
                              <p:par>
                                <p:cTn id="32" presetID="10" presetClass="entr" presetSubtype="0" fill="hold" nodeType="withEffect">
                                  <p:stCondLst>
                                    <p:cond delay="0"/>
                                  </p:stCondLst>
                                  <p:childTnLst>
                                    <p:set>
                                      <p:cBhvr>
                                        <p:cTn id="33" dur="1" fill="hold">
                                          <p:stCondLst>
                                            <p:cond delay="0"/>
                                          </p:stCondLst>
                                        </p:cTn>
                                        <p:tgtEl>
                                          <p:spTgt spid="344"/>
                                        </p:tgtEl>
                                        <p:attrNameLst>
                                          <p:attrName>style.visibility</p:attrName>
                                        </p:attrNameLst>
                                      </p:cBhvr>
                                      <p:to>
                                        <p:strVal val="visible"/>
                                      </p:to>
                                    </p:set>
                                    <p:animEffect transition="in" filter="fade">
                                      <p:cBhvr>
                                        <p:cTn id="34" dur="2000"/>
                                        <p:tgtEl>
                                          <p:spTgt spid="344"/>
                                        </p:tgtEl>
                                      </p:cBhvr>
                                    </p:animEffect>
                                  </p:childTnLst>
                                </p:cTn>
                              </p:par>
                              <p:par>
                                <p:cTn id="35" presetID="10" presetClass="entr" presetSubtype="0" fill="hold" nodeType="withEffect">
                                  <p:stCondLst>
                                    <p:cond delay="0"/>
                                  </p:stCondLst>
                                  <p:childTnLst>
                                    <p:set>
                                      <p:cBhvr>
                                        <p:cTn id="36" dur="1" fill="hold">
                                          <p:stCondLst>
                                            <p:cond delay="0"/>
                                          </p:stCondLst>
                                        </p:cTn>
                                        <p:tgtEl>
                                          <p:spTgt spid="345"/>
                                        </p:tgtEl>
                                        <p:attrNameLst>
                                          <p:attrName>style.visibility</p:attrName>
                                        </p:attrNameLst>
                                      </p:cBhvr>
                                      <p:to>
                                        <p:strVal val="visible"/>
                                      </p:to>
                                    </p:set>
                                    <p:animEffect transition="in" filter="fade">
                                      <p:cBhvr>
                                        <p:cTn id="37" dur="2000"/>
                                        <p:tgtEl>
                                          <p:spTgt spid="345"/>
                                        </p:tgtEl>
                                      </p:cBhvr>
                                    </p:animEffect>
                                  </p:childTnLst>
                                </p:cTn>
                              </p:par>
                              <p:par>
                                <p:cTn id="38" presetID="10" presetClass="entr" presetSubtype="0" fill="hold" nodeType="withEffect">
                                  <p:stCondLst>
                                    <p:cond delay="0"/>
                                  </p:stCondLst>
                                  <p:childTnLst>
                                    <p:set>
                                      <p:cBhvr>
                                        <p:cTn id="39" dur="1" fill="hold">
                                          <p:stCondLst>
                                            <p:cond delay="0"/>
                                          </p:stCondLst>
                                        </p:cTn>
                                        <p:tgtEl>
                                          <p:spTgt spid="346"/>
                                        </p:tgtEl>
                                        <p:attrNameLst>
                                          <p:attrName>style.visibility</p:attrName>
                                        </p:attrNameLst>
                                      </p:cBhvr>
                                      <p:to>
                                        <p:strVal val="visible"/>
                                      </p:to>
                                    </p:set>
                                    <p:animEffect transition="in" filter="fade">
                                      <p:cBhvr>
                                        <p:cTn id="40" dur="2000"/>
                                        <p:tgtEl>
                                          <p:spTgt spid="346"/>
                                        </p:tgtEl>
                                      </p:cBhvr>
                                    </p:animEffect>
                                  </p:childTnLst>
                                </p:cTn>
                              </p:par>
                              <p:par>
                                <p:cTn id="41" presetID="10" presetClass="entr" presetSubtype="0" fill="hold" nodeType="withEffect">
                                  <p:stCondLst>
                                    <p:cond delay="0"/>
                                  </p:stCondLst>
                                  <p:childTnLst>
                                    <p:set>
                                      <p:cBhvr>
                                        <p:cTn id="42" dur="1" fill="hold">
                                          <p:stCondLst>
                                            <p:cond delay="0"/>
                                          </p:stCondLst>
                                        </p:cTn>
                                        <p:tgtEl>
                                          <p:spTgt spid="347"/>
                                        </p:tgtEl>
                                        <p:attrNameLst>
                                          <p:attrName>style.visibility</p:attrName>
                                        </p:attrNameLst>
                                      </p:cBhvr>
                                      <p:to>
                                        <p:strVal val="visible"/>
                                      </p:to>
                                    </p:set>
                                    <p:animEffect transition="in" filter="fade">
                                      <p:cBhvr>
                                        <p:cTn id="43" dur="2000"/>
                                        <p:tgtEl>
                                          <p:spTgt spid="347"/>
                                        </p:tgtEl>
                                      </p:cBhvr>
                                    </p:animEffect>
                                  </p:childTnLst>
                                </p:cTn>
                              </p:par>
                              <p:par>
                                <p:cTn id="44" presetID="10" presetClass="entr" presetSubtype="0" fill="hold" nodeType="withEffect">
                                  <p:stCondLst>
                                    <p:cond delay="0"/>
                                  </p:stCondLst>
                                  <p:childTnLst>
                                    <p:set>
                                      <p:cBhvr>
                                        <p:cTn id="45" dur="1" fill="hold">
                                          <p:stCondLst>
                                            <p:cond delay="0"/>
                                          </p:stCondLst>
                                        </p:cTn>
                                        <p:tgtEl>
                                          <p:spTgt spid="348"/>
                                        </p:tgtEl>
                                        <p:attrNameLst>
                                          <p:attrName>style.visibility</p:attrName>
                                        </p:attrNameLst>
                                      </p:cBhvr>
                                      <p:to>
                                        <p:strVal val="visible"/>
                                      </p:to>
                                    </p:set>
                                    <p:animEffect transition="in" filter="fade">
                                      <p:cBhvr>
                                        <p:cTn id="46" dur="2000"/>
                                        <p:tgtEl>
                                          <p:spTgt spid="348"/>
                                        </p:tgtEl>
                                      </p:cBhvr>
                                    </p:animEffect>
                                  </p:childTnLst>
                                </p:cTn>
                              </p:par>
                              <p:par>
                                <p:cTn id="47" presetID="10" presetClass="entr" presetSubtype="0" fill="hold" nodeType="withEffect">
                                  <p:stCondLst>
                                    <p:cond delay="0"/>
                                  </p:stCondLst>
                                  <p:childTnLst>
                                    <p:set>
                                      <p:cBhvr>
                                        <p:cTn id="48" dur="1" fill="hold">
                                          <p:stCondLst>
                                            <p:cond delay="0"/>
                                          </p:stCondLst>
                                        </p:cTn>
                                        <p:tgtEl>
                                          <p:spTgt spid="349"/>
                                        </p:tgtEl>
                                        <p:attrNameLst>
                                          <p:attrName>style.visibility</p:attrName>
                                        </p:attrNameLst>
                                      </p:cBhvr>
                                      <p:to>
                                        <p:strVal val="visible"/>
                                      </p:to>
                                    </p:set>
                                    <p:animEffect transition="in" filter="fade">
                                      <p:cBhvr>
                                        <p:cTn id="49" dur="2000"/>
                                        <p:tgtEl>
                                          <p:spTgt spid="349"/>
                                        </p:tgtEl>
                                      </p:cBhvr>
                                    </p:animEffect>
                                  </p:childTnLst>
                                </p:cTn>
                              </p:par>
                              <p:par>
                                <p:cTn id="50" presetID="10" presetClass="entr" presetSubtype="0" fill="hold" nodeType="withEffect">
                                  <p:stCondLst>
                                    <p:cond delay="0"/>
                                  </p:stCondLst>
                                  <p:childTnLst>
                                    <p:set>
                                      <p:cBhvr>
                                        <p:cTn id="51" dur="1" fill="hold">
                                          <p:stCondLst>
                                            <p:cond delay="0"/>
                                          </p:stCondLst>
                                        </p:cTn>
                                        <p:tgtEl>
                                          <p:spTgt spid="350"/>
                                        </p:tgtEl>
                                        <p:attrNameLst>
                                          <p:attrName>style.visibility</p:attrName>
                                        </p:attrNameLst>
                                      </p:cBhvr>
                                      <p:to>
                                        <p:strVal val="visible"/>
                                      </p:to>
                                    </p:set>
                                    <p:animEffect transition="in" filter="fade">
                                      <p:cBhvr>
                                        <p:cTn id="52" dur="2000"/>
                                        <p:tgtEl>
                                          <p:spTgt spid="350"/>
                                        </p:tgtEl>
                                      </p:cBhvr>
                                    </p:animEffect>
                                  </p:childTnLst>
                                </p:cTn>
                              </p:par>
                              <p:par>
                                <p:cTn id="53" presetID="10" presetClass="entr" presetSubtype="0" fill="hold" nodeType="withEffect">
                                  <p:stCondLst>
                                    <p:cond delay="0"/>
                                  </p:stCondLst>
                                  <p:childTnLst>
                                    <p:set>
                                      <p:cBhvr>
                                        <p:cTn id="54" dur="1" fill="hold">
                                          <p:stCondLst>
                                            <p:cond delay="0"/>
                                          </p:stCondLst>
                                        </p:cTn>
                                        <p:tgtEl>
                                          <p:spTgt spid="351"/>
                                        </p:tgtEl>
                                        <p:attrNameLst>
                                          <p:attrName>style.visibility</p:attrName>
                                        </p:attrNameLst>
                                      </p:cBhvr>
                                      <p:to>
                                        <p:strVal val="visible"/>
                                      </p:to>
                                    </p:set>
                                    <p:animEffect transition="in" filter="fade">
                                      <p:cBhvr>
                                        <p:cTn id="55" dur="2000"/>
                                        <p:tgtEl>
                                          <p:spTgt spid="351"/>
                                        </p:tgtEl>
                                      </p:cBhvr>
                                    </p:animEffect>
                                  </p:childTnLst>
                                </p:cTn>
                              </p:par>
                              <p:par>
                                <p:cTn id="56" presetID="10" presetClass="entr" presetSubtype="0" fill="hold" nodeType="withEffect">
                                  <p:stCondLst>
                                    <p:cond delay="0"/>
                                  </p:stCondLst>
                                  <p:childTnLst>
                                    <p:set>
                                      <p:cBhvr>
                                        <p:cTn id="57" dur="1" fill="hold">
                                          <p:stCondLst>
                                            <p:cond delay="0"/>
                                          </p:stCondLst>
                                        </p:cTn>
                                        <p:tgtEl>
                                          <p:spTgt spid="352"/>
                                        </p:tgtEl>
                                        <p:attrNameLst>
                                          <p:attrName>style.visibility</p:attrName>
                                        </p:attrNameLst>
                                      </p:cBhvr>
                                      <p:to>
                                        <p:strVal val="visible"/>
                                      </p:to>
                                    </p:set>
                                    <p:animEffect transition="in" filter="fade">
                                      <p:cBhvr>
                                        <p:cTn id="58" dur="2000"/>
                                        <p:tgtEl>
                                          <p:spTgt spid="352"/>
                                        </p:tgtEl>
                                      </p:cBhvr>
                                    </p:animEffect>
                                  </p:childTnLst>
                                </p:cTn>
                              </p:par>
                              <p:par>
                                <p:cTn id="59" presetID="10" presetClass="entr" presetSubtype="0" fill="hold" nodeType="withEffect">
                                  <p:stCondLst>
                                    <p:cond delay="0"/>
                                  </p:stCondLst>
                                  <p:childTnLst>
                                    <p:set>
                                      <p:cBhvr>
                                        <p:cTn id="60" dur="1" fill="hold">
                                          <p:stCondLst>
                                            <p:cond delay="0"/>
                                          </p:stCondLst>
                                        </p:cTn>
                                        <p:tgtEl>
                                          <p:spTgt spid="353"/>
                                        </p:tgtEl>
                                        <p:attrNameLst>
                                          <p:attrName>style.visibility</p:attrName>
                                        </p:attrNameLst>
                                      </p:cBhvr>
                                      <p:to>
                                        <p:strVal val="visible"/>
                                      </p:to>
                                    </p:set>
                                    <p:animEffect transition="in" filter="fade">
                                      <p:cBhvr>
                                        <p:cTn id="61" dur="2000"/>
                                        <p:tgtEl>
                                          <p:spTgt spid="353"/>
                                        </p:tgtEl>
                                      </p:cBhvr>
                                    </p:animEffect>
                                  </p:childTnLst>
                                </p:cTn>
                              </p:par>
                              <p:par>
                                <p:cTn id="62" presetID="10" presetClass="entr" presetSubtype="0" fill="hold" nodeType="withEffect">
                                  <p:stCondLst>
                                    <p:cond delay="0"/>
                                  </p:stCondLst>
                                  <p:childTnLst>
                                    <p:set>
                                      <p:cBhvr>
                                        <p:cTn id="63" dur="1" fill="hold">
                                          <p:stCondLst>
                                            <p:cond delay="0"/>
                                          </p:stCondLst>
                                        </p:cTn>
                                        <p:tgtEl>
                                          <p:spTgt spid="354"/>
                                        </p:tgtEl>
                                        <p:attrNameLst>
                                          <p:attrName>style.visibility</p:attrName>
                                        </p:attrNameLst>
                                      </p:cBhvr>
                                      <p:to>
                                        <p:strVal val="visible"/>
                                      </p:to>
                                    </p:set>
                                    <p:animEffect transition="in" filter="fade">
                                      <p:cBhvr>
                                        <p:cTn id="64" dur="2000"/>
                                        <p:tgtEl>
                                          <p:spTgt spid="354"/>
                                        </p:tgtEl>
                                      </p:cBhvr>
                                    </p:animEffect>
                                  </p:childTnLst>
                                </p:cTn>
                              </p:par>
                              <p:par>
                                <p:cTn id="65" presetID="10" presetClass="entr" presetSubtype="0" fill="hold" nodeType="withEffect">
                                  <p:stCondLst>
                                    <p:cond delay="0"/>
                                  </p:stCondLst>
                                  <p:childTnLst>
                                    <p:set>
                                      <p:cBhvr>
                                        <p:cTn id="66" dur="1" fill="hold">
                                          <p:stCondLst>
                                            <p:cond delay="0"/>
                                          </p:stCondLst>
                                        </p:cTn>
                                        <p:tgtEl>
                                          <p:spTgt spid="355"/>
                                        </p:tgtEl>
                                        <p:attrNameLst>
                                          <p:attrName>style.visibility</p:attrName>
                                        </p:attrNameLst>
                                      </p:cBhvr>
                                      <p:to>
                                        <p:strVal val="visible"/>
                                      </p:to>
                                    </p:set>
                                    <p:animEffect transition="in" filter="fade">
                                      <p:cBhvr>
                                        <p:cTn id="67" dur="2000"/>
                                        <p:tgtEl>
                                          <p:spTgt spid="355"/>
                                        </p:tgtEl>
                                      </p:cBhvr>
                                    </p:animEffect>
                                  </p:childTnLst>
                                </p:cTn>
                              </p:par>
                              <p:par>
                                <p:cTn id="68" presetID="10" presetClass="entr" presetSubtype="0" fill="hold" nodeType="withEffect">
                                  <p:stCondLst>
                                    <p:cond delay="0"/>
                                  </p:stCondLst>
                                  <p:childTnLst>
                                    <p:set>
                                      <p:cBhvr>
                                        <p:cTn id="69" dur="1" fill="hold">
                                          <p:stCondLst>
                                            <p:cond delay="0"/>
                                          </p:stCondLst>
                                        </p:cTn>
                                        <p:tgtEl>
                                          <p:spTgt spid="356"/>
                                        </p:tgtEl>
                                        <p:attrNameLst>
                                          <p:attrName>style.visibility</p:attrName>
                                        </p:attrNameLst>
                                      </p:cBhvr>
                                      <p:to>
                                        <p:strVal val="visible"/>
                                      </p:to>
                                    </p:set>
                                    <p:animEffect transition="in" filter="fade">
                                      <p:cBhvr>
                                        <p:cTn id="70" dur="2000"/>
                                        <p:tgtEl>
                                          <p:spTgt spid="356"/>
                                        </p:tgtEl>
                                      </p:cBhvr>
                                    </p:animEffect>
                                  </p:childTnLst>
                                </p:cTn>
                              </p:par>
                              <p:par>
                                <p:cTn id="71" presetID="10" presetClass="entr" presetSubtype="0" fill="hold" nodeType="withEffect">
                                  <p:stCondLst>
                                    <p:cond delay="0"/>
                                  </p:stCondLst>
                                  <p:childTnLst>
                                    <p:set>
                                      <p:cBhvr>
                                        <p:cTn id="72" dur="1" fill="hold">
                                          <p:stCondLst>
                                            <p:cond delay="0"/>
                                          </p:stCondLst>
                                        </p:cTn>
                                        <p:tgtEl>
                                          <p:spTgt spid="357"/>
                                        </p:tgtEl>
                                        <p:attrNameLst>
                                          <p:attrName>style.visibility</p:attrName>
                                        </p:attrNameLst>
                                      </p:cBhvr>
                                      <p:to>
                                        <p:strVal val="visible"/>
                                      </p:to>
                                    </p:set>
                                    <p:animEffect transition="in" filter="fade">
                                      <p:cBhvr>
                                        <p:cTn id="73" dur="2000"/>
                                        <p:tgtEl>
                                          <p:spTgt spid="357"/>
                                        </p:tgtEl>
                                      </p:cBhvr>
                                    </p:animEffect>
                                  </p:childTnLst>
                                </p:cTn>
                              </p:par>
                              <p:par>
                                <p:cTn id="74" presetID="10" presetClass="entr" presetSubtype="0" fill="hold" nodeType="withEffect">
                                  <p:stCondLst>
                                    <p:cond delay="0"/>
                                  </p:stCondLst>
                                  <p:childTnLst>
                                    <p:set>
                                      <p:cBhvr>
                                        <p:cTn id="75" dur="1" fill="hold">
                                          <p:stCondLst>
                                            <p:cond delay="0"/>
                                          </p:stCondLst>
                                        </p:cTn>
                                        <p:tgtEl>
                                          <p:spTgt spid="358"/>
                                        </p:tgtEl>
                                        <p:attrNameLst>
                                          <p:attrName>style.visibility</p:attrName>
                                        </p:attrNameLst>
                                      </p:cBhvr>
                                      <p:to>
                                        <p:strVal val="visible"/>
                                      </p:to>
                                    </p:set>
                                    <p:animEffect transition="in" filter="fade">
                                      <p:cBhvr>
                                        <p:cTn id="76" dur="2000"/>
                                        <p:tgtEl>
                                          <p:spTgt spid="358"/>
                                        </p:tgtEl>
                                      </p:cBhvr>
                                    </p:animEffect>
                                  </p:childTnLst>
                                </p:cTn>
                              </p:par>
                              <p:par>
                                <p:cTn id="77" presetID="10" presetClass="entr" presetSubtype="0"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Effect transition="in" filter="fade">
                                      <p:cBhvr>
                                        <p:cTn id="79" dur="2000"/>
                                        <p:tgtEl>
                                          <p:spTgt spid="359"/>
                                        </p:tgtEl>
                                      </p:cBhvr>
                                    </p:animEffect>
                                  </p:childTnLst>
                                </p:cTn>
                              </p:par>
                              <p:par>
                                <p:cTn id="80" presetID="10" presetClass="entr" presetSubtype="0" fill="hold" nodeType="withEffect">
                                  <p:stCondLst>
                                    <p:cond delay="0"/>
                                  </p:stCondLst>
                                  <p:childTnLst>
                                    <p:set>
                                      <p:cBhvr>
                                        <p:cTn id="81" dur="1" fill="hold">
                                          <p:stCondLst>
                                            <p:cond delay="0"/>
                                          </p:stCondLst>
                                        </p:cTn>
                                        <p:tgtEl>
                                          <p:spTgt spid="360"/>
                                        </p:tgtEl>
                                        <p:attrNameLst>
                                          <p:attrName>style.visibility</p:attrName>
                                        </p:attrNameLst>
                                      </p:cBhvr>
                                      <p:to>
                                        <p:strVal val="visible"/>
                                      </p:to>
                                    </p:set>
                                    <p:animEffect transition="in" filter="fade">
                                      <p:cBhvr>
                                        <p:cTn id="82" dur="2000"/>
                                        <p:tgtEl>
                                          <p:spTgt spid="360"/>
                                        </p:tgtEl>
                                      </p:cBhvr>
                                    </p:animEffect>
                                  </p:childTnLst>
                                </p:cTn>
                              </p:par>
                              <p:par>
                                <p:cTn id="83" presetID="10" presetClass="entr" presetSubtype="0" fill="hold" nodeType="withEffect">
                                  <p:stCondLst>
                                    <p:cond delay="0"/>
                                  </p:stCondLst>
                                  <p:childTnLst>
                                    <p:set>
                                      <p:cBhvr>
                                        <p:cTn id="84" dur="1" fill="hold">
                                          <p:stCondLst>
                                            <p:cond delay="0"/>
                                          </p:stCondLst>
                                        </p:cTn>
                                        <p:tgtEl>
                                          <p:spTgt spid="361"/>
                                        </p:tgtEl>
                                        <p:attrNameLst>
                                          <p:attrName>style.visibility</p:attrName>
                                        </p:attrNameLst>
                                      </p:cBhvr>
                                      <p:to>
                                        <p:strVal val="visible"/>
                                      </p:to>
                                    </p:set>
                                    <p:animEffect transition="in" filter="fade">
                                      <p:cBhvr>
                                        <p:cTn id="85" dur="2000"/>
                                        <p:tgtEl>
                                          <p:spTgt spid="361"/>
                                        </p:tgtEl>
                                      </p:cBhvr>
                                    </p:animEffect>
                                  </p:childTnLst>
                                </p:cTn>
                              </p:par>
                              <p:par>
                                <p:cTn id="86" presetID="10" presetClass="entr" presetSubtype="0" fill="hold" nodeType="withEffect">
                                  <p:stCondLst>
                                    <p:cond delay="0"/>
                                  </p:stCondLst>
                                  <p:childTnLst>
                                    <p:set>
                                      <p:cBhvr>
                                        <p:cTn id="87" dur="1" fill="hold">
                                          <p:stCondLst>
                                            <p:cond delay="0"/>
                                          </p:stCondLst>
                                        </p:cTn>
                                        <p:tgtEl>
                                          <p:spTgt spid="362"/>
                                        </p:tgtEl>
                                        <p:attrNameLst>
                                          <p:attrName>style.visibility</p:attrName>
                                        </p:attrNameLst>
                                      </p:cBhvr>
                                      <p:to>
                                        <p:strVal val="visible"/>
                                      </p:to>
                                    </p:set>
                                    <p:animEffect transition="in" filter="fade">
                                      <p:cBhvr>
                                        <p:cTn id="88" dur="2000"/>
                                        <p:tgtEl>
                                          <p:spTgt spid="362"/>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63"/>
                                        </p:tgtEl>
                                        <p:attrNameLst>
                                          <p:attrName>style.visibility</p:attrName>
                                        </p:attrNameLst>
                                      </p:cBhvr>
                                      <p:to>
                                        <p:strVal val="visible"/>
                                      </p:to>
                                    </p:set>
                                    <p:animEffect transition="in" filter="fade">
                                      <p:cBhvr>
                                        <p:cTn id="92" dur="2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9"/>
          <p:cNvSpPr/>
          <p:nvPr/>
        </p:nvSpPr>
        <p:spPr>
          <a:xfrm>
            <a:off x="6210300" y="676275"/>
            <a:ext cx="2756389" cy="5081588"/>
          </a:xfrm>
          <a:prstGeom prst="rect">
            <a:avLst/>
          </a:prstGeom>
          <a:solidFill>
            <a:srgbClr val="FFFF00"/>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grpSp>
        <p:nvGrpSpPr>
          <p:cNvPr id="369" name="Google Shape;369;p9"/>
          <p:cNvGrpSpPr/>
          <p:nvPr/>
        </p:nvGrpSpPr>
        <p:grpSpPr>
          <a:xfrm>
            <a:off x="315058" y="2971800"/>
            <a:ext cx="1362808" cy="503238"/>
            <a:chOff x="384" y="1828"/>
            <a:chExt cx="910" cy="317"/>
          </a:xfrm>
        </p:grpSpPr>
        <p:sp>
          <p:nvSpPr>
            <p:cNvPr id="370" name="Google Shape;370;p9"/>
            <p:cNvSpPr/>
            <p:nvPr/>
          </p:nvSpPr>
          <p:spPr>
            <a:xfrm>
              <a:off x="384" y="1828"/>
              <a:ext cx="910" cy="317"/>
            </a:xfrm>
            <a:prstGeom prst="rect">
              <a:avLst/>
            </a:prstGeom>
            <a:noFill/>
            <a:ln w="1270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71" name="Google Shape;371;p9"/>
            <p:cNvSpPr txBox="1"/>
            <p:nvPr/>
          </p:nvSpPr>
          <p:spPr>
            <a:xfrm>
              <a:off x="515" y="1924"/>
              <a:ext cx="649" cy="15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0" i="0" u="none" strike="noStrike" cap="none">
                  <a:solidFill>
                    <a:schemeClr val="dk1"/>
                  </a:solidFill>
                  <a:latin typeface="Arial"/>
                  <a:ea typeface="Arial"/>
                  <a:cs typeface="Arial"/>
                  <a:sym typeface="Arial"/>
                </a:rPr>
                <a:t>Flusso di cassa</a:t>
              </a:r>
              <a:endParaRPr/>
            </a:p>
          </p:txBody>
        </p:sp>
      </p:grpSp>
      <p:sp>
        <p:nvSpPr>
          <p:cNvPr id="372" name="Google Shape;372;p9"/>
          <p:cNvSpPr txBox="1"/>
          <p:nvPr/>
        </p:nvSpPr>
        <p:spPr>
          <a:xfrm>
            <a:off x="2004646" y="1966913"/>
            <a:ext cx="376065"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EBIT</a:t>
            </a:r>
            <a:endParaRPr/>
          </a:p>
        </p:txBody>
      </p:sp>
      <p:sp>
        <p:nvSpPr>
          <p:cNvPr id="373" name="Google Shape;373;p9"/>
          <p:cNvSpPr txBox="1"/>
          <p:nvPr/>
        </p:nvSpPr>
        <p:spPr>
          <a:xfrm>
            <a:off x="2004646" y="3460750"/>
            <a:ext cx="1412631" cy="3968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Variazione capitale circolante netto</a:t>
            </a:r>
            <a:endParaRPr/>
          </a:p>
        </p:txBody>
      </p:sp>
      <p:sp>
        <p:nvSpPr>
          <p:cNvPr id="374" name="Google Shape;374;p9"/>
          <p:cNvSpPr txBox="1"/>
          <p:nvPr/>
        </p:nvSpPr>
        <p:spPr>
          <a:xfrm>
            <a:off x="2004646" y="4984751"/>
            <a:ext cx="1049326"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Investimenti netti</a:t>
            </a:r>
            <a:endParaRPr/>
          </a:p>
        </p:txBody>
      </p:sp>
      <p:cxnSp>
        <p:nvCxnSpPr>
          <p:cNvPr id="375" name="Google Shape;375;p9"/>
          <p:cNvCxnSpPr>
            <a:endCxn id="372" idx="1"/>
          </p:cNvCxnSpPr>
          <p:nvPr/>
        </p:nvCxnSpPr>
        <p:spPr>
          <a:xfrm rot="-5400000">
            <a:off x="1274146" y="2493824"/>
            <a:ext cx="1134300" cy="326700"/>
          </a:xfrm>
          <a:prstGeom prst="bentConnector2">
            <a:avLst/>
          </a:prstGeom>
          <a:noFill/>
          <a:ln w="12700" cap="flat" cmpd="sng">
            <a:solidFill>
              <a:schemeClr val="dk1"/>
            </a:solidFill>
            <a:prstDash val="solid"/>
            <a:miter lim="800000"/>
            <a:headEnd type="none" w="sm" len="sm"/>
            <a:tailEnd type="none" w="med" len="med"/>
          </a:ln>
        </p:spPr>
      </p:cxnSp>
      <p:cxnSp>
        <p:nvCxnSpPr>
          <p:cNvPr id="376" name="Google Shape;376;p9"/>
          <p:cNvCxnSpPr>
            <a:endCxn id="374" idx="1"/>
          </p:cNvCxnSpPr>
          <p:nvPr/>
        </p:nvCxnSpPr>
        <p:spPr>
          <a:xfrm rot="-5400000" flipH="1">
            <a:off x="899446" y="4002662"/>
            <a:ext cx="1883700" cy="326700"/>
          </a:xfrm>
          <a:prstGeom prst="bentConnector2">
            <a:avLst/>
          </a:prstGeom>
          <a:noFill/>
          <a:ln w="12700" cap="flat" cmpd="sng">
            <a:solidFill>
              <a:schemeClr val="dk1"/>
            </a:solidFill>
            <a:prstDash val="solid"/>
            <a:miter lim="800000"/>
            <a:headEnd type="none" w="sm" len="sm"/>
            <a:tailEnd type="none" w="med" len="med"/>
          </a:ln>
        </p:spPr>
      </p:cxnSp>
      <p:cxnSp>
        <p:nvCxnSpPr>
          <p:cNvPr id="377" name="Google Shape;377;p9"/>
          <p:cNvCxnSpPr>
            <a:endCxn id="373" idx="1"/>
          </p:cNvCxnSpPr>
          <p:nvPr/>
        </p:nvCxnSpPr>
        <p:spPr>
          <a:xfrm rot="-5400000" flipH="1">
            <a:off x="1623796" y="3278337"/>
            <a:ext cx="435000" cy="326700"/>
          </a:xfrm>
          <a:prstGeom prst="bentConnector3">
            <a:avLst>
              <a:gd name="adj1" fmla="val 6"/>
            </a:avLst>
          </a:prstGeom>
          <a:noFill/>
          <a:ln w="12700" cap="flat" cmpd="sng">
            <a:solidFill>
              <a:schemeClr val="dk1"/>
            </a:solidFill>
            <a:prstDash val="solid"/>
            <a:miter lim="800000"/>
            <a:headEnd type="none" w="sm" len="sm"/>
            <a:tailEnd type="none" w="med" len="med"/>
          </a:ln>
        </p:spPr>
      </p:cxnSp>
      <p:sp>
        <p:nvSpPr>
          <p:cNvPr id="378" name="Google Shape;378;p9"/>
          <p:cNvSpPr txBox="1"/>
          <p:nvPr/>
        </p:nvSpPr>
        <p:spPr>
          <a:xfrm>
            <a:off x="3147647" y="1303338"/>
            <a:ext cx="523541"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Vendite</a:t>
            </a:r>
            <a:endParaRPr/>
          </a:p>
        </p:txBody>
      </p:sp>
      <p:sp>
        <p:nvSpPr>
          <p:cNvPr id="379" name="Google Shape;379;p9"/>
          <p:cNvSpPr txBox="1"/>
          <p:nvPr/>
        </p:nvSpPr>
        <p:spPr>
          <a:xfrm>
            <a:off x="3147646" y="2498726"/>
            <a:ext cx="901850"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Costi operativi</a:t>
            </a:r>
            <a:endParaRPr/>
          </a:p>
        </p:txBody>
      </p:sp>
      <p:sp>
        <p:nvSpPr>
          <p:cNvPr id="380" name="Google Shape;380;p9"/>
          <p:cNvSpPr txBox="1"/>
          <p:nvPr/>
        </p:nvSpPr>
        <p:spPr>
          <a:xfrm>
            <a:off x="4620358" y="760413"/>
            <a:ext cx="1100503" cy="553998"/>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Vendite da prodotti consolidati</a:t>
            </a:r>
            <a:endParaRPr/>
          </a:p>
        </p:txBody>
      </p:sp>
      <p:sp>
        <p:nvSpPr>
          <p:cNvPr id="381" name="Google Shape;381;p9"/>
          <p:cNvSpPr txBox="1"/>
          <p:nvPr/>
        </p:nvSpPr>
        <p:spPr>
          <a:xfrm>
            <a:off x="4620359" y="2058988"/>
            <a:ext cx="1183978"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Costi di produzione</a:t>
            </a:r>
            <a:endParaRPr/>
          </a:p>
        </p:txBody>
      </p:sp>
      <p:sp>
        <p:nvSpPr>
          <p:cNvPr id="382" name="Google Shape;382;p9"/>
          <p:cNvSpPr txBox="1"/>
          <p:nvPr/>
        </p:nvSpPr>
        <p:spPr>
          <a:xfrm>
            <a:off x="4620358" y="2768601"/>
            <a:ext cx="611706"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Altri costi</a:t>
            </a:r>
            <a:endParaRPr/>
          </a:p>
        </p:txBody>
      </p:sp>
      <p:cxnSp>
        <p:nvCxnSpPr>
          <p:cNvPr id="383" name="Google Shape;383;p9"/>
          <p:cNvCxnSpPr>
            <a:stCxn id="372" idx="3"/>
            <a:endCxn id="378" idx="1"/>
          </p:cNvCxnSpPr>
          <p:nvPr/>
        </p:nvCxnSpPr>
        <p:spPr>
          <a:xfrm rot="10800000" flipH="1">
            <a:off x="2380711" y="1426424"/>
            <a:ext cx="766800" cy="663600"/>
          </a:xfrm>
          <a:prstGeom prst="bentConnector3">
            <a:avLst>
              <a:gd name="adj1" fmla="val 50009"/>
            </a:avLst>
          </a:prstGeom>
          <a:noFill/>
          <a:ln w="12700" cap="flat" cmpd="sng">
            <a:solidFill>
              <a:schemeClr val="dk1"/>
            </a:solidFill>
            <a:prstDash val="solid"/>
            <a:miter lim="800000"/>
            <a:headEnd type="none" w="sm" len="sm"/>
            <a:tailEnd type="none" w="med" len="med"/>
          </a:ln>
        </p:spPr>
      </p:cxnSp>
      <p:cxnSp>
        <p:nvCxnSpPr>
          <p:cNvPr id="384" name="Google Shape;384;p9"/>
          <p:cNvCxnSpPr>
            <a:stCxn id="372" idx="3"/>
            <a:endCxn id="379" idx="1"/>
          </p:cNvCxnSpPr>
          <p:nvPr/>
        </p:nvCxnSpPr>
        <p:spPr>
          <a:xfrm>
            <a:off x="2380711" y="2090024"/>
            <a:ext cx="766800" cy="531900"/>
          </a:xfrm>
          <a:prstGeom prst="bentConnector3">
            <a:avLst>
              <a:gd name="adj1" fmla="val 50009"/>
            </a:avLst>
          </a:prstGeom>
          <a:noFill/>
          <a:ln w="12700" cap="flat" cmpd="sng">
            <a:solidFill>
              <a:schemeClr val="dk1"/>
            </a:solidFill>
            <a:prstDash val="solid"/>
            <a:miter lim="800000"/>
            <a:headEnd type="none" w="sm" len="sm"/>
            <a:tailEnd type="none" w="med" len="med"/>
          </a:ln>
        </p:spPr>
      </p:cxnSp>
      <p:cxnSp>
        <p:nvCxnSpPr>
          <p:cNvPr id="385" name="Google Shape;385;p9"/>
          <p:cNvCxnSpPr>
            <a:stCxn id="379" idx="3"/>
            <a:endCxn id="382" idx="1"/>
          </p:cNvCxnSpPr>
          <p:nvPr/>
        </p:nvCxnSpPr>
        <p:spPr>
          <a:xfrm>
            <a:off x="4049496" y="2621836"/>
            <a:ext cx="570900" cy="270000"/>
          </a:xfrm>
          <a:prstGeom prst="bentConnector3">
            <a:avLst>
              <a:gd name="adj1" fmla="val 49997"/>
            </a:avLst>
          </a:prstGeom>
          <a:noFill/>
          <a:ln w="12700" cap="flat" cmpd="sng">
            <a:solidFill>
              <a:schemeClr val="dk1"/>
            </a:solidFill>
            <a:prstDash val="solid"/>
            <a:miter lim="800000"/>
            <a:headEnd type="none" w="sm" len="sm"/>
            <a:tailEnd type="none" w="med" len="med"/>
          </a:ln>
        </p:spPr>
      </p:cxnSp>
      <p:cxnSp>
        <p:nvCxnSpPr>
          <p:cNvPr id="386" name="Google Shape;386;p9"/>
          <p:cNvCxnSpPr>
            <a:stCxn id="379" idx="3"/>
            <a:endCxn id="381" idx="1"/>
          </p:cNvCxnSpPr>
          <p:nvPr/>
        </p:nvCxnSpPr>
        <p:spPr>
          <a:xfrm rot="10800000" flipH="1">
            <a:off x="4049496" y="2182036"/>
            <a:ext cx="570900" cy="439800"/>
          </a:xfrm>
          <a:prstGeom prst="bentConnector3">
            <a:avLst>
              <a:gd name="adj1" fmla="val 49997"/>
            </a:avLst>
          </a:prstGeom>
          <a:noFill/>
          <a:ln w="12700" cap="flat" cmpd="sng">
            <a:solidFill>
              <a:schemeClr val="dk1"/>
            </a:solidFill>
            <a:prstDash val="solid"/>
            <a:miter lim="800000"/>
            <a:headEnd type="none" w="sm" len="sm"/>
            <a:tailEnd type="none" w="med" len="med"/>
          </a:ln>
        </p:spPr>
      </p:cxnSp>
      <p:cxnSp>
        <p:nvCxnSpPr>
          <p:cNvPr id="387" name="Google Shape;387;p9"/>
          <p:cNvCxnSpPr>
            <a:stCxn id="378" idx="3"/>
            <a:endCxn id="380" idx="1"/>
          </p:cNvCxnSpPr>
          <p:nvPr/>
        </p:nvCxnSpPr>
        <p:spPr>
          <a:xfrm rot="10800000" flipH="1">
            <a:off x="3671188" y="1037348"/>
            <a:ext cx="949200" cy="389100"/>
          </a:xfrm>
          <a:prstGeom prst="bentConnector3">
            <a:avLst>
              <a:gd name="adj1" fmla="val 49998"/>
            </a:avLst>
          </a:prstGeom>
          <a:noFill/>
          <a:ln w="12700" cap="flat" cmpd="sng">
            <a:solidFill>
              <a:schemeClr val="dk1"/>
            </a:solidFill>
            <a:prstDash val="solid"/>
            <a:miter lim="800000"/>
            <a:headEnd type="none" w="sm" len="sm"/>
            <a:tailEnd type="none" w="med" len="med"/>
          </a:ln>
        </p:spPr>
      </p:cxnSp>
      <p:sp>
        <p:nvSpPr>
          <p:cNvPr id="388" name="Google Shape;388;p9"/>
          <p:cNvSpPr txBox="1"/>
          <p:nvPr/>
        </p:nvSpPr>
        <p:spPr>
          <a:xfrm>
            <a:off x="4620358" y="1423989"/>
            <a:ext cx="1100503" cy="3968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Vendite da nuovi prodotti</a:t>
            </a:r>
            <a:endParaRPr/>
          </a:p>
        </p:txBody>
      </p:sp>
      <p:cxnSp>
        <p:nvCxnSpPr>
          <p:cNvPr id="389" name="Google Shape;389;p9"/>
          <p:cNvCxnSpPr>
            <a:stCxn id="378" idx="3"/>
            <a:endCxn id="388" idx="1"/>
          </p:cNvCxnSpPr>
          <p:nvPr/>
        </p:nvCxnSpPr>
        <p:spPr>
          <a:xfrm>
            <a:off x="3671188" y="1426448"/>
            <a:ext cx="949200" cy="195900"/>
          </a:xfrm>
          <a:prstGeom prst="bentConnector3">
            <a:avLst>
              <a:gd name="adj1" fmla="val 49998"/>
            </a:avLst>
          </a:prstGeom>
          <a:noFill/>
          <a:ln w="12700" cap="flat" cmpd="sng">
            <a:solidFill>
              <a:schemeClr val="dk1"/>
            </a:solidFill>
            <a:prstDash val="solid"/>
            <a:miter lim="800000"/>
            <a:headEnd type="none" w="sm" len="sm"/>
            <a:tailEnd type="none" w="med" len="med"/>
          </a:ln>
        </p:spPr>
      </p:cxnSp>
      <p:sp>
        <p:nvSpPr>
          <p:cNvPr id="390" name="Google Shape;390;p9"/>
          <p:cNvSpPr txBox="1"/>
          <p:nvPr/>
        </p:nvSpPr>
        <p:spPr>
          <a:xfrm>
            <a:off x="4620359" y="3243263"/>
            <a:ext cx="1001236"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Crediti da clienti</a:t>
            </a:r>
            <a:endParaRPr/>
          </a:p>
        </p:txBody>
      </p:sp>
      <p:sp>
        <p:nvSpPr>
          <p:cNvPr id="391" name="Google Shape;391;p9"/>
          <p:cNvSpPr txBox="1"/>
          <p:nvPr/>
        </p:nvSpPr>
        <p:spPr>
          <a:xfrm>
            <a:off x="4620358" y="3886201"/>
            <a:ext cx="461024"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Scorte</a:t>
            </a:r>
            <a:endParaRPr/>
          </a:p>
        </p:txBody>
      </p:sp>
      <p:sp>
        <p:nvSpPr>
          <p:cNvPr id="392" name="Google Shape;392;p9"/>
          <p:cNvSpPr txBox="1"/>
          <p:nvPr/>
        </p:nvSpPr>
        <p:spPr>
          <a:xfrm>
            <a:off x="4620358" y="3459163"/>
            <a:ext cx="1182565" cy="40011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Debiti verso fornitori</a:t>
            </a:r>
            <a:endParaRPr/>
          </a:p>
        </p:txBody>
      </p:sp>
      <p:cxnSp>
        <p:nvCxnSpPr>
          <p:cNvPr id="393" name="Google Shape;393;p9"/>
          <p:cNvCxnSpPr>
            <a:stCxn id="373" idx="3"/>
            <a:endCxn id="390" idx="1"/>
          </p:cNvCxnSpPr>
          <p:nvPr/>
        </p:nvCxnSpPr>
        <p:spPr>
          <a:xfrm rot="10800000" flipH="1">
            <a:off x="3417277" y="3366387"/>
            <a:ext cx="1203000" cy="292800"/>
          </a:xfrm>
          <a:prstGeom prst="bentConnector3">
            <a:avLst>
              <a:gd name="adj1" fmla="val 50003"/>
            </a:avLst>
          </a:prstGeom>
          <a:noFill/>
          <a:ln w="12700" cap="flat" cmpd="sng">
            <a:solidFill>
              <a:schemeClr val="dk1"/>
            </a:solidFill>
            <a:prstDash val="solid"/>
            <a:miter lim="800000"/>
            <a:headEnd type="none" w="sm" len="sm"/>
            <a:tailEnd type="none" w="med" len="med"/>
          </a:ln>
        </p:spPr>
      </p:cxnSp>
      <p:cxnSp>
        <p:nvCxnSpPr>
          <p:cNvPr id="394" name="Google Shape;394;p9"/>
          <p:cNvCxnSpPr>
            <a:stCxn id="373" idx="3"/>
            <a:endCxn id="392" idx="1"/>
          </p:cNvCxnSpPr>
          <p:nvPr/>
        </p:nvCxnSpPr>
        <p:spPr>
          <a:xfrm>
            <a:off x="3417277" y="3659187"/>
            <a:ext cx="1203000" cy="600"/>
          </a:xfrm>
          <a:prstGeom prst="bentConnector3">
            <a:avLst>
              <a:gd name="adj1" fmla="val 50003"/>
            </a:avLst>
          </a:prstGeom>
          <a:noFill/>
          <a:ln w="12700" cap="flat" cmpd="sng">
            <a:solidFill>
              <a:schemeClr val="dk1"/>
            </a:solidFill>
            <a:prstDash val="solid"/>
            <a:miter lim="800000"/>
            <a:headEnd type="none" w="sm" len="sm"/>
            <a:tailEnd type="none" w="med" len="med"/>
          </a:ln>
        </p:spPr>
      </p:cxnSp>
      <p:cxnSp>
        <p:nvCxnSpPr>
          <p:cNvPr id="395" name="Google Shape;395;p9"/>
          <p:cNvCxnSpPr>
            <a:stCxn id="373" idx="3"/>
            <a:endCxn id="391" idx="1"/>
          </p:cNvCxnSpPr>
          <p:nvPr/>
        </p:nvCxnSpPr>
        <p:spPr>
          <a:xfrm>
            <a:off x="3417277" y="3659187"/>
            <a:ext cx="1203000" cy="350100"/>
          </a:xfrm>
          <a:prstGeom prst="bentConnector3">
            <a:avLst>
              <a:gd name="adj1" fmla="val 50003"/>
            </a:avLst>
          </a:prstGeom>
          <a:noFill/>
          <a:ln w="12700" cap="flat" cmpd="sng">
            <a:solidFill>
              <a:schemeClr val="dk1"/>
            </a:solidFill>
            <a:prstDash val="solid"/>
            <a:miter lim="800000"/>
            <a:headEnd type="none" w="sm" len="sm"/>
            <a:tailEnd type="none" w="med" len="med"/>
          </a:ln>
        </p:spPr>
      </p:cxnSp>
      <p:sp>
        <p:nvSpPr>
          <p:cNvPr id="396" name="Google Shape;396;p9"/>
          <p:cNvSpPr txBox="1"/>
          <p:nvPr/>
        </p:nvSpPr>
        <p:spPr>
          <a:xfrm>
            <a:off x="4620358" y="4422776"/>
            <a:ext cx="1129476"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Nuovi investimenti</a:t>
            </a:r>
            <a:endParaRPr/>
          </a:p>
        </p:txBody>
      </p:sp>
      <p:sp>
        <p:nvSpPr>
          <p:cNvPr id="397" name="Google Shape;397;p9"/>
          <p:cNvSpPr txBox="1"/>
          <p:nvPr/>
        </p:nvSpPr>
        <p:spPr>
          <a:xfrm>
            <a:off x="4620358" y="5237163"/>
            <a:ext cx="953146" cy="246221"/>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Disinvestimenti</a:t>
            </a:r>
            <a:endParaRPr/>
          </a:p>
        </p:txBody>
      </p:sp>
      <p:cxnSp>
        <p:nvCxnSpPr>
          <p:cNvPr id="398" name="Google Shape;398;p9"/>
          <p:cNvCxnSpPr>
            <a:stCxn id="374" idx="3"/>
            <a:endCxn id="396" idx="1"/>
          </p:cNvCxnSpPr>
          <p:nvPr/>
        </p:nvCxnSpPr>
        <p:spPr>
          <a:xfrm rot="10800000" flipH="1">
            <a:off x="3053972" y="4545962"/>
            <a:ext cx="1566300" cy="561900"/>
          </a:xfrm>
          <a:prstGeom prst="bentConnector3">
            <a:avLst>
              <a:gd name="adj1" fmla="val 50003"/>
            </a:avLst>
          </a:prstGeom>
          <a:noFill/>
          <a:ln w="12700" cap="flat" cmpd="sng">
            <a:solidFill>
              <a:schemeClr val="dk1"/>
            </a:solidFill>
            <a:prstDash val="solid"/>
            <a:miter lim="800000"/>
            <a:headEnd type="none" w="sm" len="sm"/>
            <a:tailEnd type="none" w="med" len="med"/>
          </a:ln>
        </p:spPr>
      </p:cxnSp>
      <p:cxnSp>
        <p:nvCxnSpPr>
          <p:cNvPr id="399" name="Google Shape;399;p9"/>
          <p:cNvCxnSpPr>
            <a:stCxn id="374" idx="3"/>
            <a:endCxn id="397" idx="1"/>
          </p:cNvCxnSpPr>
          <p:nvPr/>
        </p:nvCxnSpPr>
        <p:spPr>
          <a:xfrm>
            <a:off x="3053972" y="5107862"/>
            <a:ext cx="1566300" cy="252300"/>
          </a:xfrm>
          <a:prstGeom prst="bentConnector3">
            <a:avLst>
              <a:gd name="adj1" fmla="val 50003"/>
            </a:avLst>
          </a:prstGeom>
          <a:noFill/>
          <a:ln w="12700" cap="flat" cmpd="sng">
            <a:solidFill>
              <a:schemeClr val="dk1"/>
            </a:solidFill>
            <a:prstDash val="solid"/>
            <a:miter lim="800000"/>
            <a:headEnd type="none" w="sm" len="sm"/>
            <a:tailEnd type="none" w="med" len="med"/>
          </a:ln>
        </p:spPr>
      </p:cxnSp>
      <p:sp>
        <p:nvSpPr>
          <p:cNvPr id="400" name="Google Shape;400;p9"/>
          <p:cNvSpPr txBox="1"/>
          <p:nvPr/>
        </p:nvSpPr>
        <p:spPr>
          <a:xfrm>
            <a:off x="6246936" y="658814"/>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Produttività forza vendita</a:t>
            </a:r>
            <a:endParaRPr/>
          </a:p>
        </p:txBody>
      </p:sp>
      <p:sp>
        <p:nvSpPr>
          <p:cNvPr id="401" name="Google Shape;401;p9"/>
          <p:cNvSpPr txBox="1"/>
          <p:nvPr/>
        </p:nvSpPr>
        <p:spPr>
          <a:xfrm>
            <a:off x="6246936" y="938214"/>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Soddisfazione cliente</a:t>
            </a:r>
            <a:endParaRPr/>
          </a:p>
        </p:txBody>
      </p:sp>
      <p:sp>
        <p:nvSpPr>
          <p:cNvPr id="402" name="Google Shape;402;p9"/>
          <p:cNvSpPr txBox="1"/>
          <p:nvPr/>
        </p:nvSpPr>
        <p:spPr>
          <a:xfrm>
            <a:off x="6246936" y="118903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Livello di servizio</a:t>
            </a:r>
            <a:endParaRPr/>
          </a:p>
        </p:txBody>
      </p:sp>
      <p:sp>
        <p:nvSpPr>
          <p:cNvPr id="403" name="Google Shape;403;p9"/>
          <p:cNvSpPr txBox="1"/>
          <p:nvPr/>
        </p:nvSpPr>
        <p:spPr>
          <a:xfrm>
            <a:off x="6246936" y="141763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Nuovi prodotti sviluppati</a:t>
            </a:r>
            <a:endParaRPr/>
          </a:p>
        </p:txBody>
      </p:sp>
      <p:sp>
        <p:nvSpPr>
          <p:cNvPr id="404" name="Google Shape;404;p9"/>
          <p:cNvSpPr txBox="1"/>
          <p:nvPr/>
        </p:nvSpPr>
        <p:spPr>
          <a:xfrm>
            <a:off x="6246936" y="163353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Tempi di sviluppo</a:t>
            </a:r>
            <a:endParaRPr/>
          </a:p>
        </p:txBody>
      </p:sp>
      <p:cxnSp>
        <p:nvCxnSpPr>
          <p:cNvPr id="405" name="Google Shape;405;p9"/>
          <p:cNvCxnSpPr>
            <a:stCxn id="380" idx="3"/>
            <a:endCxn id="400" idx="1"/>
          </p:cNvCxnSpPr>
          <p:nvPr/>
        </p:nvCxnSpPr>
        <p:spPr>
          <a:xfrm rot="10800000" flipH="1">
            <a:off x="5720861" y="780912"/>
            <a:ext cx="526200" cy="256500"/>
          </a:xfrm>
          <a:prstGeom prst="bentConnector3">
            <a:avLst>
              <a:gd name="adj1" fmla="val 49988"/>
            </a:avLst>
          </a:prstGeom>
          <a:noFill/>
          <a:ln w="12700" cap="flat" cmpd="sng">
            <a:solidFill>
              <a:schemeClr val="dk1"/>
            </a:solidFill>
            <a:prstDash val="solid"/>
            <a:miter lim="800000"/>
            <a:headEnd type="none" w="sm" len="sm"/>
            <a:tailEnd type="none" w="med" len="med"/>
          </a:ln>
        </p:spPr>
      </p:cxnSp>
      <p:cxnSp>
        <p:nvCxnSpPr>
          <p:cNvPr id="406" name="Google Shape;406;p9"/>
          <p:cNvCxnSpPr>
            <a:stCxn id="380" idx="3"/>
            <a:endCxn id="401" idx="1"/>
          </p:cNvCxnSpPr>
          <p:nvPr/>
        </p:nvCxnSpPr>
        <p:spPr>
          <a:xfrm>
            <a:off x="5720861" y="1037412"/>
            <a:ext cx="526200" cy="23100"/>
          </a:xfrm>
          <a:prstGeom prst="bentConnector3">
            <a:avLst>
              <a:gd name="adj1" fmla="val 49988"/>
            </a:avLst>
          </a:prstGeom>
          <a:noFill/>
          <a:ln w="12700" cap="flat" cmpd="sng">
            <a:solidFill>
              <a:schemeClr val="dk1"/>
            </a:solidFill>
            <a:prstDash val="solid"/>
            <a:miter lim="800000"/>
            <a:headEnd type="none" w="sm" len="sm"/>
            <a:tailEnd type="none" w="med" len="med"/>
          </a:ln>
        </p:spPr>
      </p:cxnSp>
      <p:cxnSp>
        <p:nvCxnSpPr>
          <p:cNvPr id="407" name="Google Shape;407;p9"/>
          <p:cNvCxnSpPr>
            <a:stCxn id="380" idx="3"/>
            <a:endCxn id="402" idx="1"/>
          </p:cNvCxnSpPr>
          <p:nvPr/>
        </p:nvCxnSpPr>
        <p:spPr>
          <a:xfrm>
            <a:off x="5720861" y="1037412"/>
            <a:ext cx="526200" cy="273900"/>
          </a:xfrm>
          <a:prstGeom prst="bentConnector3">
            <a:avLst>
              <a:gd name="adj1" fmla="val 49988"/>
            </a:avLst>
          </a:prstGeom>
          <a:noFill/>
          <a:ln w="12700" cap="flat" cmpd="sng">
            <a:solidFill>
              <a:schemeClr val="dk1"/>
            </a:solidFill>
            <a:prstDash val="solid"/>
            <a:miter lim="800000"/>
            <a:headEnd type="none" w="sm" len="sm"/>
            <a:tailEnd type="none" w="med" len="med"/>
          </a:ln>
        </p:spPr>
      </p:cxnSp>
      <p:cxnSp>
        <p:nvCxnSpPr>
          <p:cNvPr id="408" name="Google Shape;408;p9"/>
          <p:cNvCxnSpPr>
            <a:stCxn id="388" idx="3"/>
            <a:endCxn id="403" idx="1"/>
          </p:cNvCxnSpPr>
          <p:nvPr/>
        </p:nvCxnSpPr>
        <p:spPr>
          <a:xfrm rot="10800000" flipH="1">
            <a:off x="5720861" y="1539926"/>
            <a:ext cx="526200" cy="82500"/>
          </a:xfrm>
          <a:prstGeom prst="bentConnector3">
            <a:avLst>
              <a:gd name="adj1" fmla="val 49835"/>
            </a:avLst>
          </a:prstGeom>
          <a:noFill/>
          <a:ln w="12700" cap="flat" cmpd="sng">
            <a:solidFill>
              <a:schemeClr val="dk1"/>
            </a:solidFill>
            <a:prstDash val="solid"/>
            <a:miter lim="800000"/>
            <a:headEnd type="none" w="sm" len="sm"/>
            <a:tailEnd type="none" w="med" len="med"/>
          </a:ln>
        </p:spPr>
      </p:cxnSp>
      <p:cxnSp>
        <p:nvCxnSpPr>
          <p:cNvPr id="409" name="Google Shape;409;p9"/>
          <p:cNvCxnSpPr>
            <a:stCxn id="388" idx="3"/>
            <a:endCxn id="404" idx="1"/>
          </p:cNvCxnSpPr>
          <p:nvPr/>
        </p:nvCxnSpPr>
        <p:spPr>
          <a:xfrm>
            <a:off x="5720861" y="1622426"/>
            <a:ext cx="526200" cy="133500"/>
          </a:xfrm>
          <a:prstGeom prst="bentConnector3">
            <a:avLst>
              <a:gd name="adj1" fmla="val 49835"/>
            </a:avLst>
          </a:prstGeom>
          <a:noFill/>
          <a:ln w="12700" cap="flat" cmpd="sng">
            <a:solidFill>
              <a:schemeClr val="dk1"/>
            </a:solidFill>
            <a:prstDash val="solid"/>
            <a:miter lim="800000"/>
            <a:headEnd type="none" w="sm" len="sm"/>
            <a:tailEnd type="none" w="med" len="med"/>
          </a:ln>
        </p:spPr>
      </p:cxnSp>
      <p:sp>
        <p:nvSpPr>
          <p:cNvPr id="410" name="Google Shape;410;p9"/>
          <p:cNvSpPr txBox="1"/>
          <p:nvPr/>
        </p:nvSpPr>
        <p:spPr>
          <a:xfrm>
            <a:off x="6246936" y="1844675"/>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Acquisto materiali</a:t>
            </a:r>
            <a:endParaRPr/>
          </a:p>
        </p:txBody>
      </p:sp>
      <p:sp>
        <p:nvSpPr>
          <p:cNvPr id="411" name="Google Shape;411;p9"/>
          <p:cNvSpPr txBox="1"/>
          <p:nvPr/>
        </p:nvSpPr>
        <p:spPr>
          <a:xfrm>
            <a:off x="6246936" y="2035176"/>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Utilizzo capacità produttiva</a:t>
            </a:r>
            <a:endParaRPr/>
          </a:p>
        </p:txBody>
      </p:sp>
      <p:sp>
        <p:nvSpPr>
          <p:cNvPr id="412" name="Google Shape;412;p9"/>
          <p:cNvSpPr txBox="1"/>
          <p:nvPr/>
        </p:nvSpPr>
        <p:spPr>
          <a:xfrm>
            <a:off x="6246936" y="2278064"/>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Qualità</a:t>
            </a:r>
            <a:endParaRPr/>
          </a:p>
        </p:txBody>
      </p:sp>
      <p:sp>
        <p:nvSpPr>
          <p:cNvPr id="413" name="Google Shape;413;p9"/>
          <p:cNvSpPr txBox="1"/>
          <p:nvPr/>
        </p:nvSpPr>
        <p:spPr>
          <a:xfrm>
            <a:off x="6246936" y="2501901"/>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Efficienza strutture indirette</a:t>
            </a:r>
            <a:endParaRPr/>
          </a:p>
        </p:txBody>
      </p:sp>
      <p:sp>
        <p:nvSpPr>
          <p:cNvPr id="414" name="Google Shape;414;p9"/>
          <p:cNvSpPr txBox="1"/>
          <p:nvPr/>
        </p:nvSpPr>
        <p:spPr>
          <a:xfrm>
            <a:off x="6246936" y="2755901"/>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Make or buy</a:t>
            </a:r>
            <a:endParaRPr/>
          </a:p>
        </p:txBody>
      </p:sp>
      <p:sp>
        <p:nvSpPr>
          <p:cNvPr id="415" name="Google Shape;415;p9"/>
          <p:cNvSpPr txBox="1"/>
          <p:nvPr/>
        </p:nvSpPr>
        <p:spPr>
          <a:xfrm>
            <a:off x="6246936" y="299878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Attività di sviluppo (R&amp;S)</a:t>
            </a:r>
            <a:endParaRPr/>
          </a:p>
        </p:txBody>
      </p:sp>
      <p:sp>
        <p:nvSpPr>
          <p:cNvPr id="416" name="Google Shape;416;p9"/>
          <p:cNvSpPr txBox="1"/>
          <p:nvPr/>
        </p:nvSpPr>
        <p:spPr>
          <a:xfrm>
            <a:off x="6246936" y="3228976"/>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gg di incasso clienti </a:t>
            </a:r>
            <a:endParaRPr/>
          </a:p>
        </p:txBody>
      </p:sp>
      <p:sp>
        <p:nvSpPr>
          <p:cNvPr id="417" name="Google Shape;417;p9"/>
          <p:cNvSpPr txBox="1"/>
          <p:nvPr/>
        </p:nvSpPr>
        <p:spPr>
          <a:xfrm>
            <a:off x="6246936" y="3549651"/>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gg di pagamento fornitori</a:t>
            </a:r>
            <a:endParaRPr/>
          </a:p>
        </p:txBody>
      </p:sp>
      <p:sp>
        <p:nvSpPr>
          <p:cNvPr id="418" name="Google Shape;418;p9"/>
          <p:cNvSpPr txBox="1"/>
          <p:nvPr/>
        </p:nvSpPr>
        <p:spPr>
          <a:xfrm>
            <a:off x="6246936" y="370998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Livello di servizio logistico</a:t>
            </a:r>
            <a:endParaRPr/>
          </a:p>
        </p:txBody>
      </p:sp>
      <p:sp>
        <p:nvSpPr>
          <p:cNvPr id="419" name="Google Shape;419;p9"/>
          <p:cNvSpPr txBox="1"/>
          <p:nvPr/>
        </p:nvSpPr>
        <p:spPr>
          <a:xfrm>
            <a:off x="6246936" y="4040189"/>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Caratteristiche impianti</a:t>
            </a:r>
            <a:endParaRPr/>
          </a:p>
        </p:txBody>
      </p:sp>
      <p:sp>
        <p:nvSpPr>
          <p:cNvPr id="420" name="Google Shape;420;p9"/>
          <p:cNvSpPr txBox="1"/>
          <p:nvPr/>
        </p:nvSpPr>
        <p:spPr>
          <a:xfrm>
            <a:off x="6246936" y="4200526"/>
            <a:ext cx="2281603" cy="40011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Interventi di sostituzione e mantenimento</a:t>
            </a:r>
            <a:endParaRPr/>
          </a:p>
        </p:txBody>
      </p:sp>
      <p:sp>
        <p:nvSpPr>
          <p:cNvPr id="421" name="Google Shape;421;p9"/>
          <p:cNvSpPr txBox="1"/>
          <p:nvPr/>
        </p:nvSpPr>
        <p:spPr>
          <a:xfrm>
            <a:off x="6246936" y="4733926"/>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Azioni per lo sviluppo</a:t>
            </a:r>
            <a:endParaRPr/>
          </a:p>
        </p:txBody>
      </p:sp>
      <p:sp>
        <p:nvSpPr>
          <p:cNvPr id="422" name="Google Shape;422;p9"/>
          <p:cNvSpPr txBox="1"/>
          <p:nvPr/>
        </p:nvSpPr>
        <p:spPr>
          <a:xfrm>
            <a:off x="6246936" y="5446714"/>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Sostituzione attività esistenti</a:t>
            </a:r>
            <a:endParaRPr/>
          </a:p>
        </p:txBody>
      </p:sp>
      <p:sp>
        <p:nvSpPr>
          <p:cNvPr id="423" name="Google Shape;423;p9"/>
          <p:cNvSpPr txBox="1"/>
          <p:nvPr/>
        </p:nvSpPr>
        <p:spPr>
          <a:xfrm>
            <a:off x="6246936" y="4962526"/>
            <a:ext cx="2281603" cy="244475"/>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it-IT" sz="1000" b="0" i="0" u="none" strike="noStrike" cap="none">
                <a:solidFill>
                  <a:schemeClr val="dk1"/>
                </a:solidFill>
                <a:latin typeface="Arial"/>
                <a:ea typeface="Arial"/>
                <a:cs typeface="Arial"/>
                <a:sym typeface="Arial"/>
              </a:rPr>
              <a:t>Cessioni e uscita da mercati serviti</a:t>
            </a:r>
            <a:endParaRPr/>
          </a:p>
        </p:txBody>
      </p:sp>
      <p:cxnSp>
        <p:nvCxnSpPr>
          <p:cNvPr id="424" name="Google Shape;424;p9"/>
          <p:cNvCxnSpPr>
            <a:stCxn id="382" idx="3"/>
            <a:endCxn id="413" idx="1"/>
          </p:cNvCxnSpPr>
          <p:nvPr/>
        </p:nvCxnSpPr>
        <p:spPr>
          <a:xfrm rot="10800000" flipH="1">
            <a:off x="5232064" y="2624111"/>
            <a:ext cx="1014900" cy="267600"/>
          </a:xfrm>
          <a:prstGeom prst="bentConnector3">
            <a:avLst>
              <a:gd name="adj1" fmla="val 49999"/>
            </a:avLst>
          </a:prstGeom>
          <a:noFill/>
          <a:ln w="12700" cap="flat" cmpd="sng">
            <a:solidFill>
              <a:schemeClr val="dk1"/>
            </a:solidFill>
            <a:prstDash val="solid"/>
            <a:miter lim="800000"/>
            <a:headEnd type="none" w="sm" len="sm"/>
            <a:tailEnd type="none" w="med" len="med"/>
          </a:ln>
        </p:spPr>
      </p:cxnSp>
      <p:cxnSp>
        <p:nvCxnSpPr>
          <p:cNvPr id="425" name="Google Shape;425;p9"/>
          <p:cNvCxnSpPr>
            <a:stCxn id="381" idx="3"/>
            <a:endCxn id="410" idx="1"/>
          </p:cNvCxnSpPr>
          <p:nvPr/>
        </p:nvCxnSpPr>
        <p:spPr>
          <a:xfrm rot="10800000" flipH="1">
            <a:off x="5804337" y="1966999"/>
            <a:ext cx="442500" cy="215100"/>
          </a:xfrm>
          <a:prstGeom prst="bentConnector3">
            <a:avLst>
              <a:gd name="adj1" fmla="val 50011"/>
            </a:avLst>
          </a:prstGeom>
          <a:noFill/>
          <a:ln w="12700" cap="flat" cmpd="sng">
            <a:solidFill>
              <a:schemeClr val="dk1"/>
            </a:solidFill>
            <a:prstDash val="solid"/>
            <a:miter lim="800000"/>
            <a:headEnd type="none" w="sm" len="sm"/>
            <a:tailEnd type="none" w="med" len="med"/>
          </a:ln>
        </p:spPr>
      </p:cxnSp>
      <p:cxnSp>
        <p:nvCxnSpPr>
          <p:cNvPr id="426" name="Google Shape;426;p9"/>
          <p:cNvCxnSpPr>
            <a:stCxn id="381" idx="3"/>
            <a:endCxn id="411" idx="1"/>
          </p:cNvCxnSpPr>
          <p:nvPr/>
        </p:nvCxnSpPr>
        <p:spPr>
          <a:xfrm rot="10800000" flipH="1">
            <a:off x="5804337" y="2157499"/>
            <a:ext cx="442500" cy="24600"/>
          </a:xfrm>
          <a:prstGeom prst="bentConnector3">
            <a:avLst>
              <a:gd name="adj1" fmla="val 50011"/>
            </a:avLst>
          </a:prstGeom>
          <a:noFill/>
          <a:ln w="12700" cap="flat" cmpd="sng">
            <a:solidFill>
              <a:schemeClr val="dk1"/>
            </a:solidFill>
            <a:prstDash val="solid"/>
            <a:miter lim="800000"/>
            <a:headEnd type="none" w="sm" len="sm"/>
            <a:tailEnd type="none" w="med" len="med"/>
          </a:ln>
        </p:spPr>
      </p:cxnSp>
      <p:cxnSp>
        <p:nvCxnSpPr>
          <p:cNvPr id="427" name="Google Shape;427;p9"/>
          <p:cNvCxnSpPr>
            <a:stCxn id="381" idx="3"/>
            <a:endCxn id="412" idx="1"/>
          </p:cNvCxnSpPr>
          <p:nvPr/>
        </p:nvCxnSpPr>
        <p:spPr>
          <a:xfrm>
            <a:off x="5804337" y="2182099"/>
            <a:ext cx="442500" cy="218100"/>
          </a:xfrm>
          <a:prstGeom prst="bentConnector3">
            <a:avLst>
              <a:gd name="adj1" fmla="val 50011"/>
            </a:avLst>
          </a:prstGeom>
          <a:noFill/>
          <a:ln w="12700" cap="flat" cmpd="sng">
            <a:solidFill>
              <a:schemeClr val="dk1"/>
            </a:solidFill>
            <a:prstDash val="solid"/>
            <a:miter lim="800000"/>
            <a:headEnd type="none" w="sm" len="sm"/>
            <a:tailEnd type="none" w="med" len="med"/>
          </a:ln>
        </p:spPr>
      </p:cxnSp>
      <p:cxnSp>
        <p:nvCxnSpPr>
          <p:cNvPr id="428" name="Google Shape;428;p9"/>
          <p:cNvCxnSpPr>
            <a:stCxn id="382" idx="3"/>
            <a:endCxn id="414" idx="1"/>
          </p:cNvCxnSpPr>
          <p:nvPr/>
        </p:nvCxnSpPr>
        <p:spPr>
          <a:xfrm rot="10800000" flipH="1">
            <a:off x="5232064" y="2878211"/>
            <a:ext cx="1014900" cy="13500"/>
          </a:xfrm>
          <a:prstGeom prst="bentConnector3">
            <a:avLst>
              <a:gd name="adj1" fmla="val 49999"/>
            </a:avLst>
          </a:prstGeom>
          <a:noFill/>
          <a:ln w="12700" cap="flat" cmpd="sng">
            <a:solidFill>
              <a:schemeClr val="dk1"/>
            </a:solidFill>
            <a:prstDash val="solid"/>
            <a:miter lim="800000"/>
            <a:headEnd type="none" w="sm" len="sm"/>
            <a:tailEnd type="none" w="med" len="med"/>
          </a:ln>
        </p:spPr>
      </p:cxnSp>
      <p:cxnSp>
        <p:nvCxnSpPr>
          <p:cNvPr id="429" name="Google Shape;429;p9"/>
          <p:cNvCxnSpPr>
            <a:stCxn id="382" idx="3"/>
            <a:endCxn id="415" idx="1"/>
          </p:cNvCxnSpPr>
          <p:nvPr/>
        </p:nvCxnSpPr>
        <p:spPr>
          <a:xfrm>
            <a:off x="5232064" y="2891711"/>
            <a:ext cx="1014900" cy="229200"/>
          </a:xfrm>
          <a:prstGeom prst="bentConnector3">
            <a:avLst>
              <a:gd name="adj1" fmla="val 49999"/>
            </a:avLst>
          </a:prstGeom>
          <a:noFill/>
          <a:ln w="12700" cap="flat" cmpd="sng">
            <a:solidFill>
              <a:schemeClr val="dk1"/>
            </a:solidFill>
            <a:prstDash val="solid"/>
            <a:miter lim="800000"/>
            <a:headEnd type="none" w="sm" len="sm"/>
            <a:tailEnd type="none" w="med" len="med"/>
          </a:ln>
        </p:spPr>
      </p:cxnSp>
      <p:cxnSp>
        <p:nvCxnSpPr>
          <p:cNvPr id="430" name="Google Shape;430;p9"/>
          <p:cNvCxnSpPr>
            <a:stCxn id="390" idx="3"/>
            <a:endCxn id="416" idx="1"/>
          </p:cNvCxnSpPr>
          <p:nvPr/>
        </p:nvCxnSpPr>
        <p:spPr>
          <a:xfrm rot="10800000" flipH="1">
            <a:off x="5621595" y="3351074"/>
            <a:ext cx="625200" cy="15300"/>
          </a:xfrm>
          <a:prstGeom prst="bentConnector3">
            <a:avLst>
              <a:gd name="adj1" fmla="val 50011"/>
            </a:avLst>
          </a:prstGeom>
          <a:noFill/>
          <a:ln w="12700" cap="flat" cmpd="sng">
            <a:solidFill>
              <a:schemeClr val="dk1"/>
            </a:solidFill>
            <a:prstDash val="solid"/>
            <a:miter lim="800000"/>
            <a:headEnd type="none" w="sm" len="sm"/>
            <a:tailEnd type="none" w="med" len="med"/>
          </a:ln>
        </p:spPr>
      </p:cxnSp>
      <p:cxnSp>
        <p:nvCxnSpPr>
          <p:cNvPr id="431" name="Google Shape;431;p9"/>
          <p:cNvCxnSpPr>
            <a:stCxn id="392" idx="3"/>
            <a:endCxn id="417" idx="1"/>
          </p:cNvCxnSpPr>
          <p:nvPr/>
        </p:nvCxnSpPr>
        <p:spPr>
          <a:xfrm>
            <a:off x="5802923" y="3659218"/>
            <a:ext cx="444000" cy="12600"/>
          </a:xfrm>
          <a:prstGeom prst="bentConnector3">
            <a:avLst>
              <a:gd name="adj1" fmla="val 50001"/>
            </a:avLst>
          </a:prstGeom>
          <a:noFill/>
          <a:ln w="12700" cap="flat" cmpd="sng">
            <a:solidFill>
              <a:schemeClr val="dk1"/>
            </a:solidFill>
            <a:prstDash val="solid"/>
            <a:miter lim="800000"/>
            <a:headEnd type="none" w="sm" len="sm"/>
            <a:tailEnd type="none" w="med" len="med"/>
          </a:ln>
        </p:spPr>
      </p:cxnSp>
      <p:cxnSp>
        <p:nvCxnSpPr>
          <p:cNvPr id="432" name="Google Shape;432;p9"/>
          <p:cNvCxnSpPr>
            <a:stCxn id="391" idx="3"/>
            <a:endCxn id="418" idx="1"/>
          </p:cNvCxnSpPr>
          <p:nvPr/>
        </p:nvCxnSpPr>
        <p:spPr>
          <a:xfrm rot="10800000" flipH="1">
            <a:off x="5081382" y="3832312"/>
            <a:ext cx="1165500" cy="177000"/>
          </a:xfrm>
          <a:prstGeom prst="bentConnector3">
            <a:avLst>
              <a:gd name="adj1" fmla="val 50002"/>
            </a:avLst>
          </a:prstGeom>
          <a:noFill/>
          <a:ln w="12700" cap="flat" cmpd="sng">
            <a:solidFill>
              <a:schemeClr val="dk1"/>
            </a:solidFill>
            <a:prstDash val="solid"/>
            <a:miter lim="800000"/>
            <a:headEnd type="none" w="sm" len="sm"/>
            <a:tailEnd type="none" w="med" len="med"/>
          </a:ln>
        </p:spPr>
      </p:cxnSp>
      <p:cxnSp>
        <p:nvCxnSpPr>
          <p:cNvPr id="433" name="Google Shape;433;p9"/>
          <p:cNvCxnSpPr>
            <a:stCxn id="396" idx="3"/>
            <a:endCxn id="420" idx="1"/>
          </p:cNvCxnSpPr>
          <p:nvPr/>
        </p:nvCxnSpPr>
        <p:spPr>
          <a:xfrm rot="10800000" flipH="1">
            <a:off x="5749834" y="4400687"/>
            <a:ext cx="497100" cy="145200"/>
          </a:xfrm>
          <a:prstGeom prst="bentConnector3">
            <a:avLst>
              <a:gd name="adj1" fmla="val 50000"/>
            </a:avLst>
          </a:prstGeom>
          <a:noFill/>
          <a:ln w="12700" cap="flat" cmpd="sng">
            <a:solidFill>
              <a:schemeClr val="dk1"/>
            </a:solidFill>
            <a:prstDash val="solid"/>
            <a:miter lim="800000"/>
            <a:headEnd type="none" w="sm" len="sm"/>
            <a:tailEnd type="none" w="med" len="med"/>
          </a:ln>
        </p:spPr>
      </p:cxnSp>
      <p:cxnSp>
        <p:nvCxnSpPr>
          <p:cNvPr id="434" name="Google Shape;434;p9"/>
          <p:cNvCxnSpPr>
            <a:stCxn id="391" idx="3"/>
            <a:endCxn id="419" idx="1"/>
          </p:cNvCxnSpPr>
          <p:nvPr/>
        </p:nvCxnSpPr>
        <p:spPr>
          <a:xfrm>
            <a:off x="5081382" y="4009312"/>
            <a:ext cx="1165500" cy="153000"/>
          </a:xfrm>
          <a:prstGeom prst="bentConnector3">
            <a:avLst>
              <a:gd name="adj1" fmla="val 50002"/>
            </a:avLst>
          </a:prstGeom>
          <a:noFill/>
          <a:ln w="12700" cap="flat" cmpd="sng">
            <a:solidFill>
              <a:schemeClr val="dk1"/>
            </a:solidFill>
            <a:prstDash val="solid"/>
            <a:miter lim="800000"/>
            <a:headEnd type="none" w="sm" len="sm"/>
            <a:tailEnd type="none" w="med" len="med"/>
          </a:ln>
        </p:spPr>
      </p:cxnSp>
      <p:cxnSp>
        <p:nvCxnSpPr>
          <p:cNvPr id="435" name="Google Shape;435;p9"/>
          <p:cNvCxnSpPr>
            <a:stCxn id="396" idx="3"/>
            <a:endCxn id="421" idx="1"/>
          </p:cNvCxnSpPr>
          <p:nvPr/>
        </p:nvCxnSpPr>
        <p:spPr>
          <a:xfrm>
            <a:off x="5749834" y="4545887"/>
            <a:ext cx="497100" cy="310200"/>
          </a:xfrm>
          <a:prstGeom prst="bentConnector3">
            <a:avLst>
              <a:gd name="adj1" fmla="val 50000"/>
            </a:avLst>
          </a:prstGeom>
          <a:noFill/>
          <a:ln w="12700" cap="flat" cmpd="sng">
            <a:solidFill>
              <a:schemeClr val="dk1"/>
            </a:solidFill>
            <a:prstDash val="solid"/>
            <a:miter lim="800000"/>
            <a:headEnd type="none" w="sm" len="sm"/>
            <a:tailEnd type="none" w="med" len="med"/>
          </a:ln>
        </p:spPr>
      </p:cxnSp>
      <p:cxnSp>
        <p:nvCxnSpPr>
          <p:cNvPr id="436" name="Google Shape;436;p9"/>
          <p:cNvCxnSpPr>
            <a:stCxn id="397" idx="3"/>
            <a:endCxn id="423" idx="1"/>
          </p:cNvCxnSpPr>
          <p:nvPr/>
        </p:nvCxnSpPr>
        <p:spPr>
          <a:xfrm rot="10800000" flipH="1">
            <a:off x="5573504" y="5084873"/>
            <a:ext cx="673500" cy="275400"/>
          </a:xfrm>
          <a:prstGeom prst="bentConnector3">
            <a:avLst>
              <a:gd name="adj1" fmla="val 49995"/>
            </a:avLst>
          </a:prstGeom>
          <a:noFill/>
          <a:ln w="12700" cap="flat" cmpd="sng">
            <a:solidFill>
              <a:schemeClr val="dk1"/>
            </a:solidFill>
            <a:prstDash val="solid"/>
            <a:miter lim="800000"/>
            <a:headEnd type="none" w="sm" len="sm"/>
            <a:tailEnd type="none" w="med" len="med"/>
          </a:ln>
        </p:spPr>
      </p:cxnSp>
      <p:cxnSp>
        <p:nvCxnSpPr>
          <p:cNvPr id="437" name="Google Shape;437;p9"/>
          <p:cNvCxnSpPr>
            <a:stCxn id="397" idx="3"/>
            <a:endCxn id="422" idx="1"/>
          </p:cNvCxnSpPr>
          <p:nvPr/>
        </p:nvCxnSpPr>
        <p:spPr>
          <a:xfrm>
            <a:off x="5573504" y="5360273"/>
            <a:ext cx="673500" cy="208800"/>
          </a:xfrm>
          <a:prstGeom prst="bentConnector3">
            <a:avLst>
              <a:gd name="adj1" fmla="val 49995"/>
            </a:avLst>
          </a:prstGeom>
          <a:noFill/>
          <a:ln w="12700" cap="flat" cmpd="sng">
            <a:solidFill>
              <a:schemeClr val="dk1"/>
            </a:solidFill>
            <a:prstDash val="solid"/>
            <a:miter lim="800000"/>
            <a:headEnd type="none" w="sm" len="sm"/>
            <a:tailEnd type="none" w="med" len="med"/>
          </a:ln>
        </p:spPr>
      </p:cxnSp>
      <p:sp>
        <p:nvSpPr>
          <p:cNvPr id="438" name="Google Shape;438;p9"/>
          <p:cNvSpPr/>
          <p:nvPr/>
        </p:nvSpPr>
        <p:spPr>
          <a:xfrm rot="10800000">
            <a:off x="3467100" y="5483226"/>
            <a:ext cx="2186354" cy="250825"/>
          </a:xfrm>
          <a:prstGeom prst="triangle">
            <a:avLst>
              <a:gd name="adj" fmla="val 50000"/>
            </a:avLst>
          </a:prstGeom>
          <a:solidFill>
            <a:srgbClr val="FF0000"/>
          </a:solidFill>
          <a:ln w="19050" cap="flat" cmpd="sng">
            <a:solidFill>
              <a:schemeClr val="dk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39" name="Google Shape;439;p9"/>
          <p:cNvSpPr txBox="1"/>
          <p:nvPr/>
        </p:nvSpPr>
        <p:spPr>
          <a:xfrm>
            <a:off x="76200" y="5757864"/>
            <a:ext cx="9015046" cy="58102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it-IT" sz="1600" b="0" i="0" u="none" strike="noStrike" cap="none">
                <a:solidFill>
                  <a:schemeClr val="dk1"/>
                </a:solidFill>
                <a:latin typeface="Arial"/>
                <a:ea typeface="Arial"/>
                <a:cs typeface="Arial"/>
                <a:sym typeface="Arial"/>
              </a:rPr>
              <a:t>L’albero logico del TdB consente di aprire le dimensioni dell’azienda fino ad identificare gli indicatori più significativi </a:t>
            </a:r>
            <a:r>
              <a:rPr lang="it-IT" sz="1600" b="1" i="0" u="none" strike="noStrike" cap="none">
                <a:solidFill>
                  <a:schemeClr val="dk1"/>
                </a:solidFill>
                <a:latin typeface="Arial"/>
                <a:ea typeface="Arial"/>
                <a:cs typeface="Arial"/>
                <a:sym typeface="Arial"/>
              </a:rPr>
              <a:t>determinati / drivers la generazione di cassa</a:t>
            </a:r>
            <a:endParaRPr/>
          </a:p>
        </p:txBody>
      </p:sp>
      <p:sp>
        <p:nvSpPr>
          <p:cNvPr id="440" name="Google Shape;440;p9"/>
          <p:cNvSpPr txBox="1"/>
          <p:nvPr/>
        </p:nvSpPr>
        <p:spPr>
          <a:xfrm>
            <a:off x="209551" y="1254126"/>
            <a:ext cx="1695450" cy="244475"/>
          </a:xfrm>
          <a:prstGeom prst="rect">
            <a:avLst/>
          </a:prstGeom>
          <a:solidFill>
            <a:srgbClr val="FFFF00"/>
          </a:solidFill>
          <a:ln>
            <a:noFill/>
          </a:ln>
          <a:effectLst>
            <a:outerShdw dist="35921" dir="2700000" algn="ctr" rotWithShape="0">
              <a:schemeClr val="lt2"/>
            </a:outerShdw>
          </a:effectLst>
        </p:spPr>
        <p:txBody>
          <a:bodyPr spcFirstLastPara="1" wrap="square" lIns="45700" tIns="45700" rIns="45700" bIns="45700" anchor="t" anchorCtr="0">
            <a:spAutoFit/>
          </a:bodyPr>
          <a:lstStyle/>
          <a:p>
            <a:pPr marL="0" marR="0" lvl="0" indent="0" algn="ctr" rtl="0">
              <a:spcBef>
                <a:spcPts val="0"/>
              </a:spcBef>
              <a:spcAft>
                <a:spcPts val="0"/>
              </a:spcAft>
              <a:buNone/>
            </a:pPr>
            <a:r>
              <a:rPr lang="it-IT" sz="1000" b="1" i="0" u="none" strike="noStrike" cap="none">
                <a:solidFill>
                  <a:schemeClr val="dk1"/>
                </a:solidFill>
                <a:latin typeface="Arial"/>
                <a:ea typeface="Arial"/>
                <a:cs typeface="Arial"/>
                <a:sym typeface="Arial"/>
              </a:rPr>
              <a:t>Illustrativo</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2000"/>
                                        <p:tgtEl>
                                          <p:spTgt spid="36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500"/>
                                        <p:tgtEl>
                                          <p:spTgt spid="369"/>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10" presetClass="entr" presetSubtype="0" fill="hold" nodeType="with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2000"/>
                                        <p:tgtEl>
                                          <p:spTgt spid="374"/>
                                        </p:tgtEl>
                                      </p:cBhvr>
                                    </p:animEffect>
                                  </p:childTnLst>
                                </p:cTn>
                              </p:par>
                              <p:par>
                                <p:cTn id="23" presetID="10" presetClass="entr" presetSubtype="0" fill="hold" nodeType="withEffect">
                                  <p:stCondLst>
                                    <p:cond delay="0"/>
                                  </p:stCondLst>
                                  <p:childTnLst>
                                    <p:set>
                                      <p:cBhvr>
                                        <p:cTn id="24" dur="1" fill="hold">
                                          <p:stCondLst>
                                            <p:cond delay="0"/>
                                          </p:stCondLst>
                                        </p:cTn>
                                        <p:tgtEl>
                                          <p:spTgt spid="375"/>
                                        </p:tgtEl>
                                        <p:attrNameLst>
                                          <p:attrName>style.visibility</p:attrName>
                                        </p:attrNameLst>
                                      </p:cBhvr>
                                      <p:to>
                                        <p:strVal val="visible"/>
                                      </p:to>
                                    </p:set>
                                    <p:animEffect transition="in" filter="fade">
                                      <p:cBhvr>
                                        <p:cTn id="25" dur="2000"/>
                                        <p:tgtEl>
                                          <p:spTgt spid="375"/>
                                        </p:tgtEl>
                                      </p:cBhvr>
                                    </p:animEffect>
                                  </p:childTnLst>
                                </p:cTn>
                              </p:par>
                              <p:par>
                                <p:cTn id="26" presetID="10" presetClass="entr" presetSubtype="0" fill="hold" nodeType="withEffect">
                                  <p:stCondLst>
                                    <p:cond delay="0"/>
                                  </p:stCondLst>
                                  <p:childTnLst>
                                    <p:set>
                                      <p:cBhvr>
                                        <p:cTn id="27" dur="1" fill="hold">
                                          <p:stCondLst>
                                            <p:cond delay="0"/>
                                          </p:stCondLst>
                                        </p:cTn>
                                        <p:tgtEl>
                                          <p:spTgt spid="376"/>
                                        </p:tgtEl>
                                        <p:attrNameLst>
                                          <p:attrName>style.visibility</p:attrName>
                                        </p:attrNameLst>
                                      </p:cBhvr>
                                      <p:to>
                                        <p:strVal val="visible"/>
                                      </p:to>
                                    </p:set>
                                    <p:animEffect transition="in" filter="fade">
                                      <p:cBhvr>
                                        <p:cTn id="28" dur="2000"/>
                                        <p:tgtEl>
                                          <p:spTgt spid="376"/>
                                        </p:tgtEl>
                                      </p:cBhvr>
                                    </p:animEffect>
                                  </p:childTnLst>
                                </p:cTn>
                              </p:par>
                              <p:par>
                                <p:cTn id="29" presetID="10" presetClass="entr" presetSubtype="0" fill="hold" nodeType="withEffect">
                                  <p:stCondLst>
                                    <p:cond delay="0"/>
                                  </p:stCondLst>
                                  <p:childTnLst>
                                    <p:set>
                                      <p:cBhvr>
                                        <p:cTn id="30" dur="1" fill="hold">
                                          <p:stCondLst>
                                            <p:cond delay="0"/>
                                          </p:stCondLst>
                                        </p:cTn>
                                        <p:tgtEl>
                                          <p:spTgt spid="377"/>
                                        </p:tgtEl>
                                        <p:attrNameLst>
                                          <p:attrName>style.visibility</p:attrName>
                                        </p:attrNameLst>
                                      </p:cBhvr>
                                      <p:to>
                                        <p:strVal val="visible"/>
                                      </p:to>
                                    </p:set>
                                    <p:animEffect transition="in" filter="fade">
                                      <p:cBhvr>
                                        <p:cTn id="31" dur="2000"/>
                                        <p:tgtEl>
                                          <p:spTgt spid="377"/>
                                        </p:tgtEl>
                                      </p:cBhvr>
                                    </p:animEffect>
                                  </p:childTnLst>
                                </p:cTn>
                              </p:par>
                              <p:par>
                                <p:cTn id="32" presetID="10" presetClass="entr" presetSubtype="0" fill="hold" nodeType="withEffect">
                                  <p:stCondLst>
                                    <p:cond delay="0"/>
                                  </p:stCondLst>
                                  <p:childTnLst>
                                    <p:set>
                                      <p:cBhvr>
                                        <p:cTn id="33" dur="1" fill="hold">
                                          <p:stCondLst>
                                            <p:cond delay="0"/>
                                          </p:stCondLst>
                                        </p:cTn>
                                        <p:tgtEl>
                                          <p:spTgt spid="378"/>
                                        </p:tgtEl>
                                        <p:attrNameLst>
                                          <p:attrName>style.visibility</p:attrName>
                                        </p:attrNameLst>
                                      </p:cBhvr>
                                      <p:to>
                                        <p:strVal val="visible"/>
                                      </p:to>
                                    </p:set>
                                    <p:animEffect transition="in" filter="fade">
                                      <p:cBhvr>
                                        <p:cTn id="34" dur="2000"/>
                                        <p:tgtEl>
                                          <p:spTgt spid="378"/>
                                        </p:tgtEl>
                                      </p:cBhvr>
                                    </p:animEffect>
                                  </p:childTnLst>
                                </p:cTn>
                              </p:par>
                              <p:par>
                                <p:cTn id="35" presetID="10" presetClass="entr" presetSubtype="0" fill="hold" nodeType="with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2000"/>
                                        <p:tgtEl>
                                          <p:spTgt spid="379"/>
                                        </p:tgtEl>
                                      </p:cBhvr>
                                    </p:animEffect>
                                  </p:childTnLst>
                                </p:cTn>
                              </p:par>
                              <p:par>
                                <p:cTn id="38" presetID="10" presetClass="entr" presetSubtype="0" fill="hold" nodeType="withEffect">
                                  <p:stCondLst>
                                    <p:cond delay="0"/>
                                  </p:stCondLst>
                                  <p:childTnLst>
                                    <p:set>
                                      <p:cBhvr>
                                        <p:cTn id="39" dur="1" fill="hold">
                                          <p:stCondLst>
                                            <p:cond delay="0"/>
                                          </p:stCondLst>
                                        </p:cTn>
                                        <p:tgtEl>
                                          <p:spTgt spid="380"/>
                                        </p:tgtEl>
                                        <p:attrNameLst>
                                          <p:attrName>style.visibility</p:attrName>
                                        </p:attrNameLst>
                                      </p:cBhvr>
                                      <p:to>
                                        <p:strVal val="visible"/>
                                      </p:to>
                                    </p:set>
                                    <p:animEffect transition="in" filter="fade">
                                      <p:cBhvr>
                                        <p:cTn id="40" dur="2000"/>
                                        <p:tgtEl>
                                          <p:spTgt spid="380"/>
                                        </p:tgtEl>
                                      </p:cBhvr>
                                    </p:animEffect>
                                  </p:childTnLst>
                                </p:cTn>
                              </p:par>
                              <p:par>
                                <p:cTn id="41" presetID="10" presetClass="entr" presetSubtype="0" fill="hold" nodeType="withEffect">
                                  <p:stCondLst>
                                    <p:cond delay="0"/>
                                  </p:stCondLst>
                                  <p:childTnLst>
                                    <p:set>
                                      <p:cBhvr>
                                        <p:cTn id="42" dur="1" fill="hold">
                                          <p:stCondLst>
                                            <p:cond delay="0"/>
                                          </p:stCondLst>
                                        </p:cTn>
                                        <p:tgtEl>
                                          <p:spTgt spid="381"/>
                                        </p:tgtEl>
                                        <p:attrNameLst>
                                          <p:attrName>style.visibility</p:attrName>
                                        </p:attrNameLst>
                                      </p:cBhvr>
                                      <p:to>
                                        <p:strVal val="visible"/>
                                      </p:to>
                                    </p:set>
                                    <p:animEffect transition="in" filter="fade">
                                      <p:cBhvr>
                                        <p:cTn id="43" dur="2000"/>
                                        <p:tgtEl>
                                          <p:spTgt spid="381"/>
                                        </p:tgtEl>
                                      </p:cBhvr>
                                    </p:animEffect>
                                  </p:childTnLst>
                                </p:cTn>
                              </p:par>
                              <p:par>
                                <p:cTn id="44" presetID="10" presetClass="entr" presetSubtype="0" fill="hold" nodeType="withEffect">
                                  <p:stCondLst>
                                    <p:cond delay="0"/>
                                  </p:stCondLst>
                                  <p:childTnLst>
                                    <p:set>
                                      <p:cBhvr>
                                        <p:cTn id="45" dur="1" fill="hold">
                                          <p:stCondLst>
                                            <p:cond delay="0"/>
                                          </p:stCondLst>
                                        </p:cTn>
                                        <p:tgtEl>
                                          <p:spTgt spid="382"/>
                                        </p:tgtEl>
                                        <p:attrNameLst>
                                          <p:attrName>style.visibility</p:attrName>
                                        </p:attrNameLst>
                                      </p:cBhvr>
                                      <p:to>
                                        <p:strVal val="visible"/>
                                      </p:to>
                                    </p:set>
                                    <p:animEffect transition="in" filter="fade">
                                      <p:cBhvr>
                                        <p:cTn id="46" dur="2000"/>
                                        <p:tgtEl>
                                          <p:spTgt spid="382"/>
                                        </p:tgtEl>
                                      </p:cBhvr>
                                    </p:animEffect>
                                  </p:childTnLst>
                                </p:cTn>
                              </p:par>
                              <p:par>
                                <p:cTn id="47" presetID="10" presetClass="entr" presetSubtype="0" fill="hold" nodeType="withEffect">
                                  <p:stCondLst>
                                    <p:cond delay="0"/>
                                  </p:stCondLst>
                                  <p:childTnLst>
                                    <p:set>
                                      <p:cBhvr>
                                        <p:cTn id="48" dur="1" fill="hold">
                                          <p:stCondLst>
                                            <p:cond delay="0"/>
                                          </p:stCondLst>
                                        </p:cTn>
                                        <p:tgtEl>
                                          <p:spTgt spid="383"/>
                                        </p:tgtEl>
                                        <p:attrNameLst>
                                          <p:attrName>style.visibility</p:attrName>
                                        </p:attrNameLst>
                                      </p:cBhvr>
                                      <p:to>
                                        <p:strVal val="visible"/>
                                      </p:to>
                                    </p:set>
                                    <p:animEffect transition="in" filter="fade">
                                      <p:cBhvr>
                                        <p:cTn id="49" dur="2000"/>
                                        <p:tgtEl>
                                          <p:spTgt spid="383"/>
                                        </p:tgtEl>
                                      </p:cBhvr>
                                    </p:animEffect>
                                  </p:childTnLst>
                                </p:cTn>
                              </p:par>
                              <p:par>
                                <p:cTn id="50" presetID="10" presetClass="entr" presetSubtype="0" fill="hold" nodeType="withEffect">
                                  <p:stCondLst>
                                    <p:cond delay="0"/>
                                  </p:stCondLst>
                                  <p:childTnLst>
                                    <p:set>
                                      <p:cBhvr>
                                        <p:cTn id="51" dur="1" fill="hold">
                                          <p:stCondLst>
                                            <p:cond delay="0"/>
                                          </p:stCondLst>
                                        </p:cTn>
                                        <p:tgtEl>
                                          <p:spTgt spid="384"/>
                                        </p:tgtEl>
                                        <p:attrNameLst>
                                          <p:attrName>style.visibility</p:attrName>
                                        </p:attrNameLst>
                                      </p:cBhvr>
                                      <p:to>
                                        <p:strVal val="visible"/>
                                      </p:to>
                                    </p:set>
                                    <p:animEffect transition="in" filter="fade">
                                      <p:cBhvr>
                                        <p:cTn id="52" dur="2000"/>
                                        <p:tgtEl>
                                          <p:spTgt spid="384"/>
                                        </p:tgtEl>
                                      </p:cBhvr>
                                    </p:animEffect>
                                  </p:childTnLst>
                                </p:cTn>
                              </p:par>
                              <p:par>
                                <p:cTn id="53" presetID="10" presetClass="entr" presetSubtype="0" fill="hold" nodeType="withEffect">
                                  <p:stCondLst>
                                    <p:cond delay="0"/>
                                  </p:stCondLst>
                                  <p:childTnLst>
                                    <p:set>
                                      <p:cBhvr>
                                        <p:cTn id="54" dur="1" fill="hold">
                                          <p:stCondLst>
                                            <p:cond delay="0"/>
                                          </p:stCondLst>
                                        </p:cTn>
                                        <p:tgtEl>
                                          <p:spTgt spid="385"/>
                                        </p:tgtEl>
                                        <p:attrNameLst>
                                          <p:attrName>style.visibility</p:attrName>
                                        </p:attrNameLst>
                                      </p:cBhvr>
                                      <p:to>
                                        <p:strVal val="visible"/>
                                      </p:to>
                                    </p:set>
                                    <p:animEffect transition="in" filter="fade">
                                      <p:cBhvr>
                                        <p:cTn id="55" dur="2000"/>
                                        <p:tgtEl>
                                          <p:spTgt spid="385"/>
                                        </p:tgtEl>
                                      </p:cBhvr>
                                    </p:animEffect>
                                  </p:childTnLst>
                                </p:cTn>
                              </p:par>
                              <p:par>
                                <p:cTn id="56" presetID="10" presetClass="entr" presetSubtype="0" fill="hold" nodeType="withEffect">
                                  <p:stCondLst>
                                    <p:cond delay="0"/>
                                  </p:stCondLst>
                                  <p:childTnLst>
                                    <p:set>
                                      <p:cBhvr>
                                        <p:cTn id="57" dur="1" fill="hold">
                                          <p:stCondLst>
                                            <p:cond delay="0"/>
                                          </p:stCondLst>
                                        </p:cTn>
                                        <p:tgtEl>
                                          <p:spTgt spid="386"/>
                                        </p:tgtEl>
                                        <p:attrNameLst>
                                          <p:attrName>style.visibility</p:attrName>
                                        </p:attrNameLst>
                                      </p:cBhvr>
                                      <p:to>
                                        <p:strVal val="visible"/>
                                      </p:to>
                                    </p:set>
                                    <p:animEffect transition="in" filter="fade">
                                      <p:cBhvr>
                                        <p:cTn id="58" dur="2000"/>
                                        <p:tgtEl>
                                          <p:spTgt spid="386"/>
                                        </p:tgtEl>
                                      </p:cBhvr>
                                    </p:animEffect>
                                  </p:childTnLst>
                                </p:cTn>
                              </p:par>
                              <p:par>
                                <p:cTn id="59" presetID="10" presetClass="entr" presetSubtype="0" fill="hold" nodeType="withEffect">
                                  <p:stCondLst>
                                    <p:cond delay="0"/>
                                  </p:stCondLst>
                                  <p:childTnLst>
                                    <p:set>
                                      <p:cBhvr>
                                        <p:cTn id="60" dur="1" fill="hold">
                                          <p:stCondLst>
                                            <p:cond delay="0"/>
                                          </p:stCondLst>
                                        </p:cTn>
                                        <p:tgtEl>
                                          <p:spTgt spid="387"/>
                                        </p:tgtEl>
                                        <p:attrNameLst>
                                          <p:attrName>style.visibility</p:attrName>
                                        </p:attrNameLst>
                                      </p:cBhvr>
                                      <p:to>
                                        <p:strVal val="visible"/>
                                      </p:to>
                                    </p:set>
                                    <p:animEffect transition="in" filter="fade">
                                      <p:cBhvr>
                                        <p:cTn id="61" dur="2000"/>
                                        <p:tgtEl>
                                          <p:spTgt spid="387"/>
                                        </p:tgtEl>
                                      </p:cBhvr>
                                    </p:animEffect>
                                  </p:childTnLst>
                                </p:cTn>
                              </p:par>
                              <p:par>
                                <p:cTn id="62" presetID="10" presetClass="entr" presetSubtype="0" fill="hold" nodeType="withEffect">
                                  <p:stCondLst>
                                    <p:cond delay="0"/>
                                  </p:stCondLst>
                                  <p:childTnLst>
                                    <p:set>
                                      <p:cBhvr>
                                        <p:cTn id="63" dur="1" fill="hold">
                                          <p:stCondLst>
                                            <p:cond delay="0"/>
                                          </p:stCondLst>
                                        </p:cTn>
                                        <p:tgtEl>
                                          <p:spTgt spid="388"/>
                                        </p:tgtEl>
                                        <p:attrNameLst>
                                          <p:attrName>style.visibility</p:attrName>
                                        </p:attrNameLst>
                                      </p:cBhvr>
                                      <p:to>
                                        <p:strVal val="visible"/>
                                      </p:to>
                                    </p:set>
                                    <p:animEffect transition="in" filter="fade">
                                      <p:cBhvr>
                                        <p:cTn id="64" dur="2000"/>
                                        <p:tgtEl>
                                          <p:spTgt spid="388"/>
                                        </p:tgtEl>
                                      </p:cBhvr>
                                    </p:animEffect>
                                  </p:childTnLst>
                                </p:cTn>
                              </p:par>
                              <p:par>
                                <p:cTn id="65" presetID="10" presetClass="entr" presetSubtype="0" fill="hold" nodeType="withEffect">
                                  <p:stCondLst>
                                    <p:cond delay="0"/>
                                  </p:stCondLst>
                                  <p:childTnLst>
                                    <p:set>
                                      <p:cBhvr>
                                        <p:cTn id="66" dur="1" fill="hold">
                                          <p:stCondLst>
                                            <p:cond delay="0"/>
                                          </p:stCondLst>
                                        </p:cTn>
                                        <p:tgtEl>
                                          <p:spTgt spid="389"/>
                                        </p:tgtEl>
                                        <p:attrNameLst>
                                          <p:attrName>style.visibility</p:attrName>
                                        </p:attrNameLst>
                                      </p:cBhvr>
                                      <p:to>
                                        <p:strVal val="visible"/>
                                      </p:to>
                                    </p:set>
                                    <p:animEffect transition="in" filter="fade">
                                      <p:cBhvr>
                                        <p:cTn id="67" dur="2000"/>
                                        <p:tgtEl>
                                          <p:spTgt spid="389"/>
                                        </p:tgtEl>
                                      </p:cBhvr>
                                    </p:animEffect>
                                  </p:childTnLst>
                                </p:cTn>
                              </p:par>
                              <p:par>
                                <p:cTn id="68" presetID="10" presetClass="entr" presetSubtype="0" fill="hold" nodeType="withEffect">
                                  <p:stCondLst>
                                    <p:cond delay="0"/>
                                  </p:stCondLst>
                                  <p:childTnLst>
                                    <p:set>
                                      <p:cBhvr>
                                        <p:cTn id="69" dur="1" fill="hold">
                                          <p:stCondLst>
                                            <p:cond delay="0"/>
                                          </p:stCondLst>
                                        </p:cTn>
                                        <p:tgtEl>
                                          <p:spTgt spid="390"/>
                                        </p:tgtEl>
                                        <p:attrNameLst>
                                          <p:attrName>style.visibility</p:attrName>
                                        </p:attrNameLst>
                                      </p:cBhvr>
                                      <p:to>
                                        <p:strVal val="visible"/>
                                      </p:to>
                                    </p:set>
                                    <p:animEffect transition="in" filter="fade">
                                      <p:cBhvr>
                                        <p:cTn id="70" dur="2000"/>
                                        <p:tgtEl>
                                          <p:spTgt spid="390"/>
                                        </p:tgtEl>
                                      </p:cBhvr>
                                    </p:animEffect>
                                  </p:childTnLst>
                                </p:cTn>
                              </p:par>
                              <p:par>
                                <p:cTn id="71" presetID="10" presetClass="entr" presetSubtype="0" fill="hold" nodeType="withEffect">
                                  <p:stCondLst>
                                    <p:cond delay="0"/>
                                  </p:stCondLst>
                                  <p:childTnLst>
                                    <p:set>
                                      <p:cBhvr>
                                        <p:cTn id="72" dur="1" fill="hold">
                                          <p:stCondLst>
                                            <p:cond delay="0"/>
                                          </p:stCondLst>
                                        </p:cTn>
                                        <p:tgtEl>
                                          <p:spTgt spid="391"/>
                                        </p:tgtEl>
                                        <p:attrNameLst>
                                          <p:attrName>style.visibility</p:attrName>
                                        </p:attrNameLst>
                                      </p:cBhvr>
                                      <p:to>
                                        <p:strVal val="visible"/>
                                      </p:to>
                                    </p:set>
                                    <p:animEffect transition="in" filter="fade">
                                      <p:cBhvr>
                                        <p:cTn id="73" dur="2000"/>
                                        <p:tgtEl>
                                          <p:spTgt spid="391"/>
                                        </p:tgtEl>
                                      </p:cBhvr>
                                    </p:animEffect>
                                  </p:childTnLst>
                                </p:cTn>
                              </p:par>
                              <p:par>
                                <p:cTn id="74" presetID="10" presetClass="entr" presetSubtype="0"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fade">
                                      <p:cBhvr>
                                        <p:cTn id="76" dur="2000"/>
                                        <p:tgtEl>
                                          <p:spTgt spid="392"/>
                                        </p:tgtEl>
                                      </p:cBhvr>
                                    </p:animEffect>
                                  </p:childTnLst>
                                </p:cTn>
                              </p:par>
                              <p:par>
                                <p:cTn id="77" presetID="10" presetClass="entr" presetSubtype="0" fill="hold" nodeType="withEffect">
                                  <p:stCondLst>
                                    <p:cond delay="0"/>
                                  </p:stCondLst>
                                  <p:childTnLst>
                                    <p:set>
                                      <p:cBhvr>
                                        <p:cTn id="78" dur="1" fill="hold">
                                          <p:stCondLst>
                                            <p:cond delay="0"/>
                                          </p:stCondLst>
                                        </p:cTn>
                                        <p:tgtEl>
                                          <p:spTgt spid="393"/>
                                        </p:tgtEl>
                                        <p:attrNameLst>
                                          <p:attrName>style.visibility</p:attrName>
                                        </p:attrNameLst>
                                      </p:cBhvr>
                                      <p:to>
                                        <p:strVal val="visible"/>
                                      </p:to>
                                    </p:set>
                                    <p:animEffect transition="in" filter="fade">
                                      <p:cBhvr>
                                        <p:cTn id="79" dur="2000"/>
                                        <p:tgtEl>
                                          <p:spTgt spid="393"/>
                                        </p:tgtEl>
                                      </p:cBhvr>
                                    </p:animEffect>
                                  </p:childTnLst>
                                </p:cTn>
                              </p:par>
                              <p:par>
                                <p:cTn id="80" presetID="10" presetClass="entr" presetSubtype="0"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fade">
                                      <p:cBhvr>
                                        <p:cTn id="82" dur="2000"/>
                                        <p:tgtEl>
                                          <p:spTgt spid="394"/>
                                        </p:tgtEl>
                                      </p:cBhvr>
                                    </p:animEffect>
                                  </p:childTnLst>
                                </p:cTn>
                              </p:par>
                              <p:par>
                                <p:cTn id="83" presetID="10" presetClass="entr" presetSubtype="0"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fade">
                                      <p:cBhvr>
                                        <p:cTn id="85" dur="2000"/>
                                        <p:tgtEl>
                                          <p:spTgt spid="395"/>
                                        </p:tgtEl>
                                      </p:cBhvr>
                                    </p:animEffect>
                                  </p:childTnLst>
                                </p:cTn>
                              </p:par>
                              <p:par>
                                <p:cTn id="86" presetID="10" presetClass="entr" presetSubtype="0"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fade">
                                      <p:cBhvr>
                                        <p:cTn id="88" dur="2000"/>
                                        <p:tgtEl>
                                          <p:spTgt spid="396"/>
                                        </p:tgtEl>
                                      </p:cBhvr>
                                    </p:animEffect>
                                  </p:childTnLst>
                                </p:cTn>
                              </p:par>
                              <p:par>
                                <p:cTn id="89" presetID="10" presetClass="entr" presetSubtype="0"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fade">
                                      <p:cBhvr>
                                        <p:cTn id="91" dur="2000"/>
                                        <p:tgtEl>
                                          <p:spTgt spid="397"/>
                                        </p:tgtEl>
                                      </p:cBhvr>
                                    </p:animEffect>
                                  </p:childTnLst>
                                </p:cTn>
                              </p:par>
                              <p:par>
                                <p:cTn id="92" presetID="10" presetClass="entr" presetSubtype="0" fill="hold" nodeType="withEffect">
                                  <p:stCondLst>
                                    <p:cond delay="0"/>
                                  </p:stCondLst>
                                  <p:childTnLst>
                                    <p:set>
                                      <p:cBhvr>
                                        <p:cTn id="93" dur="1" fill="hold">
                                          <p:stCondLst>
                                            <p:cond delay="0"/>
                                          </p:stCondLst>
                                        </p:cTn>
                                        <p:tgtEl>
                                          <p:spTgt spid="398"/>
                                        </p:tgtEl>
                                        <p:attrNameLst>
                                          <p:attrName>style.visibility</p:attrName>
                                        </p:attrNameLst>
                                      </p:cBhvr>
                                      <p:to>
                                        <p:strVal val="visible"/>
                                      </p:to>
                                    </p:set>
                                    <p:animEffect transition="in" filter="fade">
                                      <p:cBhvr>
                                        <p:cTn id="94" dur="2000"/>
                                        <p:tgtEl>
                                          <p:spTgt spid="398"/>
                                        </p:tgtEl>
                                      </p:cBhvr>
                                    </p:animEffect>
                                  </p:childTnLst>
                                </p:cTn>
                              </p:par>
                              <p:par>
                                <p:cTn id="95" presetID="10" presetClass="entr" presetSubtype="0" fill="hold" nodeType="withEffect">
                                  <p:stCondLst>
                                    <p:cond delay="0"/>
                                  </p:stCondLst>
                                  <p:childTnLst>
                                    <p:set>
                                      <p:cBhvr>
                                        <p:cTn id="96" dur="1" fill="hold">
                                          <p:stCondLst>
                                            <p:cond delay="0"/>
                                          </p:stCondLst>
                                        </p:cTn>
                                        <p:tgtEl>
                                          <p:spTgt spid="399"/>
                                        </p:tgtEl>
                                        <p:attrNameLst>
                                          <p:attrName>style.visibility</p:attrName>
                                        </p:attrNameLst>
                                      </p:cBhvr>
                                      <p:to>
                                        <p:strVal val="visible"/>
                                      </p:to>
                                    </p:set>
                                    <p:animEffect transition="in" filter="fade">
                                      <p:cBhvr>
                                        <p:cTn id="97" dur="2000"/>
                                        <p:tgtEl>
                                          <p:spTgt spid="399"/>
                                        </p:tgtEl>
                                      </p:cBhvr>
                                    </p:animEffect>
                                  </p:childTnLst>
                                </p:cTn>
                              </p:par>
                              <p:par>
                                <p:cTn id="98" presetID="10" presetClass="entr" presetSubtype="0" fill="hold" nodeType="withEffect">
                                  <p:stCondLst>
                                    <p:cond delay="0"/>
                                  </p:stCondLst>
                                  <p:childTnLst>
                                    <p:set>
                                      <p:cBhvr>
                                        <p:cTn id="99" dur="1" fill="hold">
                                          <p:stCondLst>
                                            <p:cond delay="0"/>
                                          </p:stCondLst>
                                        </p:cTn>
                                        <p:tgtEl>
                                          <p:spTgt spid="400"/>
                                        </p:tgtEl>
                                        <p:attrNameLst>
                                          <p:attrName>style.visibility</p:attrName>
                                        </p:attrNameLst>
                                      </p:cBhvr>
                                      <p:to>
                                        <p:strVal val="visible"/>
                                      </p:to>
                                    </p:set>
                                    <p:animEffect transition="in" filter="fade">
                                      <p:cBhvr>
                                        <p:cTn id="100" dur="2000"/>
                                        <p:tgtEl>
                                          <p:spTgt spid="400"/>
                                        </p:tgtEl>
                                      </p:cBhvr>
                                    </p:animEffect>
                                  </p:childTnLst>
                                </p:cTn>
                              </p:par>
                              <p:par>
                                <p:cTn id="101" presetID="10" presetClass="entr" presetSubtype="0" fill="hold" nodeType="withEffect">
                                  <p:stCondLst>
                                    <p:cond delay="0"/>
                                  </p:stCondLst>
                                  <p:childTnLst>
                                    <p:set>
                                      <p:cBhvr>
                                        <p:cTn id="102" dur="1" fill="hold">
                                          <p:stCondLst>
                                            <p:cond delay="0"/>
                                          </p:stCondLst>
                                        </p:cTn>
                                        <p:tgtEl>
                                          <p:spTgt spid="401"/>
                                        </p:tgtEl>
                                        <p:attrNameLst>
                                          <p:attrName>style.visibility</p:attrName>
                                        </p:attrNameLst>
                                      </p:cBhvr>
                                      <p:to>
                                        <p:strVal val="visible"/>
                                      </p:to>
                                    </p:set>
                                    <p:animEffect transition="in" filter="fade">
                                      <p:cBhvr>
                                        <p:cTn id="103" dur="2000"/>
                                        <p:tgtEl>
                                          <p:spTgt spid="401"/>
                                        </p:tgtEl>
                                      </p:cBhvr>
                                    </p:animEffect>
                                  </p:childTnLst>
                                </p:cTn>
                              </p:par>
                              <p:par>
                                <p:cTn id="104" presetID="10" presetClass="entr" presetSubtype="0" fill="hold" nodeType="withEffect">
                                  <p:stCondLst>
                                    <p:cond delay="0"/>
                                  </p:stCondLst>
                                  <p:childTnLst>
                                    <p:set>
                                      <p:cBhvr>
                                        <p:cTn id="105" dur="1" fill="hold">
                                          <p:stCondLst>
                                            <p:cond delay="0"/>
                                          </p:stCondLst>
                                        </p:cTn>
                                        <p:tgtEl>
                                          <p:spTgt spid="402"/>
                                        </p:tgtEl>
                                        <p:attrNameLst>
                                          <p:attrName>style.visibility</p:attrName>
                                        </p:attrNameLst>
                                      </p:cBhvr>
                                      <p:to>
                                        <p:strVal val="visible"/>
                                      </p:to>
                                    </p:set>
                                    <p:animEffect transition="in" filter="fade">
                                      <p:cBhvr>
                                        <p:cTn id="106" dur="2000"/>
                                        <p:tgtEl>
                                          <p:spTgt spid="402"/>
                                        </p:tgtEl>
                                      </p:cBhvr>
                                    </p:animEffect>
                                  </p:childTnLst>
                                </p:cTn>
                              </p:par>
                              <p:par>
                                <p:cTn id="107" presetID="10" presetClass="entr" presetSubtype="0" fill="hold" nodeType="withEffect">
                                  <p:stCondLst>
                                    <p:cond delay="0"/>
                                  </p:stCondLst>
                                  <p:childTnLst>
                                    <p:set>
                                      <p:cBhvr>
                                        <p:cTn id="108" dur="1" fill="hold">
                                          <p:stCondLst>
                                            <p:cond delay="0"/>
                                          </p:stCondLst>
                                        </p:cTn>
                                        <p:tgtEl>
                                          <p:spTgt spid="403"/>
                                        </p:tgtEl>
                                        <p:attrNameLst>
                                          <p:attrName>style.visibility</p:attrName>
                                        </p:attrNameLst>
                                      </p:cBhvr>
                                      <p:to>
                                        <p:strVal val="visible"/>
                                      </p:to>
                                    </p:set>
                                    <p:animEffect transition="in" filter="fade">
                                      <p:cBhvr>
                                        <p:cTn id="109" dur="2000"/>
                                        <p:tgtEl>
                                          <p:spTgt spid="403"/>
                                        </p:tgtEl>
                                      </p:cBhvr>
                                    </p:animEffect>
                                  </p:childTnLst>
                                </p:cTn>
                              </p:par>
                              <p:par>
                                <p:cTn id="110" presetID="10" presetClass="entr" presetSubtype="0" fill="hold" nodeType="withEffect">
                                  <p:stCondLst>
                                    <p:cond delay="0"/>
                                  </p:stCondLst>
                                  <p:childTnLst>
                                    <p:set>
                                      <p:cBhvr>
                                        <p:cTn id="111" dur="1" fill="hold">
                                          <p:stCondLst>
                                            <p:cond delay="0"/>
                                          </p:stCondLst>
                                        </p:cTn>
                                        <p:tgtEl>
                                          <p:spTgt spid="404"/>
                                        </p:tgtEl>
                                        <p:attrNameLst>
                                          <p:attrName>style.visibility</p:attrName>
                                        </p:attrNameLst>
                                      </p:cBhvr>
                                      <p:to>
                                        <p:strVal val="visible"/>
                                      </p:to>
                                    </p:set>
                                    <p:animEffect transition="in" filter="fade">
                                      <p:cBhvr>
                                        <p:cTn id="112" dur="2000"/>
                                        <p:tgtEl>
                                          <p:spTgt spid="404"/>
                                        </p:tgtEl>
                                      </p:cBhvr>
                                    </p:animEffect>
                                  </p:childTnLst>
                                </p:cTn>
                              </p:par>
                              <p:par>
                                <p:cTn id="113" presetID="10" presetClass="entr" presetSubtype="0" fill="hold" nodeType="withEffect">
                                  <p:stCondLst>
                                    <p:cond delay="0"/>
                                  </p:stCondLst>
                                  <p:childTnLst>
                                    <p:set>
                                      <p:cBhvr>
                                        <p:cTn id="114" dur="1" fill="hold">
                                          <p:stCondLst>
                                            <p:cond delay="0"/>
                                          </p:stCondLst>
                                        </p:cTn>
                                        <p:tgtEl>
                                          <p:spTgt spid="405"/>
                                        </p:tgtEl>
                                        <p:attrNameLst>
                                          <p:attrName>style.visibility</p:attrName>
                                        </p:attrNameLst>
                                      </p:cBhvr>
                                      <p:to>
                                        <p:strVal val="visible"/>
                                      </p:to>
                                    </p:set>
                                    <p:animEffect transition="in" filter="fade">
                                      <p:cBhvr>
                                        <p:cTn id="115" dur="2000"/>
                                        <p:tgtEl>
                                          <p:spTgt spid="405"/>
                                        </p:tgtEl>
                                      </p:cBhvr>
                                    </p:animEffect>
                                  </p:childTnLst>
                                </p:cTn>
                              </p:par>
                              <p:par>
                                <p:cTn id="116" presetID="10" presetClass="entr" presetSubtype="0" fill="hold" nodeType="withEffect">
                                  <p:stCondLst>
                                    <p:cond delay="0"/>
                                  </p:stCondLst>
                                  <p:childTnLst>
                                    <p:set>
                                      <p:cBhvr>
                                        <p:cTn id="117" dur="1" fill="hold">
                                          <p:stCondLst>
                                            <p:cond delay="0"/>
                                          </p:stCondLst>
                                        </p:cTn>
                                        <p:tgtEl>
                                          <p:spTgt spid="406"/>
                                        </p:tgtEl>
                                        <p:attrNameLst>
                                          <p:attrName>style.visibility</p:attrName>
                                        </p:attrNameLst>
                                      </p:cBhvr>
                                      <p:to>
                                        <p:strVal val="visible"/>
                                      </p:to>
                                    </p:set>
                                    <p:animEffect transition="in" filter="fade">
                                      <p:cBhvr>
                                        <p:cTn id="118" dur="2000"/>
                                        <p:tgtEl>
                                          <p:spTgt spid="406"/>
                                        </p:tgtEl>
                                      </p:cBhvr>
                                    </p:animEffect>
                                  </p:childTnLst>
                                </p:cTn>
                              </p:par>
                              <p:par>
                                <p:cTn id="119" presetID="10" presetClass="entr" presetSubtype="0" fill="hold" nodeType="withEffect">
                                  <p:stCondLst>
                                    <p:cond delay="0"/>
                                  </p:stCondLst>
                                  <p:childTnLst>
                                    <p:set>
                                      <p:cBhvr>
                                        <p:cTn id="120" dur="1" fill="hold">
                                          <p:stCondLst>
                                            <p:cond delay="0"/>
                                          </p:stCondLst>
                                        </p:cTn>
                                        <p:tgtEl>
                                          <p:spTgt spid="407"/>
                                        </p:tgtEl>
                                        <p:attrNameLst>
                                          <p:attrName>style.visibility</p:attrName>
                                        </p:attrNameLst>
                                      </p:cBhvr>
                                      <p:to>
                                        <p:strVal val="visible"/>
                                      </p:to>
                                    </p:set>
                                    <p:animEffect transition="in" filter="fade">
                                      <p:cBhvr>
                                        <p:cTn id="121" dur="2000"/>
                                        <p:tgtEl>
                                          <p:spTgt spid="407"/>
                                        </p:tgtEl>
                                      </p:cBhvr>
                                    </p:animEffect>
                                  </p:childTnLst>
                                </p:cTn>
                              </p:par>
                              <p:par>
                                <p:cTn id="122" presetID="10" presetClass="entr" presetSubtype="0" fill="hold" nodeType="withEffect">
                                  <p:stCondLst>
                                    <p:cond delay="0"/>
                                  </p:stCondLst>
                                  <p:childTnLst>
                                    <p:set>
                                      <p:cBhvr>
                                        <p:cTn id="123" dur="1" fill="hold">
                                          <p:stCondLst>
                                            <p:cond delay="0"/>
                                          </p:stCondLst>
                                        </p:cTn>
                                        <p:tgtEl>
                                          <p:spTgt spid="408"/>
                                        </p:tgtEl>
                                        <p:attrNameLst>
                                          <p:attrName>style.visibility</p:attrName>
                                        </p:attrNameLst>
                                      </p:cBhvr>
                                      <p:to>
                                        <p:strVal val="visible"/>
                                      </p:to>
                                    </p:set>
                                    <p:animEffect transition="in" filter="fade">
                                      <p:cBhvr>
                                        <p:cTn id="124" dur="2000"/>
                                        <p:tgtEl>
                                          <p:spTgt spid="408"/>
                                        </p:tgtEl>
                                      </p:cBhvr>
                                    </p:animEffect>
                                  </p:childTnLst>
                                </p:cTn>
                              </p:par>
                              <p:par>
                                <p:cTn id="125" presetID="10" presetClass="entr" presetSubtype="0" fill="hold" nodeType="withEffect">
                                  <p:stCondLst>
                                    <p:cond delay="0"/>
                                  </p:stCondLst>
                                  <p:childTnLst>
                                    <p:set>
                                      <p:cBhvr>
                                        <p:cTn id="126" dur="1" fill="hold">
                                          <p:stCondLst>
                                            <p:cond delay="0"/>
                                          </p:stCondLst>
                                        </p:cTn>
                                        <p:tgtEl>
                                          <p:spTgt spid="409"/>
                                        </p:tgtEl>
                                        <p:attrNameLst>
                                          <p:attrName>style.visibility</p:attrName>
                                        </p:attrNameLst>
                                      </p:cBhvr>
                                      <p:to>
                                        <p:strVal val="visible"/>
                                      </p:to>
                                    </p:set>
                                    <p:animEffect transition="in" filter="fade">
                                      <p:cBhvr>
                                        <p:cTn id="127" dur="2000"/>
                                        <p:tgtEl>
                                          <p:spTgt spid="409"/>
                                        </p:tgtEl>
                                      </p:cBhvr>
                                    </p:animEffect>
                                  </p:childTnLst>
                                </p:cTn>
                              </p:par>
                              <p:par>
                                <p:cTn id="128" presetID="10" presetClass="entr" presetSubtype="0" fill="hold" nodeType="withEffect">
                                  <p:stCondLst>
                                    <p:cond delay="0"/>
                                  </p:stCondLst>
                                  <p:childTnLst>
                                    <p:set>
                                      <p:cBhvr>
                                        <p:cTn id="129" dur="1" fill="hold">
                                          <p:stCondLst>
                                            <p:cond delay="0"/>
                                          </p:stCondLst>
                                        </p:cTn>
                                        <p:tgtEl>
                                          <p:spTgt spid="410"/>
                                        </p:tgtEl>
                                        <p:attrNameLst>
                                          <p:attrName>style.visibility</p:attrName>
                                        </p:attrNameLst>
                                      </p:cBhvr>
                                      <p:to>
                                        <p:strVal val="visible"/>
                                      </p:to>
                                    </p:set>
                                    <p:animEffect transition="in" filter="fade">
                                      <p:cBhvr>
                                        <p:cTn id="130" dur="2000"/>
                                        <p:tgtEl>
                                          <p:spTgt spid="410"/>
                                        </p:tgtEl>
                                      </p:cBhvr>
                                    </p:animEffect>
                                  </p:childTnLst>
                                </p:cTn>
                              </p:par>
                              <p:par>
                                <p:cTn id="131" presetID="10" presetClass="entr" presetSubtype="0" fill="hold" nodeType="withEffect">
                                  <p:stCondLst>
                                    <p:cond delay="0"/>
                                  </p:stCondLst>
                                  <p:childTnLst>
                                    <p:set>
                                      <p:cBhvr>
                                        <p:cTn id="132" dur="1" fill="hold">
                                          <p:stCondLst>
                                            <p:cond delay="0"/>
                                          </p:stCondLst>
                                        </p:cTn>
                                        <p:tgtEl>
                                          <p:spTgt spid="411"/>
                                        </p:tgtEl>
                                        <p:attrNameLst>
                                          <p:attrName>style.visibility</p:attrName>
                                        </p:attrNameLst>
                                      </p:cBhvr>
                                      <p:to>
                                        <p:strVal val="visible"/>
                                      </p:to>
                                    </p:set>
                                    <p:animEffect transition="in" filter="fade">
                                      <p:cBhvr>
                                        <p:cTn id="133" dur="2000"/>
                                        <p:tgtEl>
                                          <p:spTgt spid="411"/>
                                        </p:tgtEl>
                                      </p:cBhvr>
                                    </p:animEffect>
                                  </p:childTnLst>
                                </p:cTn>
                              </p:par>
                              <p:par>
                                <p:cTn id="134" presetID="10" presetClass="entr" presetSubtype="0" fill="hold" nodeType="withEffect">
                                  <p:stCondLst>
                                    <p:cond delay="0"/>
                                  </p:stCondLst>
                                  <p:childTnLst>
                                    <p:set>
                                      <p:cBhvr>
                                        <p:cTn id="135" dur="1" fill="hold">
                                          <p:stCondLst>
                                            <p:cond delay="0"/>
                                          </p:stCondLst>
                                        </p:cTn>
                                        <p:tgtEl>
                                          <p:spTgt spid="412"/>
                                        </p:tgtEl>
                                        <p:attrNameLst>
                                          <p:attrName>style.visibility</p:attrName>
                                        </p:attrNameLst>
                                      </p:cBhvr>
                                      <p:to>
                                        <p:strVal val="visible"/>
                                      </p:to>
                                    </p:set>
                                    <p:animEffect transition="in" filter="fade">
                                      <p:cBhvr>
                                        <p:cTn id="136" dur="2000"/>
                                        <p:tgtEl>
                                          <p:spTgt spid="412"/>
                                        </p:tgtEl>
                                      </p:cBhvr>
                                    </p:animEffect>
                                  </p:childTnLst>
                                </p:cTn>
                              </p:par>
                              <p:par>
                                <p:cTn id="137" presetID="10" presetClass="entr" presetSubtype="0" fill="hold" nodeType="withEffect">
                                  <p:stCondLst>
                                    <p:cond delay="0"/>
                                  </p:stCondLst>
                                  <p:childTnLst>
                                    <p:set>
                                      <p:cBhvr>
                                        <p:cTn id="138" dur="1" fill="hold">
                                          <p:stCondLst>
                                            <p:cond delay="0"/>
                                          </p:stCondLst>
                                        </p:cTn>
                                        <p:tgtEl>
                                          <p:spTgt spid="413"/>
                                        </p:tgtEl>
                                        <p:attrNameLst>
                                          <p:attrName>style.visibility</p:attrName>
                                        </p:attrNameLst>
                                      </p:cBhvr>
                                      <p:to>
                                        <p:strVal val="visible"/>
                                      </p:to>
                                    </p:set>
                                    <p:animEffect transition="in" filter="fade">
                                      <p:cBhvr>
                                        <p:cTn id="139" dur="2000"/>
                                        <p:tgtEl>
                                          <p:spTgt spid="413"/>
                                        </p:tgtEl>
                                      </p:cBhvr>
                                    </p:animEffect>
                                  </p:childTnLst>
                                </p:cTn>
                              </p:par>
                              <p:par>
                                <p:cTn id="140" presetID="10" presetClass="entr" presetSubtype="0" fill="hold" nodeType="withEffect">
                                  <p:stCondLst>
                                    <p:cond delay="0"/>
                                  </p:stCondLst>
                                  <p:childTnLst>
                                    <p:set>
                                      <p:cBhvr>
                                        <p:cTn id="141" dur="1" fill="hold">
                                          <p:stCondLst>
                                            <p:cond delay="0"/>
                                          </p:stCondLst>
                                        </p:cTn>
                                        <p:tgtEl>
                                          <p:spTgt spid="414"/>
                                        </p:tgtEl>
                                        <p:attrNameLst>
                                          <p:attrName>style.visibility</p:attrName>
                                        </p:attrNameLst>
                                      </p:cBhvr>
                                      <p:to>
                                        <p:strVal val="visible"/>
                                      </p:to>
                                    </p:set>
                                    <p:animEffect transition="in" filter="fade">
                                      <p:cBhvr>
                                        <p:cTn id="142" dur="2000"/>
                                        <p:tgtEl>
                                          <p:spTgt spid="414"/>
                                        </p:tgtEl>
                                      </p:cBhvr>
                                    </p:animEffect>
                                  </p:childTnLst>
                                </p:cTn>
                              </p:par>
                              <p:par>
                                <p:cTn id="143" presetID="10" presetClass="entr" presetSubtype="0" fill="hold" nodeType="withEffect">
                                  <p:stCondLst>
                                    <p:cond delay="0"/>
                                  </p:stCondLst>
                                  <p:childTnLst>
                                    <p:set>
                                      <p:cBhvr>
                                        <p:cTn id="144" dur="1" fill="hold">
                                          <p:stCondLst>
                                            <p:cond delay="0"/>
                                          </p:stCondLst>
                                        </p:cTn>
                                        <p:tgtEl>
                                          <p:spTgt spid="415"/>
                                        </p:tgtEl>
                                        <p:attrNameLst>
                                          <p:attrName>style.visibility</p:attrName>
                                        </p:attrNameLst>
                                      </p:cBhvr>
                                      <p:to>
                                        <p:strVal val="visible"/>
                                      </p:to>
                                    </p:set>
                                    <p:animEffect transition="in" filter="fade">
                                      <p:cBhvr>
                                        <p:cTn id="145" dur="2000"/>
                                        <p:tgtEl>
                                          <p:spTgt spid="415"/>
                                        </p:tgtEl>
                                      </p:cBhvr>
                                    </p:animEffect>
                                  </p:childTnLst>
                                </p:cTn>
                              </p:par>
                              <p:par>
                                <p:cTn id="146" presetID="10" presetClass="entr" presetSubtype="0" fill="hold" nodeType="withEffect">
                                  <p:stCondLst>
                                    <p:cond delay="0"/>
                                  </p:stCondLst>
                                  <p:childTnLst>
                                    <p:set>
                                      <p:cBhvr>
                                        <p:cTn id="147" dur="1" fill="hold">
                                          <p:stCondLst>
                                            <p:cond delay="0"/>
                                          </p:stCondLst>
                                        </p:cTn>
                                        <p:tgtEl>
                                          <p:spTgt spid="416"/>
                                        </p:tgtEl>
                                        <p:attrNameLst>
                                          <p:attrName>style.visibility</p:attrName>
                                        </p:attrNameLst>
                                      </p:cBhvr>
                                      <p:to>
                                        <p:strVal val="visible"/>
                                      </p:to>
                                    </p:set>
                                    <p:animEffect transition="in" filter="fade">
                                      <p:cBhvr>
                                        <p:cTn id="148" dur="2000"/>
                                        <p:tgtEl>
                                          <p:spTgt spid="416"/>
                                        </p:tgtEl>
                                      </p:cBhvr>
                                    </p:animEffect>
                                  </p:childTnLst>
                                </p:cTn>
                              </p:par>
                              <p:par>
                                <p:cTn id="149" presetID="10" presetClass="entr" presetSubtype="0" fill="hold" nodeType="withEffect">
                                  <p:stCondLst>
                                    <p:cond delay="0"/>
                                  </p:stCondLst>
                                  <p:childTnLst>
                                    <p:set>
                                      <p:cBhvr>
                                        <p:cTn id="150" dur="1" fill="hold">
                                          <p:stCondLst>
                                            <p:cond delay="0"/>
                                          </p:stCondLst>
                                        </p:cTn>
                                        <p:tgtEl>
                                          <p:spTgt spid="417"/>
                                        </p:tgtEl>
                                        <p:attrNameLst>
                                          <p:attrName>style.visibility</p:attrName>
                                        </p:attrNameLst>
                                      </p:cBhvr>
                                      <p:to>
                                        <p:strVal val="visible"/>
                                      </p:to>
                                    </p:set>
                                    <p:animEffect transition="in" filter="fade">
                                      <p:cBhvr>
                                        <p:cTn id="151" dur="2000"/>
                                        <p:tgtEl>
                                          <p:spTgt spid="417"/>
                                        </p:tgtEl>
                                      </p:cBhvr>
                                    </p:animEffect>
                                  </p:childTnLst>
                                </p:cTn>
                              </p:par>
                              <p:par>
                                <p:cTn id="152" presetID="10" presetClass="entr" presetSubtype="0" fill="hold" nodeType="withEffect">
                                  <p:stCondLst>
                                    <p:cond delay="0"/>
                                  </p:stCondLst>
                                  <p:childTnLst>
                                    <p:set>
                                      <p:cBhvr>
                                        <p:cTn id="153" dur="1" fill="hold">
                                          <p:stCondLst>
                                            <p:cond delay="0"/>
                                          </p:stCondLst>
                                        </p:cTn>
                                        <p:tgtEl>
                                          <p:spTgt spid="418"/>
                                        </p:tgtEl>
                                        <p:attrNameLst>
                                          <p:attrName>style.visibility</p:attrName>
                                        </p:attrNameLst>
                                      </p:cBhvr>
                                      <p:to>
                                        <p:strVal val="visible"/>
                                      </p:to>
                                    </p:set>
                                    <p:animEffect transition="in" filter="fade">
                                      <p:cBhvr>
                                        <p:cTn id="154" dur="2000"/>
                                        <p:tgtEl>
                                          <p:spTgt spid="418"/>
                                        </p:tgtEl>
                                      </p:cBhvr>
                                    </p:animEffect>
                                  </p:childTnLst>
                                </p:cTn>
                              </p:par>
                              <p:par>
                                <p:cTn id="155" presetID="10" presetClass="entr" presetSubtype="0" fill="hold" nodeType="withEffect">
                                  <p:stCondLst>
                                    <p:cond delay="0"/>
                                  </p:stCondLst>
                                  <p:childTnLst>
                                    <p:set>
                                      <p:cBhvr>
                                        <p:cTn id="156" dur="1" fill="hold">
                                          <p:stCondLst>
                                            <p:cond delay="0"/>
                                          </p:stCondLst>
                                        </p:cTn>
                                        <p:tgtEl>
                                          <p:spTgt spid="419"/>
                                        </p:tgtEl>
                                        <p:attrNameLst>
                                          <p:attrName>style.visibility</p:attrName>
                                        </p:attrNameLst>
                                      </p:cBhvr>
                                      <p:to>
                                        <p:strVal val="visible"/>
                                      </p:to>
                                    </p:set>
                                    <p:animEffect transition="in" filter="fade">
                                      <p:cBhvr>
                                        <p:cTn id="157" dur="2000"/>
                                        <p:tgtEl>
                                          <p:spTgt spid="419"/>
                                        </p:tgtEl>
                                      </p:cBhvr>
                                    </p:animEffect>
                                  </p:childTnLst>
                                </p:cTn>
                              </p:par>
                              <p:par>
                                <p:cTn id="158" presetID="10" presetClass="entr" presetSubtype="0" fill="hold" nodeType="withEffect">
                                  <p:stCondLst>
                                    <p:cond delay="0"/>
                                  </p:stCondLst>
                                  <p:childTnLst>
                                    <p:set>
                                      <p:cBhvr>
                                        <p:cTn id="159" dur="1" fill="hold">
                                          <p:stCondLst>
                                            <p:cond delay="0"/>
                                          </p:stCondLst>
                                        </p:cTn>
                                        <p:tgtEl>
                                          <p:spTgt spid="420"/>
                                        </p:tgtEl>
                                        <p:attrNameLst>
                                          <p:attrName>style.visibility</p:attrName>
                                        </p:attrNameLst>
                                      </p:cBhvr>
                                      <p:to>
                                        <p:strVal val="visible"/>
                                      </p:to>
                                    </p:set>
                                    <p:animEffect transition="in" filter="fade">
                                      <p:cBhvr>
                                        <p:cTn id="160" dur="2000"/>
                                        <p:tgtEl>
                                          <p:spTgt spid="420"/>
                                        </p:tgtEl>
                                      </p:cBhvr>
                                    </p:animEffect>
                                  </p:childTnLst>
                                </p:cTn>
                              </p:par>
                              <p:par>
                                <p:cTn id="161" presetID="10" presetClass="entr" presetSubtype="0" fill="hold" nodeType="withEffect">
                                  <p:stCondLst>
                                    <p:cond delay="0"/>
                                  </p:stCondLst>
                                  <p:childTnLst>
                                    <p:set>
                                      <p:cBhvr>
                                        <p:cTn id="162" dur="1" fill="hold">
                                          <p:stCondLst>
                                            <p:cond delay="0"/>
                                          </p:stCondLst>
                                        </p:cTn>
                                        <p:tgtEl>
                                          <p:spTgt spid="421"/>
                                        </p:tgtEl>
                                        <p:attrNameLst>
                                          <p:attrName>style.visibility</p:attrName>
                                        </p:attrNameLst>
                                      </p:cBhvr>
                                      <p:to>
                                        <p:strVal val="visible"/>
                                      </p:to>
                                    </p:set>
                                    <p:animEffect transition="in" filter="fade">
                                      <p:cBhvr>
                                        <p:cTn id="163" dur="2000"/>
                                        <p:tgtEl>
                                          <p:spTgt spid="421"/>
                                        </p:tgtEl>
                                      </p:cBhvr>
                                    </p:animEffect>
                                  </p:childTnLst>
                                </p:cTn>
                              </p:par>
                              <p:par>
                                <p:cTn id="164" presetID="10" presetClass="entr" presetSubtype="0" fill="hold" nodeType="withEffect">
                                  <p:stCondLst>
                                    <p:cond delay="0"/>
                                  </p:stCondLst>
                                  <p:childTnLst>
                                    <p:set>
                                      <p:cBhvr>
                                        <p:cTn id="165" dur="1" fill="hold">
                                          <p:stCondLst>
                                            <p:cond delay="0"/>
                                          </p:stCondLst>
                                        </p:cTn>
                                        <p:tgtEl>
                                          <p:spTgt spid="422"/>
                                        </p:tgtEl>
                                        <p:attrNameLst>
                                          <p:attrName>style.visibility</p:attrName>
                                        </p:attrNameLst>
                                      </p:cBhvr>
                                      <p:to>
                                        <p:strVal val="visible"/>
                                      </p:to>
                                    </p:set>
                                    <p:animEffect transition="in" filter="fade">
                                      <p:cBhvr>
                                        <p:cTn id="166" dur="2000"/>
                                        <p:tgtEl>
                                          <p:spTgt spid="422"/>
                                        </p:tgtEl>
                                      </p:cBhvr>
                                    </p:animEffect>
                                  </p:childTnLst>
                                </p:cTn>
                              </p:par>
                              <p:par>
                                <p:cTn id="167" presetID="10" presetClass="entr" presetSubtype="0" fill="hold" nodeType="withEffect">
                                  <p:stCondLst>
                                    <p:cond delay="0"/>
                                  </p:stCondLst>
                                  <p:childTnLst>
                                    <p:set>
                                      <p:cBhvr>
                                        <p:cTn id="168" dur="1" fill="hold">
                                          <p:stCondLst>
                                            <p:cond delay="0"/>
                                          </p:stCondLst>
                                        </p:cTn>
                                        <p:tgtEl>
                                          <p:spTgt spid="423"/>
                                        </p:tgtEl>
                                        <p:attrNameLst>
                                          <p:attrName>style.visibility</p:attrName>
                                        </p:attrNameLst>
                                      </p:cBhvr>
                                      <p:to>
                                        <p:strVal val="visible"/>
                                      </p:to>
                                    </p:set>
                                    <p:animEffect transition="in" filter="fade">
                                      <p:cBhvr>
                                        <p:cTn id="169" dur="2000"/>
                                        <p:tgtEl>
                                          <p:spTgt spid="423"/>
                                        </p:tgtEl>
                                      </p:cBhvr>
                                    </p:animEffect>
                                  </p:childTnLst>
                                </p:cTn>
                              </p:par>
                              <p:par>
                                <p:cTn id="170" presetID="10" presetClass="entr" presetSubtype="0" fill="hold" nodeType="withEffect">
                                  <p:stCondLst>
                                    <p:cond delay="0"/>
                                  </p:stCondLst>
                                  <p:childTnLst>
                                    <p:set>
                                      <p:cBhvr>
                                        <p:cTn id="171" dur="1" fill="hold">
                                          <p:stCondLst>
                                            <p:cond delay="0"/>
                                          </p:stCondLst>
                                        </p:cTn>
                                        <p:tgtEl>
                                          <p:spTgt spid="424"/>
                                        </p:tgtEl>
                                        <p:attrNameLst>
                                          <p:attrName>style.visibility</p:attrName>
                                        </p:attrNameLst>
                                      </p:cBhvr>
                                      <p:to>
                                        <p:strVal val="visible"/>
                                      </p:to>
                                    </p:set>
                                    <p:animEffect transition="in" filter="fade">
                                      <p:cBhvr>
                                        <p:cTn id="172" dur="2000"/>
                                        <p:tgtEl>
                                          <p:spTgt spid="424"/>
                                        </p:tgtEl>
                                      </p:cBhvr>
                                    </p:animEffect>
                                  </p:childTnLst>
                                </p:cTn>
                              </p:par>
                              <p:par>
                                <p:cTn id="173" presetID="10" presetClass="entr" presetSubtype="0" fill="hold" nodeType="withEffect">
                                  <p:stCondLst>
                                    <p:cond delay="0"/>
                                  </p:stCondLst>
                                  <p:childTnLst>
                                    <p:set>
                                      <p:cBhvr>
                                        <p:cTn id="174" dur="1" fill="hold">
                                          <p:stCondLst>
                                            <p:cond delay="0"/>
                                          </p:stCondLst>
                                        </p:cTn>
                                        <p:tgtEl>
                                          <p:spTgt spid="425"/>
                                        </p:tgtEl>
                                        <p:attrNameLst>
                                          <p:attrName>style.visibility</p:attrName>
                                        </p:attrNameLst>
                                      </p:cBhvr>
                                      <p:to>
                                        <p:strVal val="visible"/>
                                      </p:to>
                                    </p:set>
                                    <p:animEffect transition="in" filter="fade">
                                      <p:cBhvr>
                                        <p:cTn id="175" dur="2000"/>
                                        <p:tgtEl>
                                          <p:spTgt spid="425"/>
                                        </p:tgtEl>
                                      </p:cBhvr>
                                    </p:animEffect>
                                  </p:childTnLst>
                                </p:cTn>
                              </p:par>
                              <p:par>
                                <p:cTn id="176" presetID="10" presetClass="entr" presetSubtype="0" fill="hold" nodeType="withEffect">
                                  <p:stCondLst>
                                    <p:cond delay="0"/>
                                  </p:stCondLst>
                                  <p:childTnLst>
                                    <p:set>
                                      <p:cBhvr>
                                        <p:cTn id="177" dur="1" fill="hold">
                                          <p:stCondLst>
                                            <p:cond delay="0"/>
                                          </p:stCondLst>
                                        </p:cTn>
                                        <p:tgtEl>
                                          <p:spTgt spid="426"/>
                                        </p:tgtEl>
                                        <p:attrNameLst>
                                          <p:attrName>style.visibility</p:attrName>
                                        </p:attrNameLst>
                                      </p:cBhvr>
                                      <p:to>
                                        <p:strVal val="visible"/>
                                      </p:to>
                                    </p:set>
                                    <p:animEffect transition="in" filter="fade">
                                      <p:cBhvr>
                                        <p:cTn id="178" dur="2000"/>
                                        <p:tgtEl>
                                          <p:spTgt spid="426"/>
                                        </p:tgtEl>
                                      </p:cBhvr>
                                    </p:animEffect>
                                  </p:childTnLst>
                                </p:cTn>
                              </p:par>
                              <p:par>
                                <p:cTn id="179" presetID="10" presetClass="entr" presetSubtype="0" fill="hold" nodeType="withEffect">
                                  <p:stCondLst>
                                    <p:cond delay="0"/>
                                  </p:stCondLst>
                                  <p:childTnLst>
                                    <p:set>
                                      <p:cBhvr>
                                        <p:cTn id="180" dur="1" fill="hold">
                                          <p:stCondLst>
                                            <p:cond delay="0"/>
                                          </p:stCondLst>
                                        </p:cTn>
                                        <p:tgtEl>
                                          <p:spTgt spid="427"/>
                                        </p:tgtEl>
                                        <p:attrNameLst>
                                          <p:attrName>style.visibility</p:attrName>
                                        </p:attrNameLst>
                                      </p:cBhvr>
                                      <p:to>
                                        <p:strVal val="visible"/>
                                      </p:to>
                                    </p:set>
                                    <p:animEffect transition="in" filter="fade">
                                      <p:cBhvr>
                                        <p:cTn id="181" dur="2000"/>
                                        <p:tgtEl>
                                          <p:spTgt spid="427"/>
                                        </p:tgtEl>
                                      </p:cBhvr>
                                    </p:animEffect>
                                  </p:childTnLst>
                                </p:cTn>
                              </p:par>
                              <p:par>
                                <p:cTn id="182" presetID="10" presetClass="entr" presetSubtype="0" fill="hold" nodeType="withEffect">
                                  <p:stCondLst>
                                    <p:cond delay="0"/>
                                  </p:stCondLst>
                                  <p:childTnLst>
                                    <p:set>
                                      <p:cBhvr>
                                        <p:cTn id="183" dur="1" fill="hold">
                                          <p:stCondLst>
                                            <p:cond delay="0"/>
                                          </p:stCondLst>
                                        </p:cTn>
                                        <p:tgtEl>
                                          <p:spTgt spid="428"/>
                                        </p:tgtEl>
                                        <p:attrNameLst>
                                          <p:attrName>style.visibility</p:attrName>
                                        </p:attrNameLst>
                                      </p:cBhvr>
                                      <p:to>
                                        <p:strVal val="visible"/>
                                      </p:to>
                                    </p:set>
                                    <p:animEffect transition="in" filter="fade">
                                      <p:cBhvr>
                                        <p:cTn id="184" dur="2000"/>
                                        <p:tgtEl>
                                          <p:spTgt spid="428"/>
                                        </p:tgtEl>
                                      </p:cBhvr>
                                    </p:animEffect>
                                  </p:childTnLst>
                                </p:cTn>
                              </p:par>
                              <p:par>
                                <p:cTn id="185" presetID="10" presetClass="entr" presetSubtype="0" fill="hold" nodeType="withEffect">
                                  <p:stCondLst>
                                    <p:cond delay="0"/>
                                  </p:stCondLst>
                                  <p:childTnLst>
                                    <p:set>
                                      <p:cBhvr>
                                        <p:cTn id="186" dur="1" fill="hold">
                                          <p:stCondLst>
                                            <p:cond delay="0"/>
                                          </p:stCondLst>
                                        </p:cTn>
                                        <p:tgtEl>
                                          <p:spTgt spid="429"/>
                                        </p:tgtEl>
                                        <p:attrNameLst>
                                          <p:attrName>style.visibility</p:attrName>
                                        </p:attrNameLst>
                                      </p:cBhvr>
                                      <p:to>
                                        <p:strVal val="visible"/>
                                      </p:to>
                                    </p:set>
                                    <p:animEffect transition="in" filter="fade">
                                      <p:cBhvr>
                                        <p:cTn id="187" dur="2000"/>
                                        <p:tgtEl>
                                          <p:spTgt spid="429"/>
                                        </p:tgtEl>
                                      </p:cBhvr>
                                    </p:animEffect>
                                  </p:childTnLst>
                                </p:cTn>
                              </p:par>
                              <p:par>
                                <p:cTn id="188" presetID="10" presetClass="entr" presetSubtype="0" fill="hold" nodeType="withEffect">
                                  <p:stCondLst>
                                    <p:cond delay="0"/>
                                  </p:stCondLst>
                                  <p:childTnLst>
                                    <p:set>
                                      <p:cBhvr>
                                        <p:cTn id="189" dur="1" fill="hold">
                                          <p:stCondLst>
                                            <p:cond delay="0"/>
                                          </p:stCondLst>
                                        </p:cTn>
                                        <p:tgtEl>
                                          <p:spTgt spid="430"/>
                                        </p:tgtEl>
                                        <p:attrNameLst>
                                          <p:attrName>style.visibility</p:attrName>
                                        </p:attrNameLst>
                                      </p:cBhvr>
                                      <p:to>
                                        <p:strVal val="visible"/>
                                      </p:to>
                                    </p:set>
                                    <p:animEffect transition="in" filter="fade">
                                      <p:cBhvr>
                                        <p:cTn id="190" dur="2000"/>
                                        <p:tgtEl>
                                          <p:spTgt spid="430"/>
                                        </p:tgtEl>
                                      </p:cBhvr>
                                    </p:animEffect>
                                  </p:childTnLst>
                                </p:cTn>
                              </p:par>
                              <p:par>
                                <p:cTn id="191" presetID="10" presetClass="entr" presetSubtype="0" fill="hold" nodeType="withEffect">
                                  <p:stCondLst>
                                    <p:cond delay="0"/>
                                  </p:stCondLst>
                                  <p:childTnLst>
                                    <p:set>
                                      <p:cBhvr>
                                        <p:cTn id="192" dur="1" fill="hold">
                                          <p:stCondLst>
                                            <p:cond delay="0"/>
                                          </p:stCondLst>
                                        </p:cTn>
                                        <p:tgtEl>
                                          <p:spTgt spid="431"/>
                                        </p:tgtEl>
                                        <p:attrNameLst>
                                          <p:attrName>style.visibility</p:attrName>
                                        </p:attrNameLst>
                                      </p:cBhvr>
                                      <p:to>
                                        <p:strVal val="visible"/>
                                      </p:to>
                                    </p:set>
                                    <p:animEffect transition="in" filter="fade">
                                      <p:cBhvr>
                                        <p:cTn id="193" dur="2000"/>
                                        <p:tgtEl>
                                          <p:spTgt spid="431"/>
                                        </p:tgtEl>
                                      </p:cBhvr>
                                    </p:animEffect>
                                  </p:childTnLst>
                                </p:cTn>
                              </p:par>
                              <p:par>
                                <p:cTn id="194" presetID="10" presetClass="entr" presetSubtype="0" fill="hold" nodeType="withEffect">
                                  <p:stCondLst>
                                    <p:cond delay="0"/>
                                  </p:stCondLst>
                                  <p:childTnLst>
                                    <p:set>
                                      <p:cBhvr>
                                        <p:cTn id="195" dur="1" fill="hold">
                                          <p:stCondLst>
                                            <p:cond delay="0"/>
                                          </p:stCondLst>
                                        </p:cTn>
                                        <p:tgtEl>
                                          <p:spTgt spid="432"/>
                                        </p:tgtEl>
                                        <p:attrNameLst>
                                          <p:attrName>style.visibility</p:attrName>
                                        </p:attrNameLst>
                                      </p:cBhvr>
                                      <p:to>
                                        <p:strVal val="visible"/>
                                      </p:to>
                                    </p:set>
                                    <p:animEffect transition="in" filter="fade">
                                      <p:cBhvr>
                                        <p:cTn id="196" dur="2000"/>
                                        <p:tgtEl>
                                          <p:spTgt spid="432"/>
                                        </p:tgtEl>
                                      </p:cBhvr>
                                    </p:animEffect>
                                  </p:childTnLst>
                                </p:cTn>
                              </p:par>
                              <p:par>
                                <p:cTn id="197" presetID="10" presetClass="entr" presetSubtype="0" fill="hold" nodeType="withEffect">
                                  <p:stCondLst>
                                    <p:cond delay="0"/>
                                  </p:stCondLst>
                                  <p:childTnLst>
                                    <p:set>
                                      <p:cBhvr>
                                        <p:cTn id="198" dur="1" fill="hold">
                                          <p:stCondLst>
                                            <p:cond delay="0"/>
                                          </p:stCondLst>
                                        </p:cTn>
                                        <p:tgtEl>
                                          <p:spTgt spid="433"/>
                                        </p:tgtEl>
                                        <p:attrNameLst>
                                          <p:attrName>style.visibility</p:attrName>
                                        </p:attrNameLst>
                                      </p:cBhvr>
                                      <p:to>
                                        <p:strVal val="visible"/>
                                      </p:to>
                                    </p:set>
                                    <p:animEffect transition="in" filter="fade">
                                      <p:cBhvr>
                                        <p:cTn id="199" dur="2000"/>
                                        <p:tgtEl>
                                          <p:spTgt spid="433"/>
                                        </p:tgtEl>
                                      </p:cBhvr>
                                    </p:animEffect>
                                  </p:childTnLst>
                                </p:cTn>
                              </p:par>
                              <p:par>
                                <p:cTn id="200" presetID="10" presetClass="entr" presetSubtype="0" fill="hold" nodeType="withEffect">
                                  <p:stCondLst>
                                    <p:cond delay="0"/>
                                  </p:stCondLst>
                                  <p:childTnLst>
                                    <p:set>
                                      <p:cBhvr>
                                        <p:cTn id="201" dur="1" fill="hold">
                                          <p:stCondLst>
                                            <p:cond delay="0"/>
                                          </p:stCondLst>
                                        </p:cTn>
                                        <p:tgtEl>
                                          <p:spTgt spid="434"/>
                                        </p:tgtEl>
                                        <p:attrNameLst>
                                          <p:attrName>style.visibility</p:attrName>
                                        </p:attrNameLst>
                                      </p:cBhvr>
                                      <p:to>
                                        <p:strVal val="visible"/>
                                      </p:to>
                                    </p:set>
                                    <p:animEffect transition="in" filter="fade">
                                      <p:cBhvr>
                                        <p:cTn id="202" dur="2000"/>
                                        <p:tgtEl>
                                          <p:spTgt spid="434"/>
                                        </p:tgtEl>
                                      </p:cBhvr>
                                    </p:animEffect>
                                  </p:childTnLst>
                                </p:cTn>
                              </p:par>
                              <p:par>
                                <p:cTn id="203" presetID="10" presetClass="entr" presetSubtype="0" fill="hold" nodeType="withEffect">
                                  <p:stCondLst>
                                    <p:cond delay="0"/>
                                  </p:stCondLst>
                                  <p:childTnLst>
                                    <p:set>
                                      <p:cBhvr>
                                        <p:cTn id="204" dur="1" fill="hold">
                                          <p:stCondLst>
                                            <p:cond delay="0"/>
                                          </p:stCondLst>
                                        </p:cTn>
                                        <p:tgtEl>
                                          <p:spTgt spid="435"/>
                                        </p:tgtEl>
                                        <p:attrNameLst>
                                          <p:attrName>style.visibility</p:attrName>
                                        </p:attrNameLst>
                                      </p:cBhvr>
                                      <p:to>
                                        <p:strVal val="visible"/>
                                      </p:to>
                                    </p:set>
                                    <p:animEffect transition="in" filter="fade">
                                      <p:cBhvr>
                                        <p:cTn id="205" dur="2000"/>
                                        <p:tgtEl>
                                          <p:spTgt spid="435"/>
                                        </p:tgtEl>
                                      </p:cBhvr>
                                    </p:animEffect>
                                  </p:childTnLst>
                                </p:cTn>
                              </p:par>
                              <p:par>
                                <p:cTn id="206" presetID="10" presetClass="entr" presetSubtype="0" fill="hold" nodeType="withEffect">
                                  <p:stCondLst>
                                    <p:cond delay="0"/>
                                  </p:stCondLst>
                                  <p:childTnLst>
                                    <p:set>
                                      <p:cBhvr>
                                        <p:cTn id="207" dur="1" fill="hold">
                                          <p:stCondLst>
                                            <p:cond delay="0"/>
                                          </p:stCondLst>
                                        </p:cTn>
                                        <p:tgtEl>
                                          <p:spTgt spid="436"/>
                                        </p:tgtEl>
                                        <p:attrNameLst>
                                          <p:attrName>style.visibility</p:attrName>
                                        </p:attrNameLst>
                                      </p:cBhvr>
                                      <p:to>
                                        <p:strVal val="visible"/>
                                      </p:to>
                                    </p:set>
                                    <p:animEffect transition="in" filter="fade">
                                      <p:cBhvr>
                                        <p:cTn id="208" dur="2000"/>
                                        <p:tgtEl>
                                          <p:spTgt spid="436"/>
                                        </p:tgtEl>
                                      </p:cBhvr>
                                    </p:animEffect>
                                  </p:childTnLst>
                                </p:cTn>
                              </p:par>
                              <p:par>
                                <p:cTn id="209" presetID="10" presetClass="entr" presetSubtype="0" fill="hold" nodeType="withEffect">
                                  <p:stCondLst>
                                    <p:cond delay="0"/>
                                  </p:stCondLst>
                                  <p:childTnLst>
                                    <p:set>
                                      <p:cBhvr>
                                        <p:cTn id="210" dur="1" fill="hold">
                                          <p:stCondLst>
                                            <p:cond delay="0"/>
                                          </p:stCondLst>
                                        </p:cTn>
                                        <p:tgtEl>
                                          <p:spTgt spid="437"/>
                                        </p:tgtEl>
                                        <p:attrNameLst>
                                          <p:attrName>style.visibility</p:attrName>
                                        </p:attrNameLst>
                                      </p:cBhvr>
                                      <p:to>
                                        <p:strVal val="visible"/>
                                      </p:to>
                                    </p:set>
                                    <p:animEffect transition="in" filter="fade">
                                      <p:cBhvr>
                                        <p:cTn id="211" dur="2000"/>
                                        <p:tgtEl>
                                          <p:spTgt spid="437"/>
                                        </p:tgtEl>
                                      </p:cBhvr>
                                    </p:animEffect>
                                  </p:childTnLst>
                                </p:cTn>
                              </p:par>
                              <p:par>
                                <p:cTn id="212" presetID="10" presetClass="entr" presetSubtype="0" fill="hold" nodeType="withEffect">
                                  <p:stCondLst>
                                    <p:cond delay="0"/>
                                  </p:stCondLst>
                                  <p:childTnLst>
                                    <p:set>
                                      <p:cBhvr>
                                        <p:cTn id="213" dur="1" fill="hold">
                                          <p:stCondLst>
                                            <p:cond delay="0"/>
                                          </p:stCondLst>
                                        </p:cTn>
                                        <p:tgtEl>
                                          <p:spTgt spid="438"/>
                                        </p:tgtEl>
                                        <p:attrNameLst>
                                          <p:attrName>style.visibility</p:attrName>
                                        </p:attrNameLst>
                                      </p:cBhvr>
                                      <p:to>
                                        <p:strVal val="visible"/>
                                      </p:to>
                                    </p:set>
                                    <p:animEffect transition="in" filter="fade">
                                      <p:cBhvr>
                                        <p:cTn id="214" dur="2000"/>
                                        <p:tgtEl>
                                          <p:spTgt spid="438"/>
                                        </p:tgtEl>
                                      </p:cBhvr>
                                    </p:animEffect>
                                  </p:childTnLst>
                                </p:cTn>
                              </p:par>
                              <p:par>
                                <p:cTn id="215" presetID="10" presetClass="entr" presetSubtype="0" fill="hold" nodeType="withEffect">
                                  <p:stCondLst>
                                    <p:cond delay="0"/>
                                  </p:stCondLst>
                                  <p:childTnLst>
                                    <p:set>
                                      <p:cBhvr>
                                        <p:cTn id="216" dur="1" fill="hold">
                                          <p:stCondLst>
                                            <p:cond delay="0"/>
                                          </p:stCondLst>
                                        </p:cTn>
                                        <p:tgtEl>
                                          <p:spTgt spid="439"/>
                                        </p:tgtEl>
                                        <p:attrNameLst>
                                          <p:attrName>style.visibility</p:attrName>
                                        </p:attrNameLst>
                                      </p:cBhvr>
                                      <p:to>
                                        <p:strVal val="visible"/>
                                      </p:to>
                                    </p:set>
                                    <p:animEffect transition="in" filter="fade">
                                      <p:cBhvr>
                                        <p:cTn id="217" dur="2000"/>
                                        <p:tgtEl>
                                          <p:spTgt spid="439"/>
                                        </p:tgtEl>
                                      </p:cBhvr>
                                    </p:animEffect>
                                  </p:childTnLst>
                                </p:cTn>
                              </p:par>
                              <p:par>
                                <p:cTn id="218" presetID="10" presetClass="entr" presetSubtype="0" fill="hold" nodeType="withEffect">
                                  <p:stCondLst>
                                    <p:cond delay="0"/>
                                  </p:stCondLst>
                                  <p:childTnLst>
                                    <p:set>
                                      <p:cBhvr>
                                        <p:cTn id="219" dur="1" fill="hold">
                                          <p:stCondLst>
                                            <p:cond delay="0"/>
                                          </p:stCondLst>
                                        </p:cTn>
                                        <p:tgtEl>
                                          <p:spTgt spid="440"/>
                                        </p:tgtEl>
                                        <p:attrNameLst>
                                          <p:attrName>style.visibility</p:attrName>
                                        </p:attrNameLst>
                                      </p:cBhvr>
                                      <p:to>
                                        <p:strVal val="visible"/>
                                      </p:to>
                                    </p:set>
                                    <p:animEffect transition="in" filter="fade">
                                      <p:cBhvr>
                                        <p:cTn id="220" dur="2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2199</Words>
  <Application>Microsoft Office PowerPoint</Application>
  <PresentationFormat>Presentazione su schermo (4:3)</PresentationFormat>
  <Paragraphs>528</Paragraphs>
  <Slides>37</Slides>
  <Notes>37</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37</vt:i4>
      </vt:variant>
    </vt:vector>
  </HeadingPairs>
  <TitlesOfParts>
    <vt:vector size="49" baseType="lpstr">
      <vt:lpstr>Arial</vt:lpstr>
      <vt:lpstr>Times New Roman</vt:lpstr>
      <vt:lpstr>Noto Sans Symbols</vt:lpstr>
      <vt:lpstr>Verdana</vt:lpstr>
      <vt:lpstr>PT Sans Narrow</vt:lpstr>
      <vt:lpstr>Calibri</vt:lpstr>
      <vt:lpstr>Comic Sans MS</vt:lpstr>
      <vt:lpstr>Bookman Old Style</vt:lpstr>
      <vt:lpstr>Open Sans</vt:lpstr>
      <vt:lpstr>Tahoma</vt:lpstr>
      <vt:lpstr>Chiaro</vt:lpstr>
      <vt:lpstr>Tropic</vt:lpstr>
      <vt:lpstr>Misurazione delle performance e Business Analytics Modelli di misurazione delle performance</vt:lpstr>
      <vt:lpstr>Presentazione standard di PowerPoint</vt:lpstr>
      <vt:lpstr>Presentazione standard di PowerPoint</vt:lpstr>
      <vt:lpstr>Presentazione standard di PowerPoint</vt:lpstr>
      <vt:lpstr>Presentazione standard di PowerPoint</vt:lpstr>
      <vt:lpstr>caratteristiche</vt:lpstr>
      <vt:lpstr>Presentazione standard di PowerPoint</vt:lpstr>
      <vt:lpstr>Presentazione standard di PowerPoint</vt:lpstr>
      <vt:lpstr>Presentazione standard di PowerPoint</vt:lpstr>
      <vt:lpstr>esempi</vt:lpstr>
      <vt:lpstr>Presentazione standard di PowerPoint</vt:lpstr>
      <vt:lpstr>caratteristiche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Misurazione delle performance e Business Analytics Modelli di misurazione delle performance</dc:title>
  <dc:creator>DM</dc:creator>
  <cp:lastModifiedBy>Daniela Mancini</cp:lastModifiedBy>
  <cp:revision>2</cp:revision>
  <dcterms:created xsi:type="dcterms:W3CDTF">2014-11-18T15:11:36Z</dcterms:created>
  <dcterms:modified xsi:type="dcterms:W3CDTF">2023-01-11T01:24:26Z</dcterms:modified>
</cp:coreProperties>
</file>