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7" r:id="rId2"/>
    <p:sldId id="307" r:id="rId3"/>
    <p:sldId id="320" r:id="rId4"/>
    <p:sldId id="476" r:id="rId5"/>
    <p:sldId id="313" r:id="rId6"/>
    <p:sldId id="337" r:id="rId7"/>
    <p:sldId id="338" r:id="rId8"/>
    <p:sldId id="336" r:id="rId9"/>
    <p:sldId id="348" r:id="rId10"/>
    <p:sldId id="341" r:id="rId11"/>
    <p:sldId id="340" r:id="rId12"/>
    <p:sldId id="356" r:id="rId13"/>
    <p:sldId id="355" r:id="rId14"/>
    <p:sldId id="357" r:id="rId15"/>
    <p:sldId id="369" r:id="rId16"/>
    <p:sldId id="370" r:id="rId17"/>
    <p:sldId id="382" r:id="rId18"/>
    <p:sldId id="478" r:id="rId19"/>
    <p:sldId id="310" r:id="rId20"/>
    <p:sldId id="393" r:id="rId21"/>
    <p:sldId id="391" r:id="rId22"/>
    <p:sldId id="407" r:id="rId23"/>
    <p:sldId id="274" r:id="rId24"/>
    <p:sldId id="273" r:id="rId25"/>
    <p:sldId id="430" r:id="rId26"/>
    <p:sldId id="442" r:id="rId27"/>
    <p:sldId id="443" r:id="rId28"/>
    <p:sldId id="447" r:id="rId29"/>
    <p:sldId id="448" r:id="rId30"/>
    <p:sldId id="456" r:id="rId31"/>
    <p:sldId id="457" r:id="rId32"/>
    <p:sldId id="45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FEA689F-B3D1-46FB-B5FE-354B54E67E56}">
          <p14:sldIdLst>
            <p14:sldId id="257"/>
            <p14:sldId id="307"/>
            <p14:sldId id="320"/>
            <p14:sldId id="476"/>
            <p14:sldId id="313"/>
            <p14:sldId id="337"/>
            <p14:sldId id="338"/>
            <p14:sldId id="336"/>
            <p14:sldId id="348"/>
            <p14:sldId id="341"/>
            <p14:sldId id="340"/>
            <p14:sldId id="356"/>
            <p14:sldId id="355"/>
            <p14:sldId id="357"/>
            <p14:sldId id="369"/>
            <p14:sldId id="370"/>
            <p14:sldId id="382"/>
            <p14:sldId id="478"/>
            <p14:sldId id="310"/>
            <p14:sldId id="393"/>
            <p14:sldId id="391"/>
            <p14:sldId id="407"/>
            <p14:sldId id="274"/>
            <p14:sldId id="273"/>
            <p14:sldId id="430"/>
            <p14:sldId id="442"/>
            <p14:sldId id="443"/>
            <p14:sldId id="447"/>
            <p14:sldId id="448"/>
            <p14:sldId id="456"/>
            <p14:sldId id="457"/>
            <p14:sldId id="4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7F3A3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63" d="100"/>
          <a:sy n="63"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AE6FC-B3E1-42E5-98D6-C0AC2E52326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B186A5-CAC5-4426-8432-0CFF4CF9A068}">
      <dgm:prSet/>
      <dgm:spPr/>
      <dgm:t>
        <a:bodyPr/>
        <a:lstStyle/>
        <a:p>
          <a:r>
            <a:rPr lang="it-IT"/>
            <a:t>Create contenuti con regolarità: l'aggiornamento costante del canale con nuovi contenuti manterrà attivo il feed del vostro canale, rafforzerà la vostra presenza su YouTube e vi aiuterà a crearvi un pubblico.</a:t>
          </a:r>
          <a:endParaRPr lang="en-US"/>
        </a:p>
      </dgm:t>
    </dgm:pt>
    <dgm:pt modelId="{639FEE33-5F81-4F0B-B47B-C16FD7C2D183}" type="parTrans" cxnId="{B96CF4D3-976C-4782-A9E7-3DA07C27710C}">
      <dgm:prSet/>
      <dgm:spPr/>
      <dgm:t>
        <a:bodyPr/>
        <a:lstStyle/>
        <a:p>
          <a:endParaRPr lang="en-US"/>
        </a:p>
      </dgm:t>
    </dgm:pt>
    <dgm:pt modelId="{13D31709-15B5-42FF-BAA6-48EDDD5D852C}" type="sibTrans" cxnId="{B96CF4D3-976C-4782-A9E7-3DA07C27710C}">
      <dgm:prSet/>
      <dgm:spPr/>
      <dgm:t>
        <a:bodyPr/>
        <a:lstStyle/>
        <a:p>
          <a:endParaRPr lang="en-US"/>
        </a:p>
      </dgm:t>
    </dgm:pt>
    <dgm:pt modelId="{243145B4-32AC-4E00-A78C-A3A0AD90691E}">
      <dgm:prSet/>
      <dgm:spPr/>
      <dgm:t>
        <a:bodyPr/>
        <a:lstStyle/>
        <a:p>
          <a:r>
            <a:rPr lang="it-IT"/>
            <a:t>Aggiungete descrizioni curate: badate a ottimizzare le prime 1-2 frasi della descrizione con un link al vostro sito web o alla vostra landing page. </a:t>
          </a:r>
          <a:endParaRPr lang="en-US"/>
        </a:p>
      </dgm:t>
    </dgm:pt>
    <dgm:pt modelId="{411936E7-FE7C-4EBC-873D-74025A4205F2}" type="parTrans" cxnId="{70A4AD40-1F9B-435C-8962-EFF1322E51EB}">
      <dgm:prSet/>
      <dgm:spPr/>
      <dgm:t>
        <a:bodyPr/>
        <a:lstStyle/>
        <a:p>
          <a:endParaRPr lang="en-US"/>
        </a:p>
      </dgm:t>
    </dgm:pt>
    <dgm:pt modelId="{F7A3B81C-C028-4819-B17C-0FD1A25A76DE}" type="sibTrans" cxnId="{70A4AD40-1F9B-435C-8962-EFF1322E51EB}">
      <dgm:prSet/>
      <dgm:spPr/>
      <dgm:t>
        <a:bodyPr/>
        <a:lstStyle/>
        <a:p>
          <a:endParaRPr lang="en-US"/>
        </a:p>
      </dgm:t>
    </dgm:pt>
    <dgm:pt modelId="{B1E213D8-71D4-4781-9AF4-B39C735A59D9}">
      <dgm:prSet/>
      <dgm:spPr/>
      <dgm:t>
        <a:bodyPr/>
        <a:lstStyle/>
        <a:p>
          <a:r>
            <a:rPr lang="it-IT"/>
            <a:t>Utilizzate miniature personalizzate: insieme al titolo del video, le miniature fungono da mini-banner di marketing per i vostri video.</a:t>
          </a:r>
          <a:endParaRPr lang="en-US"/>
        </a:p>
      </dgm:t>
    </dgm:pt>
    <dgm:pt modelId="{AA735BE6-8F49-4812-8039-B3E5406018C4}" type="parTrans" cxnId="{043808A7-5A66-45B9-A4DE-B1850577CC48}">
      <dgm:prSet/>
      <dgm:spPr/>
      <dgm:t>
        <a:bodyPr/>
        <a:lstStyle/>
        <a:p>
          <a:endParaRPr lang="en-US"/>
        </a:p>
      </dgm:t>
    </dgm:pt>
    <dgm:pt modelId="{6D9880FA-485F-42FF-BDA8-F78FCE2DB60A}" type="sibTrans" cxnId="{043808A7-5A66-45B9-A4DE-B1850577CC48}">
      <dgm:prSet/>
      <dgm:spPr/>
      <dgm:t>
        <a:bodyPr/>
        <a:lstStyle/>
        <a:p>
          <a:endParaRPr lang="en-US"/>
        </a:p>
      </dgm:t>
    </dgm:pt>
    <dgm:pt modelId="{94239B71-8D19-4FC7-A056-CBA61510E0AE}" type="pres">
      <dgm:prSet presAssocID="{DE6AE6FC-B3E1-42E5-98D6-C0AC2E523268}" presName="linear" presStyleCnt="0">
        <dgm:presLayoutVars>
          <dgm:animLvl val="lvl"/>
          <dgm:resizeHandles val="exact"/>
        </dgm:presLayoutVars>
      </dgm:prSet>
      <dgm:spPr/>
    </dgm:pt>
    <dgm:pt modelId="{7EF7909E-CF8E-4FC7-907C-BABAC1D53226}" type="pres">
      <dgm:prSet presAssocID="{81B186A5-CAC5-4426-8432-0CFF4CF9A068}" presName="parentText" presStyleLbl="node1" presStyleIdx="0" presStyleCnt="3">
        <dgm:presLayoutVars>
          <dgm:chMax val="0"/>
          <dgm:bulletEnabled val="1"/>
        </dgm:presLayoutVars>
      </dgm:prSet>
      <dgm:spPr/>
    </dgm:pt>
    <dgm:pt modelId="{2BE47F0B-BB6A-4358-8B66-01D765C94C84}" type="pres">
      <dgm:prSet presAssocID="{13D31709-15B5-42FF-BAA6-48EDDD5D852C}" presName="spacer" presStyleCnt="0"/>
      <dgm:spPr/>
    </dgm:pt>
    <dgm:pt modelId="{A9407A29-E55A-47C6-B1AB-128BE6E61ED2}" type="pres">
      <dgm:prSet presAssocID="{243145B4-32AC-4E00-A78C-A3A0AD90691E}" presName="parentText" presStyleLbl="node1" presStyleIdx="1" presStyleCnt="3">
        <dgm:presLayoutVars>
          <dgm:chMax val="0"/>
          <dgm:bulletEnabled val="1"/>
        </dgm:presLayoutVars>
      </dgm:prSet>
      <dgm:spPr/>
    </dgm:pt>
    <dgm:pt modelId="{72536519-EABA-4EC6-BA6E-ED4F219EE766}" type="pres">
      <dgm:prSet presAssocID="{F7A3B81C-C028-4819-B17C-0FD1A25A76DE}" presName="spacer" presStyleCnt="0"/>
      <dgm:spPr/>
    </dgm:pt>
    <dgm:pt modelId="{4E24B9AF-176F-4AE8-B52E-1130B2F063FA}" type="pres">
      <dgm:prSet presAssocID="{B1E213D8-71D4-4781-9AF4-B39C735A59D9}" presName="parentText" presStyleLbl="node1" presStyleIdx="2" presStyleCnt="3">
        <dgm:presLayoutVars>
          <dgm:chMax val="0"/>
          <dgm:bulletEnabled val="1"/>
        </dgm:presLayoutVars>
      </dgm:prSet>
      <dgm:spPr/>
    </dgm:pt>
  </dgm:ptLst>
  <dgm:cxnLst>
    <dgm:cxn modelId="{2D8A463F-5B87-4E35-9A4B-9B134D9C67BD}" type="presOf" srcId="{243145B4-32AC-4E00-A78C-A3A0AD90691E}" destId="{A9407A29-E55A-47C6-B1AB-128BE6E61ED2}" srcOrd="0" destOrd="0" presId="urn:microsoft.com/office/officeart/2005/8/layout/vList2"/>
    <dgm:cxn modelId="{70A4AD40-1F9B-435C-8962-EFF1322E51EB}" srcId="{DE6AE6FC-B3E1-42E5-98D6-C0AC2E523268}" destId="{243145B4-32AC-4E00-A78C-A3A0AD90691E}" srcOrd="1" destOrd="0" parTransId="{411936E7-FE7C-4EBC-873D-74025A4205F2}" sibTransId="{F7A3B81C-C028-4819-B17C-0FD1A25A76DE}"/>
    <dgm:cxn modelId="{043808A7-5A66-45B9-A4DE-B1850577CC48}" srcId="{DE6AE6FC-B3E1-42E5-98D6-C0AC2E523268}" destId="{B1E213D8-71D4-4781-9AF4-B39C735A59D9}" srcOrd="2" destOrd="0" parTransId="{AA735BE6-8F49-4812-8039-B3E5406018C4}" sibTransId="{6D9880FA-485F-42FF-BDA8-F78FCE2DB60A}"/>
    <dgm:cxn modelId="{21DE34C8-78BA-43F3-9CF8-FBCD0E18DA58}" type="presOf" srcId="{81B186A5-CAC5-4426-8432-0CFF4CF9A068}" destId="{7EF7909E-CF8E-4FC7-907C-BABAC1D53226}" srcOrd="0" destOrd="0" presId="urn:microsoft.com/office/officeart/2005/8/layout/vList2"/>
    <dgm:cxn modelId="{B96CF4D3-976C-4782-A9E7-3DA07C27710C}" srcId="{DE6AE6FC-B3E1-42E5-98D6-C0AC2E523268}" destId="{81B186A5-CAC5-4426-8432-0CFF4CF9A068}" srcOrd="0" destOrd="0" parTransId="{639FEE33-5F81-4F0B-B47B-C16FD7C2D183}" sibTransId="{13D31709-15B5-42FF-BAA6-48EDDD5D852C}"/>
    <dgm:cxn modelId="{5E5102ED-3AD8-4D71-AA39-CA556580E0EF}" type="presOf" srcId="{DE6AE6FC-B3E1-42E5-98D6-C0AC2E523268}" destId="{94239B71-8D19-4FC7-A056-CBA61510E0AE}" srcOrd="0" destOrd="0" presId="urn:microsoft.com/office/officeart/2005/8/layout/vList2"/>
    <dgm:cxn modelId="{EC2E42FF-3911-401B-A52A-97C69855DEC7}" type="presOf" srcId="{B1E213D8-71D4-4781-9AF4-B39C735A59D9}" destId="{4E24B9AF-176F-4AE8-B52E-1130B2F063FA}" srcOrd="0" destOrd="0" presId="urn:microsoft.com/office/officeart/2005/8/layout/vList2"/>
    <dgm:cxn modelId="{D269CB77-D93C-4735-8B1D-76C6D4A8CAC9}" type="presParOf" srcId="{94239B71-8D19-4FC7-A056-CBA61510E0AE}" destId="{7EF7909E-CF8E-4FC7-907C-BABAC1D53226}" srcOrd="0" destOrd="0" presId="urn:microsoft.com/office/officeart/2005/8/layout/vList2"/>
    <dgm:cxn modelId="{CDEDC248-7954-4F9E-B23D-30AF81989FEB}" type="presParOf" srcId="{94239B71-8D19-4FC7-A056-CBA61510E0AE}" destId="{2BE47F0B-BB6A-4358-8B66-01D765C94C84}" srcOrd="1" destOrd="0" presId="urn:microsoft.com/office/officeart/2005/8/layout/vList2"/>
    <dgm:cxn modelId="{7380CA0F-D1BD-43B8-8B8C-A7095637438F}" type="presParOf" srcId="{94239B71-8D19-4FC7-A056-CBA61510E0AE}" destId="{A9407A29-E55A-47C6-B1AB-128BE6E61ED2}" srcOrd="2" destOrd="0" presId="urn:microsoft.com/office/officeart/2005/8/layout/vList2"/>
    <dgm:cxn modelId="{61D86FF9-12A8-48D0-B414-F9A83EB12562}" type="presParOf" srcId="{94239B71-8D19-4FC7-A056-CBA61510E0AE}" destId="{72536519-EABA-4EC6-BA6E-ED4F219EE766}" srcOrd="3" destOrd="0" presId="urn:microsoft.com/office/officeart/2005/8/layout/vList2"/>
    <dgm:cxn modelId="{8452D25A-550E-414A-A690-829A61AC164B}" type="presParOf" srcId="{94239B71-8D19-4FC7-A056-CBA61510E0AE}" destId="{4E24B9AF-176F-4AE8-B52E-1130B2F063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84AD8-FA93-4EF6-BE7D-ED79184ED21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E780222-7258-4C69-937B-26B569E309EE}">
      <dgm:prSet/>
      <dgm:spPr/>
      <dgm:t>
        <a:bodyPr/>
        <a:lstStyle/>
        <a:p>
          <a:r>
            <a:rPr lang="it-IT" b="1" dirty="0"/>
            <a:t>- Intrattenimento social </a:t>
          </a:r>
          <a:r>
            <a:rPr lang="it-IT" dirty="0"/>
            <a:t>comprende piattaforme e veicoli promozionali che offrono opportunità di gioco e di intrattenimento.</a:t>
          </a:r>
          <a:endParaRPr lang="en-US" dirty="0"/>
        </a:p>
      </dgm:t>
    </dgm:pt>
    <dgm:pt modelId="{FB45ED7E-3255-4B28-962D-C42A4A23814A}" type="parTrans" cxnId="{761B6DB3-7138-4D14-972B-832C1F6BDF80}">
      <dgm:prSet/>
      <dgm:spPr/>
      <dgm:t>
        <a:bodyPr/>
        <a:lstStyle/>
        <a:p>
          <a:endParaRPr lang="en-US"/>
        </a:p>
      </dgm:t>
    </dgm:pt>
    <dgm:pt modelId="{6265BC46-91E8-4FF0-8164-F84122B1C8F0}" type="sibTrans" cxnId="{761B6DB3-7138-4D14-972B-832C1F6BDF80}">
      <dgm:prSet/>
      <dgm:spPr/>
      <dgm:t>
        <a:bodyPr/>
        <a:lstStyle/>
        <a:p>
          <a:endParaRPr lang="en-US"/>
        </a:p>
      </dgm:t>
    </dgm:pt>
    <dgm:pt modelId="{4DF92A94-810F-470C-BD9A-E5806BF1AECF}">
      <dgm:prSet/>
      <dgm:spPr/>
      <dgm:t>
        <a:bodyPr/>
        <a:lstStyle/>
        <a:p>
          <a:r>
            <a:rPr lang="it-IT"/>
            <a:t>Questi includono giochi da console social, giochi social, siti di gaming e community di intrattenimento. MySpace era una delle più grandi aziende di social networking di questa categoria.</a:t>
          </a:r>
          <a:endParaRPr lang="en-US"/>
        </a:p>
      </dgm:t>
    </dgm:pt>
    <dgm:pt modelId="{2DA11643-F0A8-42A6-B5FA-335D6BB81039}" type="parTrans" cxnId="{0829E4A2-0E2A-4F7A-B081-E68721FA7FCD}">
      <dgm:prSet/>
      <dgm:spPr/>
      <dgm:t>
        <a:bodyPr/>
        <a:lstStyle/>
        <a:p>
          <a:endParaRPr lang="en-US"/>
        </a:p>
      </dgm:t>
    </dgm:pt>
    <dgm:pt modelId="{F5709487-06A5-4D2E-83C4-5DF90528B742}" type="sibTrans" cxnId="{0829E4A2-0E2A-4F7A-B081-E68721FA7FCD}">
      <dgm:prSet/>
      <dgm:spPr/>
      <dgm:t>
        <a:bodyPr/>
        <a:lstStyle/>
        <a:p>
          <a:endParaRPr lang="en-US"/>
        </a:p>
      </dgm:t>
    </dgm:pt>
    <dgm:pt modelId="{1EE2BB42-8BC1-4A98-864E-20EDE663FAD8}" type="pres">
      <dgm:prSet presAssocID="{67184AD8-FA93-4EF6-BE7D-ED79184ED21D}" presName="linear" presStyleCnt="0">
        <dgm:presLayoutVars>
          <dgm:animLvl val="lvl"/>
          <dgm:resizeHandles val="exact"/>
        </dgm:presLayoutVars>
      </dgm:prSet>
      <dgm:spPr/>
    </dgm:pt>
    <dgm:pt modelId="{72A8A7BE-A479-4078-886D-3C2792A4F478}" type="pres">
      <dgm:prSet presAssocID="{8E780222-7258-4C69-937B-26B569E309EE}" presName="parentText" presStyleLbl="node1" presStyleIdx="0" presStyleCnt="2">
        <dgm:presLayoutVars>
          <dgm:chMax val="0"/>
          <dgm:bulletEnabled val="1"/>
        </dgm:presLayoutVars>
      </dgm:prSet>
      <dgm:spPr/>
    </dgm:pt>
    <dgm:pt modelId="{FA77324A-D718-402B-A89F-2AD08C88D3BF}" type="pres">
      <dgm:prSet presAssocID="{6265BC46-91E8-4FF0-8164-F84122B1C8F0}" presName="spacer" presStyleCnt="0"/>
      <dgm:spPr/>
    </dgm:pt>
    <dgm:pt modelId="{6A622202-8520-4F95-B0C0-B856D3A600A8}" type="pres">
      <dgm:prSet presAssocID="{4DF92A94-810F-470C-BD9A-E5806BF1AECF}" presName="parentText" presStyleLbl="node1" presStyleIdx="1" presStyleCnt="2">
        <dgm:presLayoutVars>
          <dgm:chMax val="0"/>
          <dgm:bulletEnabled val="1"/>
        </dgm:presLayoutVars>
      </dgm:prSet>
      <dgm:spPr/>
    </dgm:pt>
  </dgm:ptLst>
  <dgm:cxnLst>
    <dgm:cxn modelId="{D1625806-A086-4662-8D9F-0F286EA023D0}" type="presOf" srcId="{67184AD8-FA93-4EF6-BE7D-ED79184ED21D}" destId="{1EE2BB42-8BC1-4A98-864E-20EDE663FAD8}" srcOrd="0" destOrd="0" presId="urn:microsoft.com/office/officeart/2005/8/layout/vList2"/>
    <dgm:cxn modelId="{0829E4A2-0E2A-4F7A-B081-E68721FA7FCD}" srcId="{67184AD8-FA93-4EF6-BE7D-ED79184ED21D}" destId="{4DF92A94-810F-470C-BD9A-E5806BF1AECF}" srcOrd="1" destOrd="0" parTransId="{2DA11643-F0A8-42A6-B5FA-335D6BB81039}" sibTransId="{F5709487-06A5-4D2E-83C4-5DF90528B742}"/>
    <dgm:cxn modelId="{616C52A8-88BC-4338-87BB-952B16E9F196}" type="presOf" srcId="{4DF92A94-810F-470C-BD9A-E5806BF1AECF}" destId="{6A622202-8520-4F95-B0C0-B856D3A600A8}" srcOrd="0" destOrd="0" presId="urn:microsoft.com/office/officeart/2005/8/layout/vList2"/>
    <dgm:cxn modelId="{761B6DB3-7138-4D14-972B-832C1F6BDF80}" srcId="{67184AD8-FA93-4EF6-BE7D-ED79184ED21D}" destId="{8E780222-7258-4C69-937B-26B569E309EE}" srcOrd="0" destOrd="0" parTransId="{FB45ED7E-3255-4B28-962D-C42A4A23814A}" sibTransId="{6265BC46-91E8-4FF0-8164-F84122B1C8F0}"/>
    <dgm:cxn modelId="{DDE458E8-8C3A-4CDA-8A1E-DD17FB330F47}" type="presOf" srcId="{8E780222-7258-4C69-937B-26B569E309EE}" destId="{72A8A7BE-A479-4078-886D-3C2792A4F478}" srcOrd="0" destOrd="0" presId="urn:microsoft.com/office/officeart/2005/8/layout/vList2"/>
    <dgm:cxn modelId="{1F5AE432-DB7F-4AA0-A6C9-A29C010C8927}" type="presParOf" srcId="{1EE2BB42-8BC1-4A98-864E-20EDE663FAD8}" destId="{72A8A7BE-A479-4078-886D-3C2792A4F478}" srcOrd="0" destOrd="0" presId="urn:microsoft.com/office/officeart/2005/8/layout/vList2"/>
    <dgm:cxn modelId="{B1A49F94-B10A-410A-8587-FB0313253412}" type="presParOf" srcId="{1EE2BB42-8BC1-4A98-864E-20EDE663FAD8}" destId="{FA77324A-D718-402B-A89F-2AD08C88D3BF}" srcOrd="1" destOrd="0" presId="urn:microsoft.com/office/officeart/2005/8/layout/vList2"/>
    <dgm:cxn modelId="{5C5B53C7-AEC5-42AC-A7C1-823E7CEAACFC}" type="presParOf" srcId="{1EE2BB42-8BC1-4A98-864E-20EDE663FAD8}" destId="{6A622202-8520-4F95-B0C0-B856D3A600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7909E-CF8E-4FC7-907C-BABAC1D53226}">
      <dsp:nvSpPr>
        <dsp:cNvPr id="0" name=""/>
        <dsp:cNvSpPr/>
      </dsp:nvSpPr>
      <dsp:spPr>
        <a:xfrm>
          <a:off x="0" y="16224"/>
          <a:ext cx="5641974" cy="15912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Create contenuti con regolarità: l'aggiornamento costante del canale con nuovi contenuti manterrà attivo il feed del vostro canale, rafforzerà la vostra presenza su YouTube e vi aiuterà a crearvi un pubblico.</a:t>
          </a:r>
          <a:endParaRPr lang="en-US" sz="2000" kern="1200"/>
        </a:p>
      </dsp:txBody>
      <dsp:txXfrm>
        <a:off x="77676" y="93900"/>
        <a:ext cx="5486622" cy="1435848"/>
      </dsp:txXfrm>
    </dsp:sp>
    <dsp:sp modelId="{A9407A29-E55A-47C6-B1AB-128BE6E61ED2}">
      <dsp:nvSpPr>
        <dsp:cNvPr id="0" name=""/>
        <dsp:cNvSpPr/>
      </dsp:nvSpPr>
      <dsp:spPr>
        <a:xfrm>
          <a:off x="0" y="1665024"/>
          <a:ext cx="5641974" cy="1591200"/>
        </a:xfrm>
        <a:prstGeom prst="roundRect">
          <a:avLst/>
        </a:prstGeom>
        <a:solidFill>
          <a:schemeClr val="accent5">
            <a:hueOff val="371392"/>
            <a:satOff val="10150"/>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Aggiungete descrizioni curate: badate a ottimizzare le prime 1-2 frasi della descrizione con un link al vostro sito web o alla vostra landing page. </a:t>
          </a:r>
          <a:endParaRPr lang="en-US" sz="2000" kern="1200"/>
        </a:p>
      </dsp:txBody>
      <dsp:txXfrm>
        <a:off x="77676" y="1742700"/>
        <a:ext cx="5486622" cy="1435848"/>
      </dsp:txXfrm>
    </dsp:sp>
    <dsp:sp modelId="{4E24B9AF-176F-4AE8-B52E-1130B2F063FA}">
      <dsp:nvSpPr>
        <dsp:cNvPr id="0" name=""/>
        <dsp:cNvSpPr/>
      </dsp:nvSpPr>
      <dsp:spPr>
        <a:xfrm>
          <a:off x="0" y="3313824"/>
          <a:ext cx="5641974" cy="1591200"/>
        </a:xfrm>
        <a:prstGeom prst="roundRect">
          <a:avLst/>
        </a:prstGeom>
        <a:solidFill>
          <a:schemeClr val="accent5">
            <a:hueOff val="742785"/>
            <a:satOff val="20301"/>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Utilizzate miniature personalizzate: insieme al titolo del video, le miniature fungono da mini-banner di marketing per i vostri video.</a:t>
          </a:r>
          <a:endParaRPr lang="en-US" sz="2000" kern="1200"/>
        </a:p>
      </dsp:txBody>
      <dsp:txXfrm>
        <a:off x="77676" y="3391500"/>
        <a:ext cx="5486622" cy="1435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8A7BE-A479-4078-886D-3C2792A4F478}">
      <dsp:nvSpPr>
        <dsp:cNvPr id="0" name=""/>
        <dsp:cNvSpPr/>
      </dsp:nvSpPr>
      <dsp:spPr>
        <a:xfrm>
          <a:off x="0" y="384094"/>
          <a:ext cx="5641974" cy="203909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b="1" kern="1200" dirty="0"/>
            <a:t>- Intrattenimento social </a:t>
          </a:r>
          <a:r>
            <a:rPr lang="it-IT" sz="2600" kern="1200" dirty="0"/>
            <a:t>comprende piattaforme e veicoli promozionali che offrono opportunità di gioco e di intrattenimento.</a:t>
          </a:r>
          <a:endParaRPr lang="en-US" sz="2600" kern="1200" dirty="0"/>
        </a:p>
      </dsp:txBody>
      <dsp:txXfrm>
        <a:off x="99540" y="483634"/>
        <a:ext cx="5442894" cy="1840010"/>
      </dsp:txXfrm>
    </dsp:sp>
    <dsp:sp modelId="{6A622202-8520-4F95-B0C0-B856D3A600A8}">
      <dsp:nvSpPr>
        <dsp:cNvPr id="0" name=""/>
        <dsp:cNvSpPr/>
      </dsp:nvSpPr>
      <dsp:spPr>
        <a:xfrm>
          <a:off x="0" y="2498065"/>
          <a:ext cx="5641974" cy="2039090"/>
        </a:xfrm>
        <a:prstGeom prst="roundRect">
          <a:avLst/>
        </a:prstGeom>
        <a:solidFill>
          <a:schemeClr val="accent5">
            <a:hueOff val="742785"/>
            <a:satOff val="20301"/>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Questi includono giochi da console social, giochi social, siti di gaming e community di intrattenimento. MySpace era una delle più grandi aziende di social networking di questa categoria.</a:t>
          </a:r>
          <a:endParaRPr lang="en-US" sz="2600" kern="1200"/>
        </a:p>
      </dsp:txBody>
      <dsp:txXfrm>
        <a:off x="99540" y="2597605"/>
        <a:ext cx="5442894" cy="1840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798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5176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79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96529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831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58566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41264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5/25/2023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556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5/25/2023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7686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2165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59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5/25/2023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459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olo 1">
            <a:extLst>
              <a:ext uri="{FF2B5EF4-FFF2-40B4-BE49-F238E27FC236}">
                <a16:creationId xmlns:a16="http://schemas.microsoft.com/office/drawing/2014/main" id="{BA021E18-4BC2-9D9F-36E6-8BE91CE283F3}"/>
              </a:ext>
            </a:extLst>
          </p:cNvPr>
          <p:cNvSpPr>
            <a:spLocks noGrp="1"/>
          </p:cNvSpPr>
          <p:nvPr>
            <p:ph type="ctrTitle"/>
          </p:nvPr>
        </p:nvSpPr>
        <p:spPr>
          <a:xfrm>
            <a:off x="457200" y="4787900"/>
            <a:ext cx="7772400" cy="1635277"/>
          </a:xfrm>
        </p:spPr>
        <p:txBody>
          <a:bodyPr>
            <a:noAutofit/>
          </a:bodyPr>
          <a:lstStyle/>
          <a:p>
            <a:r>
              <a:rPr lang="it-IT" sz="4400" b="1" dirty="0">
                <a:solidFill>
                  <a:srgbClr val="8A0000"/>
                </a:solidFill>
              </a:rPr>
              <a:t>Lezione 9</a:t>
            </a:r>
            <a:br>
              <a:rPr lang="it-IT" sz="2800" b="1" dirty="0">
                <a:solidFill>
                  <a:schemeClr val="accent1"/>
                </a:solidFill>
              </a:rPr>
            </a:br>
            <a:br>
              <a:rPr lang="it-IT" sz="2800" b="1" dirty="0">
                <a:solidFill>
                  <a:schemeClr val="accent1"/>
                </a:solidFill>
              </a:rPr>
            </a:br>
            <a:r>
              <a:rPr lang="it-IT" sz="2800" b="1" dirty="0">
                <a:solidFill>
                  <a:srgbClr val="C00000"/>
                </a:solidFill>
              </a:rPr>
              <a:t>metaverso, strumenti e piattaforme per il social media marketing </a:t>
            </a:r>
          </a:p>
        </p:txBody>
      </p:sp>
      <p:pic>
        <p:nvPicPr>
          <p:cNvPr id="7" name="Immagine 6">
            <a:extLst>
              <a:ext uri="{FF2B5EF4-FFF2-40B4-BE49-F238E27FC236}">
                <a16:creationId xmlns:a16="http://schemas.microsoft.com/office/drawing/2014/main" id="{93F351BD-1031-8248-7097-8991799E0B0F}"/>
              </a:ext>
            </a:extLst>
          </p:cNvPr>
          <p:cNvPicPr>
            <a:picLocks noChangeAspect="1"/>
          </p:cNvPicPr>
          <p:nvPr/>
        </p:nvPicPr>
        <p:blipFill rotWithShape="1">
          <a:blip r:embed="rId2"/>
          <a:srcRect l="806" r="806"/>
          <a:stretch/>
        </p:blipFill>
        <p:spPr>
          <a:xfrm>
            <a:off x="8765797" y="4882829"/>
            <a:ext cx="2868990" cy="1540348"/>
          </a:xfrm>
          <a:prstGeom prst="rect">
            <a:avLst/>
          </a:prstGeom>
          <a:gradFill>
            <a:gsLst>
              <a:gs pos="0">
                <a:schemeClr val="accent1">
                  <a:lumMod val="67000"/>
                </a:schemeClr>
              </a:gs>
              <a:gs pos="15000">
                <a:srgbClr val="EA6B47"/>
              </a:gs>
              <a:gs pos="25000">
                <a:srgbClr val="E66743"/>
              </a:gs>
              <a:gs pos="9000">
                <a:srgbClr val="DE603C"/>
              </a:gs>
              <a:gs pos="0">
                <a:srgbClr val="CE512D"/>
              </a:gs>
              <a:gs pos="0">
                <a:schemeClr val="accent1">
                  <a:lumMod val="97000"/>
                  <a:lumOff val="3000"/>
                </a:schemeClr>
              </a:gs>
              <a:gs pos="0">
                <a:schemeClr val="accent1">
                  <a:lumMod val="60000"/>
                  <a:lumOff val="40000"/>
                </a:schemeClr>
              </a:gs>
            </a:gsLst>
            <a:lin ang="16200000" scaled="1"/>
          </a:gradFill>
        </p:spPr>
      </p:pic>
    </p:spTree>
    <p:extLst>
      <p:ext uri="{BB962C8B-B14F-4D97-AF65-F5344CB8AC3E}">
        <p14:creationId xmlns:p14="http://schemas.microsoft.com/office/powerpoint/2010/main" val="3014579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334953" y="222739"/>
            <a:ext cx="11522093" cy="6119256"/>
          </a:xfrm>
        </p:spPr>
        <p:txBody>
          <a:bodyPr>
            <a:normAutofit/>
          </a:bodyPr>
          <a:lstStyle/>
          <a:p>
            <a:pPr algn="ctr"/>
            <a:r>
              <a:rPr lang="it-IT" sz="2900" b="1" cap="none" dirty="0">
                <a:solidFill>
                  <a:srgbClr val="8A0000"/>
                </a:solidFill>
                <a:latin typeface="Trebuchet MS" panose="020B0603020202020204" pitchFamily="34" charset="0"/>
              </a:rPr>
              <a:t>Come incoraggiare lo sviluppo di una community</a:t>
            </a:r>
            <a:br>
              <a:rPr lang="it-IT" sz="2900" cap="none" dirty="0">
                <a:solidFill>
                  <a:schemeClr val="accent6">
                    <a:lumMod val="75000"/>
                  </a:schemeClr>
                </a:solidFill>
                <a:latin typeface="Trebuchet MS" panose="020B0603020202020204" pitchFamily="34" charset="0"/>
              </a:rPr>
            </a:br>
            <a:br>
              <a:rPr lang="it-IT" sz="2900" cap="none" dirty="0">
                <a:solidFill>
                  <a:schemeClr val="accent6">
                    <a:lumMod val="75000"/>
                  </a:schemeClr>
                </a:solidFill>
                <a:latin typeface="Trebuchet MS" panose="020B0603020202020204" pitchFamily="34" charset="0"/>
              </a:rPr>
            </a:br>
            <a:r>
              <a:rPr lang="it-IT" sz="2900" cap="none" dirty="0">
                <a:solidFill>
                  <a:schemeClr val="accent6">
                    <a:lumMod val="75000"/>
                  </a:schemeClr>
                </a:solidFill>
                <a:latin typeface="Trebuchet MS" panose="020B0603020202020204" pitchFamily="34" charset="0"/>
              </a:rPr>
              <a:t>Le aziende dovrebbero utilizzare le proprie pagine per sviluppare un rapporto con i consumatori, pubblicando regolarmente post per favorire le relazioni e stimolare l'attività della community online. Una voce coerente e sincera e informazioni originali possono incoraggiare le persone a interagire con l'azienda.</a:t>
            </a:r>
            <a:br>
              <a:rPr lang="it-IT" sz="2900" cap="none" dirty="0">
                <a:solidFill>
                  <a:schemeClr val="accent6">
                    <a:lumMod val="75000"/>
                  </a:schemeClr>
                </a:solidFill>
                <a:latin typeface="Trebuchet MS" panose="020B0603020202020204" pitchFamily="34" charset="0"/>
              </a:rPr>
            </a:br>
            <a:br>
              <a:rPr lang="it-IT" sz="2900" cap="none" dirty="0">
                <a:solidFill>
                  <a:schemeClr val="accent6">
                    <a:lumMod val="75000"/>
                  </a:schemeClr>
                </a:solidFill>
                <a:latin typeface="Trebuchet MS" panose="020B0603020202020204" pitchFamily="34" charset="0"/>
              </a:rPr>
            </a:br>
            <a:r>
              <a:rPr lang="it-IT" sz="2900" cap="none" dirty="0">
                <a:solidFill>
                  <a:schemeClr val="accent6">
                    <a:lumMod val="75000"/>
                  </a:schemeClr>
                </a:solidFill>
                <a:latin typeface="Trebuchet MS" panose="020B0603020202020204" pitchFamily="34" charset="0"/>
              </a:rPr>
              <a:t>Per incoraggiare lo sviluppo di una community, suggeriamo di fare uso di:</a:t>
            </a:r>
          </a:p>
        </p:txBody>
      </p:sp>
      <p:sp>
        <p:nvSpPr>
          <p:cNvPr id="3" name="Freccia in giù 2">
            <a:extLst>
              <a:ext uri="{FF2B5EF4-FFF2-40B4-BE49-F238E27FC236}">
                <a16:creationId xmlns:a16="http://schemas.microsoft.com/office/drawing/2014/main" id="{6C7858A8-DDBF-A539-3D65-402144926D46}"/>
              </a:ext>
            </a:extLst>
          </p:cNvPr>
          <p:cNvSpPr/>
          <p:nvPr/>
        </p:nvSpPr>
        <p:spPr>
          <a:xfrm>
            <a:off x="5251938" y="5685502"/>
            <a:ext cx="1130390" cy="656493"/>
          </a:xfrm>
          <a:prstGeom prst="downArrow">
            <a:avLst>
              <a:gd name="adj1" fmla="val 40278"/>
              <a:gd name="adj2" fmla="val 55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59340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1600" b="1" spc="200">
                <a:solidFill>
                  <a:srgbClr val="FFFFFF"/>
                </a:solidFill>
              </a:rPr>
              <a:t>• Contenuti nuovi: </a:t>
            </a:r>
            <a:r>
              <a:rPr lang="en-US" sz="1600" spc="200">
                <a:solidFill>
                  <a:srgbClr val="FFFFFF"/>
                </a:solidFill>
              </a:rPr>
              <a:t>caricate foto, video, menu, anticipazioni, informazioni sui nuovi prodotti e annunci di eventi.</a:t>
            </a:r>
            <a:br>
              <a:rPr lang="en-US" sz="1600" spc="200">
                <a:solidFill>
                  <a:srgbClr val="FFFFFF"/>
                </a:solidFill>
              </a:rPr>
            </a:br>
            <a:br>
              <a:rPr lang="en-US" sz="1600" b="1" spc="200">
                <a:solidFill>
                  <a:srgbClr val="FFFFFF"/>
                </a:solidFill>
              </a:rPr>
            </a:br>
            <a:r>
              <a:rPr lang="en-US" sz="1600" b="1" spc="200">
                <a:solidFill>
                  <a:srgbClr val="FFFFFF"/>
                </a:solidFill>
              </a:rPr>
              <a:t>• Domande: </a:t>
            </a:r>
            <a:r>
              <a:rPr lang="en-US" sz="1600" spc="200">
                <a:solidFill>
                  <a:srgbClr val="FFFFFF"/>
                </a:solidFill>
              </a:rPr>
              <a:t>stimolate i clienti a fornire feedback e opinioni su prodotti e servizi.</a:t>
            </a:r>
            <a:br>
              <a:rPr lang="en-US" sz="1600" spc="200">
                <a:solidFill>
                  <a:srgbClr val="FFFFFF"/>
                </a:solidFill>
              </a:rPr>
            </a:br>
            <a:br>
              <a:rPr lang="en-US" sz="1600" spc="200">
                <a:solidFill>
                  <a:srgbClr val="FFFFFF"/>
                </a:solidFill>
              </a:rPr>
            </a:br>
            <a:r>
              <a:rPr lang="en-US" sz="1600" b="1" spc="200">
                <a:solidFill>
                  <a:srgbClr val="FFFFFF"/>
                </a:solidFill>
              </a:rPr>
              <a:t>• Eventi: </a:t>
            </a:r>
            <a:r>
              <a:rPr lang="en-US" sz="1600" spc="200">
                <a:solidFill>
                  <a:srgbClr val="FFFFFF"/>
                </a:solidFill>
              </a:rPr>
              <a:t>date informazioni su lanci di nuovi prodotti, ricorrenze, promozioni, eventi nei punti vendita e saldi.</a:t>
            </a:r>
            <a:br>
              <a:rPr lang="en-US" sz="1600" spc="200">
                <a:solidFill>
                  <a:srgbClr val="FFFFFF"/>
                </a:solidFill>
              </a:rPr>
            </a:br>
            <a:br>
              <a:rPr lang="en-US" sz="1600" spc="200">
                <a:solidFill>
                  <a:srgbClr val="FFFFFF"/>
                </a:solidFill>
              </a:rPr>
            </a:br>
            <a:r>
              <a:rPr lang="en-US" sz="1600" b="1" spc="200">
                <a:solidFill>
                  <a:srgbClr val="FFFFFF"/>
                </a:solidFill>
              </a:rPr>
              <a:t>• Stories: </a:t>
            </a:r>
            <a:r>
              <a:rPr lang="en-US" sz="1600" spc="200">
                <a:solidFill>
                  <a:srgbClr val="FFFFFF"/>
                </a:solidFill>
              </a:rPr>
              <a:t>condividete articoli su prodotti, successi o altri clienti.</a:t>
            </a:r>
            <a:br>
              <a:rPr lang="en-US" sz="1600" spc="200">
                <a:solidFill>
                  <a:srgbClr val="FFFFFF"/>
                </a:solidFill>
              </a:rPr>
            </a:br>
            <a:br>
              <a:rPr lang="en-US" sz="1600" spc="200">
                <a:solidFill>
                  <a:srgbClr val="FFFFFF"/>
                </a:solidFill>
              </a:rPr>
            </a:br>
            <a:r>
              <a:rPr lang="en-US" sz="1600" b="1" spc="200">
                <a:solidFill>
                  <a:srgbClr val="FFFFFF"/>
                </a:solidFill>
              </a:rPr>
              <a:t>• Video: </a:t>
            </a:r>
            <a:r>
              <a:rPr lang="en-US" sz="1600" spc="200">
                <a:solidFill>
                  <a:srgbClr val="FFFFFF"/>
                </a:solidFill>
              </a:rPr>
              <a:t>i video sono un buon modo per aumentare l'attrattività e l'interesse per la vostra pagina Facebook.</a:t>
            </a:r>
          </a:p>
        </p:txBody>
      </p:sp>
      <p:cxnSp>
        <p:nvCxnSpPr>
          <p:cNvPr id="17" name="Straight Connector 16">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82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05" name="Rectangle 410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07" name="Rectangle 4106">
            <a:extLst>
              <a:ext uri="{FF2B5EF4-FFF2-40B4-BE49-F238E27FC236}">
                <a16:creationId xmlns:a16="http://schemas.microsoft.com/office/drawing/2014/main" id="{2618DD3C-AECB-422E-BF3A-25F49DF30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613611" y="685893"/>
            <a:ext cx="3566407" cy="2989044"/>
          </a:xfrm>
        </p:spPr>
        <p:txBody>
          <a:bodyPr vert="horz" lIns="91440" tIns="45720" rIns="91440" bIns="45720" rtlCol="0" anchor="b">
            <a:normAutofit fontScale="90000"/>
          </a:bodyPr>
          <a:lstStyle/>
          <a:p>
            <a:pPr algn="r"/>
            <a:r>
              <a:rPr lang="en-US" sz="2000" b="1" spc="200" dirty="0"/>
              <a:t>Twitter</a:t>
            </a:r>
            <a:r>
              <a:rPr lang="en-US" sz="2000" spc="200" dirty="0"/>
              <a:t> è </a:t>
            </a:r>
            <a:r>
              <a:rPr lang="en-US" sz="2000" spc="200" dirty="0" err="1"/>
              <a:t>principalmente</a:t>
            </a:r>
            <a:r>
              <a:rPr lang="en-US" sz="2000" spc="200" dirty="0"/>
              <a:t> un </a:t>
            </a:r>
            <a:r>
              <a:rPr lang="en-US" sz="2000" spc="200" dirty="0" err="1"/>
              <a:t>servizio</a:t>
            </a:r>
            <a:r>
              <a:rPr lang="en-US" sz="2000" spc="200" dirty="0"/>
              <a:t> di social networking in cui </a:t>
            </a:r>
            <a:r>
              <a:rPr lang="en-US" sz="2000" spc="200" dirty="0" err="1"/>
              <a:t>gli</a:t>
            </a:r>
            <a:r>
              <a:rPr lang="en-US" sz="2000" spc="200" dirty="0"/>
              <a:t> </a:t>
            </a:r>
            <a:r>
              <a:rPr lang="en-US" sz="2000" spc="200" dirty="0" err="1"/>
              <a:t>utenti</a:t>
            </a:r>
            <a:r>
              <a:rPr lang="en-US" sz="2000" spc="200" dirty="0"/>
              <a:t> </a:t>
            </a:r>
            <a:r>
              <a:rPr lang="en-US" sz="2000" spc="200" dirty="0" err="1"/>
              <a:t>scrivono</a:t>
            </a:r>
            <a:r>
              <a:rPr lang="en-US" sz="2000" spc="200" dirty="0"/>
              <a:t> post e </a:t>
            </a:r>
            <a:r>
              <a:rPr lang="en-US" sz="2000" spc="200" dirty="0" err="1"/>
              <a:t>interagiscono</a:t>
            </a:r>
            <a:r>
              <a:rPr lang="en-US" sz="2000" spc="200" dirty="0"/>
              <a:t> </a:t>
            </a:r>
            <a:r>
              <a:rPr lang="en-US" sz="2000" spc="200" dirty="0" err="1"/>
              <a:t>tramite</a:t>
            </a:r>
            <a:r>
              <a:rPr lang="en-US" sz="2000" spc="200" dirty="0"/>
              <a:t> </a:t>
            </a:r>
            <a:r>
              <a:rPr lang="en-US" sz="2000" spc="200" dirty="0" err="1"/>
              <a:t>messaggi</a:t>
            </a:r>
            <a:r>
              <a:rPr lang="en-US" sz="2000" spc="200" dirty="0"/>
              <a:t>, </a:t>
            </a:r>
            <a:r>
              <a:rPr lang="en-US" sz="2000" spc="200" dirty="0" err="1"/>
              <a:t>detti</a:t>
            </a:r>
            <a:r>
              <a:rPr lang="en-US" sz="2000" spc="200" dirty="0"/>
              <a:t> tweet, </a:t>
            </a:r>
            <a:r>
              <a:rPr lang="en-US" sz="2000" spc="200" dirty="0" err="1"/>
              <a:t>della</a:t>
            </a:r>
            <a:r>
              <a:rPr lang="en-US" sz="2000" spc="200" dirty="0"/>
              <a:t> </a:t>
            </a:r>
            <a:r>
              <a:rPr lang="en-US" sz="2000" spc="200" dirty="0" err="1"/>
              <a:t>lunghezza</a:t>
            </a:r>
            <a:r>
              <a:rPr lang="en-US" sz="2000" spc="200" dirty="0"/>
              <a:t> </a:t>
            </a:r>
            <a:r>
              <a:rPr lang="en-US" sz="2000" spc="200" dirty="0" err="1"/>
              <a:t>massima</a:t>
            </a:r>
            <a:r>
              <a:rPr lang="en-US" sz="2000" spc="200" dirty="0"/>
              <a:t> di 280 </a:t>
            </a:r>
            <a:r>
              <a:rPr lang="en-US" sz="2000" spc="200" dirty="0" err="1"/>
              <a:t>caratteri</a:t>
            </a:r>
            <a:r>
              <a:rPr lang="en-US" sz="2000" spc="200" dirty="0"/>
              <a:t>. </a:t>
            </a:r>
            <a:r>
              <a:rPr lang="en-US" sz="2000" spc="200" dirty="0" err="1"/>
              <a:t>Gli</a:t>
            </a:r>
            <a:r>
              <a:rPr lang="en-US" sz="2000" spc="200" dirty="0"/>
              <a:t> </a:t>
            </a:r>
            <a:r>
              <a:rPr lang="en-US" sz="2000" spc="200" dirty="0" err="1"/>
              <a:t>utenti</a:t>
            </a:r>
            <a:r>
              <a:rPr lang="en-US" sz="2000" spc="200" dirty="0"/>
              <a:t> </a:t>
            </a:r>
            <a:r>
              <a:rPr lang="en-US" sz="2000" spc="200" dirty="0" err="1"/>
              <a:t>registrati</a:t>
            </a:r>
            <a:r>
              <a:rPr lang="en-US" sz="2000" spc="200" dirty="0"/>
              <a:t> </a:t>
            </a:r>
            <a:r>
              <a:rPr lang="en-US" sz="2000" spc="200" dirty="0" err="1"/>
              <a:t>possono</a:t>
            </a:r>
            <a:r>
              <a:rPr lang="en-US" sz="2000" spc="200" dirty="0"/>
              <a:t> </a:t>
            </a:r>
            <a:r>
              <a:rPr lang="en-US" sz="2000" spc="200" dirty="0" err="1"/>
              <a:t>pubblicare</a:t>
            </a:r>
            <a:r>
              <a:rPr lang="en-US" sz="2000" spc="200" dirty="0"/>
              <a:t> tweet; </a:t>
            </a:r>
            <a:r>
              <a:rPr lang="en-US" sz="2000" spc="200" dirty="0" err="1"/>
              <a:t>quelli</a:t>
            </a:r>
            <a:r>
              <a:rPr lang="en-US" sz="2000" spc="200" dirty="0"/>
              <a:t> non </a:t>
            </a:r>
            <a:r>
              <a:rPr lang="en-US" sz="2000" spc="200" dirty="0" err="1"/>
              <a:t>registrati</a:t>
            </a:r>
            <a:r>
              <a:rPr lang="en-US" sz="2000" spc="200" dirty="0"/>
              <a:t> </a:t>
            </a:r>
            <a:r>
              <a:rPr lang="en-US" sz="2000" spc="200" dirty="0" err="1"/>
              <a:t>possono</a:t>
            </a:r>
            <a:r>
              <a:rPr lang="en-US" sz="2000" spc="200" dirty="0"/>
              <a:t> solo </a:t>
            </a:r>
            <a:r>
              <a:rPr lang="en-US" sz="2000" spc="200" dirty="0" err="1"/>
              <a:t>leggerli</a:t>
            </a:r>
            <a:r>
              <a:rPr lang="en-US" sz="2000" spc="200" dirty="0"/>
              <a:t>. Nel 2017 Twitter ha </a:t>
            </a:r>
            <a:r>
              <a:rPr lang="en-US" sz="2000" spc="200" dirty="0" err="1"/>
              <a:t>raggiunto</a:t>
            </a:r>
            <a:r>
              <a:rPr lang="en-US" sz="2000" spc="200" dirty="0"/>
              <a:t> </a:t>
            </a:r>
            <a:r>
              <a:rPr lang="en-US" sz="2000" spc="200" dirty="0" err="1"/>
              <a:t>i</a:t>
            </a:r>
            <a:r>
              <a:rPr lang="en-US" sz="2000" spc="200" dirty="0"/>
              <a:t> 731,6 </a:t>
            </a:r>
            <a:r>
              <a:rPr lang="en-US" sz="2000" spc="200" dirty="0" err="1"/>
              <a:t>milioni</a:t>
            </a:r>
            <a:r>
              <a:rPr lang="en-US" sz="2000" spc="200" dirty="0"/>
              <a:t> di </a:t>
            </a:r>
            <a:r>
              <a:rPr lang="en-US" sz="2000" spc="200" dirty="0" err="1"/>
              <a:t>dollari</a:t>
            </a:r>
            <a:r>
              <a:rPr lang="en-US" sz="2000" spc="200" dirty="0"/>
              <a:t> di </a:t>
            </a:r>
            <a:r>
              <a:rPr lang="en-US" sz="2000" spc="200" dirty="0" err="1"/>
              <a:t>fatturato</a:t>
            </a:r>
            <a:r>
              <a:rPr lang="en-US" sz="2000" spc="200" dirty="0"/>
              <a:t>, primo utile </a:t>
            </a:r>
            <a:r>
              <a:rPr lang="en-US" sz="2000" spc="200" dirty="0" err="1"/>
              <a:t>d'esercizio</a:t>
            </a:r>
            <a:r>
              <a:rPr lang="en-US" sz="2000" spc="200" dirty="0"/>
              <a:t>; </a:t>
            </a:r>
            <a:r>
              <a:rPr lang="en-US" sz="2000" spc="200" dirty="0" err="1"/>
              <a:t>nel</a:t>
            </a:r>
            <a:r>
              <a:rPr lang="en-US" sz="2000" spc="200" dirty="0"/>
              <a:t> 2020 è </a:t>
            </a:r>
            <a:r>
              <a:rPr lang="en-US" sz="2000" spc="200" dirty="0" err="1"/>
              <a:t>arrivata</a:t>
            </a:r>
            <a:r>
              <a:rPr lang="en-US" sz="2000" spc="200" dirty="0"/>
              <a:t> a 3,72 </a:t>
            </a:r>
            <a:r>
              <a:rPr lang="en-US" sz="2000" spc="200" dirty="0" err="1"/>
              <a:t>miliardi</a:t>
            </a:r>
            <a:r>
              <a:rPr lang="en-US" sz="1400" spc="200" dirty="0"/>
              <a:t>.</a:t>
            </a:r>
          </a:p>
        </p:txBody>
      </p:sp>
      <p:cxnSp>
        <p:nvCxnSpPr>
          <p:cNvPr id="4109" name="Straight Connector 4108">
            <a:extLst>
              <a:ext uri="{FF2B5EF4-FFF2-40B4-BE49-F238E27FC236}">
                <a16:creationId xmlns:a16="http://schemas.microsoft.com/office/drawing/2014/main" id="{B073669D-B21F-48ED-BC1D-FFD25A3D8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098" name="Picture 2" descr="Twitter Officially Rolls Out New 280-Character Limit | Complex">
            <a:extLst>
              <a:ext uri="{FF2B5EF4-FFF2-40B4-BE49-F238E27FC236}">
                <a16:creationId xmlns:a16="http://schemas.microsoft.com/office/drawing/2014/main" id="{D2B59D66-8639-77B7-8BA4-2715300F0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70" r="1" b="1"/>
          <a:stretch/>
        </p:blipFill>
        <p:spPr bwMode="auto">
          <a:xfrm>
            <a:off x="4654984" y="975"/>
            <a:ext cx="7533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8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4365356" y="806365"/>
            <a:ext cx="7020747" cy="5229630"/>
          </a:xfrm>
        </p:spPr>
        <p:txBody>
          <a:bodyPr vert="horz" lIns="91440" tIns="45720" rIns="91440" bIns="45720" rtlCol="0" anchor="ctr">
            <a:normAutofit fontScale="90000"/>
          </a:bodyPr>
          <a:lstStyle/>
          <a:p>
            <a:r>
              <a:rPr lang="en-US" sz="3100" b="1" spc="200" dirty="0"/>
              <a:t>Account</a:t>
            </a:r>
            <a:br>
              <a:rPr lang="en-US" sz="3100" spc="200" dirty="0"/>
            </a:br>
            <a:br>
              <a:rPr lang="en-US" sz="3100" spc="200" dirty="0"/>
            </a:br>
            <a:r>
              <a:rPr lang="en-US" sz="3100" spc="200" dirty="0" err="1"/>
              <a:t>Su</a:t>
            </a:r>
            <a:r>
              <a:rPr lang="en-US" sz="3100" spc="200" dirty="0"/>
              <a:t> Twitter, </a:t>
            </a:r>
            <a:r>
              <a:rPr lang="en-US" sz="3100" spc="200" dirty="0" err="1"/>
              <a:t>gli</a:t>
            </a:r>
            <a:r>
              <a:rPr lang="en-US" sz="3100" spc="200" dirty="0"/>
              <a:t> account </a:t>
            </a:r>
            <a:r>
              <a:rPr lang="en-US" sz="3100" spc="200" dirty="0" err="1"/>
              <a:t>individuali</a:t>
            </a:r>
            <a:r>
              <a:rPr lang="en-US" sz="3100" spc="200" dirty="0"/>
              <a:t> e </a:t>
            </a:r>
            <a:r>
              <a:rPr lang="en-US" sz="3100" spc="200" dirty="0" err="1"/>
              <a:t>aziendali</a:t>
            </a:r>
            <a:r>
              <a:rPr lang="en-US" sz="3100" spc="200" dirty="0"/>
              <a:t> </a:t>
            </a:r>
            <a:r>
              <a:rPr lang="en-US" sz="3100" spc="200" dirty="0" err="1"/>
              <a:t>coesistono</a:t>
            </a:r>
            <a:r>
              <a:rPr lang="en-US" sz="3100" spc="200" dirty="0"/>
              <a:t> con </a:t>
            </a:r>
            <a:r>
              <a:rPr lang="en-US" sz="3100" spc="200" dirty="0" err="1"/>
              <a:t>una</a:t>
            </a:r>
            <a:r>
              <a:rPr lang="en-US" sz="3100" spc="200" dirty="0"/>
              <a:t> </a:t>
            </a:r>
            <a:r>
              <a:rPr lang="en-US" sz="3100" spc="200" dirty="0" err="1"/>
              <a:t>vasta</a:t>
            </a:r>
            <a:r>
              <a:rPr lang="en-US" sz="3100" spc="200" dirty="0"/>
              <a:t> gamma di account </a:t>
            </a:r>
            <a:r>
              <a:rPr lang="en-US" sz="3100" spc="200" dirty="0" err="1"/>
              <a:t>fittizi</a:t>
            </a:r>
            <a:r>
              <a:rPr lang="en-US" sz="3100" spc="200" dirty="0"/>
              <a:t> e </a:t>
            </a:r>
            <a:r>
              <a:rPr lang="en-US" sz="3100" spc="200" dirty="0" err="1"/>
              <a:t>virtuali</a:t>
            </a:r>
            <a:r>
              <a:rPr lang="en-US" sz="3100" spc="200" dirty="0"/>
              <a:t>. </a:t>
            </a:r>
            <a:r>
              <a:rPr lang="en-US" sz="3100" spc="200" dirty="0" err="1"/>
              <a:t>Molte</a:t>
            </a:r>
            <a:r>
              <a:rPr lang="en-US" sz="3100" spc="200" dirty="0"/>
              <a:t> </a:t>
            </a:r>
            <a:r>
              <a:rPr lang="en-US" sz="3100" spc="200" dirty="0" err="1"/>
              <a:t>persone</a:t>
            </a:r>
            <a:r>
              <a:rPr lang="en-US" sz="3100" spc="200" dirty="0"/>
              <a:t> di </a:t>
            </a:r>
            <a:r>
              <a:rPr lang="en-US" sz="3100" spc="200" dirty="0" err="1"/>
              <a:t>successo</a:t>
            </a:r>
            <a:r>
              <a:rPr lang="en-US" sz="3100" spc="200" dirty="0"/>
              <a:t> </a:t>
            </a:r>
            <a:r>
              <a:rPr lang="en-US" sz="3100" spc="200" dirty="0" err="1"/>
              <a:t>usano</a:t>
            </a:r>
            <a:r>
              <a:rPr lang="en-US" sz="3100" spc="200" dirty="0"/>
              <a:t> come </a:t>
            </a:r>
            <a:r>
              <a:rPr lang="en-US" sz="3100" spc="200" dirty="0" err="1"/>
              <a:t>nome</a:t>
            </a:r>
            <a:r>
              <a:rPr lang="en-US" sz="3100" spc="200" dirty="0"/>
              <a:t> </a:t>
            </a:r>
            <a:r>
              <a:rPr lang="en-US" sz="3100" spc="200" dirty="0" err="1"/>
              <a:t>utente</a:t>
            </a:r>
            <a:r>
              <a:rPr lang="en-US" sz="3100" spc="200" dirty="0"/>
              <a:t> il loro </a:t>
            </a:r>
            <a:r>
              <a:rPr lang="en-US" sz="3100" spc="200" dirty="0" err="1"/>
              <a:t>nome</a:t>
            </a:r>
            <a:r>
              <a:rPr lang="en-US" sz="3100" spc="200" dirty="0"/>
              <a:t> e </a:t>
            </a:r>
            <a:r>
              <a:rPr lang="en-US" sz="3100" spc="200" dirty="0" err="1"/>
              <a:t>cognome</a:t>
            </a:r>
            <a:r>
              <a:rPr lang="en-US" sz="3100" spc="200" dirty="0"/>
              <a:t> </a:t>
            </a:r>
            <a:r>
              <a:rPr lang="en-US" sz="3100" spc="200" dirty="0" err="1"/>
              <a:t>uniti</a:t>
            </a:r>
            <a:r>
              <a:rPr lang="en-US" sz="3100" spc="200" dirty="0"/>
              <a:t> in </a:t>
            </a:r>
            <a:r>
              <a:rPr lang="en-US" sz="3100" spc="200" dirty="0" err="1"/>
              <a:t>un'unica</a:t>
            </a:r>
            <a:r>
              <a:rPr lang="en-US" sz="3100" spc="200" dirty="0"/>
              <a:t>, </a:t>
            </a:r>
            <a:r>
              <a:rPr lang="en-US" sz="3100" spc="200" dirty="0" err="1"/>
              <a:t>lunga</a:t>
            </a:r>
            <a:r>
              <a:rPr lang="en-US" sz="3100" spc="200" dirty="0"/>
              <a:t> </a:t>
            </a:r>
            <a:r>
              <a:rPr lang="en-US" sz="3100" spc="200" dirty="0" err="1"/>
              <a:t>stringa</a:t>
            </a:r>
            <a:r>
              <a:rPr lang="en-US" sz="3100" spc="200" dirty="0"/>
              <a:t>.</a:t>
            </a:r>
            <a:br>
              <a:rPr lang="en-US" sz="3100" spc="200" dirty="0"/>
            </a:br>
            <a:br>
              <a:rPr lang="en-US" sz="3100" spc="200" dirty="0"/>
            </a:br>
            <a:br>
              <a:rPr lang="en-US" sz="3100" spc="200" dirty="0"/>
            </a:br>
            <a:r>
              <a:rPr lang="en-US" sz="3100" spc="200" dirty="0" err="1"/>
              <a:t>Potete</a:t>
            </a:r>
            <a:r>
              <a:rPr lang="en-US" sz="3100" spc="200" dirty="0"/>
              <a:t> </a:t>
            </a:r>
            <a:r>
              <a:rPr lang="en-US" sz="3100" spc="200" dirty="0" err="1"/>
              <a:t>utilizzare</a:t>
            </a:r>
            <a:r>
              <a:rPr lang="en-US" sz="3100" spc="200" dirty="0"/>
              <a:t> come </a:t>
            </a:r>
            <a:r>
              <a:rPr lang="en-US" sz="3100" spc="200" dirty="0" err="1"/>
              <a:t>nome</a:t>
            </a:r>
            <a:r>
              <a:rPr lang="en-US" sz="3100" spc="200" dirty="0"/>
              <a:t> </a:t>
            </a:r>
            <a:r>
              <a:rPr lang="en-US" sz="3100" spc="200" dirty="0" err="1"/>
              <a:t>utente</a:t>
            </a:r>
            <a:r>
              <a:rPr lang="en-US" sz="3100" spc="200" dirty="0"/>
              <a:t> </a:t>
            </a:r>
            <a:r>
              <a:rPr lang="en-US" sz="3100" spc="200" dirty="0" err="1"/>
              <a:t>quello</a:t>
            </a:r>
            <a:r>
              <a:rPr lang="en-US" sz="3100" spc="200" dirty="0"/>
              <a:t> </a:t>
            </a:r>
            <a:r>
              <a:rPr lang="en-US" sz="3100" spc="200" dirty="0" err="1"/>
              <a:t>della</a:t>
            </a:r>
            <a:r>
              <a:rPr lang="en-US" sz="3100" spc="200" dirty="0"/>
              <a:t> </a:t>
            </a:r>
            <a:r>
              <a:rPr lang="en-US" sz="3100" spc="200" dirty="0" err="1"/>
              <a:t>vostra</a:t>
            </a:r>
            <a:r>
              <a:rPr lang="en-US" sz="3100" spc="200" dirty="0"/>
              <a:t> </a:t>
            </a:r>
            <a:r>
              <a:rPr lang="en-US" sz="3100" spc="200" dirty="0" err="1"/>
              <a:t>azienda</a:t>
            </a:r>
            <a:r>
              <a:rPr lang="en-US" sz="3100" spc="200" dirty="0"/>
              <a:t> o </a:t>
            </a:r>
            <a:r>
              <a:rPr lang="en-US" sz="3100" spc="200" dirty="0" err="1"/>
              <a:t>della</a:t>
            </a:r>
            <a:r>
              <a:rPr lang="en-US" sz="3100" spc="200" dirty="0"/>
              <a:t> </a:t>
            </a:r>
            <a:r>
              <a:rPr lang="en-US" sz="3100" spc="200" dirty="0" err="1"/>
              <a:t>vostra</a:t>
            </a:r>
            <a:r>
              <a:rPr lang="en-US" sz="3100" spc="200" dirty="0"/>
              <a:t> </a:t>
            </a:r>
            <a:r>
              <a:rPr lang="en-US" sz="3100" spc="200" dirty="0" err="1"/>
              <a:t>attività</a:t>
            </a:r>
            <a:r>
              <a:rPr lang="en-US" sz="3100" spc="200" dirty="0"/>
              <a:t> e </a:t>
            </a:r>
            <a:r>
              <a:rPr lang="en-US" sz="3100" spc="200" dirty="0" err="1"/>
              <a:t>inserirlo</a:t>
            </a:r>
            <a:r>
              <a:rPr lang="en-US" sz="3100" spc="200" dirty="0"/>
              <a:t> </a:t>
            </a:r>
            <a:r>
              <a:rPr lang="en-US" sz="3100" spc="200" dirty="0" err="1"/>
              <a:t>nella</a:t>
            </a:r>
            <a:r>
              <a:rPr lang="en-US" sz="3100" spc="200" dirty="0"/>
              <a:t> </a:t>
            </a:r>
            <a:r>
              <a:rPr lang="en-US" sz="3100" spc="200" dirty="0" err="1"/>
              <a:t>casella</a:t>
            </a:r>
            <a:r>
              <a:rPr lang="en-US" sz="3100" spc="200" dirty="0"/>
              <a:t> di testo </a:t>
            </a:r>
            <a:r>
              <a:rPr lang="en-US" sz="3100" spc="200" dirty="0" err="1"/>
              <a:t>riservata</a:t>
            </a:r>
            <a:r>
              <a:rPr lang="en-US" sz="3100" spc="200" dirty="0"/>
              <a:t> al </a:t>
            </a:r>
            <a:r>
              <a:rPr lang="en-US" sz="3100" spc="200" dirty="0" err="1"/>
              <a:t>nome</a:t>
            </a:r>
            <a:r>
              <a:rPr lang="en-US" sz="3100" spc="200" dirty="0"/>
              <a:t> </a:t>
            </a:r>
            <a:r>
              <a:rPr lang="en-US" sz="3100" spc="200" dirty="0" err="1"/>
              <a:t>nella</a:t>
            </a:r>
            <a:r>
              <a:rPr lang="en-US" sz="3100" spc="200" dirty="0"/>
              <a:t> </a:t>
            </a:r>
            <a:r>
              <a:rPr lang="en-US" sz="3100" spc="200" dirty="0" err="1"/>
              <a:t>pagina</a:t>
            </a:r>
            <a:r>
              <a:rPr lang="en-US" sz="3100" spc="200" dirty="0"/>
              <a:t> </a:t>
            </a:r>
            <a:r>
              <a:rPr lang="en-US" sz="3100" spc="200" dirty="0" err="1"/>
              <a:t>delle</a:t>
            </a:r>
            <a:r>
              <a:rPr lang="en-US" sz="3100" spc="200" dirty="0"/>
              <a:t> </a:t>
            </a:r>
            <a:r>
              <a:rPr lang="en-US" sz="3100" spc="200" dirty="0" err="1"/>
              <a:t>impostazioni</a:t>
            </a:r>
            <a:r>
              <a:rPr lang="en-US" sz="3100" spc="200" dirty="0"/>
              <a:t> del vostro account.</a:t>
            </a:r>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77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4365356" y="806365"/>
            <a:ext cx="7020747" cy="5229630"/>
          </a:xfrm>
        </p:spPr>
        <p:txBody>
          <a:bodyPr vert="horz" lIns="91440" tIns="45720" rIns="91440" bIns="45720" rtlCol="0" anchor="ctr">
            <a:normAutofit/>
          </a:bodyPr>
          <a:lstStyle/>
          <a:p>
            <a:r>
              <a:rPr lang="en-US" sz="3100" b="1" spc="200" dirty="0"/>
              <a:t>Avatar</a:t>
            </a:r>
            <a:br>
              <a:rPr lang="en-US" sz="3100" spc="200" dirty="0"/>
            </a:br>
            <a:br>
              <a:rPr lang="en-US" sz="3100" spc="200" dirty="0"/>
            </a:br>
            <a:r>
              <a:rPr lang="en-US" sz="3100" spc="200" dirty="0" err="1"/>
              <a:t>Ogni</a:t>
            </a:r>
            <a:r>
              <a:rPr lang="en-US" sz="3100" spc="200" dirty="0"/>
              <a:t> account Twitter ha </a:t>
            </a:r>
            <a:r>
              <a:rPr lang="en-US" sz="3100" spc="200" dirty="0" err="1"/>
              <a:t>bisogno</a:t>
            </a:r>
            <a:r>
              <a:rPr lang="en-US" sz="3100" spc="200" dirty="0"/>
              <a:t> di due </a:t>
            </a:r>
            <a:r>
              <a:rPr lang="en-US" sz="3100" spc="200" dirty="0" err="1"/>
              <a:t>foto</a:t>
            </a:r>
            <a:r>
              <a:rPr lang="en-US" sz="3100" spc="200" dirty="0"/>
              <a:t>: </a:t>
            </a:r>
            <a:r>
              <a:rPr lang="en-US" sz="3100" spc="200" dirty="0" err="1"/>
              <a:t>quella</a:t>
            </a:r>
            <a:r>
              <a:rPr lang="en-US" sz="3100" spc="200" dirty="0"/>
              <a:t> per </a:t>
            </a:r>
            <a:r>
              <a:rPr lang="en-US" sz="3100" spc="200" dirty="0" err="1"/>
              <a:t>l'header</a:t>
            </a:r>
            <a:r>
              <a:rPr lang="en-US" sz="3100" spc="200" dirty="0"/>
              <a:t>, </a:t>
            </a:r>
            <a:r>
              <a:rPr lang="en-US" sz="3100" spc="200" dirty="0" err="1"/>
              <a:t>che</a:t>
            </a:r>
            <a:r>
              <a:rPr lang="en-US" sz="3100" spc="200" dirty="0"/>
              <a:t> </a:t>
            </a:r>
            <a:r>
              <a:rPr lang="en-US" sz="3100" spc="200" dirty="0" err="1"/>
              <a:t>appare</a:t>
            </a:r>
            <a:r>
              <a:rPr lang="en-US" sz="3100" spc="200" dirty="0"/>
              <a:t> </a:t>
            </a:r>
            <a:r>
              <a:rPr lang="en-US" sz="3100" spc="200" dirty="0" err="1"/>
              <a:t>sulla</a:t>
            </a:r>
            <a:r>
              <a:rPr lang="en-US" sz="3100" spc="200" dirty="0"/>
              <a:t> </a:t>
            </a:r>
            <a:r>
              <a:rPr lang="en-US" sz="3100" spc="200" dirty="0" err="1"/>
              <a:t>pagina</a:t>
            </a:r>
            <a:r>
              <a:rPr lang="en-US" sz="3100" spc="200" dirty="0"/>
              <a:t> </a:t>
            </a:r>
            <a:r>
              <a:rPr lang="en-US" sz="3100" spc="200" dirty="0" err="1"/>
              <a:t>dell'account</a:t>
            </a:r>
            <a:r>
              <a:rPr lang="en-US" sz="3100" spc="200" dirty="0"/>
              <a:t>, e </a:t>
            </a:r>
            <a:r>
              <a:rPr lang="en-US" sz="3100" spc="200" dirty="0" err="1"/>
              <a:t>quella</a:t>
            </a:r>
            <a:r>
              <a:rPr lang="en-US" sz="3100" spc="200" dirty="0"/>
              <a:t> per il </a:t>
            </a:r>
            <a:r>
              <a:rPr lang="en-US" sz="3100" spc="200" dirty="0" err="1"/>
              <a:t>profilo</a:t>
            </a:r>
            <a:r>
              <a:rPr lang="en-US" sz="3100" spc="200" dirty="0"/>
              <a:t>, </a:t>
            </a:r>
            <a:r>
              <a:rPr lang="en-US" sz="3100" spc="200" dirty="0" err="1"/>
              <a:t>che</a:t>
            </a:r>
            <a:r>
              <a:rPr lang="en-US" sz="3100" spc="200" dirty="0"/>
              <a:t> </a:t>
            </a:r>
            <a:r>
              <a:rPr lang="en-US" sz="3100" spc="200" dirty="0" err="1"/>
              <a:t>appare</a:t>
            </a:r>
            <a:r>
              <a:rPr lang="en-US" sz="3100" spc="200" dirty="0"/>
              <a:t> </a:t>
            </a:r>
            <a:r>
              <a:rPr lang="en-US" sz="3100" spc="200" dirty="0" err="1"/>
              <a:t>su</a:t>
            </a:r>
            <a:r>
              <a:rPr lang="en-US" sz="3100" spc="200" dirty="0"/>
              <a:t> </a:t>
            </a:r>
            <a:r>
              <a:rPr lang="en-US" sz="3100" spc="200" dirty="0" err="1"/>
              <a:t>ognuno</a:t>
            </a:r>
            <a:r>
              <a:rPr lang="en-US" sz="3100" spc="200" dirty="0"/>
              <a:t> </a:t>
            </a:r>
            <a:r>
              <a:rPr lang="en-US" sz="3100" spc="200" dirty="0" err="1"/>
              <a:t>dei</a:t>
            </a:r>
            <a:r>
              <a:rPr lang="en-US" sz="3100" spc="200" dirty="0"/>
              <a:t> tweet. La </a:t>
            </a:r>
            <a:r>
              <a:rPr lang="en-US" sz="3100" spc="200" dirty="0" err="1"/>
              <a:t>seconda</a:t>
            </a:r>
            <a:r>
              <a:rPr lang="en-US" sz="3100" spc="200" dirty="0"/>
              <a:t> </a:t>
            </a:r>
            <a:r>
              <a:rPr lang="en-US" sz="3100" spc="200" dirty="0" err="1"/>
              <a:t>immagine</a:t>
            </a:r>
            <a:r>
              <a:rPr lang="en-US" sz="3100" spc="200" dirty="0"/>
              <a:t> è </a:t>
            </a:r>
            <a:r>
              <a:rPr lang="en-US" sz="3100" spc="200" dirty="0" err="1"/>
              <a:t>chiamata</a:t>
            </a:r>
            <a:r>
              <a:rPr lang="en-US" sz="3100" spc="200" dirty="0"/>
              <a:t> </a:t>
            </a:r>
            <a:r>
              <a:rPr lang="en-US" sz="3100" spc="200" dirty="0" err="1"/>
              <a:t>anche</a:t>
            </a:r>
            <a:r>
              <a:rPr lang="en-US" sz="3100" spc="200" dirty="0"/>
              <a:t> avatar Twitter.</a:t>
            </a:r>
            <a:br>
              <a:rPr lang="en-US" sz="3100" spc="200" dirty="0"/>
            </a:br>
            <a:br>
              <a:rPr lang="en-US" sz="3100" spc="200" dirty="0"/>
            </a:br>
            <a:r>
              <a:rPr lang="en-US" sz="3100" spc="200" dirty="0" err="1"/>
              <a:t>Quando</a:t>
            </a:r>
            <a:r>
              <a:rPr lang="en-US" sz="3100" spc="200" dirty="0"/>
              <a:t> le </a:t>
            </a:r>
            <a:r>
              <a:rPr lang="en-US" sz="3100" spc="200" dirty="0" err="1"/>
              <a:t>persone</a:t>
            </a:r>
            <a:r>
              <a:rPr lang="en-US" sz="3100" spc="200" dirty="0"/>
              <a:t> </a:t>
            </a:r>
            <a:r>
              <a:rPr lang="en-US" sz="3100" spc="200" dirty="0" err="1"/>
              <a:t>leggono</a:t>
            </a:r>
            <a:r>
              <a:rPr lang="en-US" sz="3100" spc="200" dirty="0"/>
              <a:t> </a:t>
            </a:r>
            <a:r>
              <a:rPr lang="en-US" sz="3100" spc="200" dirty="0" err="1"/>
              <a:t>i</a:t>
            </a:r>
            <a:r>
              <a:rPr lang="en-US" sz="3100" spc="200" dirty="0"/>
              <a:t> </a:t>
            </a:r>
            <a:r>
              <a:rPr lang="en-US" sz="3100" spc="200" dirty="0" err="1"/>
              <a:t>vostri</a:t>
            </a:r>
            <a:r>
              <a:rPr lang="en-US" sz="3100" spc="200" dirty="0"/>
              <a:t> tweet, </a:t>
            </a:r>
            <a:r>
              <a:rPr lang="en-US" sz="3100" spc="200" dirty="0" err="1"/>
              <a:t>accanto</a:t>
            </a:r>
            <a:r>
              <a:rPr lang="en-US" sz="3100" spc="200" dirty="0"/>
              <a:t> ai </a:t>
            </a:r>
            <a:r>
              <a:rPr lang="en-US" sz="3100" spc="200" dirty="0" err="1"/>
              <a:t>testi</a:t>
            </a:r>
            <a:r>
              <a:rPr lang="en-US" sz="3100" spc="200" dirty="0"/>
              <a:t> compare la </a:t>
            </a:r>
            <a:r>
              <a:rPr lang="en-US" sz="3100" spc="200" dirty="0" err="1"/>
              <a:t>piccola</a:t>
            </a:r>
            <a:r>
              <a:rPr lang="en-US" sz="3100" spc="200" dirty="0"/>
              <a:t> </a:t>
            </a:r>
            <a:r>
              <a:rPr lang="en-US" sz="3100" spc="200" dirty="0" err="1"/>
              <a:t>immagine</a:t>
            </a:r>
            <a:r>
              <a:rPr lang="en-US" sz="3100" spc="200" dirty="0"/>
              <a:t> </a:t>
            </a:r>
            <a:r>
              <a:rPr lang="en-US" sz="3100" spc="200" dirty="0" err="1"/>
              <a:t>che</a:t>
            </a:r>
            <a:r>
              <a:rPr lang="en-US" sz="3100" spc="200" dirty="0"/>
              <a:t> </a:t>
            </a:r>
            <a:r>
              <a:rPr lang="en-US" sz="3100" spc="200" dirty="0" err="1"/>
              <a:t>avete</a:t>
            </a:r>
            <a:r>
              <a:rPr lang="en-US" sz="3100" spc="200" dirty="0"/>
              <a:t> </a:t>
            </a:r>
            <a:r>
              <a:rPr lang="en-US" sz="3100" spc="200" dirty="0" err="1"/>
              <a:t>caricato</a:t>
            </a:r>
            <a:r>
              <a:rPr lang="en-US" sz="3100" spc="200" dirty="0"/>
              <a:t> </a:t>
            </a:r>
            <a:r>
              <a:rPr lang="en-US" sz="3100" spc="200" dirty="0" err="1"/>
              <a:t>su</a:t>
            </a:r>
            <a:r>
              <a:rPr lang="en-US" sz="3100" spc="200" dirty="0"/>
              <a:t> Twitter. </a:t>
            </a:r>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36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7" name="Straight Connector 5126">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29" name="Rectangle 5128">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31" name="Rectangle 5130">
            <a:extLst>
              <a:ext uri="{FF2B5EF4-FFF2-40B4-BE49-F238E27FC236}">
                <a16:creationId xmlns:a16="http://schemas.microsoft.com/office/drawing/2014/main" id="{09B43EBB-719F-4C01-AECE-1D876283B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1800" b="1" spc="200"/>
              <a:t>LinkedIn</a:t>
            </a:r>
            <a:r>
              <a:rPr lang="en-US" sz="1800" spc="200"/>
              <a:t> è stata fondata nel 2002 e ha sede in California. La società è stata acquisita da Microsoft nel dicembre 2016 per 26,2 miliardi di dollari. LinkedIn è utilizzato principalmente per il networking professionale: ospita datori di lavoro che pubblicano offerte di impiego e persone in cerca di lavoro che pubblicano il proprio curriculum.</a:t>
            </a:r>
          </a:p>
        </p:txBody>
      </p:sp>
      <p:cxnSp>
        <p:nvCxnSpPr>
          <p:cNvPr id="5133" name="Straight Connector 5132">
            <a:extLst>
              <a:ext uri="{FF2B5EF4-FFF2-40B4-BE49-F238E27FC236}">
                <a16:creationId xmlns:a16="http://schemas.microsoft.com/office/drawing/2014/main" id="{55B70B32-BD93-4B4F-B210-8956E300D2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22" name="Picture 2" descr="Linkedin logo et symbole, sens, histoire, PNG, marque">
            <a:extLst>
              <a:ext uri="{FF2B5EF4-FFF2-40B4-BE49-F238E27FC236}">
                <a16:creationId xmlns:a16="http://schemas.microsoft.com/office/drawing/2014/main" id="{7927D436-1400-9ED4-2273-6BFB012D04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984" y="1274195"/>
            <a:ext cx="6896936" cy="431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37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2600" spc="200">
                <a:solidFill>
                  <a:schemeClr val="tx1">
                    <a:alpha val="80000"/>
                  </a:schemeClr>
                </a:solidFill>
              </a:rPr>
              <a:t>LinkedIn deriva i suoi ricavi dalle tre aree di affari che seguono:</a:t>
            </a:r>
            <a:br>
              <a:rPr lang="en-US" sz="2600" spc="200">
                <a:solidFill>
                  <a:schemeClr val="tx1">
                    <a:alpha val="80000"/>
                  </a:schemeClr>
                </a:solidFill>
              </a:rPr>
            </a:br>
            <a:br>
              <a:rPr lang="en-US" sz="2600" spc="200">
                <a:solidFill>
                  <a:schemeClr val="tx1">
                    <a:alpha val="80000"/>
                  </a:schemeClr>
                </a:solidFill>
              </a:rPr>
            </a:br>
            <a:r>
              <a:rPr lang="en-US" sz="2600" b="1" spc="200">
                <a:solidFill>
                  <a:schemeClr val="tx1">
                    <a:alpha val="80000"/>
                  </a:schemeClr>
                </a:solidFill>
              </a:rPr>
              <a:t>• Talent Solutions:</a:t>
            </a:r>
            <a:r>
              <a:rPr lang="en-US" sz="2600" spc="200">
                <a:solidFill>
                  <a:schemeClr val="tx1">
                    <a:alpha val="80000"/>
                  </a:schemeClr>
                </a:solidFill>
              </a:rPr>
              <a:t> i reclutatori e le aziende pagano per avere pagine aziendali con offerte di lavoro, annunci di lavoro mirati con modalità pay-per-click e l'accesso al database degli utenti di LinkedIn.</a:t>
            </a:r>
            <a:br>
              <a:rPr lang="en-US" sz="2600" spc="200">
                <a:solidFill>
                  <a:schemeClr val="tx1">
                    <a:alpha val="80000"/>
                  </a:schemeClr>
                </a:solidFill>
              </a:rPr>
            </a:br>
            <a:br>
              <a:rPr lang="en-US" sz="2600" b="1" spc="200">
                <a:solidFill>
                  <a:schemeClr val="tx1">
                    <a:alpha val="80000"/>
                  </a:schemeClr>
                </a:solidFill>
              </a:rPr>
            </a:br>
            <a:r>
              <a:rPr lang="en-US" sz="2600" b="1" spc="200">
                <a:solidFill>
                  <a:schemeClr val="tx1">
                    <a:alpha val="80000"/>
                  </a:schemeClr>
                </a:solidFill>
              </a:rPr>
              <a:t>• Marketing Solutions</a:t>
            </a:r>
            <a:r>
              <a:rPr lang="en-US" sz="2600" spc="200">
                <a:solidFill>
                  <a:schemeClr val="tx1">
                    <a:alpha val="80000"/>
                  </a:schemeClr>
                </a:solidFill>
              </a:rPr>
              <a:t>: gli inserzionisti pagano per pubblicare annunci mirati con modalità pay-per-click.</a:t>
            </a:r>
            <a:br>
              <a:rPr lang="en-US" sz="2600" spc="200">
                <a:solidFill>
                  <a:schemeClr val="tx1">
                    <a:alpha val="80000"/>
                  </a:schemeClr>
                </a:solidFill>
              </a:rPr>
            </a:br>
            <a:br>
              <a:rPr lang="en-US" sz="2600" spc="200">
                <a:solidFill>
                  <a:schemeClr val="tx1">
                    <a:alpha val="80000"/>
                  </a:schemeClr>
                </a:solidFill>
              </a:rPr>
            </a:br>
            <a:r>
              <a:rPr lang="en-US" sz="2600" b="1" spc="200">
                <a:solidFill>
                  <a:schemeClr val="tx1">
                    <a:alpha val="80000"/>
                  </a:schemeClr>
                </a:solidFill>
              </a:rPr>
              <a:t>• Premium Subscription:</a:t>
            </a:r>
            <a:r>
              <a:rPr lang="en-US" sz="2600" spc="200">
                <a:solidFill>
                  <a:schemeClr val="tx1">
                    <a:alpha val="80000"/>
                  </a:schemeClr>
                </a:solidFill>
              </a:rPr>
              <a:t> gli utenti di LinkedIn possono avere servizi evoluti a pagamento come LinkedIn Business, Linkedin Talent, LinkedIn Job Seeker e LinkediIn Sales.</a:t>
            </a:r>
          </a:p>
        </p:txBody>
      </p:sp>
      <p:cxnSp>
        <p:nvCxnSpPr>
          <p:cNvPr id="15" name="Straight Connector 14">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9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3" name="Rectangle 1032">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1034">
            <a:extLst>
              <a:ext uri="{FF2B5EF4-FFF2-40B4-BE49-F238E27FC236}">
                <a16:creationId xmlns:a16="http://schemas.microsoft.com/office/drawing/2014/main" id="{362EE7FF-9E9F-4A67-9F86-75151A96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5258134" y="640080"/>
            <a:ext cx="6293689" cy="3652405"/>
          </a:xfrm>
        </p:spPr>
        <p:txBody>
          <a:bodyPr vert="horz" lIns="91440" tIns="45720" rIns="91440" bIns="45720" rtlCol="0" anchor="b">
            <a:normAutofit/>
          </a:bodyPr>
          <a:lstStyle/>
          <a:p>
            <a:r>
              <a:rPr lang="en-US" sz="2400" b="1" spc="200">
                <a:solidFill>
                  <a:schemeClr val="tx1">
                    <a:lumMod val="85000"/>
                    <a:lumOff val="15000"/>
                  </a:schemeClr>
                </a:solidFill>
              </a:rPr>
              <a:t>SnapchatSnap</a:t>
            </a:r>
            <a:r>
              <a:rPr lang="en-US" sz="2400" spc="200">
                <a:solidFill>
                  <a:schemeClr val="tx1">
                    <a:lumMod val="85000"/>
                    <a:lumOff val="15000"/>
                  </a:schemeClr>
                </a:solidFill>
              </a:rPr>
              <a:t> Inc. è stata fondata nel 2011 e ha sede a Venice, in California. Ha sviluppato un'applicazione di messaggistica di testo e foto per telefonia mobile. L'azienda era precedentemente nota come Snapchat, Inc.; ha cambiato il suo nome in Snap Inc. a settembre 2016. A gennaio 2014 aveva rifiutato diverse proposte di acquisizione, incluse quelle di Mark Zuckerberg. Essenzialmente, Snapchat è usato per inviare foto e video agli amici. I vostri amici possono visualizzare gli snap per un massimo di 10 secondi, poi gli snap scompaiono.</a:t>
            </a:r>
          </a:p>
        </p:txBody>
      </p:sp>
      <p:pic>
        <p:nvPicPr>
          <p:cNvPr id="1026" name="Picture 2" descr="Risultato immagine per snapchat">
            <a:extLst>
              <a:ext uri="{FF2B5EF4-FFF2-40B4-BE49-F238E27FC236}">
                <a16:creationId xmlns:a16="http://schemas.microsoft.com/office/drawing/2014/main" id="{1EF25971-47E9-5465-E8E3-BC18730990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565256"/>
            <a:ext cx="3993942" cy="3708660"/>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B9A2B59D-5173-41AC-83C2-07213C352B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30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1257094" y="655496"/>
            <a:ext cx="6539558" cy="3327734"/>
          </a:xfrm>
        </p:spPr>
        <p:txBody>
          <a:bodyPr vert="horz" lIns="91440" tIns="45720" rIns="91440" bIns="45720" rtlCol="0" anchor="b">
            <a:normAutofit/>
          </a:bodyPr>
          <a:lstStyle/>
          <a:p>
            <a:pPr algn="r"/>
            <a:r>
              <a:rPr lang="en-US" sz="2300" spc="200" dirty="0"/>
              <a:t>Se il vostro team di marketing </a:t>
            </a:r>
            <a:r>
              <a:rPr lang="en-US" sz="2300" spc="200" dirty="0" err="1"/>
              <a:t>sta</a:t>
            </a:r>
            <a:r>
              <a:rPr lang="en-US" sz="2300" spc="200" dirty="0"/>
              <a:t> </a:t>
            </a:r>
            <a:r>
              <a:rPr lang="en-US" sz="2300" spc="200" dirty="0" err="1"/>
              <a:t>creando</a:t>
            </a:r>
            <a:r>
              <a:rPr lang="en-US" sz="2300" spc="200" dirty="0"/>
              <a:t> </a:t>
            </a:r>
            <a:r>
              <a:rPr lang="en-US" sz="2300" spc="200" dirty="0" err="1"/>
              <a:t>una</a:t>
            </a:r>
            <a:r>
              <a:rPr lang="en-US" sz="2300" spc="200" dirty="0"/>
              <a:t> </a:t>
            </a:r>
            <a:r>
              <a:rPr lang="en-US" sz="2300" spc="200" dirty="0" err="1"/>
              <a:t>strategia</a:t>
            </a:r>
            <a:r>
              <a:rPr lang="en-US" sz="2300" spc="200" dirty="0"/>
              <a:t> </a:t>
            </a:r>
            <a:r>
              <a:rPr lang="en-US" sz="2300" spc="200" dirty="0" err="1"/>
              <a:t>specifica</a:t>
            </a:r>
            <a:r>
              <a:rPr lang="en-US" sz="2300" spc="200" dirty="0"/>
              <a:t> per Snapchat, </a:t>
            </a:r>
            <a:r>
              <a:rPr lang="en-US" sz="2300" spc="200" dirty="0" err="1"/>
              <a:t>dovete</a:t>
            </a:r>
            <a:r>
              <a:rPr lang="en-US" sz="2300" spc="200" dirty="0"/>
              <a:t> </a:t>
            </a:r>
            <a:r>
              <a:rPr lang="en-US" sz="2300" spc="200" dirty="0" err="1"/>
              <a:t>scegliere</a:t>
            </a:r>
            <a:r>
              <a:rPr lang="en-US" sz="2300" spc="200" dirty="0"/>
              <a:t> un tone of voice </a:t>
            </a:r>
            <a:r>
              <a:rPr lang="en-US" sz="2300" spc="200" dirty="0" err="1"/>
              <a:t>che</a:t>
            </a:r>
            <a:r>
              <a:rPr lang="en-US" sz="2300" spc="200" dirty="0"/>
              <a:t> </a:t>
            </a:r>
            <a:r>
              <a:rPr lang="en-US" sz="2300" spc="200" dirty="0" err="1"/>
              <a:t>verrà</a:t>
            </a:r>
            <a:r>
              <a:rPr lang="en-US" sz="2300" spc="200" dirty="0"/>
              <a:t> </a:t>
            </a:r>
            <a:r>
              <a:rPr lang="en-US" sz="2300" spc="200" dirty="0" err="1"/>
              <a:t>utilizzato</a:t>
            </a:r>
            <a:r>
              <a:rPr lang="en-US" sz="2300" spc="200" dirty="0"/>
              <a:t> sempre. </a:t>
            </a:r>
            <a:r>
              <a:rPr lang="en-US" sz="2300" spc="200" dirty="0" err="1"/>
              <a:t>Idealmente</a:t>
            </a:r>
            <a:r>
              <a:rPr lang="en-US" sz="2300" spc="200" dirty="0"/>
              <a:t>, il </a:t>
            </a:r>
            <a:r>
              <a:rPr lang="en-US" sz="2300" spc="200" dirty="0" err="1"/>
              <a:t>linguaggio</a:t>
            </a:r>
            <a:r>
              <a:rPr lang="en-US" sz="2300" spc="200" dirty="0"/>
              <a:t> </a:t>
            </a:r>
            <a:r>
              <a:rPr lang="en-US" sz="2300" spc="200" dirty="0" err="1"/>
              <a:t>che</a:t>
            </a:r>
            <a:r>
              <a:rPr lang="en-US" sz="2300" spc="200" dirty="0"/>
              <a:t> </a:t>
            </a:r>
            <a:r>
              <a:rPr lang="en-US" sz="2300" spc="200" dirty="0" err="1"/>
              <a:t>usate</a:t>
            </a:r>
            <a:r>
              <a:rPr lang="en-US" sz="2300" spc="200" dirty="0"/>
              <a:t> </a:t>
            </a:r>
            <a:r>
              <a:rPr lang="en-US" sz="2300" spc="200" dirty="0" err="1"/>
              <a:t>dovrebbe</a:t>
            </a:r>
            <a:r>
              <a:rPr lang="en-US" sz="2300" spc="200" dirty="0"/>
              <a:t> </a:t>
            </a:r>
            <a:r>
              <a:rPr lang="en-US" sz="2300" spc="200" dirty="0" err="1"/>
              <a:t>essere</a:t>
            </a:r>
            <a:r>
              <a:rPr lang="en-US" sz="2300" spc="200" dirty="0"/>
              <a:t> </a:t>
            </a:r>
            <a:r>
              <a:rPr lang="en-US" sz="2300" spc="200" dirty="0" err="1"/>
              <a:t>facilmente</a:t>
            </a:r>
            <a:r>
              <a:rPr lang="en-US" sz="2300" spc="200" dirty="0"/>
              <a:t> </a:t>
            </a:r>
            <a:r>
              <a:rPr lang="en-US" sz="2300" spc="200" dirty="0" err="1"/>
              <a:t>comprensibile</a:t>
            </a:r>
            <a:r>
              <a:rPr lang="en-US" sz="2300" spc="200" dirty="0"/>
              <a:t>, e </a:t>
            </a:r>
            <a:r>
              <a:rPr lang="en-US" sz="2300" spc="200" dirty="0" err="1"/>
              <a:t>i</a:t>
            </a:r>
            <a:r>
              <a:rPr lang="en-US" sz="2300" spc="200" dirty="0"/>
              <a:t> post </a:t>
            </a:r>
            <a:r>
              <a:rPr lang="en-US" sz="2300" spc="200" dirty="0" err="1"/>
              <a:t>dovrebbero</a:t>
            </a:r>
            <a:r>
              <a:rPr lang="en-US" sz="2300" spc="200" dirty="0"/>
              <a:t> </a:t>
            </a:r>
            <a:r>
              <a:rPr lang="en-US" sz="2300" spc="200" dirty="0" err="1"/>
              <a:t>esprimere</a:t>
            </a:r>
            <a:r>
              <a:rPr lang="en-US" sz="2300" spc="200" dirty="0"/>
              <a:t> senso </a:t>
            </a:r>
            <a:r>
              <a:rPr lang="en-US" sz="2300" spc="200" dirty="0" err="1"/>
              <a:t>dell'umorismo</a:t>
            </a:r>
            <a:r>
              <a:rPr lang="en-US" sz="1400" spc="200" dirty="0"/>
              <a:t>.</a:t>
            </a:r>
          </a:p>
        </p:txBody>
      </p:sp>
      <p:cxnSp>
        <p:nvCxnSpPr>
          <p:cNvPr id="15" name="Straight Connector 14">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352809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348343" y="304800"/>
            <a:ext cx="11522093" cy="6283379"/>
          </a:xfrm>
        </p:spPr>
        <p:txBody>
          <a:bodyPr>
            <a:normAutofit/>
          </a:bodyPr>
          <a:lstStyle/>
          <a:p>
            <a:pPr algn="ctr"/>
            <a:r>
              <a:rPr lang="it-IT" sz="6000" b="1" dirty="0">
                <a:solidFill>
                  <a:srgbClr val="8A0000"/>
                </a:solidFill>
                <a:latin typeface="Trebuchet MS" panose="020B0603020202020204" pitchFamily="34" charset="0"/>
              </a:rPr>
              <a:t>AREA DEL SOCIAL PUBLISHING</a:t>
            </a:r>
            <a:endParaRPr lang="it-IT" sz="6000" dirty="0">
              <a:latin typeface="Trebuchet MS" panose="020B0603020202020204" pitchFamily="34" charset="0"/>
            </a:endParaRPr>
          </a:p>
        </p:txBody>
      </p:sp>
    </p:spTree>
    <p:extLst>
      <p:ext uri="{BB962C8B-B14F-4D97-AF65-F5344CB8AC3E}">
        <p14:creationId xmlns:p14="http://schemas.microsoft.com/office/powerpoint/2010/main" val="249031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80" name="Straight Connector 1069">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1" name="Rectangle 1071">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82" name="Rectangle 1073">
            <a:extLst>
              <a:ext uri="{FF2B5EF4-FFF2-40B4-BE49-F238E27FC236}">
                <a16:creationId xmlns:a16="http://schemas.microsoft.com/office/drawing/2014/main" id="{389FFE7C-E583-49D7-B92E-1EC8D6D4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1075">
            <a:extLst>
              <a:ext uri="{FF2B5EF4-FFF2-40B4-BE49-F238E27FC236}">
                <a16:creationId xmlns:a16="http://schemas.microsoft.com/office/drawing/2014/main" id="{D0D2945E-06BB-4ED7-B357-30CA7211C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648311" y="3143650"/>
            <a:ext cx="4208656" cy="402190"/>
          </a:xfrm>
        </p:spPr>
        <p:txBody>
          <a:bodyPr vert="horz" lIns="91440" tIns="45720" rIns="91440" bIns="45720" rtlCol="0" anchor="b">
            <a:normAutofit fontScale="90000"/>
          </a:bodyPr>
          <a:lstStyle/>
          <a:p>
            <a:pPr algn="r"/>
            <a:br>
              <a:rPr lang="en-US" sz="2500" spc="200" dirty="0">
                <a:solidFill>
                  <a:srgbClr val="FFFFFF"/>
                </a:solidFill>
                <a:effectLst>
                  <a:outerShdw blurRad="38100" dist="38100" dir="2700000" algn="tl">
                    <a:srgbClr val="000000">
                      <a:alpha val="43137"/>
                    </a:srgbClr>
                  </a:outerShdw>
                </a:effectLst>
              </a:rPr>
            </a:br>
            <a:r>
              <a:rPr lang="en-US" sz="2500" spc="200" dirty="0">
                <a:solidFill>
                  <a:srgbClr val="FFFFFF"/>
                </a:solidFill>
              </a:rPr>
              <a:t>Meta Platform è il nuovo </a:t>
            </a:r>
            <a:r>
              <a:rPr lang="en-US" sz="2500" spc="200" dirty="0" err="1">
                <a:solidFill>
                  <a:srgbClr val="FFFFFF"/>
                </a:solidFill>
              </a:rPr>
              <a:t>nome</a:t>
            </a:r>
            <a:r>
              <a:rPr lang="en-US" sz="2500" spc="200" dirty="0">
                <a:solidFill>
                  <a:srgbClr val="FFFFFF"/>
                </a:solidFill>
              </a:rPr>
              <a:t> di Facebook, </a:t>
            </a:r>
            <a:r>
              <a:rPr lang="en-US" sz="2500" spc="200" dirty="0" err="1">
                <a:solidFill>
                  <a:srgbClr val="FFFFFF"/>
                </a:solidFill>
              </a:rPr>
              <a:t>probabilmente</a:t>
            </a:r>
            <a:r>
              <a:rPr lang="en-US" sz="2500" spc="200" dirty="0">
                <a:solidFill>
                  <a:srgbClr val="FFFFFF"/>
                </a:solidFill>
              </a:rPr>
              <a:t> </a:t>
            </a:r>
            <a:r>
              <a:rPr lang="en-US" sz="2500" spc="200" dirty="0" err="1">
                <a:solidFill>
                  <a:srgbClr val="FFFFFF"/>
                </a:solidFill>
              </a:rPr>
              <a:t>l'impresa</a:t>
            </a:r>
            <a:r>
              <a:rPr lang="en-US" sz="2500" spc="200" dirty="0">
                <a:solidFill>
                  <a:srgbClr val="FFFFFF"/>
                </a:solidFill>
              </a:rPr>
              <a:t> </a:t>
            </a:r>
            <a:r>
              <a:rPr lang="en-US" sz="2500" spc="200" dirty="0" err="1">
                <a:solidFill>
                  <a:srgbClr val="FFFFFF"/>
                </a:solidFill>
              </a:rPr>
              <a:t>tecnologica</a:t>
            </a:r>
            <a:r>
              <a:rPr lang="en-US" sz="2500" spc="200" dirty="0">
                <a:solidFill>
                  <a:srgbClr val="FFFFFF"/>
                </a:solidFill>
              </a:rPr>
              <a:t> </a:t>
            </a:r>
            <a:r>
              <a:rPr lang="en-US" sz="2500" spc="200" dirty="0" err="1">
                <a:solidFill>
                  <a:srgbClr val="FFFFFF"/>
                </a:solidFill>
              </a:rPr>
              <a:t>che</a:t>
            </a:r>
            <a:r>
              <a:rPr lang="en-US" sz="2500" spc="200" dirty="0">
                <a:solidFill>
                  <a:srgbClr val="FFFFFF"/>
                </a:solidFill>
              </a:rPr>
              <a:t> ha </a:t>
            </a:r>
            <a:r>
              <a:rPr lang="en-US" sz="2500" spc="200" dirty="0" err="1">
                <a:solidFill>
                  <a:srgbClr val="FFFFFF"/>
                </a:solidFill>
              </a:rPr>
              <a:t>gli</a:t>
            </a:r>
            <a:r>
              <a:rPr lang="en-US" sz="2500" spc="200" dirty="0">
                <a:solidFill>
                  <a:srgbClr val="FFFFFF"/>
                </a:solidFill>
              </a:rPr>
              <a:t> </a:t>
            </a:r>
            <a:r>
              <a:rPr lang="en-US" sz="2500" spc="200" dirty="0" err="1">
                <a:solidFill>
                  <a:srgbClr val="FFFFFF"/>
                </a:solidFill>
              </a:rPr>
              <a:t>interessi</a:t>
            </a:r>
            <a:r>
              <a:rPr lang="en-US" sz="2500" spc="200" dirty="0">
                <a:solidFill>
                  <a:srgbClr val="FFFFFF"/>
                </a:solidFill>
              </a:rPr>
              <a:t> </a:t>
            </a:r>
            <a:r>
              <a:rPr lang="en-US" sz="2500" spc="200" dirty="0" err="1">
                <a:solidFill>
                  <a:srgbClr val="FFFFFF"/>
                </a:solidFill>
              </a:rPr>
              <a:t>più</a:t>
            </a:r>
            <a:r>
              <a:rPr lang="en-US" sz="2500" spc="200" dirty="0">
                <a:solidFill>
                  <a:srgbClr val="FFFFFF"/>
                </a:solidFill>
              </a:rPr>
              <a:t> </a:t>
            </a:r>
            <a:r>
              <a:rPr lang="en-US" sz="2500" spc="200" dirty="0" err="1">
                <a:solidFill>
                  <a:srgbClr val="FFFFFF"/>
                </a:solidFill>
              </a:rPr>
              <a:t>forti</a:t>
            </a:r>
            <a:r>
              <a:rPr lang="en-US" sz="2500" spc="200" dirty="0">
                <a:solidFill>
                  <a:srgbClr val="FFFFFF"/>
                </a:solidFill>
              </a:rPr>
              <a:t> </a:t>
            </a:r>
            <a:r>
              <a:rPr lang="en-US" sz="2500" spc="200" dirty="0" err="1">
                <a:solidFill>
                  <a:srgbClr val="FFFFFF"/>
                </a:solidFill>
              </a:rPr>
              <a:t>nello</a:t>
            </a:r>
            <a:r>
              <a:rPr lang="en-US" sz="2500" spc="200" dirty="0">
                <a:solidFill>
                  <a:srgbClr val="FFFFFF"/>
                </a:solidFill>
              </a:rPr>
              <a:t> </a:t>
            </a:r>
            <a:r>
              <a:rPr lang="en-US" sz="2500" spc="200" dirty="0" err="1">
                <a:solidFill>
                  <a:srgbClr val="FFFFFF"/>
                </a:solidFill>
              </a:rPr>
              <a:t>sviluppo</a:t>
            </a:r>
            <a:r>
              <a:rPr lang="en-US" sz="2500" spc="200" dirty="0">
                <a:solidFill>
                  <a:srgbClr val="FFFFFF"/>
                </a:solidFill>
              </a:rPr>
              <a:t> del </a:t>
            </a:r>
            <a:r>
              <a:rPr lang="en-US" sz="2500" spc="200" dirty="0" err="1">
                <a:solidFill>
                  <a:srgbClr val="FFFFFF"/>
                </a:solidFill>
              </a:rPr>
              <a:t>metaverso</a:t>
            </a:r>
            <a:r>
              <a:rPr lang="en-US" sz="2500" spc="200" dirty="0">
                <a:solidFill>
                  <a:srgbClr val="FFFFFF"/>
                </a:solidFill>
              </a:rPr>
              <a:t>.</a:t>
            </a:r>
            <a:br>
              <a:rPr lang="en-US" sz="2500" spc="200" dirty="0">
                <a:solidFill>
                  <a:srgbClr val="FFFFFF"/>
                </a:solidFill>
              </a:rPr>
            </a:br>
            <a:br>
              <a:rPr lang="en-US" sz="2500" spc="200" dirty="0">
                <a:solidFill>
                  <a:srgbClr val="FFFFFF"/>
                </a:solidFill>
              </a:rPr>
            </a:br>
            <a:br>
              <a:rPr lang="en-US" sz="2500" spc="200" dirty="0">
                <a:solidFill>
                  <a:srgbClr val="FFFFFF"/>
                </a:solidFill>
              </a:rPr>
            </a:br>
            <a:br>
              <a:rPr lang="en-US" sz="2500" spc="200" dirty="0">
                <a:solidFill>
                  <a:srgbClr val="FFFFFF"/>
                </a:solidFill>
              </a:rPr>
            </a:br>
            <a:br>
              <a:rPr lang="en-US" sz="2500" spc="200" dirty="0">
                <a:solidFill>
                  <a:srgbClr val="FFFFFF"/>
                </a:solidFill>
              </a:rPr>
            </a:br>
            <a:endParaRPr lang="en-US" sz="1800" spc="200" dirty="0">
              <a:solidFill>
                <a:srgbClr val="FFFFFF"/>
              </a:solidFill>
            </a:endParaRPr>
          </a:p>
        </p:txBody>
      </p:sp>
      <p:cxnSp>
        <p:nvCxnSpPr>
          <p:cNvPr id="1084" name="Straight Connector 1077">
            <a:extLst>
              <a:ext uri="{FF2B5EF4-FFF2-40B4-BE49-F238E27FC236}">
                <a16:creationId xmlns:a16="http://schemas.microsoft.com/office/drawing/2014/main" id="{F4C9872C-B3B3-4A61-B20E-F79415F455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Meta Platforms Logo Png, Vector, SVG Download">
            <a:extLst>
              <a:ext uri="{FF2B5EF4-FFF2-40B4-BE49-F238E27FC236}">
                <a16:creationId xmlns:a16="http://schemas.microsoft.com/office/drawing/2014/main" id="{7A75FADE-EFE6-674F-37D4-CE2CD78D0E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6096000" y="1609665"/>
            <a:ext cx="5459470" cy="363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750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51" name="Straight Connector 6150">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53" name="Rectangle 6152">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155" name="Rectangle 6154">
            <a:extLst>
              <a:ext uri="{FF2B5EF4-FFF2-40B4-BE49-F238E27FC236}">
                <a16:creationId xmlns:a16="http://schemas.microsoft.com/office/drawing/2014/main" id="{362EE7FF-9E9F-4A67-9F86-75151A96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5258134" y="640080"/>
            <a:ext cx="6293689" cy="3652405"/>
          </a:xfrm>
        </p:spPr>
        <p:txBody>
          <a:bodyPr vert="horz" lIns="91440" tIns="45720" rIns="91440" bIns="45720" rtlCol="0" anchor="b">
            <a:noAutofit/>
          </a:bodyPr>
          <a:lstStyle/>
          <a:p>
            <a:r>
              <a:rPr lang="en-US" sz="2400" b="1" spc="200" dirty="0">
                <a:solidFill>
                  <a:schemeClr val="tx1">
                    <a:lumMod val="85000"/>
                    <a:lumOff val="15000"/>
                  </a:schemeClr>
                </a:solidFill>
              </a:rPr>
              <a:t>Instagram </a:t>
            </a:r>
            <a:r>
              <a:rPr lang="en-US" sz="2400" spc="200" dirty="0">
                <a:solidFill>
                  <a:schemeClr val="tx1">
                    <a:lumMod val="85000"/>
                    <a:lumOff val="15000"/>
                  </a:schemeClr>
                </a:solidFill>
              </a:rPr>
              <a:t>è </a:t>
            </a:r>
            <a:r>
              <a:rPr lang="en-US" sz="2400" spc="200" dirty="0" err="1">
                <a:solidFill>
                  <a:schemeClr val="tx1">
                    <a:lumMod val="85000"/>
                    <a:lumOff val="15000"/>
                  </a:schemeClr>
                </a:solidFill>
              </a:rPr>
              <a:t>un'app</a:t>
            </a:r>
            <a:r>
              <a:rPr lang="en-US" sz="2400" spc="200" dirty="0">
                <a:solidFill>
                  <a:schemeClr val="tx1">
                    <a:lumMod val="85000"/>
                    <a:lumOff val="15000"/>
                  </a:schemeClr>
                </a:solidFill>
              </a:rPr>
              <a:t> online per la </a:t>
            </a:r>
            <a:r>
              <a:rPr lang="en-US" sz="2400" spc="200" dirty="0" err="1">
                <a:solidFill>
                  <a:schemeClr val="tx1">
                    <a:lumMod val="85000"/>
                    <a:lumOff val="15000"/>
                  </a:schemeClr>
                </a:solidFill>
              </a:rPr>
              <a:t>condivisione</a:t>
            </a:r>
            <a:r>
              <a:rPr lang="en-US" sz="2400" spc="200" dirty="0">
                <a:solidFill>
                  <a:schemeClr val="tx1">
                    <a:lumMod val="85000"/>
                    <a:lumOff val="15000"/>
                  </a:schemeClr>
                </a:solidFill>
              </a:rPr>
              <a:t> di </a:t>
            </a:r>
            <a:r>
              <a:rPr lang="en-US" sz="2400" spc="200" dirty="0" err="1">
                <a:solidFill>
                  <a:schemeClr val="tx1">
                    <a:lumMod val="85000"/>
                    <a:lumOff val="15000"/>
                  </a:schemeClr>
                </a:solidFill>
              </a:rPr>
              <a:t>foto</a:t>
            </a:r>
            <a:r>
              <a:rPr lang="en-US" sz="2400" spc="200" dirty="0">
                <a:solidFill>
                  <a:schemeClr val="tx1">
                    <a:lumMod val="85000"/>
                    <a:lumOff val="15000"/>
                  </a:schemeClr>
                </a:solidFill>
              </a:rPr>
              <a:t> </a:t>
            </a:r>
            <a:r>
              <a:rPr lang="en-US" sz="2400" spc="200" dirty="0" err="1">
                <a:solidFill>
                  <a:schemeClr val="tx1">
                    <a:lumMod val="85000"/>
                    <a:lumOff val="15000"/>
                  </a:schemeClr>
                </a:solidFill>
              </a:rPr>
              <a:t>su</a:t>
            </a:r>
            <a:r>
              <a:rPr lang="en-US" sz="2400" spc="200" dirty="0">
                <a:solidFill>
                  <a:schemeClr val="tx1">
                    <a:lumMod val="85000"/>
                    <a:lumOff val="15000"/>
                  </a:schemeClr>
                </a:solidFill>
              </a:rPr>
              <a:t> </a:t>
            </a:r>
            <a:r>
              <a:rPr lang="en-US" sz="2400" spc="200" dirty="0" err="1">
                <a:solidFill>
                  <a:schemeClr val="tx1">
                    <a:lumMod val="85000"/>
                    <a:lumOff val="15000"/>
                  </a:schemeClr>
                </a:solidFill>
              </a:rPr>
              <a:t>dispositivi</a:t>
            </a:r>
            <a:r>
              <a:rPr lang="en-US" sz="2400" spc="200" dirty="0">
                <a:solidFill>
                  <a:schemeClr val="tx1">
                    <a:lumMod val="85000"/>
                    <a:lumOff val="15000"/>
                  </a:schemeClr>
                </a:solidFill>
              </a:rPr>
              <a:t> </a:t>
            </a:r>
            <a:r>
              <a:rPr lang="en-US" sz="2400" spc="200" dirty="0" err="1">
                <a:solidFill>
                  <a:schemeClr val="tx1">
                    <a:lumMod val="85000"/>
                    <a:lumOff val="15000"/>
                  </a:schemeClr>
                </a:solidFill>
              </a:rPr>
              <a:t>mobili</a:t>
            </a:r>
            <a:r>
              <a:rPr lang="en-US" sz="2400" spc="200" dirty="0">
                <a:solidFill>
                  <a:schemeClr val="tx1">
                    <a:lumMod val="85000"/>
                    <a:lumOff val="15000"/>
                  </a:schemeClr>
                </a:solidFill>
              </a:rPr>
              <a:t>. </a:t>
            </a:r>
            <a:br>
              <a:rPr lang="en-US" sz="2400" spc="200" dirty="0">
                <a:solidFill>
                  <a:schemeClr val="tx1">
                    <a:lumMod val="85000"/>
                    <a:lumOff val="15000"/>
                  </a:schemeClr>
                </a:solidFill>
              </a:rPr>
            </a:br>
            <a:br>
              <a:rPr lang="en-US" sz="2400" spc="200" dirty="0">
                <a:solidFill>
                  <a:schemeClr val="tx1">
                    <a:lumMod val="85000"/>
                    <a:lumOff val="15000"/>
                  </a:schemeClr>
                </a:solidFill>
              </a:rPr>
            </a:br>
            <a:r>
              <a:rPr lang="en-US" sz="2400" spc="200" dirty="0" err="1">
                <a:solidFill>
                  <a:schemeClr val="tx1">
                    <a:lumMod val="85000"/>
                    <a:lumOff val="15000"/>
                  </a:schemeClr>
                </a:solidFill>
              </a:rPr>
              <a:t>Consente</a:t>
            </a:r>
            <a:r>
              <a:rPr lang="en-US" sz="2400" spc="200" dirty="0">
                <a:solidFill>
                  <a:schemeClr val="tx1">
                    <a:lumMod val="85000"/>
                    <a:lumOff val="15000"/>
                  </a:schemeClr>
                </a:solidFill>
              </a:rPr>
              <a:t> </a:t>
            </a:r>
            <a:r>
              <a:rPr lang="en-US" sz="2400" spc="200" dirty="0" err="1">
                <a:solidFill>
                  <a:schemeClr val="tx1">
                    <a:lumMod val="85000"/>
                    <a:lumOff val="15000"/>
                  </a:schemeClr>
                </a:solidFill>
              </a:rPr>
              <a:t>agli</a:t>
            </a:r>
            <a:r>
              <a:rPr lang="en-US" sz="2400" spc="200" dirty="0">
                <a:solidFill>
                  <a:schemeClr val="tx1">
                    <a:lumMod val="85000"/>
                    <a:lumOff val="15000"/>
                  </a:schemeClr>
                </a:solidFill>
              </a:rPr>
              <a:t> </a:t>
            </a:r>
            <a:r>
              <a:rPr lang="en-US" sz="2400" spc="200" dirty="0" err="1">
                <a:solidFill>
                  <a:schemeClr val="tx1">
                    <a:lumMod val="85000"/>
                    <a:lumOff val="15000"/>
                  </a:schemeClr>
                </a:solidFill>
              </a:rPr>
              <a:t>utenti</a:t>
            </a:r>
            <a:r>
              <a:rPr lang="en-US" sz="2400" spc="200" dirty="0">
                <a:solidFill>
                  <a:schemeClr val="tx1">
                    <a:lumMod val="85000"/>
                    <a:lumOff val="15000"/>
                  </a:schemeClr>
                </a:solidFill>
              </a:rPr>
              <a:t> di </a:t>
            </a:r>
            <a:r>
              <a:rPr lang="en-US" sz="2400" spc="200" dirty="0" err="1">
                <a:solidFill>
                  <a:schemeClr val="tx1">
                    <a:lumMod val="85000"/>
                    <a:lumOff val="15000"/>
                  </a:schemeClr>
                </a:solidFill>
              </a:rPr>
              <a:t>condividere</a:t>
            </a:r>
            <a:r>
              <a:rPr lang="en-US" sz="2400" spc="200" dirty="0">
                <a:solidFill>
                  <a:schemeClr val="tx1">
                    <a:lumMod val="85000"/>
                    <a:lumOff val="15000"/>
                  </a:schemeClr>
                </a:solidFill>
              </a:rPr>
              <a:t> </a:t>
            </a:r>
            <a:r>
              <a:rPr lang="en-US" sz="2400" spc="200" dirty="0" err="1">
                <a:solidFill>
                  <a:schemeClr val="tx1">
                    <a:lumMod val="85000"/>
                    <a:lumOff val="15000"/>
                  </a:schemeClr>
                </a:solidFill>
              </a:rPr>
              <a:t>foto</a:t>
            </a:r>
            <a:r>
              <a:rPr lang="en-US" sz="2400" spc="200" dirty="0">
                <a:solidFill>
                  <a:schemeClr val="tx1">
                    <a:lumMod val="85000"/>
                    <a:lumOff val="15000"/>
                  </a:schemeClr>
                </a:solidFill>
              </a:rPr>
              <a:t> e video </a:t>
            </a:r>
            <a:r>
              <a:rPr lang="en-US" sz="2400" spc="200" dirty="0" err="1">
                <a:solidFill>
                  <a:schemeClr val="tx1">
                    <a:lumMod val="85000"/>
                    <a:lumOff val="15000"/>
                  </a:schemeClr>
                </a:solidFill>
              </a:rPr>
              <a:t>pubblicamente</a:t>
            </a:r>
            <a:r>
              <a:rPr lang="en-US" sz="2400" spc="200" dirty="0">
                <a:solidFill>
                  <a:schemeClr val="tx1">
                    <a:lumMod val="85000"/>
                    <a:lumOff val="15000"/>
                  </a:schemeClr>
                </a:solidFill>
              </a:rPr>
              <a:t> e </a:t>
            </a:r>
            <a:r>
              <a:rPr lang="en-US" sz="2400" spc="200" dirty="0" err="1">
                <a:solidFill>
                  <a:schemeClr val="tx1">
                    <a:lumMod val="85000"/>
                    <a:lumOff val="15000"/>
                  </a:schemeClr>
                </a:solidFill>
              </a:rPr>
              <a:t>privatamente</a:t>
            </a:r>
            <a:r>
              <a:rPr lang="en-US" sz="2400" spc="200" dirty="0">
                <a:solidFill>
                  <a:schemeClr val="tx1">
                    <a:lumMod val="85000"/>
                    <a:lumOff val="15000"/>
                  </a:schemeClr>
                </a:solidFill>
              </a:rPr>
              <a:t>, </a:t>
            </a:r>
            <a:r>
              <a:rPr lang="en-US" sz="2400" spc="200" dirty="0" err="1">
                <a:solidFill>
                  <a:schemeClr val="tx1">
                    <a:lumMod val="85000"/>
                    <a:lumOff val="15000"/>
                  </a:schemeClr>
                </a:solidFill>
              </a:rPr>
              <a:t>nonché</a:t>
            </a:r>
            <a:r>
              <a:rPr lang="en-US" sz="2400" spc="200" dirty="0">
                <a:solidFill>
                  <a:schemeClr val="tx1">
                    <a:lumMod val="85000"/>
                    <a:lumOff val="15000"/>
                  </a:schemeClr>
                </a:solidFill>
              </a:rPr>
              <a:t> </a:t>
            </a:r>
            <a:r>
              <a:rPr lang="en-US" sz="2400" spc="200" dirty="0" err="1">
                <a:solidFill>
                  <a:schemeClr val="tx1">
                    <a:lumMod val="85000"/>
                    <a:lumOff val="15000"/>
                  </a:schemeClr>
                </a:solidFill>
              </a:rPr>
              <a:t>mediante</a:t>
            </a:r>
            <a:r>
              <a:rPr lang="en-US" sz="2400" spc="200" dirty="0">
                <a:solidFill>
                  <a:schemeClr val="tx1">
                    <a:lumMod val="85000"/>
                    <a:lumOff val="15000"/>
                  </a:schemeClr>
                </a:solidFill>
              </a:rPr>
              <a:t> </a:t>
            </a:r>
            <a:r>
              <a:rPr lang="en-US" sz="2400" spc="200" dirty="0" err="1">
                <a:solidFill>
                  <a:schemeClr val="tx1">
                    <a:lumMod val="85000"/>
                    <a:lumOff val="15000"/>
                  </a:schemeClr>
                </a:solidFill>
              </a:rPr>
              <a:t>una</a:t>
            </a:r>
            <a:r>
              <a:rPr lang="en-US" sz="2400" spc="200" dirty="0">
                <a:solidFill>
                  <a:schemeClr val="tx1">
                    <a:lumMod val="85000"/>
                    <a:lumOff val="15000"/>
                  </a:schemeClr>
                </a:solidFill>
              </a:rPr>
              <a:t> </a:t>
            </a:r>
            <a:r>
              <a:rPr lang="en-US" sz="2400" spc="200" dirty="0" err="1">
                <a:solidFill>
                  <a:schemeClr val="tx1">
                    <a:lumMod val="85000"/>
                    <a:lumOff val="15000"/>
                  </a:schemeClr>
                </a:solidFill>
              </a:rPr>
              <a:t>varietà</a:t>
            </a:r>
            <a:r>
              <a:rPr lang="en-US" sz="2400" spc="200" dirty="0">
                <a:solidFill>
                  <a:schemeClr val="tx1">
                    <a:lumMod val="85000"/>
                    <a:lumOff val="15000"/>
                  </a:schemeClr>
                </a:solidFill>
              </a:rPr>
              <a:t> di </a:t>
            </a:r>
            <a:r>
              <a:rPr lang="en-US" sz="2400" spc="200" dirty="0" err="1">
                <a:solidFill>
                  <a:schemeClr val="tx1">
                    <a:lumMod val="85000"/>
                    <a:lumOff val="15000"/>
                  </a:schemeClr>
                </a:solidFill>
              </a:rPr>
              <a:t>altre</a:t>
            </a:r>
            <a:r>
              <a:rPr lang="en-US" sz="2400" spc="200" dirty="0">
                <a:solidFill>
                  <a:schemeClr val="tx1">
                    <a:lumMod val="85000"/>
                    <a:lumOff val="15000"/>
                  </a:schemeClr>
                </a:solidFill>
              </a:rPr>
              <a:t> </a:t>
            </a:r>
            <a:r>
              <a:rPr lang="en-US" sz="2400" spc="200" dirty="0" err="1">
                <a:solidFill>
                  <a:schemeClr val="tx1">
                    <a:lumMod val="85000"/>
                    <a:lumOff val="15000"/>
                  </a:schemeClr>
                </a:solidFill>
              </a:rPr>
              <a:t>piattaforme</a:t>
            </a:r>
            <a:r>
              <a:rPr lang="en-US" sz="2400" spc="200" dirty="0">
                <a:solidFill>
                  <a:schemeClr val="tx1">
                    <a:lumMod val="85000"/>
                    <a:lumOff val="15000"/>
                  </a:schemeClr>
                </a:solidFill>
              </a:rPr>
              <a:t> di social networking come Facebook, Twitter e Tumblr. </a:t>
            </a:r>
            <a:r>
              <a:rPr lang="en-US" sz="2400" spc="200" dirty="0" err="1">
                <a:solidFill>
                  <a:schemeClr val="tx1">
                    <a:lumMod val="85000"/>
                    <a:lumOff val="15000"/>
                  </a:schemeClr>
                </a:solidFill>
              </a:rPr>
              <a:t>Creato</a:t>
            </a:r>
            <a:r>
              <a:rPr lang="en-US" sz="2400" spc="200" dirty="0">
                <a:solidFill>
                  <a:schemeClr val="tx1">
                    <a:lumMod val="85000"/>
                    <a:lumOff val="15000"/>
                  </a:schemeClr>
                </a:solidFill>
              </a:rPr>
              <a:t> da Kevin Systrom e Mike Krieger, Instagram è </a:t>
            </a:r>
            <a:r>
              <a:rPr lang="en-US" sz="2400" spc="200" dirty="0" err="1">
                <a:solidFill>
                  <a:schemeClr val="tx1">
                    <a:lumMod val="85000"/>
                    <a:lumOff val="15000"/>
                  </a:schemeClr>
                </a:solidFill>
              </a:rPr>
              <a:t>stato</a:t>
            </a:r>
            <a:r>
              <a:rPr lang="en-US" sz="2400" spc="200" dirty="0">
                <a:solidFill>
                  <a:schemeClr val="tx1">
                    <a:lumMod val="85000"/>
                    <a:lumOff val="15000"/>
                  </a:schemeClr>
                </a:solidFill>
              </a:rPr>
              <a:t> </a:t>
            </a:r>
            <a:r>
              <a:rPr lang="en-US" sz="2400" spc="200" dirty="0" err="1">
                <a:solidFill>
                  <a:schemeClr val="tx1">
                    <a:lumMod val="85000"/>
                    <a:lumOff val="15000"/>
                  </a:schemeClr>
                </a:solidFill>
              </a:rPr>
              <a:t>lanciato</a:t>
            </a:r>
            <a:r>
              <a:rPr lang="en-US" sz="2400" spc="200" dirty="0">
                <a:solidFill>
                  <a:schemeClr val="tx1">
                    <a:lumMod val="85000"/>
                    <a:lumOff val="15000"/>
                  </a:schemeClr>
                </a:solidFill>
              </a:rPr>
              <a:t> </a:t>
            </a:r>
            <a:r>
              <a:rPr lang="en-US" sz="2400" spc="200" dirty="0" err="1">
                <a:solidFill>
                  <a:schemeClr val="tx1">
                    <a:lumMod val="85000"/>
                    <a:lumOff val="15000"/>
                  </a:schemeClr>
                </a:solidFill>
              </a:rPr>
              <a:t>nell'ottobre</a:t>
            </a:r>
            <a:r>
              <a:rPr lang="en-US" sz="2400" spc="200" dirty="0">
                <a:solidFill>
                  <a:schemeClr val="tx1">
                    <a:lumMod val="85000"/>
                    <a:lumOff val="15000"/>
                  </a:schemeClr>
                </a:solidFill>
              </a:rPr>
              <a:t> 2010 come app mobile </a:t>
            </a:r>
            <a:r>
              <a:rPr lang="en-US" sz="2400" spc="200" dirty="0" err="1">
                <a:solidFill>
                  <a:schemeClr val="tx1">
                    <a:lumMod val="85000"/>
                    <a:lumOff val="15000"/>
                  </a:schemeClr>
                </a:solidFill>
              </a:rPr>
              <a:t>gratuita</a:t>
            </a:r>
            <a:r>
              <a:rPr lang="en-US" sz="2400" spc="200" dirty="0">
                <a:solidFill>
                  <a:schemeClr val="tx1">
                    <a:lumMod val="85000"/>
                    <a:lumOff val="15000"/>
                  </a:schemeClr>
                </a:solidFill>
              </a:rPr>
              <a:t>. </a:t>
            </a:r>
            <a:r>
              <a:rPr lang="en-US" sz="2400" spc="200" dirty="0" err="1">
                <a:solidFill>
                  <a:schemeClr val="tx1">
                    <a:lumMod val="85000"/>
                    <a:lumOff val="15000"/>
                  </a:schemeClr>
                </a:solidFill>
              </a:rPr>
              <a:t>L'azienda</a:t>
            </a:r>
            <a:r>
              <a:rPr lang="en-US" sz="2400" spc="200" dirty="0">
                <a:solidFill>
                  <a:schemeClr val="tx1">
                    <a:lumMod val="85000"/>
                    <a:lumOff val="15000"/>
                  </a:schemeClr>
                </a:solidFill>
              </a:rPr>
              <a:t> è </a:t>
            </a:r>
            <a:r>
              <a:rPr lang="en-US" sz="2400" spc="200" dirty="0" err="1">
                <a:solidFill>
                  <a:schemeClr val="tx1">
                    <a:lumMod val="85000"/>
                    <a:lumOff val="15000"/>
                  </a:schemeClr>
                </a:solidFill>
              </a:rPr>
              <a:t>stata</a:t>
            </a:r>
            <a:r>
              <a:rPr lang="en-US" sz="2400" spc="200" dirty="0">
                <a:solidFill>
                  <a:schemeClr val="tx1">
                    <a:lumMod val="85000"/>
                    <a:lumOff val="15000"/>
                  </a:schemeClr>
                </a:solidFill>
              </a:rPr>
              <a:t> </a:t>
            </a:r>
            <a:r>
              <a:rPr lang="en-US" sz="2400" spc="200" dirty="0" err="1">
                <a:solidFill>
                  <a:schemeClr val="tx1">
                    <a:lumMod val="85000"/>
                    <a:lumOff val="15000"/>
                  </a:schemeClr>
                </a:solidFill>
              </a:rPr>
              <a:t>acquistata</a:t>
            </a:r>
            <a:r>
              <a:rPr lang="en-US" sz="2400" spc="200" dirty="0">
                <a:solidFill>
                  <a:schemeClr val="tx1">
                    <a:lumMod val="85000"/>
                    <a:lumOff val="15000"/>
                  </a:schemeClr>
                </a:solidFill>
              </a:rPr>
              <a:t> da Facebook </a:t>
            </a:r>
            <a:r>
              <a:rPr lang="en-US" sz="2400" spc="200" dirty="0" err="1">
                <a:solidFill>
                  <a:schemeClr val="tx1">
                    <a:lumMod val="85000"/>
                    <a:lumOff val="15000"/>
                  </a:schemeClr>
                </a:solidFill>
              </a:rPr>
              <a:t>nell'aprile</a:t>
            </a:r>
            <a:r>
              <a:rPr lang="en-US" sz="2400" spc="200" dirty="0">
                <a:solidFill>
                  <a:schemeClr val="tx1">
                    <a:lumMod val="85000"/>
                    <a:lumOff val="15000"/>
                  </a:schemeClr>
                </a:solidFill>
              </a:rPr>
              <a:t> 2012 per circa un </a:t>
            </a:r>
            <a:r>
              <a:rPr lang="en-US" sz="2400" spc="200" dirty="0" err="1">
                <a:solidFill>
                  <a:schemeClr val="tx1">
                    <a:lumMod val="85000"/>
                    <a:lumOff val="15000"/>
                  </a:schemeClr>
                </a:solidFill>
              </a:rPr>
              <a:t>miliardo</a:t>
            </a:r>
            <a:r>
              <a:rPr lang="en-US" sz="2400" spc="200" dirty="0">
                <a:solidFill>
                  <a:schemeClr val="tx1">
                    <a:lumMod val="85000"/>
                    <a:lumOff val="15000"/>
                  </a:schemeClr>
                </a:solidFill>
              </a:rPr>
              <a:t> di </a:t>
            </a:r>
            <a:r>
              <a:rPr lang="en-US" sz="2400" spc="200" dirty="0" err="1">
                <a:solidFill>
                  <a:schemeClr val="tx1">
                    <a:lumMod val="85000"/>
                    <a:lumOff val="15000"/>
                  </a:schemeClr>
                </a:solidFill>
              </a:rPr>
              <a:t>dollari</a:t>
            </a:r>
            <a:r>
              <a:rPr lang="en-US" sz="2400" spc="200" dirty="0">
                <a:solidFill>
                  <a:schemeClr val="tx1">
                    <a:lumMod val="85000"/>
                    <a:lumOff val="15000"/>
                  </a:schemeClr>
                </a:solidFill>
              </a:rPr>
              <a:t> in </a:t>
            </a:r>
            <a:r>
              <a:rPr lang="en-US" sz="2400" spc="200" dirty="0" err="1">
                <a:solidFill>
                  <a:schemeClr val="tx1">
                    <a:lumMod val="85000"/>
                    <a:lumOff val="15000"/>
                  </a:schemeClr>
                </a:solidFill>
              </a:rPr>
              <a:t>contanti</a:t>
            </a:r>
            <a:r>
              <a:rPr lang="en-US" sz="2400" spc="200" dirty="0">
                <a:solidFill>
                  <a:schemeClr val="tx1">
                    <a:lumMod val="85000"/>
                    <a:lumOff val="15000"/>
                  </a:schemeClr>
                </a:solidFill>
              </a:rPr>
              <a:t> e </a:t>
            </a:r>
            <a:r>
              <a:rPr lang="en-US" sz="2400" spc="200" dirty="0" err="1">
                <a:solidFill>
                  <a:schemeClr val="tx1">
                    <a:lumMod val="85000"/>
                    <a:lumOff val="15000"/>
                  </a:schemeClr>
                </a:solidFill>
              </a:rPr>
              <a:t>azioni</a:t>
            </a:r>
            <a:r>
              <a:rPr lang="en-US" sz="2400" spc="200" dirty="0">
                <a:solidFill>
                  <a:schemeClr val="tx1">
                    <a:lumMod val="85000"/>
                    <a:lumOff val="15000"/>
                  </a:schemeClr>
                </a:solidFill>
              </a:rPr>
              <a:t>.</a:t>
            </a:r>
          </a:p>
        </p:txBody>
      </p:sp>
      <p:pic>
        <p:nvPicPr>
          <p:cNvPr id="6146" name="Picture 2" descr="Risultato immagine per instagram">
            <a:extLst>
              <a:ext uri="{FF2B5EF4-FFF2-40B4-BE49-F238E27FC236}">
                <a16:creationId xmlns:a16="http://schemas.microsoft.com/office/drawing/2014/main" id="{5A5A7444-B75F-2CB4-7B12-179825C1D0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430209"/>
            <a:ext cx="3993942" cy="3978755"/>
          </a:xfrm>
          <a:prstGeom prst="rect">
            <a:avLst/>
          </a:prstGeom>
          <a:noFill/>
          <a:extLst>
            <a:ext uri="{909E8E84-426E-40DD-AFC4-6F175D3DCCD1}">
              <a14:hiddenFill xmlns:a14="http://schemas.microsoft.com/office/drawing/2010/main">
                <a:solidFill>
                  <a:srgbClr val="FFFFFF"/>
                </a:solidFill>
              </a14:hiddenFill>
            </a:ext>
          </a:extLst>
        </p:spPr>
      </p:pic>
      <p:cxnSp>
        <p:nvCxnSpPr>
          <p:cNvPr id="6157" name="Straight Connector 6156">
            <a:extLst>
              <a:ext uri="{FF2B5EF4-FFF2-40B4-BE49-F238E27FC236}">
                <a16:creationId xmlns:a16="http://schemas.microsoft.com/office/drawing/2014/main" id="{B9A2B59D-5173-41AC-83C2-07213C352B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54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4365356" y="806365"/>
            <a:ext cx="7020747" cy="5229630"/>
          </a:xfrm>
        </p:spPr>
        <p:txBody>
          <a:bodyPr vert="horz" lIns="91440" tIns="45720" rIns="91440" bIns="45720" rtlCol="0" anchor="ctr">
            <a:normAutofit/>
          </a:bodyPr>
          <a:lstStyle/>
          <a:p>
            <a:r>
              <a:rPr lang="en-US" sz="3100" b="1" spc="200"/>
              <a:t>• Aumentare la brand awareness.</a:t>
            </a:r>
            <a:br>
              <a:rPr lang="en-US" sz="3100" b="1" spc="200"/>
            </a:br>
            <a:br>
              <a:rPr lang="en-US" sz="3100" b="1" spc="200"/>
            </a:br>
            <a:r>
              <a:rPr lang="en-US" sz="3100" b="1" spc="200"/>
              <a:t>• Dare visibilità alla cultura aziendale.</a:t>
            </a:r>
            <a:br>
              <a:rPr lang="en-US" sz="3100" b="1" spc="200"/>
            </a:br>
            <a:br>
              <a:rPr lang="en-US" sz="3100" b="1" spc="200"/>
            </a:br>
            <a:r>
              <a:rPr lang="en-US" sz="3100" b="1" spc="200"/>
              <a:t>• Mostrare il vostro team e assumere nuovi talenti.</a:t>
            </a:r>
            <a:br>
              <a:rPr lang="en-US" sz="3100" b="1" spc="200"/>
            </a:br>
            <a:br>
              <a:rPr lang="en-US" sz="3100" b="1" spc="200"/>
            </a:br>
            <a:r>
              <a:rPr lang="en-US" sz="3100" b="1" spc="200"/>
              <a:t>• Aumentare l'engagement e la customer loyalty.</a:t>
            </a:r>
            <a:br>
              <a:rPr lang="en-US" sz="3100" b="1" spc="200"/>
            </a:br>
            <a:br>
              <a:rPr lang="en-US" sz="3100" b="1" spc="200"/>
            </a:br>
            <a:r>
              <a:rPr lang="en-US" sz="3100" b="1" spc="200"/>
              <a:t>• Illustrare prodotti e servizi.</a:t>
            </a:r>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81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4365356" y="806365"/>
            <a:ext cx="7020747" cy="5229630"/>
          </a:xfrm>
        </p:spPr>
        <p:txBody>
          <a:bodyPr vert="horz" lIns="91440" tIns="45720" rIns="91440" bIns="45720" rtlCol="0" anchor="ctr">
            <a:normAutofit/>
          </a:bodyPr>
          <a:lstStyle/>
          <a:p>
            <a:r>
              <a:rPr lang="en-US" sz="2600" b="1" spc="200"/>
              <a:t>• Migliorare e arricchire la partecipazione a eventi.</a:t>
            </a:r>
            <a:br>
              <a:rPr lang="en-US" sz="2600" b="1" spc="200"/>
            </a:br>
            <a:br>
              <a:rPr lang="en-US" sz="2600" b="1" spc="200"/>
            </a:br>
            <a:r>
              <a:rPr lang="en-US" sz="2600" b="1" spc="200"/>
              <a:t>• Incentivare l'engagement rispetto al brand.</a:t>
            </a:r>
            <a:br>
              <a:rPr lang="en-US" sz="2600" b="1" spc="200"/>
            </a:br>
            <a:br>
              <a:rPr lang="en-US" sz="2600" b="1" spc="200"/>
            </a:br>
            <a:r>
              <a:rPr lang="en-US" sz="2600" b="1" spc="200"/>
              <a:t>• Condividere notizie aziendali.</a:t>
            </a:r>
            <a:br>
              <a:rPr lang="en-US" sz="2600" b="1" spc="200"/>
            </a:br>
            <a:br>
              <a:rPr lang="en-US" sz="2600" b="1" spc="200"/>
            </a:br>
            <a:r>
              <a:rPr lang="en-US" sz="2600" b="1" spc="200"/>
              <a:t>• Far crescere la community.</a:t>
            </a:r>
            <a:br>
              <a:rPr lang="en-US" sz="2600" b="1" spc="200"/>
            </a:br>
            <a:br>
              <a:rPr lang="en-US" sz="2600" b="1" spc="200"/>
            </a:br>
            <a:r>
              <a:rPr lang="en-US" sz="2600" b="1" spc="200"/>
              <a:t>• Connettersi con gli influencer. </a:t>
            </a:r>
            <a:br>
              <a:rPr lang="en-US" sz="2600" b="1" spc="200"/>
            </a:br>
            <a:br>
              <a:rPr lang="en-US" sz="2600" b="1" spc="200"/>
            </a:br>
            <a:r>
              <a:rPr lang="en-US" sz="2600" b="1" spc="200"/>
              <a:t>• Aumentare le vendite mediante un'app di terze parti.</a:t>
            </a:r>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0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47" name="Straight Connector 10246">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49" name="Rectangle 1024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51" name="Straight Connector 1025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DB7DA4C5-3C47-BD48-224E-F8B82D455918}"/>
              </a:ext>
            </a:extLst>
          </p:cNvPr>
          <p:cNvSpPr txBox="1"/>
          <p:nvPr/>
        </p:nvSpPr>
        <p:spPr>
          <a:xfrm>
            <a:off x="1024129" y="2286000"/>
            <a:ext cx="3791711" cy="393192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b="1">
                <a:solidFill>
                  <a:srgbClr val="FFFFFF"/>
                </a:solidFill>
                <a:effectLst/>
              </a:rPr>
              <a:t>YouTube</a:t>
            </a:r>
            <a:r>
              <a:rPr lang="en-US">
                <a:solidFill>
                  <a:srgbClr val="FFFFFF"/>
                </a:solidFill>
                <a:effectLst/>
              </a:rPr>
              <a:t> è un sito di condivisione video con sede in California. È stato acquistato da Google nel novembre 2006 per 1,65 miliardi di dollari; attualmente opera come società controllata di Google. Il sito consente agli utenti di caricare, visualizzare, valutare, condividere, commentare e integrare i contenuti preferiti.</a:t>
            </a:r>
          </a:p>
        </p:txBody>
      </p:sp>
      <p:pic>
        <p:nvPicPr>
          <p:cNvPr id="10242" name="Picture 2" descr="Instituts de la UdG &gt; Ecologia Aquàtica &gt; Presentació">
            <a:extLst>
              <a:ext uri="{FF2B5EF4-FFF2-40B4-BE49-F238E27FC236}">
                <a16:creationId xmlns:a16="http://schemas.microsoft.com/office/drawing/2014/main" id="{083DE17F-B1E2-F9C1-1CFE-DE4635810C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701039"/>
            <a:ext cx="5455921" cy="545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14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71" name="Straight Connector 11270">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73" name="Rectangle 112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95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Visualizza dettagli immagine correlata">
            <a:extLst>
              <a:ext uri="{FF2B5EF4-FFF2-40B4-BE49-F238E27FC236}">
                <a16:creationId xmlns:a16="http://schemas.microsoft.com/office/drawing/2014/main" id="{93D4AA9D-12B1-53CA-C8BF-1D5757D14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34" r="1" b="29475"/>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275" name="Rectangle 112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90EB67CD-03C6-A2F0-3FFC-BD4D11D9052B}"/>
              </a:ext>
            </a:extLst>
          </p:cNvPr>
          <p:cNvSpPr txBox="1"/>
          <p:nvPr/>
        </p:nvSpPr>
        <p:spPr>
          <a:xfrm>
            <a:off x="8029319" y="917725"/>
            <a:ext cx="3424739" cy="4852362"/>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a:solidFill>
                  <a:srgbClr val="FFFFFF"/>
                </a:solidFill>
                <a:effectLst/>
              </a:rPr>
              <a:t>La maggior parte dei contenuti di YouTube è caricata da singoli individui, ma imprese del mercato dei media come BBC, CBS e Vevo offrono parte dei loro materiali tramite YouTube nel quadro di un accordo di partnership. La maggior parte dei video è visualizzabile gratuitamente; ci sono però delle eccezioni, tra cui i canali premium su abbonamento, il noleggio di film e il servizio in abbonamento YouTube Red, che consente di vedere il sito senza pubblicità e di accedere a contenuti esclusivi realizzati in partnership con alcuni utenti.</a:t>
            </a:r>
          </a:p>
          <a:p>
            <a:pPr defTabSz="914400">
              <a:lnSpc>
                <a:spcPct val="90000"/>
              </a:lnSpc>
              <a:spcAft>
                <a:spcPts val="600"/>
              </a:spcAft>
              <a:buClr>
                <a:schemeClr val="accent1"/>
              </a:buClr>
            </a:pPr>
            <a:endParaRPr lang="en-US">
              <a:solidFill>
                <a:srgbClr val="FFFFFF"/>
              </a:solidFill>
              <a:effectLst/>
            </a:endParaRPr>
          </a:p>
          <a:p>
            <a:pPr defTabSz="914400">
              <a:lnSpc>
                <a:spcPct val="90000"/>
              </a:lnSpc>
              <a:spcAft>
                <a:spcPts val="600"/>
              </a:spcAft>
              <a:buClr>
                <a:schemeClr val="accent1"/>
              </a:buClr>
            </a:pPr>
            <a:endParaRPr lang="en-US">
              <a:solidFill>
                <a:srgbClr val="FFFFFF"/>
              </a:solidFill>
            </a:endParaRPr>
          </a:p>
        </p:txBody>
      </p:sp>
    </p:spTree>
    <p:extLst>
      <p:ext uri="{BB962C8B-B14F-4D97-AF65-F5344CB8AC3E}">
        <p14:creationId xmlns:p14="http://schemas.microsoft.com/office/powerpoint/2010/main" val="9795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asellaDiTesto 1">
            <a:extLst>
              <a:ext uri="{FF2B5EF4-FFF2-40B4-BE49-F238E27FC236}">
                <a16:creationId xmlns:a16="http://schemas.microsoft.com/office/drawing/2014/main" id="{23994661-C7BE-E22C-AB1B-38228B9442D8}"/>
              </a:ext>
            </a:extLst>
          </p:cNvPr>
          <p:cNvGraphicFramePr/>
          <p:nvPr>
            <p:extLst>
              <p:ext uri="{D42A27DB-BD31-4B8C-83A1-F6EECF244321}">
                <p14:modId xmlns:p14="http://schemas.microsoft.com/office/powerpoint/2010/main" val="10726365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58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00F5CD23-91A8-DF26-EABA-537221A2630A}"/>
              </a:ext>
            </a:extLst>
          </p:cNvPr>
          <p:cNvSpPr txBox="1"/>
          <p:nvPr/>
        </p:nvSpPr>
        <p:spPr>
          <a:xfrm>
            <a:off x="1024128" y="2286000"/>
            <a:ext cx="6066818"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b="1">
                <a:effectLst/>
              </a:rPr>
              <a:t>Blog marketing e vantaggi dei blog aziendali</a:t>
            </a:r>
          </a:p>
          <a:p>
            <a:pPr defTabSz="914400">
              <a:lnSpc>
                <a:spcPct val="90000"/>
              </a:lnSpc>
              <a:spcAft>
                <a:spcPts val="600"/>
              </a:spcAft>
              <a:buClr>
                <a:schemeClr val="accent1"/>
              </a:buClr>
            </a:pPr>
            <a:endParaRPr lang="en-US" b="1">
              <a:effectLst/>
            </a:endParaRPr>
          </a:p>
          <a:p>
            <a:pPr defTabSz="914400">
              <a:lnSpc>
                <a:spcPct val="90000"/>
              </a:lnSpc>
              <a:spcAft>
                <a:spcPts val="600"/>
              </a:spcAft>
              <a:buClr>
                <a:schemeClr val="accent1"/>
              </a:buClr>
            </a:pPr>
            <a:r>
              <a:rPr lang="en-US">
                <a:effectLst/>
              </a:rPr>
              <a:t>Il blog marketing è il processo con cui raggiungere il vostro target attraverso un blog. Molte aziende utilizzano una stessa piattaforma di blogging, come WordPress, sia per il sito sia per il blog. Il blogging offre ai consumatori contenuti nuovi; per loro e per le aziende, è un modo per interagire. Ecco l'elenco dei vantaggi principali di un blog.</a:t>
            </a:r>
          </a:p>
          <a:p>
            <a:pPr defTabSz="914400">
              <a:lnSpc>
                <a:spcPct val="90000"/>
              </a:lnSpc>
              <a:spcAft>
                <a:spcPts val="600"/>
              </a:spcAft>
              <a:buClr>
                <a:schemeClr val="accent1"/>
              </a:buClr>
            </a:pPr>
            <a:endParaRPr lang="en-US">
              <a:effectLst/>
            </a:endParaRPr>
          </a:p>
          <a:p>
            <a:pPr defTabSz="914400">
              <a:lnSpc>
                <a:spcPct val="90000"/>
              </a:lnSpc>
              <a:spcAft>
                <a:spcPts val="600"/>
              </a:spcAft>
              <a:buClr>
                <a:schemeClr val="accent1"/>
              </a:buClr>
            </a:pPr>
            <a:endParaRPr lang="en-US"/>
          </a:p>
        </p:txBody>
      </p:sp>
      <p:pic>
        <p:nvPicPr>
          <p:cNvPr id="4" name="Picture 3" descr="Mani su tastiera e mouse">
            <a:extLst>
              <a:ext uri="{FF2B5EF4-FFF2-40B4-BE49-F238E27FC236}">
                <a16:creationId xmlns:a16="http://schemas.microsoft.com/office/drawing/2014/main" id="{768DCF90-C627-052A-AC3A-A5156980BA91}"/>
              </a:ext>
            </a:extLst>
          </p:cNvPr>
          <p:cNvPicPr>
            <a:picLocks noChangeAspect="1"/>
          </p:cNvPicPr>
          <p:nvPr/>
        </p:nvPicPr>
        <p:blipFill rotWithShape="1">
          <a:blip r:embed="rId2"/>
          <a:srcRect l="35445" r="19395" b="-1"/>
          <a:stretch/>
        </p:blipFill>
        <p:spPr>
          <a:xfrm>
            <a:off x="7552266" y="10"/>
            <a:ext cx="4639733" cy="6857990"/>
          </a:xfrm>
          <a:prstGeom prst="rect">
            <a:avLst/>
          </a:prstGeom>
        </p:spPr>
      </p:pic>
    </p:spTree>
    <p:extLst>
      <p:ext uri="{BB962C8B-B14F-4D97-AF65-F5344CB8AC3E}">
        <p14:creationId xmlns:p14="http://schemas.microsoft.com/office/powerpoint/2010/main" val="1342199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BA05EC41-CAED-B040-1423-D89596D0C459}"/>
              </a:ext>
            </a:extLst>
          </p:cNvPr>
          <p:cNvSpPr txBox="1"/>
          <p:nvPr/>
        </p:nvSpPr>
        <p:spPr>
          <a:xfrm>
            <a:off x="1024128" y="2286000"/>
            <a:ext cx="6066818"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a:effectLst/>
              </a:rPr>
              <a:t>• Si può aprire e gestire a costo zero: esistono piattaforme di blog-ging gratuite che conferiscono al blog un aspetto professionale, ma per fare un blog marketing personalizzato per la propria azienda è consigliabile un hosting in autonomia.</a:t>
            </a:r>
          </a:p>
          <a:p>
            <a:pPr defTabSz="914400">
              <a:lnSpc>
                <a:spcPct val="90000"/>
              </a:lnSpc>
              <a:spcAft>
                <a:spcPts val="600"/>
              </a:spcAft>
              <a:buClr>
                <a:schemeClr val="accent1"/>
              </a:buClr>
            </a:pPr>
            <a:endParaRPr lang="en-US">
              <a:effectLst/>
            </a:endParaRPr>
          </a:p>
          <a:p>
            <a:pPr defTabSz="914400">
              <a:lnSpc>
                <a:spcPct val="90000"/>
              </a:lnSpc>
              <a:spcAft>
                <a:spcPts val="600"/>
              </a:spcAft>
              <a:buClr>
                <a:schemeClr val="accent1"/>
              </a:buClr>
              <a:buFont typeface="Arial" panose="020B0604020202020204" pitchFamily="34" charset="0"/>
              <a:buChar char="•"/>
            </a:pPr>
            <a:r>
              <a:rPr lang="en-US">
                <a:effectLst/>
              </a:rPr>
              <a:t>﻿﻿Offre modi efficaci per generare traffico e visite: dare suggerimenti, fare aggiornamenti e offrire contenuti nuovi fornisce agli utenti buoni motivi per ritornare sul vostro sito web aziendale.</a:t>
            </a:r>
          </a:p>
          <a:p>
            <a:pPr defTabSz="914400">
              <a:lnSpc>
                <a:spcPct val="90000"/>
              </a:lnSpc>
              <a:spcAft>
                <a:spcPts val="600"/>
              </a:spcAft>
              <a:buClr>
                <a:schemeClr val="accent1"/>
              </a:buClr>
            </a:pPr>
            <a:endParaRPr lang="en-US">
              <a:effectLst/>
            </a:endParaRPr>
          </a:p>
          <a:p>
            <a:pPr defTabSz="914400">
              <a:lnSpc>
                <a:spcPct val="90000"/>
              </a:lnSpc>
              <a:spcAft>
                <a:spcPts val="600"/>
              </a:spcAft>
              <a:buClr>
                <a:schemeClr val="accent1"/>
              </a:buClr>
            </a:pPr>
            <a:endParaRPr lang="en-US"/>
          </a:p>
        </p:txBody>
      </p:sp>
      <p:pic>
        <p:nvPicPr>
          <p:cNvPr id="4" name="Picture 3" descr="Vista dall’alto di uno spazio di lavoro verde menta con un computer portatile, un caffè, un blocco appunti, una penna, occhiali e mouse">
            <a:extLst>
              <a:ext uri="{FF2B5EF4-FFF2-40B4-BE49-F238E27FC236}">
                <a16:creationId xmlns:a16="http://schemas.microsoft.com/office/drawing/2014/main" id="{84AC1CA4-D4DF-6284-05B3-CD3B5EEB8AFE}"/>
              </a:ext>
            </a:extLst>
          </p:cNvPr>
          <p:cNvPicPr>
            <a:picLocks noChangeAspect="1"/>
          </p:cNvPicPr>
          <p:nvPr/>
        </p:nvPicPr>
        <p:blipFill rotWithShape="1">
          <a:blip r:embed="rId2"/>
          <a:srcRect r="54840" b="-1"/>
          <a:stretch/>
        </p:blipFill>
        <p:spPr>
          <a:xfrm>
            <a:off x="7552266" y="10"/>
            <a:ext cx="4639733" cy="6857990"/>
          </a:xfrm>
          <a:prstGeom prst="rect">
            <a:avLst/>
          </a:prstGeom>
        </p:spPr>
      </p:pic>
    </p:spTree>
    <p:extLst>
      <p:ext uri="{BB962C8B-B14F-4D97-AF65-F5344CB8AC3E}">
        <p14:creationId xmlns:p14="http://schemas.microsoft.com/office/powerpoint/2010/main" val="236782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87621267-B604-E1A8-143D-C1427C5ADD3D}"/>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b="1">
                <a:effectLst/>
              </a:rPr>
              <a:t>Come fare blog marketing in modo efficace</a:t>
            </a:r>
          </a:p>
          <a:p>
            <a:pPr defTabSz="914400">
              <a:lnSpc>
                <a:spcPct val="90000"/>
              </a:lnSpc>
              <a:spcAft>
                <a:spcPts val="600"/>
              </a:spcAft>
              <a:buClr>
                <a:schemeClr val="accent1"/>
              </a:buClr>
            </a:pPr>
            <a:r>
              <a:rPr lang="en-US">
                <a:effectLst/>
              </a:rPr>
              <a:t>Come abbiamo detto, il blogging può aiutarvi a migliorare notevolmente il vostro social media marketing.</a:t>
            </a:r>
          </a:p>
          <a:p>
            <a:pPr defTabSz="914400">
              <a:lnSpc>
                <a:spcPct val="90000"/>
              </a:lnSpc>
              <a:spcAft>
                <a:spcPts val="600"/>
              </a:spcAft>
              <a:buClr>
                <a:schemeClr val="accent1"/>
              </a:buClr>
            </a:pPr>
            <a:endParaRPr lang="en-US">
              <a:effectLst/>
            </a:endParaRPr>
          </a:p>
          <a:p>
            <a:pPr marL="285750" indent="-285750" defTabSz="914400">
              <a:lnSpc>
                <a:spcPct val="90000"/>
              </a:lnSpc>
              <a:spcAft>
                <a:spcPts val="600"/>
              </a:spcAft>
              <a:buClr>
                <a:schemeClr val="accent1"/>
              </a:buClr>
              <a:buFont typeface="Arial" panose="020B0604020202020204" pitchFamily="34" charset="0"/>
              <a:buChar char="•"/>
            </a:pPr>
            <a:r>
              <a:rPr lang="en-US">
                <a:effectLst/>
                <a:highlight>
                  <a:srgbClr val="F68000"/>
                </a:highlight>
              </a:rPr>
              <a:t>Fate un piano di marketing per il vostro blog</a:t>
            </a:r>
            <a:r>
              <a:rPr lang="en-US">
                <a:effectLst/>
              </a:rPr>
              <a:t>: definire un obiettivo e specificarlo nella forma di un piano di marketing per il blog aiuta a garantire che il social media manager segua un processo coerente.</a:t>
            </a:r>
          </a:p>
          <a:p>
            <a:pPr defTabSz="914400">
              <a:lnSpc>
                <a:spcPct val="90000"/>
              </a:lnSpc>
              <a:spcAft>
                <a:spcPts val="600"/>
              </a:spcAft>
              <a:buClr>
                <a:schemeClr val="accent1"/>
              </a:buClr>
            </a:pPr>
            <a:endParaRPr lang="en-US">
              <a:effectLst/>
            </a:endParaRPr>
          </a:p>
          <a:p>
            <a:pPr defTabSz="914400">
              <a:lnSpc>
                <a:spcPct val="90000"/>
              </a:lnSpc>
              <a:spcAft>
                <a:spcPts val="600"/>
              </a:spcAft>
              <a:buClr>
                <a:schemeClr val="accent1"/>
              </a:buClr>
            </a:pPr>
            <a:endParaRPr lang="en-US"/>
          </a:p>
        </p:txBody>
      </p:sp>
    </p:spTree>
    <p:extLst>
      <p:ext uri="{BB962C8B-B14F-4D97-AF65-F5344CB8AC3E}">
        <p14:creationId xmlns:p14="http://schemas.microsoft.com/office/powerpoint/2010/main" val="3996964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319" name="Straight Connector 13318">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321" name="Rectangle 133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05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Blogging For Kids Under 13: Advantages and Disadvantages">
            <a:extLst>
              <a:ext uri="{FF2B5EF4-FFF2-40B4-BE49-F238E27FC236}">
                <a16:creationId xmlns:a16="http://schemas.microsoft.com/office/drawing/2014/main" id="{A8BF85C1-4D2B-E923-2FBA-0162D701E6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4993"/>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323" name="Rectangle 133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8521A822-1A27-E965-3AB8-CD01508BCF44}"/>
              </a:ext>
            </a:extLst>
          </p:cNvPr>
          <p:cNvSpPr txBox="1"/>
          <p:nvPr/>
        </p:nvSpPr>
        <p:spPr>
          <a:xfrm>
            <a:off x="8029319" y="917725"/>
            <a:ext cx="3424739" cy="4852362"/>
          </a:xfrm>
          <a:prstGeom prst="rect">
            <a:avLst/>
          </a:prstGeom>
        </p:spPr>
        <p:txBody>
          <a:bodyPr vert="horz" lIns="45720" tIns="45720" rIns="45720" bIns="45720" rtlCol="0" anchor="ctr">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a:solidFill>
                  <a:srgbClr val="FFFFFF"/>
                </a:solidFill>
                <a:effectLst/>
                <a:highlight>
                  <a:srgbClr val="F68000"/>
                </a:highlight>
              </a:rPr>
              <a:t>Configurate la vostra piattaforma di blogging</a:t>
            </a:r>
            <a:r>
              <a:rPr lang="en-US">
                <a:solidFill>
                  <a:srgbClr val="FFFFFF"/>
                </a:solidFill>
                <a:effectLst/>
              </a:rPr>
              <a:t>: scegliete la vostra piattaforma e configuratela, senza scordarvi di personalizzarla in modo adeguato alla vostra attività.</a:t>
            </a:r>
          </a:p>
          <a:p>
            <a:pPr defTabSz="914400">
              <a:lnSpc>
                <a:spcPct val="90000"/>
              </a:lnSpc>
              <a:spcAft>
                <a:spcPts val="600"/>
              </a:spcAft>
              <a:buClr>
                <a:schemeClr val="accent1"/>
              </a:buClr>
            </a:pPr>
            <a:endParaRPr lang="en-US">
              <a:solidFill>
                <a:srgbClr val="FFFFFF"/>
              </a:solidFill>
              <a:effectLst/>
            </a:endParaRPr>
          </a:p>
          <a:p>
            <a:pPr marL="285750" indent="-285750" defTabSz="914400">
              <a:lnSpc>
                <a:spcPct val="90000"/>
              </a:lnSpc>
              <a:spcAft>
                <a:spcPts val="600"/>
              </a:spcAft>
              <a:buClr>
                <a:schemeClr val="accent1"/>
              </a:buClr>
              <a:buFont typeface="Arial" panose="020B0604020202020204" pitchFamily="34" charset="0"/>
              <a:buChar char="•"/>
            </a:pPr>
            <a:r>
              <a:rPr lang="en-US">
                <a:solidFill>
                  <a:srgbClr val="FFFFFF"/>
                </a:solidFill>
                <a:effectLst/>
                <a:highlight>
                  <a:srgbClr val="F68000"/>
                </a:highlight>
              </a:rPr>
              <a:t>All'inizio, popolate rapidamente il blog con diversi post</a:t>
            </a:r>
            <a:r>
              <a:rPr lang="en-US">
                <a:solidFill>
                  <a:srgbClr val="FFFFFF"/>
                </a:solidFill>
                <a:effectLst/>
              </a:rPr>
              <a:t>: ai lettori non piace visitare un blog con solo uno o due post, quindi all'inizio aggiungete rapidamente dieci o più post, poi procedete seguendo la normale pianificazione dei post specificata nel piano di marketing per il blog.</a:t>
            </a:r>
          </a:p>
          <a:p>
            <a:pPr defTabSz="914400">
              <a:lnSpc>
                <a:spcPct val="90000"/>
              </a:lnSpc>
              <a:spcAft>
                <a:spcPts val="600"/>
              </a:spcAft>
              <a:buClr>
                <a:schemeClr val="accent1"/>
              </a:buClr>
            </a:pPr>
            <a:endParaRPr lang="en-US">
              <a:solidFill>
                <a:srgbClr val="FFFFFF"/>
              </a:solidFill>
              <a:effectLst/>
            </a:endParaRPr>
          </a:p>
          <a:p>
            <a:pPr defTabSz="914400">
              <a:lnSpc>
                <a:spcPct val="90000"/>
              </a:lnSpc>
              <a:spcAft>
                <a:spcPts val="600"/>
              </a:spcAft>
              <a:buClr>
                <a:schemeClr val="accent1"/>
              </a:buClr>
            </a:pPr>
            <a:endParaRPr lang="en-US">
              <a:solidFill>
                <a:srgbClr val="FFFFFF"/>
              </a:solidFill>
            </a:endParaRPr>
          </a:p>
        </p:txBody>
      </p:sp>
    </p:spTree>
    <p:extLst>
      <p:ext uri="{BB962C8B-B14F-4D97-AF65-F5344CB8AC3E}">
        <p14:creationId xmlns:p14="http://schemas.microsoft.com/office/powerpoint/2010/main" val="248122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0">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4">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4748832" y="887786"/>
            <a:ext cx="6282749" cy="3684215"/>
          </a:xfrm>
        </p:spPr>
        <p:txBody>
          <a:bodyPr vert="horz" lIns="91440" tIns="45720" rIns="91440" bIns="45720" rtlCol="0" anchor="b">
            <a:noAutofit/>
          </a:bodyPr>
          <a:lstStyle/>
          <a:p>
            <a:r>
              <a:rPr lang="en-US" sz="2400" spc="200" dirty="0">
                <a:solidFill>
                  <a:srgbClr val="FFFFFF"/>
                </a:solidFill>
              </a:rPr>
              <a:t>I social media </a:t>
            </a:r>
            <a:r>
              <a:rPr lang="en-US" sz="2400" spc="200" dirty="0" err="1">
                <a:solidFill>
                  <a:srgbClr val="FFFFFF"/>
                </a:solidFill>
              </a:rPr>
              <a:t>utilizzano</a:t>
            </a:r>
            <a:r>
              <a:rPr lang="en-US" sz="2400" spc="200" dirty="0">
                <a:solidFill>
                  <a:srgbClr val="FFFFFF"/>
                </a:solidFill>
              </a:rPr>
              <a:t> </a:t>
            </a:r>
            <a:r>
              <a:rPr lang="en-US" sz="2400" spc="200" dirty="0" err="1">
                <a:solidFill>
                  <a:srgbClr val="FFFFFF"/>
                </a:solidFill>
              </a:rPr>
              <a:t>tecnologie</a:t>
            </a:r>
            <a:r>
              <a:rPr lang="en-US" sz="2400" spc="200" dirty="0">
                <a:solidFill>
                  <a:srgbClr val="FFFFFF"/>
                </a:solidFill>
              </a:rPr>
              <a:t> </a:t>
            </a:r>
            <a:r>
              <a:rPr lang="en-US" sz="2400" spc="200" dirty="0" err="1">
                <a:solidFill>
                  <a:srgbClr val="FFFFFF"/>
                </a:solidFill>
              </a:rPr>
              <a:t>mobili</a:t>
            </a:r>
            <a:r>
              <a:rPr lang="en-US" sz="2400" spc="200" dirty="0">
                <a:solidFill>
                  <a:srgbClr val="FFFFFF"/>
                </a:solidFill>
              </a:rPr>
              <a:t> </a:t>
            </a:r>
            <a:r>
              <a:rPr lang="en-US" sz="2400" spc="200" dirty="0" err="1">
                <a:solidFill>
                  <a:srgbClr val="FFFFFF"/>
                </a:solidFill>
              </a:rPr>
              <a:t>basate</a:t>
            </a:r>
            <a:r>
              <a:rPr lang="en-US" sz="2400" spc="200" dirty="0">
                <a:solidFill>
                  <a:srgbClr val="FFFFFF"/>
                </a:solidFill>
              </a:rPr>
              <a:t> </a:t>
            </a:r>
            <a:r>
              <a:rPr lang="en-US" sz="2400" spc="200" dirty="0" err="1">
                <a:solidFill>
                  <a:srgbClr val="FFFFFF"/>
                </a:solidFill>
              </a:rPr>
              <a:t>sul</a:t>
            </a:r>
            <a:r>
              <a:rPr lang="en-US" sz="2400" spc="200" dirty="0">
                <a:solidFill>
                  <a:srgbClr val="FFFFFF"/>
                </a:solidFill>
              </a:rPr>
              <a:t> web per </a:t>
            </a:r>
            <a:r>
              <a:rPr lang="en-US" sz="2400" spc="200" dirty="0" err="1">
                <a:solidFill>
                  <a:srgbClr val="FFFFFF"/>
                </a:solidFill>
              </a:rPr>
              <a:t>condividere</a:t>
            </a:r>
            <a:r>
              <a:rPr lang="en-US" sz="2400" spc="200" dirty="0">
                <a:solidFill>
                  <a:srgbClr val="FFFFFF"/>
                </a:solidFill>
              </a:rPr>
              <a:t>, co-</a:t>
            </a:r>
            <a:r>
              <a:rPr lang="en-US" sz="2400" spc="200" dirty="0" err="1">
                <a:solidFill>
                  <a:srgbClr val="FFFFFF"/>
                </a:solidFill>
              </a:rPr>
              <a:t>creare</a:t>
            </a:r>
            <a:r>
              <a:rPr lang="en-US" sz="2400" spc="200" dirty="0">
                <a:solidFill>
                  <a:srgbClr val="FFFFFF"/>
                </a:solidFill>
              </a:rPr>
              <a:t>, </a:t>
            </a:r>
            <a:r>
              <a:rPr lang="en-US" sz="2400" spc="200" dirty="0" err="1">
                <a:solidFill>
                  <a:srgbClr val="FFFFFF"/>
                </a:solidFill>
              </a:rPr>
              <a:t>discutere</a:t>
            </a:r>
            <a:r>
              <a:rPr lang="en-US" sz="2400" spc="200" dirty="0">
                <a:solidFill>
                  <a:srgbClr val="FFFFFF"/>
                </a:solidFill>
              </a:rPr>
              <a:t> e </a:t>
            </a:r>
            <a:r>
              <a:rPr lang="en-US" sz="2400" spc="200" dirty="0" err="1">
                <a:solidFill>
                  <a:srgbClr val="FFFFFF"/>
                </a:solidFill>
              </a:rPr>
              <a:t>modificare</a:t>
            </a:r>
            <a:r>
              <a:rPr lang="en-US" sz="2400" spc="200" dirty="0">
                <a:solidFill>
                  <a:srgbClr val="FFFFFF"/>
                </a:solidFill>
              </a:rPr>
              <a:t> </a:t>
            </a:r>
            <a:r>
              <a:rPr lang="en-US" sz="2400" spc="200" dirty="0" err="1">
                <a:solidFill>
                  <a:srgbClr val="FFFFFF"/>
                </a:solidFill>
              </a:rPr>
              <a:t>i</a:t>
            </a:r>
            <a:r>
              <a:rPr lang="en-US" sz="2400" spc="200" dirty="0">
                <a:solidFill>
                  <a:srgbClr val="FFFFFF"/>
                </a:solidFill>
              </a:rPr>
              <a:t> </a:t>
            </a:r>
            <a:r>
              <a:rPr lang="en-US" sz="2400" spc="200" dirty="0" err="1">
                <a:solidFill>
                  <a:srgbClr val="FFFFFF"/>
                </a:solidFill>
              </a:rPr>
              <a:t>contenuti</a:t>
            </a:r>
            <a:r>
              <a:rPr lang="en-US" sz="2400" spc="200" dirty="0">
                <a:solidFill>
                  <a:srgbClr val="FFFFFF"/>
                </a:solidFill>
              </a:rPr>
              <a:t> </a:t>
            </a:r>
            <a:r>
              <a:rPr lang="en-US" sz="2400" spc="200" dirty="0" err="1">
                <a:solidFill>
                  <a:srgbClr val="FFFFFF"/>
                </a:solidFill>
              </a:rPr>
              <a:t>generati</a:t>
            </a:r>
            <a:r>
              <a:rPr lang="en-US" sz="2400" spc="200" dirty="0">
                <a:solidFill>
                  <a:srgbClr val="FFFFFF"/>
                </a:solidFill>
              </a:rPr>
              <a:t> </a:t>
            </a:r>
            <a:r>
              <a:rPr lang="en-US" sz="2400" spc="200" dirty="0" err="1">
                <a:solidFill>
                  <a:srgbClr val="FFFFFF"/>
                </a:solidFill>
              </a:rPr>
              <a:t>dagli</a:t>
            </a:r>
            <a:r>
              <a:rPr lang="en-US" sz="2400" spc="200" dirty="0">
                <a:solidFill>
                  <a:srgbClr val="FFFFFF"/>
                </a:solidFill>
              </a:rPr>
              <a:t> </a:t>
            </a:r>
            <a:r>
              <a:rPr lang="en-US" sz="2400" spc="200" dirty="0" err="1">
                <a:solidFill>
                  <a:srgbClr val="FFFFFF"/>
                </a:solidFill>
              </a:rPr>
              <a:t>utenti</a:t>
            </a:r>
            <a:r>
              <a:rPr lang="en-US" sz="2400" spc="200" dirty="0">
                <a:solidFill>
                  <a:srgbClr val="FFFFFF"/>
                </a:solidFill>
              </a:rPr>
              <a:t>. </a:t>
            </a:r>
            <a:br>
              <a:rPr lang="en-US" sz="2400" spc="200" dirty="0">
                <a:solidFill>
                  <a:srgbClr val="FFFFFF"/>
                </a:solidFill>
              </a:rPr>
            </a:br>
            <a:br>
              <a:rPr lang="en-US" sz="2400" spc="200" dirty="0">
                <a:solidFill>
                  <a:srgbClr val="FFFFFF"/>
                </a:solidFill>
              </a:rPr>
            </a:br>
            <a:r>
              <a:rPr lang="en-US" sz="2400" spc="200" dirty="0">
                <a:solidFill>
                  <a:srgbClr val="FFFFFF"/>
                </a:solidFill>
              </a:rPr>
              <a:t>Hanno </a:t>
            </a:r>
            <a:r>
              <a:rPr lang="en-US" sz="2400" spc="200" dirty="0" err="1">
                <a:solidFill>
                  <a:srgbClr val="FFFFFF"/>
                </a:solidFill>
              </a:rPr>
              <a:t>trasformato</a:t>
            </a:r>
            <a:r>
              <a:rPr lang="en-US" sz="2400" spc="200" dirty="0">
                <a:solidFill>
                  <a:srgbClr val="FFFFFF"/>
                </a:solidFill>
              </a:rPr>
              <a:t> il </a:t>
            </a:r>
            <a:r>
              <a:rPr lang="en-US" sz="2400" spc="200" dirty="0" err="1">
                <a:solidFill>
                  <a:srgbClr val="FFFFFF"/>
                </a:solidFill>
              </a:rPr>
              <a:t>modello</a:t>
            </a:r>
            <a:r>
              <a:rPr lang="en-US" sz="2400" spc="200" dirty="0">
                <a:solidFill>
                  <a:srgbClr val="FFFFFF"/>
                </a:solidFill>
              </a:rPr>
              <a:t> </a:t>
            </a:r>
            <a:r>
              <a:rPr lang="en-US" sz="2400" spc="200" dirty="0" err="1">
                <a:solidFill>
                  <a:srgbClr val="FFFFFF"/>
                </a:solidFill>
              </a:rPr>
              <a:t>tradizionale</a:t>
            </a:r>
            <a:r>
              <a:rPr lang="en-US" sz="2400" spc="200" dirty="0">
                <a:solidFill>
                  <a:srgbClr val="FFFFFF"/>
                </a:solidFill>
              </a:rPr>
              <a:t> </a:t>
            </a:r>
            <a:r>
              <a:rPr lang="en-US" sz="2400" spc="200" dirty="0" err="1">
                <a:solidFill>
                  <a:srgbClr val="FFFFFF"/>
                </a:solidFill>
              </a:rPr>
              <a:t>della</a:t>
            </a:r>
            <a:r>
              <a:rPr lang="en-US" sz="2400" spc="200" dirty="0">
                <a:solidFill>
                  <a:srgbClr val="FFFFFF"/>
                </a:solidFill>
              </a:rPr>
              <a:t> </a:t>
            </a:r>
            <a:r>
              <a:rPr lang="en-US" sz="2400" spc="200" dirty="0" err="1">
                <a:solidFill>
                  <a:srgbClr val="FFFFFF"/>
                </a:solidFill>
              </a:rPr>
              <a:t>comunicazione</a:t>
            </a:r>
            <a:r>
              <a:rPr lang="en-US" sz="2400" spc="200" dirty="0">
                <a:solidFill>
                  <a:srgbClr val="FFFFFF"/>
                </a:solidFill>
              </a:rPr>
              <a:t> di marketing, </a:t>
            </a:r>
            <a:r>
              <a:rPr lang="en-US" sz="2400" spc="200" dirty="0" err="1">
                <a:solidFill>
                  <a:srgbClr val="FFFFFF"/>
                </a:solidFill>
              </a:rPr>
              <a:t>che</a:t>
            </a:r>
            <a:r>
              <a:rPr lang="en-US" sz="2400" spc="200" dirty="0">
                <a:solidFill>
                  <a:srgbClr val="FFFFFF"/>
                </a:solidFill>
              </a:rPr>
              <a:t> </a:t>
            </a:r>
            <a:r>
              <a:rPr lang="en-US" sz="2400" spc="200" dirty="0" err="1">
                <a:solidFill>
                  <a:srgbClr val="FFFFFF"/>
                </a:solidFill>
              </a:rPr>
              <a:t>consisteva</a:t>
            </a:r>
            <a:r>
              <a:rPr lang="en-US" sz="2400" spc="200" dirty="0">
                <a:solidFill>
                  <a:srgbClr val="FFFFFF"/>
                </a:solidFill>
              </a:rPr>
              <a:t> </a:t>
            </a:r>
            <a:r>
              <a:rPr lang="en-US" sz="2400" spc="200" dirty="0" err="1">
                <a:solidFill>
                  <a:srgbClr val="FFFFFF"/>
                </a:solidFill>
              </a:rPr>
              <a:t>essenzialmente</a:t>
            </a:r>
            <a:r>
              <a:rPr lang="en-US" sz="2400" spc="200" dirty="0">
                <a:solidFill>
                  <a:srgbClr val="FFFFFF"/>
                </a:solidFill>
              </a:rPr>
              <a:t> in </a:t>
            </a:r>
            <a:r>
              <a:rPr lang="en-US" sz="2400" spc="200" dirty="0" err="1">
                <a:solidFill>
                  <a:srgbClr val="FFFFFF"/>
                </a:solidFill>
              </a:rPr>
              <a:t>una</a:t>
            </a:r>
            <a:r>
              <a:rPr lang="en-US" sz="2400" spc="200" dirty="0">
                <a:solidFill>
                  <a:srgbClr val="FFFFFF"/>
                </a:solidFill>
              </a:rPr>
              <a:t> </a:t>
            </a:r>
            <a:r>
              <a:rPr lang="en-US" sz="2400" spc="200" dirty="0" err="1">
                <a:solidFill>
                  <a:srgbClr val="FFFFFF"/>
                </a:solidFill>
              </a:rPr>
              <a:t>comunicazione</a:t>
            </a:r>
            <a:r>
              <a:rPr lang="en-US" sz="2400" spc="200" dirty="0">
                <a:solidFill>
                  <a:srgbClr val="FFFFFF"/>
                </a:solidFill>
              </a:rPr>
              <a:t> </a:t>
            </a:r>
            <a:r>
              <a:rPr lang="en-US" sz="2400" spc="200" dirty="0" err="1">
                <a:solidFill>
                  <a:srgbClr val="FFFFFF"/>
                </a:solidFill>
              </a:rPr>
              <a:t>unidirezionale</a:t>
            </a:r>
            <a:r>
              <a:rPr lang="en-US" sz="2400" spc="200" dirty="0">
                <a:solidFill>
                  <a:srgbClr val="FFFFFF"/>
                </a:solidFill>
              </a:rPr>
              <a:t> </a:t>
            </a:r>
            <a:r>
              <a:rPr lang="en-US" sz="2400" spc="200" dirty="0" err="1">
                <a:solidFill>
                  <a:srgbClr val="FFFFFF"/>
                </a:solidFill>
              </a:rPr>
              <a:t>dai</a:t>
            </a:r>
            <a:r>
              <a:rPr lang="en-US" sz="2400" spc="200" dirty="0">
                <a:solidFill>
                  <a:srgbClr val="FFFFFF"/>
                </a:solidFill>
              </a:rPr>
              <a:t> marketer ai </a:t>
            </a:r>
            <a:r>
              <a:rPr lang="en-US" sz="2400" spc="200" dirty="0" err="1">
                <a:solidFill>
                  <a:srgbClr val="FFFFFF"/>
                </a:solidFill>
              </a:rPr>
              <a:t>clienti</a:t>
            </a:r>
            <a:r>
              <a:rPr lang="en-US" sz="2400" spc="200" dirty="0">
                <a:solidFill>
                  <a:srgbClr val="FFFFFF"/>
                </a:solidFill>
              </a:rPr>
              <a:t>. </a:t>
            </a:r>
            <a:br>
              <a:rPr lang="en-US" sz="2400" spc="200" dirty="0">
                <a:solidFill>
                  <a:srgbClr val="FFFFFF"/>
                </a:solidFill>
              </a:rPr>
            </a:br>
            <a:br>
              <a:rPr lang="en-US" sz="2400" spc="200" dirty="0">
                <a:solidFill>
                  <a:srgbClr val="FFFFFF"/>
                </a:solidFill>
              </a:rPr>
            </a:br>
            <a:endParaRPr lang="en-US" sz="2400" spc="200" dirty="0">
              <a:solidFill>
                <a:srgbClr val="FFFFFF"/>
              </a:solidFill>
            </a:endParaRPr>
          </a:p>
        </p:txBody>
      </p:sp>
      <p:cxnSp>
        <p:nvCxnSpPr>
          <p:cNvPr id="17" name="Straight Connector 16">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575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asellaDiTesto 1">
            <a:extLst>
              <a:ext uri="{FF2B5EF4-FFF2-40B4-BE49-F238E27FC236}">
                <a16:creationId xmlns:a16="http://schemas.microsoft.com/office/drawing/2014/main" id="{05623190-8DE5-0E81-4164-2074D353B5E8}"/>
              </a:ext>
            </a:extLst>
          </p:cNvPr>
          <p:cNvGraphicFramePr/>
          <p:nvPr>
            <p:extLst>
              <p:ext uri="{D42A27DB-BD31-4B8C-83A1-F6EECF244321}">
                <p14:modId xmlns:p14="http://schemas.microsoft.com/office/powerpoint/2010/main" val="282334131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92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8C2D7AFD-B6A0-E19F-8115-DC8A99463EBB}"/>
              </a:ext>
            </a:extLst>
          </p:cNvPr>
          <p:cNvSpPr txBox="1"/>
          <p:nvPr/>
        </p:nvSpPr>
        <p:spPr>
          <a:xfrm>
            <a:off x="4219802" y="965864"/>
            <a:ext cx="7006998" cy="3450370"/>
          </a:xfrm>
          <a:prstGeom prst="rect">
            <a:avLst/>
          </a:prstGeom>
        </p:spPr>
        <p:txBody>
          <a:bodyPr vert="horz" lIns="45720" tIns="45720" rIns="45720" bIns="45720" rtlCol="0" anchor="b">
            <a:normAutofit/>
          </a:bodyPr>
          <a:lstStyle/>
          <a:p>
            <a:pPr defTabSz="914400">
              <a:lnSpc>
                <a:spcPct val="90000"/>
              </a:lnSpc>
              <a:spcAft>
                <a:spcPts val="600"/>
              </a:spcAft>
              <a:buClr>
                <a:schemeClr val="accent1"/>
              </a:buClr>
            </a:pPr>
            <a:r>
              <a:rPr lang="en-US" sz="2000" b="1">
                <a:solidFill>
                  <a:srgbClr val="FFFFFF"/>
                </a:solidFill>
              </a:rPr>
              <a:t>E</a:t>
            </a:r>
            <a:r>
              <a:rPr lang="en-US" sz="2000" b="1">
                <a:solidFill>
                  <a:srgbClr val="FFFFFF"/>
                </a:solidFill>
                <a:effectLst/>
              </a:rPr>
              <a:t>sport</a:t>
            </a:r>
          </a:p>
          <a:p>
            <a:pPr defTabSz="914400">
              <a:lnSpc>
                <a:spcPct val="90000"/>
              </a:lnSpc>
              <a:spcAft>
                <a:spcPts val="600"/>
              </a:spcAft>
              <a:buClr>
                <a:schemeClr val="accent1"/>
              </a:buClr>
            </a:pPr>
            <a:r>
              <a:rPr lang="en-US" sz="2000">
                <a:solidFill>
                  <a:srgbClr val="FFFFFF"/>
                </a:solidFill>
                <a:effectLst/>
              </a:rPr>
              <a:t>Tra le varie forme di gioco, gli esport stanno assistendo a una forte crescita. Gli esport sono una forma di competizione abilitata da sistemi elettronici, in particolare dai videogame. Si discute se i videogame si possano definire sport, ma il fatto è che i team professionali crescono sempre più numerosi. I tornei di esport sono quasi sempre eventi dal vivo che si svolgono davanti a un pubblico. Tra le piattaforme di streaming online più popolari per i tornei di esport c'è Twitch</a:t>
            </a:r>
            <a:r>
              <a:rPr lang="en-US" sz="2000">
                <a:solidFill>
                  <a:srgbClr val="FFFFFF"/>
                </a:solidFill>
              </a:rPr>
              <a:t>.</a:t>
            </a:r>
            <a:endParaRPr lang="en-US" sz="2000">
              <a:solidFill>
                <a:srgbClr val="FFFFFF"/>
              </a:solidFill>
              <a:effectLst/>
            </a:endParaRPr>
          </a:p>
          <a:p>
            <a:pPr defTabSz="914400">
              <a:lnSpc>
                <a:spcPct val="90000"/>
              </a:lnSpc>
              <a:spcAft>
                <a:spcPts val="600"/>
              </a:spcAft>
              <a:buClr>
                <a:schemeClr val="accent1"/>
              </a:buClr>
            </a:pPr>
            <a:endParaRPr lang="en-US" sz="2000">
              <a:solidFill>
                <a:srgbClr val="FFFFFF"/>
              </a:solidFill>
            </a:endParaRPr>
          </a:p>
        </p:txBody>
      </p:sp>
      <p:cxnSp>
        <p:nvCxnSpPr>
          <p:cNvPr id="13" name="Straight Connector 1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01548"/>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7D69E639-5F4D-853F-1D0D-55529326B7F8}"/>
              </a:ext>
            </a:extLst>
          </p:cNvPr>
          <p:cNvSpPr txBox="1"/>
          <p:nvPr/>
        </p:nvSpPr>
        <p:spPr>
          <a:xfrm>
            <a:off x="4219802" y="965864"/>
            <a:ext cx="7006998" cy="3450370"/>
          </a:xfrm>
          <a:prstGeom prst="rect">
            <a:avLst/>
          </a:prstGeom>
        </p:spPr>
        <p:txBody>
          <a:bodyPr vert="horz" lIns="45720" tIns="45720" rIns="45720" bIns="45720" rtlCol="0" anchor="b">
            <a:normAutofit/>
          </a:bodyPr>
          <a:lstStyle/>
          <a:p>
            <a:pPr defTabSz="914400">
              <a:lnSpc>
                <a:spcPct val="90000"/>
              </a:lnSpc>
              <a:spcAft>
                <a:spcPts val="600"/>
              </a:spcAft>
              <a:buClr>
                <a:schemeClr val="accent1"/>
              </a:buClr>
            </a:pPr>
            <a:r>
              <a:rPr lang="en-US" sz="2000" b="1">
                <a:solidFill>
                  <a:srgbClr val="FFFFFF"/>
                </a:solidFill>
                <a:effectLst/>
              </a:rPr>
              <a:t>Realtà aumentata (Augmented Reality, AR)</a:t>
            </a:r>
          </a:p>
          <a:p>
            <a:pPr defTabSz="914400">
              <a:lnSpc>
                <a:spcPct val="90000"/>
              </a:lnSpc>
              <a:spcAft>
                <a:spcPts val="600"/>
              </a:spcAft>
              <a:buClr>
                <a:schemeClr val="accent1"/>
              </a:buClr>
            </a:pPr>
            <a:endParaRPr lang="en-US" sz="2000">
              <a:solidFill>
                <a:srgbClr val="FFFFFF"/>
              </a:solidFill>
              <a:effectLst/>
            </a:endParaRPr>
          </a:p>
          <a:p>
            <a:pPr defTabSz="914400">
              <a:lnSpc>
                <a:spcPct val="90000"/>
              </a:lnSpc>
              <a:spcAft>
                <a:spcPts val="600"/>
              </a:spcAft>
              <a:buClr>
                <a:schemeClr val="accent1"/>
              </a:buClr>
            </a:pPr>
            <a:r>
              <a:rPr lang="en-US" sz="2000">
                <a:solidFill>
                  <a:srgbClr val="FFFFFF"/>
                </a:solidFill>
                <a:effectLst/>
              </a:rPr>
              <a:t>La realtà aumentata è un ambiente del mondo reale i cui elementi sono aumentati (cioè integrati) da input sensoriali generati da computer, come audio, video, grafica o dati GPS. È collegata a un concetto più ampio detto realtà mediata, in cui la visione della realtà viene modificata da un computer, un tablet o uno smartphone.</a:t>
            </a:r>
          </a:p>
          <a:p>
            <a:pPr defTabSz="914400">
              <a:lnSpc>
                <a:spcPct val="90000"/>
              </a:lnSpc>
              <a:spcAft>
                <a:spcPts val="600"/>
              </a:spcAft>
              <a:buClr>
                <a:schemeClr val="accent1"/>
              </a:buClr>
            </a:pPr>
            <a:endParaRPr lang="en-US" sz="2000">
              <a:solidFill>
                <a:srgbClr val="FFFFFF"/>
              </a:solidFill>
            </a:endParaRPr>
          </a:p>
        </p:txBody>
      </p:sp>
      <p:cxnSp>
        <p:nvCxnSpPr>
          <p:cNvPr id="13" name="Straight Connector 1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7596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0">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4">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4541526" y="2424078"/>
            <a:ext cx="6282749" cy="2529668"/>
          </a:xfrm>
        </p:spPr>
        <p:txBody>
          <a:bodyPr vert="horz" lIns="91440" tIns="45720" rIns="91440" bIns="45720" rtlCol="0" anchor="b">
            <a:noAutofit/>
          </a:bodyPr>
          <a:lstStyle/>
          <a:p>
            <a:br>
              <a:rPr lang="en-US" sz="2400" spc="200" dirty="0">
                <a:solidFill>
                  <a:srgbClr val="FFFFFF"/>
                </a:solidFill>
              </a:rPr>
            </a:br>
            <a:r>
              <a:rPr lang="en-US" sz="2400" spc="200" dirty="0">
                <a:solidFill>
                  <a:srgbClr val="FFFFFF"/>
                </a:solidFill>
              </a:rPr>
              <a:t>Si è </a:t>
            </a:r>
            <a:r>
              <a:rPr lang="en-US" sz="2400" spc="200" dirty="0" err="1">
                <a:solidFill>
                  <a:srgbClr val="FFFFFF"/>
                </a:solidFill>
              </a:rPr>
              <a:t>passati</a:t>
            </a:r>
            <a:r>
              <a:rPr lang="en-US" sz="2400" spc="200" dirty="0">
                <a:solidFill>
                  <a:srgbClr val="FFFFFF"/>
                </a:solidFill>
              </a:rPr>
              <a:t> a un </a:t>
            </a:r>
            <a:r>
              <a:rPr lang="en-US" sz="2400" spc="200" dirty="0" err="1">
                <a:solidFill>
                  <a:srgbClr val="FFFFFF"/>
                </a:solidFill>
              </a:rPr>
              <a:t>modello</a:t>
            </a:r>
            <a:r>
              <a:rPr lang="en-US" sz="2400" spc="200" dirty="0">
                <a:solidFill>
                  <a:srgbClr val="FFFFFF"/>
                </a:solidFill>
              </a:rPr>
              <a:t> </a:t>
            </a:r>
            <a:r>
              <a:rPr lang="en-US" sz="2400" spc="200" dirty="0" err="1">
                <a:solidFill>
                  <a:srgbClr val="FFFFFF"/>
                </a:solidFill>
              </a:rPr>
              <a:t>che</a:t>
            </a:r>
            <a:r>
              <a:rPr lang="en-US" sz="2400" spc="200" dirty="0">
                <a:solidFill>
                  <a:srgbClr val="FFFFFF"/>
                </a:solidFill>
              </a:rPr>
              <a:t> </a:t>
            </a:r>
            <a:r>
              <a:rPr lang="en-US" sz="2400" spc="200" dirty="0" err="1">
                <a:solidFill>
                  <a:srgbClr val="FFFFFF"/>
                </a:solidFill>
              </a:rPr>
              <a:t>prevede</a:t>
            </a:r>
            <a:r>
              <a:rPr lang="en-US" sz="2400" spc="200" dirty="0">
                <a:solidFill>
                  <a:srgbClr val="FFFFFF"/>
                </a:solidFill>
              </a:rPr>
              <a:t> feedback molto </a:t>
            </a:r>
            <a:r>
              <a:rPr lang="en-US" sz="2400" spc="200" dirty="0" err="1">
                <a:solidFill>
                  <a:srgbClr val="FFFFFF"/>
                </a:solidFill>
              </a:rPr>
              <a:t>più</a:t>
            </a:r>
            <a:r>
              <a:rPr lang="en-US" sz="2400" spc="200" dirty="0">
                <a:solidFill>
                  <a:srgbClr val="FFFFFF"/>
                </a:solidFill>
              </a:rPr>
              <a:t> </a:t>
            </a:r>
            <a:r>
              <a:rPr lang="en-US" sz="2400" spc="200" dirty="0" err="1">
                <a:solidFill>
                  <a:srgbClr val="FFFFFF"/>
                </a:solidFill>
              </a:rPr>
              <a:t>intensi</a:t>
            </a:r>
            <a:r>
              <a:rPr lang="en-US" sz="2400" spc="200" dirty="0">
                <a:solidFill>
                  <a:srgbClr val="FFFFFF"/>
                </a:solidFill>
              </a:rPr>
              <a:t>, il </a:t>
            </a:r>
            <a:r>
              <a:rPr lang="en-US" sz="2400" spc="200" dirty="0" err="1">
                <a:solidFill>
                  <a:srgbClr val="FFFFFF"/>
                </a:solidFill>
              </a:rPr>
              <a:t>che</a:t>
            </a:r>
            <a:r>
              <a:rPr lang="en-US" sz="2400" spc="200" dirty="0">
                <a:solidFill>
                  <a:srgbClr val="FFFFFF"/>
                </a:solidFill>
              </a:rPr>
              <a:t> ha </a:t>
            </a:r>
            <a:r>
              <a:rPr lang="en-US" sz="2400" spc="200" dirty="0" err="1">
                <a:solidFill>
                  <a:srgbClr val="FFFFFF"/>
                </a:solidFill>
              </a:rPr>
              <a:t>provocato</a:t>
            </a:r>
            <a:r>
              <a:rPr lang="en-US" sz="2400" spc="200" dirty="0">
                <a:solidFill>
                  <a:srgbClr val="FFFFFF"/>
                </a:solidFill>
              </a:rPr>
              <a:t> un </a:t>
            </a:r>
            <a:r>
              <a:rPr lang="en-US" sz="2400" spc="200" dirty="0" err="1">
                <a:solidFill>
                  <a:srgbClr val="FFFFFF"/>
                </a:solidFill>
              </a:rPr>
              <a:t>cambio</a:t>
            </a:r>
            <a:r>
              <a:rPr lang="en-US" sz="2400" spc="200" dirty="0">
                <a:solidFill>
                  <a:srgbClr val="FFFFFF"/>
                </a:solidFill>
              </a:rPr>
              <a:t> di </a:t>
            </a:r>
            <a:r>
              <a:rPr lang="en-US" sz="2400" spc="200" dirty="0" err="1">
                <a:solidFill>
                  <a:srgbClr val="FFFFFF"/>
                </a:solidFill>
              </a:rPr>
              <a:t>paradigma</a:t>
            </a:r>
            <a:r>
              <a:rPr lang="en-US" sz="2400" spc="200" dirty="0">
                <a:solidFill>
                  <a:srgbClr val="FFFFFF"/>
                </a:solidFill>
              </a:rPr>
              <a:t>. </a:t>
            </a:r>
            <a:br>
              <a:rPr lang="en-US" sz="2400" spc="200" dirty="0">
                <a:solidFill>
                  <a:srgbClr val="FFFFFF"/>
                </a:solidFill>
              </a:rPr>
            </a:br>
            <a:br>
              <a:rPr lang="en-US" sz="2400" spc="200" dirty="0">
                <a:solidFill>
                  <a:srgbClr val="FFFFFF"/>
                </a:solidFill>
              </a:rPr>
            </a:br>
            <a:r>
              <a:rPr lang="en-US" sz="2400" spc="200" dirty="0">
                <a:solidFill>
                  <a:srgbClr val="FFFFFF"/>
                </a:solidFill>
              </a:rPr>
              <a:t>Non solo </a:t>
            </a:r>
            <a:r>
              <a:rPr lang="en-US" sz="2400" spc="200" dirty="0" err="1">
                <a:solidFill>
                  <a:srgbClr val="FFFFFF"/>
                </a:solidFill>
              </a:rPr>
              <a:t>i</a:t>
            </a:r>
            <a:r>
              <a:rPr lang="en-US" sz="2400" spc="200" dirty="0">
                <a:solidFill>
                  <a:srgbClr val="FFFFFF"/>
                </a:solidFill>
              </a:rPr>
              <a:t> </a:t>
            </a:r>
            <a:r>
              <a:rPr lang="en-US" sz="2400" spc="200" dirty="0" err="1">
                <a:solidFill>
                  <a:srgbClr val="FFFFFF"/>
                </a:solidFill>
              </a:rPr>
              <a:t>consumatori</a:t>
            </a:r>
            <a:r>
              <a:rPr lang="en-US" sz="2400" spc="200" dirty="0">
                <a:solidFill>
                  <a:srgbClr val="FFFFFF"/>
                </a:solidFill>
              </a:rPr>
              <a:t> </a:t>
            </a:r>
            <a:r>
              <a:rPr lang="en-US" sz="2400" spc="200" dirty="0" err="1">
                <a:solidFill>
                  <a:srgbClr val="FFFFFF"/>
                </a:solidFill>
              </a:rPr>
              <a:t>controllano</a:t>
            </a:r>
            <a:r>
              <a:rPr lang="en-US" sz="2400" spc="200" dirty="0">
                <a:solidFill>
                  <a:srgbClr val="FFFFFF"/>
                </a:solidFill>
              </a:rPr>
              <a:t> </a:t>
            </a:r>
            <a:r>
              <a:rPr lang="en-US" sz="2400" spc="200" dirty="0" err="1">
                <a:solidFill>
                  <a:srgbClr val="FFFFFF"/>
                </a:solidFill>
              </a:rPr>
              <a:t>maggiormente</a:t>
            </a:r>
            <a:r>
              <a:rPr lang="en-US" sz="2400" spc="200" dirty="0">
                <a:solidFill>
                  <a:srgbClr val="FFFFFF"/>
                </a:solidFill>
              </a:rPr>
              <a:t> la </a:t>
            </a:r>
            <a:r>
              <a:rPr lang="en-US" sz="2400" spc="200" dirty="0" err="1">
                <a:solidFill>
                  <a:srgbClr val="FFFFFF"/>
                </a:solidFill>
              </a:rPr>
              <a:t>comunicazione</a:t>
            </a:r>
            <a:r>
              <a:rPr lang="en-US" sz="2400" spc="200" dirty="0">
                <a:solidFill>
                  <a:srgbClr val="FFFFFF"/>
                </a:solidFill>
              </a:rPr>
              <a:t> </a:t>
            </a:r>
            <a:r>
              <a:rPr lang="en-US" sz="2400" spc="200" dirty="0" err="1">
                <a:solidFill>
                  <a:srgbClr val="FFFFFF"/>
                </a:solidFill>
              </a:rPr>
              <a:t>rivolta</a:t>
            </a:r>
            <a:r>
              <a:rPr lang="en-US" sz="2400" spc="200" dirty="0">
                <a:solidFill>
                  <a:srgbClr val="FFFFFF"/>
                </a:solidFill>
              </a:rPr>
              <a:t> a loro, ma </a:t>
            </a:r>
            <a:r>
              <a:rPr lang="en-US" sz="2400" spc="200" dirty="0" err="1">
                <a:solidFill>
                  <a:srgbClr val="FFFFFF"/>
                </a:solidFill>
              </a:rPr>
              <a:t>possono</a:t>
            </a:r>
            <a:r>
              <a:rPr lang="en-US" sz="2400" spc="200" dirty="0">
                <a:solidFill>
                  <a:srgbClr val="FFFFFF"/>
                </a:solidFill>
              </a:rPr>
              <a:t> </a:t>
            </a:r>
            <a:r>
              <a:rPr lang="en-US" sz="2400" spc="200" dirty="0" err="1">
                <a:solidFill>
                  <a:srgbClr val="FFFFFF"/>
                </a:solidFill>
              </a:rPr>
              <a:t>anche</a:t>
            </a:r>
            <a:r>
              <a:rPr lang="en-US" sz="2400" spc="200" dirty="0">
                <a:solidFill>
                  <a:srgbClr val="FFFFFF"/>
                </a:solidFill>
              </a:rPr>
              <a:t> </a:t>
            </a:r>
            <a:r>
              <a:rPr lang="en-US" sz="2400" spc="200" dirty="0" err="1">
                <a:solidFill>
                  <a:srgbClr val="FFFFFF"/>
                </a:solidFill>
              </a:rPr>
              <a:t>avviare</a:t>
            </a:r>
            <a:r>
              <a:rPr lang="en-US" sz="2400" spc="200" dirty="0">
                <a:solidFill>
                  <a:srgbClr val="FFFFFF"/>
                </a:solidFill>
              </a:rPr>
              <a:t> </a:t>
            </a:r>
            <a:r>
              <a:rPr lang="en-US" sz="2400" spc="200" dirty="0" err="1">
                <a:solidFill>
                  <a:srgbClr val="FFFFFF"/>
                </a:solidFill>
              </a:rPr>
              <a:t>una</a:t>
            </a:r>
            <a:r>
              <a:rPr lang="en-US" sz="2400" spc="200" dirty="0">
                <a:solidFill>
                  <a:srgbClr val="FFFFFF"/>
                </a:solidFill>
              </a:rPr>
              <a:t> </a:t>
            </a:r>
            <a:r>
              <a:rPr lang="en-US" sz="2400" spc="200" dirty="0" err="1">
                <a:solidFill>
                  <a:srgbClr val="FFFFFF"/>
                </a:solidFill>
              </a:rPr>
              <a:t>comunicazione</a:t>
            </a:r>
            <a:r>
              <a:rPr lang="en-US" sz="2400" spc="200" dirty="0">
                <a:solidFill>
                  <a:srgbClr val="FFFFFF"/>
                </a:solidFill>
              </a:rPr>
              <a:t> </a:t>
            </a:r>
            <a:r>
              <a:rPr lang="en-US" sz="2400" spc="200" dirty="0" err="1">
                <a:solidFill>
                  <a:srgbClr val="FFFFFF"/>
                </a:solidFill>
              </a:rPr>
              <a:t>diretta</a:t>
            </a:r>
            <a:r>
              <a:rPr lang="en-US" sz="2400" spc="200" dirty="0">
                <a:solidFill>
                  <a:srgbClr val="FFFFFF"/>
                </a:solidFill>
              </a:rPr>
              <a:t> con </a:t>
            </a:r>
            <a:r>
              <a:rPr lang="en-US" sz="2400" spc="200" dirty="0" err="1">
                <a:solidFill>
                  <a:srgbClr val="FFFFFF"/>
                </a:solidFill>
              </a:rPr>
              <a:t>i</a:t>
            </a:r>
            <a:r>
              <a:rPr lang="en-US" sz="2400" spc="200" dirty="0">
                <a:solidFill>
                  <a:srgbClr val="FFFFFF"/>
                </a:solidFill>
              </a:rPr>
              <a:t> marketer. </a:t>
            </a:r>
            <a:br>
              <a:rPr lang="en-US" sz="2400" spc="200" dirty="0">
                <a:solidFill>
                  <a:srgbClr val="FFFFFF"/>
                </a:solidFill>
              </a:rPr>
            </a:br>
            <a:br>
              <a:rPr lang="en-US" sz="2400" spc="200" dirty="0">
                <a:solidFill>
                  <a:srgbClr val="FFFFFF"/>
                </a:solidFill>
              </a:rPr>
            </a:br>
            <a:r>
              <a:rPr lang="en-US" sz="2400" spc="200" dirty="0" err="1">
                <a:solidFill>
                  <a:srgbClr val="FFFFFF"/>
                </a:solidFill>
              </a:rPr>
              <a:t>Anche</a:t>
            </a:r>
            <a:r>
              <a:rPr lang="en-US" sz="2400" spc="200" dirty="0">
                <a:solidFill>
                  <a:srgbClr val="FFFFFF"/>
                </a:solidFill>
              </a:rPr>
              <a:t> </a:t>
            </a:r>
            <a:r>
              <a:rPr lang="en-US" sz="2400" spc="200" dirty="0" err="1">
                <a:solidFill>
                  <a:srgbClr val="FFFFFF"/>
                </a:solidFill>
              </a:rPr>
              <a:t>l'interazione</a:t>
            </a:r>
            <a:r>
              <a:rPr lang="en-US" sz="2400" spc="200" dirty="0">
                <a:solidFill>
                  <a:srgbClr val="FFFFFF"/>
                </a:solidFill>
              </a:rPr>
              <a:t> </a:t>
            </a:r>
            <a:r>
              <a:rPr lang="en-US" sz="2400" spc="200" dirty="0" err="1">
                <a:solidFill>
                  <a:srgbClr val="FFFFFF"/>
                </a:solidFill>
              </a:rPr>
              <a:t>tra</a:t>
            </a:r>
            <a:r>
              <a:rPr lang="en-US" sz="2400" spc="200" dirty="0">
                <a:solidFill>
                  <a:srgbClr val="FFFFFF"/>
                </a:solidFill>
              </a:rPr>
              <a:t> </a:t>
            </a:r>
            <a:r>
              <a:rPr lang="en-US" sz="2400" spc="200" dirty="0" err="1">
                <a:solidFill>
                  <a:srgbClr val="FFFFFF"/>
                </a:solidFill>
              </a:rPr>
              <a:t>i</a:t>
            </a:r>
            <a:r>
              <a:rPr lang="en-US" sz="2400" spc="200" dirty="0">
                <a:solidFill>
                  <a:srgbClr val="FFFFFF"/>
                </a:solidFill>
              </a:rPr>
              <a:t> </a:t>
            </a:r>
            <a:r>
              <a:rPr lang="en-US" sz="2400" spc="200" dirty="0" err="1">
                <a:solidFill>
                  <a:srgbClr val="FFFFFF"/>
                </a:solidFill>
              </a:rPr>
              <a:t>consumatori</a:t>
            </a:r>
            <a:r>
              <a:rPr lang="en-US" sz="2400" spc="200" dirty="0">
                <a:solidFill>
                  <a:srgbClr val="FFFFFF"/>
                </a:solidFill>
              </a:rPr>
              <a:t> è </a:t>
            </a:r>
            <a:r>
              <a:rPr lang="en-US" sz="2400" spc="200" dirty="0" err="1">
                <a:solidFill>
                  <a:srgbClr val="FFFFFF"/>
                </a:solidFill>
              </a:rPr>
              <a:t>aumentata</a:t>
            </a:r>
            <a:r>
              <a:rPr lang="en-US" sz="2400" spc="200" dirty="0">
                <a:solidFill>
                  <a:srgbClr val="FFFFFF"/>
                </a:solidFill>
              </a:rPr>
              <a:t> </a:t>
            </a:r>
            <a:r>
              <a:rPr lang="en-US" sz="2400" spc="200" dirty="0" err="1">
                <a:solidFill>
                  <a:srgbClr val="FFFFFF"/>
                </a:solidFill>
              </a:rPr>
              <a:t>enormemente</a:t>
            </a:r>
            <a:r>
              <a:rPr lang="en-US" sz="2400" spc="200" dirty="0">
                <a:solidFill>
                  <a:srgbClr val="FFFFFF"/>
                </a:solidFill>
              </a:rPr>
              <a:t>.</a:t>
            </a:r>
          </a:p>
        </p:txBody>
      </p:sp>
      <p:cxnSp>
        <p:nvCxnSpPr>
          <p:cNvPr id="17" name="Straight Connector 16">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36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ue persone che si tengono le mani">
            <a:extLst>
              <a:ext uri="{FF2B5EF4-FFF2-40B4-BE49-F238E27FC236}">
                <a16:creationId xmlns:a16="http://schemas.microsoft.com/office/drawing/2014/main" id="{AC0C7119-397C-68B1-A9D4-3C2FC2E13E68}"/>
              </a:ext>
            </a:extLst>
          </p:cNvPr>
          <p:cNvPicPr>
            <a:picLocks noChangeAspect="1"/>
          </p:cNvPicPr>
          <p:nvPr/>
        </p:nvPicPr>
        <p:blipFill rotWithShape="1">
          <a:blip r:embed="rId3">
            <a:alphaModFix amt="45000"/>
          </a:blip>
          <a:srcRect t="7653" r="-1" b="8055"/>
          <a:stretch/>
        </p:blipFill>
        <p:spPr>
          <a:xfrm>
            <a:off x="20" y="-1"/>
            <a:ext cx="12188932" cy="6858000"/>
          </a:xfrm>
          <a:prstGeom prst="rect">
            <a:avLst/>
          </a:prstGeom>
        </p:spPr>
      </p:pic>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643467" y="643467"/>
            <a:ext cx="7164674" cy="5571066"/>
          </a:xfrm>
        </p:spPr>
        <p:txBody>
          <a:bodyPr vert="horz" lIns="91440" tIns="45720" rIns="91440" bIns="45720" rtlCol="0" anchor="ctr">
            <a:normAutofit fontScale="90000"/>
          </a:bodyPr>
          <a:lstStyle/>
          <a:p>
            <a:pPr algn="r"/>
            <a:r>
              <a:rPr lang="en-US" sz="3100" b="1" spc="200" dirty="0">
                <a:solidFill>
                  <a:schemeClr val="tx1"/>
                </a:solidFill>
              </a:rPr>
              <a:t>Community social </a:t>
            </a:r>
            <a:r>
              <a:rPr lang="en-US" sz="3100" spc="200" dirty="0" err="1">
                <a:solidFill>
                  <a:schemeClr val="tx1"/>
                </a:solidFill>
              </a:rPr>
              <a:t>comprende</a:t>
            </a:r>
            <a:r>
              <a:rPr lang="en-US" sz="3100" spc="200" dirty="0">
                <a:solidFill>
                  <a:schemeClr val="tx1"/>
                </a:solidFill>
              </a:rPr>
              <a:t>: </a:t>
            </a:r>
            <a:br>
              <a:rPr lang="en-US" sz="3100" spc="200" dirty="0">
                <a:solidFill>
                  <a:schemeClr val="tx1"/>
                </a:solidFill>
              </a:rPr>
            </a:br>
            <a:br>
              <a:rPr lang="en-US" sz="3100" spc="200" dirty="0">
                <a:solidFill>
                  <a:schemeClr val="tx1"/>
                </a:solidFill>
              </a:rPr>
            </a:br>
            <a:r>
              <a:rPr lang="en-US" sz="3100" spc="200" dirty="0">
                <a:solidFill>
                  <a:schemeClr val="tx1"/>
                </a:solidFill>
              </a:rPr>
              <a:t>le </a:t>
            </a:r>
            <a:r>
              <a:rPr lang="en-US" sz="3100" spc="200" dirty="0" err="1">
                <a:solidFill>
                  <a:schemeClr val="tx1"/>
                </a:solidFill>
              </a:rPr>
              <a:t>piattaforme</a:t>
            </a:r>
            <a:r>
              <a:rPr lang="en-US" sz="3100" spc="200" dirty="0">
                <a:solidFill>
                  <a:schemeClr val="tx1"/>
                </a:solidFill>
              </a:rPr>
              <a:t> social </a:t>
            </a:r>
            <a:r>
              <a:rPr lang="en-US" sz="3100" spc="200" dirty="0" err="1">
                <a:solidFill>
                  <a:schemeClr val="tx1"/>
                </a:solidFill>
              </a:rPr>
              <a:t>incentrate</a:t>
            </a:r>
            <a:r>
              <a:rPr lang="en-US" sz="3100" spc="200" dirty="0">
                <a:solidFill>
                  <a:schemeClr val="tx1"/>
                </a:solidFill>
              </a:rPr>
              <a:t> </a:t>
            </a:r>
            <a:r>
              <a:rPr lang="en-US" sz="3100" spc="200" dirty="0" err="1">
                <a:solidFill>
                  <a:schemeClr val="tx1"/>
                </a:solidFill>
              </a:rPr>
              <a:t>sulle</a:t>
            </a:r>
            <a:r>
              <a:rPr lang="en-US" sz="3100" spc="200" dirty="0">
                <a:solidFill>
                  <a:schemeClr val="tx1"/>
                </a:solidFill>
              </a:rPr>
              <a:t> </a:t>
            </a:r>
            <a:r>
              <a:rPr lang="en-US" sz="3100" spc="200" dirty="0" err="1">
                <a:solidFill>
                  <a:schemeClr val="tx1"/>
                </a:solidFill>
              </a:rPr>
              <a:t>relazioni</a:t>
            </a:r>
            <a:r>
              <a:rPr lang="en-US" sz="3100" spc="200" dirty="0">
                <a:solidFill>
                  <a:schemeClr val="tx1"/>
                </a:solidFill>
              </a:rPr>
              <a:t> </a:t>
            </a:r>
            <a:r>
              <a:rPr lang="en-US" sz="3100" spc="200" dirty="0" err="1">
                <a:solidFill>
                  <a:schemeClr val="tx1"/>
                </a:solidFill>
              </a:rPr>
              <a:t>sociali</a:t>
            </a:r>
            <a:r>
              <a:rPr lang="en-US" sz="3100" spc="200" dirty="0">
                <a:solidFill>
                  <a:schemeClr val="tx1"/>
                </a:solidFill>
              </a:rPr>
              <a:t> e le </a:t>
            </a:r>
            <a:r>
              <a:rPr lang="en-US" sz="3100" spc="200" dirty="0" err="1">
                <a:solidFill>
                  <a:schemeClr val="tx1"/>
                </a:solidFill>
              </a:rPr>
              <a:t>attività</a:t>
            </a:r>
            <a:r>
              <a:rPr lang="en-US" sz="3100" spc="200" dirty="0">
                <a:solidFill>
                  <a:schemeClr val="tx1"/>
                </a:solidFill>
              </a:rPr>
              <a:t> </a:t>
            </a:r>
            <a:r>
              <a:rPr lang="en-US" sz="3100" spc="200" dirty="0" err="1">
                <a:solidFill>
                  <a:schemeClr val="tx1"/>
                </a:solidFill>
              </a:rPr>
              <a:t>comuni</a:t>
            </a:r>
            <a:r>
              <a:rPr lang="en-US" sz="3100" spc="200" dirty="0">
                <a:solidFill>
                  <a:schemeClr val="tx1"/>
                </a:solidFill>
              </a:rPr>
              <a:t> cui </a:t>
            </a:r>
            <a:r>
              <a:rPr lang="en-US" sz="3100" spc="200" dirty="0" err="1">
                <a:solidFill>
                  <a:schemeClr val="tx1"/>
                </a:solidFill>
              </a:rPr>
              <a:t>gli</a:t>
            </a:r>
            <a:r>
              <a:rPr lang="en-US" sz="3100" spc="200" dirty="0">
                <a:solidFill>
                  <a:schemeClr val="tx1"/>
                </a:solidFill>
              </a:rPr>
              <a:t> </a:t>
            </a:r>
            <a:r>
              <a:rPr lang="en-US" sz="3100" spc="200" dirty="0" err="1">
                <a:solidFill>
                  <a:schemeClr val="tx1"/>
                </a:solidFill>
              </a:rPr>
              <a:t>individui</a:t>
            </a:r>
            <a:r>
              <a:rPr lang="en-US" sz="3100" spc="200" dirty="0">
                <a:solidFill>
                  <a:schemeClr val="tx1"/>
                </a:solidFill>
              </a:rPr>
              <a:t> </a:t>
            </a:r>
            <a:r>
              <a:rPr lang="en-US" sz="3100" spc="200" dirty="0" err="1">
                <a:solidFill>
                  <a:schemeClr val="tx1"/>
                </a:solidFill>
              </a:rPr>
              <a:t>prendono</a:t>
            </a:r>
            <a:r>
              <a:rPr lang="en-US" sz="3100" spc="200" dirty="0">
                <a:solidFill>
                  <a:schemeClr val="tx1"/>
                </a:solidFill>
              </a:rPr>
              <a:t> </a:t>
            </a:r>
            <a:r>
              <a:rPr lang="en-US" sz="3100" spc="200" dirty="0" err="1">
                <a:solidFill>
                  <a:schemeClr val="tx1"/>
                </a:solidFill>
              </a:rPr>
              <a:t>parte</a:t>
            </a:r>
            <a:r>
              <a:rPr lang="en-US" sz="3100" spc="200" dirty="0">
                <a:solidFill>
                  <a:schemeClr val="tx1"/>
                </a:solidFill>
              </a:rPr>
              <a:t> </a:t>
            </a:r>
            <a:r>
              <a:rPr lang="en-US" sz="3100" spc="200" dirty="0" err="1">
                <a:solidFill>
                  <a:schemeClr val="tx1"/>
                </a:solidFill>
              </a:rPr>
              <a:t>insieme</a:t>
            </a:r>
            <a:r>
              <a:rPr lang="en-US" sz="3100" spc="200" dirty="0">
                <a:solidFill>
                  <a:schemeClr val="tx1"/>
                </a:solidFill>
              </a:rPr>
              <a:t> ad </a:t>
            </a:r>
            <a:r>
              <a:rPr lang="en-US" sz="3100" spc="200" dirty="0" err="1">
                <a:solidFill>
                  <a:schemeClr val="tx1"/>
                </a:solidFill>
              </a:rPr>
              <a:t>altri</a:t>
            </a:r>
            <a:r>
              <a:rPr lang="en-US" sz="3100" spc="200" dirty="0">
                <a:solidFill>
                  <a:schemeClr val="tx1"/>
                </a:solidFill>
              </a:rPr>
              <a:t> </a:t>
            </a:r>
            <a:r>
              <a:rPr lang="en-US" sz="3100" spc="200" dirty="0" err="1">
                <a:solidFill>
                  <a:schemeClr val="tx1"/>
                </a:solidFill>
              </a:rPr>
              <a:t>che</a:t>
            </a:r>
            <a:r>
              <a:rPr lang="en-US" sz="3100" spc="200" dirty="0">
                <a:solidFill>
                  <a:schemeClr val="tx1"/>
                </a:solidFill>
              </a:rPr>
              <a:t> </a:t>
            </a:r>
            <a:r>
              <a:rPr lang="en-US" sz="3100" spc="200" dirty="0" err="1">
                <a:solidFill>
                  <a:schemeClr val="tx1"/>
                </a:solidFill>
              </a:rPr>
              <a:t>condividono</a:t>
            </a:r>
            <a:r>
              <a:rPr lang="en-US" sz="3100" spc="200" dirty="0">
                <a:solidFill>
                  <a:schemeClr val="tx1"/>
                </a:solidFill>
              </a:rPr>
              <a:t> uno </a:t>
            </a:r>
            <a:r>
              <a:rPr lang="en-US" sz="3100" spc="200" dirty="0" err="1">
                <a:solidFill>
                  <a:schemeClr val="tx1"/>
                </a:solidFill>
              </a:rPr>
              <a:t>stesso</a:t>
            </a:r>
            <a:r>
              <a:rPr lang="en-US" sz="3100" spc="200" dirty="0">
                <a:solidFill>
                  <a:schemeClr val="tx1"/>
                </a:solidFill>
              </a:rPr>
              <a:t> interesse.</a:t>
            </a:r>
            <a:br>
              <a:rPr lang="en-US" sz="3100" spc="200" dirty="0">
                <a:solidFill>
                  <a:schemeClr val="tx1"/>
                </a:solidFill>
              </a:rPr>
            </a:br>
            <a:br>
              <a:rPr lang="en-US" sz="3100" spc="200" dirty="0">
                <a:solidFill>
                  <a:schemeClr val="tx1"/>
                </a:solidFill>
              </a:rPr>
            </a:br>
            <a:br>
              <a:rPr lang="en-US" sz="3100" spc="200" dirty="0">
                <a:solidFill>
                  <a:schemeClr val="tx1"/>
                </a:solidFill>
              </a:rPr>
            </a:br>
            <a:r>
              <a:rPr lang="en-US" sz="3100" spc="200" dirty="0">
                <a:solidFill>
                  <a:schemeClr val="tx1"/>
                </a:solidFill>
              </a:rPr>
              <a:t> Le </a:t>
            </a:r>
            <a:r>
              <a:rPr lang="en-US" sz="3100" spc="200" dirty="0" err="1">
                <a:solidFill>
                  <a:schemeClr val="tx1"/>
                </a:solidFill>
              </a:rPr>
              <a:t>piattaforme</a:t>
            </a:r>
            <a:r>
              <a:rPr lang="en-US" sz="3100" spc="200" dirty="0">
                <a:solidFill>
                  <a:schemeClr val="tx1"/>
                </a:solidFill>
              </a:rPr>
              <a:t> </a:t>
            </a:r>
            <a:r>
              <a:rPr lang="en-US" sz="3100" spc="200" dirty="0" err="1">
                <a:solidFill>
                  <a:schemeClr val="tx1"/>
                </a:solidFill>
              </a:rPr>
              <a:t>comprese</a:t>
            </a:r>
            <a:r>
              <a:rPr lang="en-US" sz="3100" spc="200" dirty="0">
                <a:solidFill>
                  <a:schemeClr val="tx1"/>
                </a:solidFill>
              </a:rPr>
              <a:t> </a:t>
            </a:r>
            <a:r>
              <a:rPr lang="en-US" sz="3100" spc="200" dirty="0" err="1">
                <a:solidFill>
                  <a:schemeClr val="tx1"/>
                </a:solidFill>
              </a:rPr>
              <a:t>nell'area</a:t>
            </a:r>
            <a:r>
              <a:rPr lang="en-US" sz="3100" spc="200" dirty="0">
                <a:solidFill>
                  <a:schemeClr val="tx1"/>
                </a:solidFill>
              </a:rPr>
              <a:t> </a:t>
            </a:r>
            <a:r>
              <a:rPr lang="en-US" sz="3100" spc="200" dirty="0" err="1">
                <a:solidFill>
                  <a:schemeClr val="tx1"/>
                </a:solidFill>
              </a:rPr>
              <a:t>delle</a:t>
            </a:r>
            <a:r>
              <a:rPr lang="en-US" sz="3100" spc="200" dirty="0">
                <a:solidFill>
                  <a:schemeClr val="tx1"/>
                </a:solidFill>
              </a:rPr>
              <a:t> community social </a:t>
            </a:r>
            <a:r>
              <a:rPr lang="en-US" sz="3100" spc="200" dirty="0" err="1">
                <a:solidFill>
                  <a:schemeClr val="tx1"/>
                </a:solidFill>
              </a:rPr>
              <a:t>valorizzano</a:t>
            </a:r>
            <a:r>
              <a:rPr lang="en-US" sz="3100" spc="200" dirty="0">
                <a:solidFill>
                  <a:schemeClr val="tx1"/>
                </a:solidFill>
              </a:rPr>
              <a:t> </a:t>
            </a:r>
            <a:r>
              <a:rPr lang="en-US" sz="3100" spc="200" dirty="0" err="1">
                <a:solidFill>
                  <a:schemeClr val="tx1"/>
                </a:solidFill>
              </a:rPr>
              <a:t>i</a:t>
            </a:r>
            <a:r>
              <a:rPr lang="en-US" sz="3100" spc="200" dirty="0">
                <a:solidFill>
                  <a:schemeClr val="tx1"/>
                </a:solidFill>
              </a:rPr>
              <a:t> </a:t>
            </a:r>
            <a:r>
              <a:rPr lang="en-US" sz="3100" spc="200" dirty="0" err="1">
                <a:solidFill>
                  <a:schemeClr val="tx1"/>
                </a:solidFill>
              </a:rPr>
              <a:t>contributi</a:t>
            </a:r>
            <a:r>
              <a:rPr lang="en-US" sz="3100" spc="200" dirty="0">
                <a:solidFill>
                  <a:schemeClr val="tx1"/>
                </a:solidFill>
              </a:rPr>
              <a:t> </a:t>
            </a:r>
            <a:r>
              <a:rPr lang="en-US" sz="3100" spc="200" dirty="0" err="1">
                <a:solidFill>
                  <a:schemeClr val="tx1"/>
                </a:solidFill>
              </a:rPr>
              <a:t>individuali</a:t>
            </a:r>
            <a:r>
              <a:rPr lang="en-US" sz="3100" spc="200" dirty="0">
                <a:solidFill>
                  <a:schemeClr val="tx1"/>
                </a:solidFill>
              </a:rPr>
              <a:t> </a:t>
            </a:r>
            <a:r>
              <a:rPr lang="en-US" sz="3100" spc="200" dirty="0" err="1">
                <a:solidFill>
                  <a:schemeClr val="tx1"/>
                </a:solidFill>
              </a:rPr>
              <a:t>nel</a:t>
            </a:r>
            <a:r>
              <a:rPr lang="en-US" sz="3100" spc="200" dirty="0">
                <a:solidFill>
                  <a:schemeClr val="tx1"/>
                </a:solidFill>
              </a:rPr>
              <a:t> </a:t>
            </a:r>
            <a:r>
              <a:rPr lang="en-US" sz="3100" spc="200" dirty="0" err="1">
                <a:solidFill>
                  <a:schemeClr val="tx1"/>
                </a:solidFill>
              </a:rPr>
              <a:t>contesto</a:t>
            </a:r>
            <a:r>
              <a:rPr lang="en-US" sz="3100" spc="200" dirty="0">
                <a:solidFill>
                  <a:schemeClr val="tx1"/>
                </a:solidFill>
              </a:rPr>
              <a:t> </a:t>
            </a:r>
            <a:r>
              <a:rPr lang="en-US" sz="3100" spc="200" dirty="0" err="1">
                <a:solidFill>
                  <a:schemeClr val="tx1"/>
                </a:solidFill>
              </a:rPr>
              <a:t>della</a:t>
            </a:r>
            <a:r>
              <a:rPr lang="en-US" sz="3100" spc="200" dirty="0">
                <a:solidFill>
                  <a:schemeClr val="tx1"/>
                </a:solidFill>
              </a:rPr>
              <a:t> community, </a:t>
            </a:r>
            <a:r>
              <a:rPr lang="en-US" sz="3100" spc="200" dirty="0" err="1">
                <a:solidFill>
                  <a:schemeClr val="tx1"/>
                </a:solidFill>
              </a:rPr>
              <a:t>della</a:t>
            </a:r>
            <a:r>
              <a:rPr lang="en-US" sz="3100" spc="200" dirty="0">
                <a:solidFill>
                  <a:schemeClr val="tx1"/>
                </a:solidFill>
              </a:rPr>
              <a:t> </a:t>
            </a:r>
            <a:r>
              <a:rPr lang="en-US" sz="3100" spc="200" dirty="0" err="1">
                <a:solidFill>
                  <a:schemeClr val="tx1"/>
                </a:solidFill>
              </a:rPr>
              <a:t>comunicazione</a:t>
            </a:r>
            <a:r>
              <a:rPr lang="en-US" sz="3100" spc="200" dirty="0">
                <a:solidFill>
                  <a:schemeClr val="tx1"/>
                </a:solidFill>
              </a:rPr>
              <a:t> e conversazione, e </a:t>
            </a:r>
            <a:r>
              <a:rPr lang="en-US" sz="3100" spc="200" dirty="0" err="1">
                <a:solidFill>
                  <a:schemeClr val="tx1"/>
                </a:solidFill>
              </a:rPr>
              <a:t>della</a:t>
            </a:r>
            <a:r>
              <a:rPr lang="en-US" sz="3100" spc="200" dirty="0">
                <a:solidFill>
                  <a:schemeClr val="tx1"/>
                </a:solidFill>
              </a:rPr>
              <a:t> </a:t>
            </a:r>
            <a:r>
              <a:rPr lang="en-US" sz="3100" spc="200" dirty="0" err="1">
                <a:solidFill>
                  <a:schemeClr val="tx1"/>
                </a:solidFill>
              </a:rPr>
              <a:t>collaborazione</a:t>
            </a:r>
            <a:r>
              <a:rPr lang="en-US" sz="3100" spc="200" dirty="0">
                <a:solidFill>
                  <a:schemeClr val="tx1"/>
                </a:solidFill>
              </a:rPr>
              <a:t>. </a:t>
            </a:r>
            <a:br>
              <a:rPr lang="en-US" sz="3100" spc="200" dirty="0">
                <a:solidFill>
                  <a:schemeClr val="tx1"/>
                </a:solidFill>
              </a:rPr>
            </a:br>
            <a:br>
              <a:rPr lang="en-US" sz="3100" spc="200" dirty="0">
                <a:solidFill>
                  <a:schemeClr val="tx1"/>
                </a:solidFill>
              </a:rPr>
            </a:br>
            <a:r>
              <a:rPr lang="en-US" sz="3100" spc="200" dirty="0">
                <a:solidFill>
                  <a:schemeClr val="tx1"/>
                </a:solidFill>
              </a:rPr>
              <a:t>I social media </a:t>
            </a:r>
            <a:r>
              <a:rPr lang="en-US" sz="3100" spc="200" dirty="0" err="1">
                <a:solidFill>
                  <a:schemeClr val="tx1"/>
                </a:solidFill>
              </a:rPr>
              <a:t>più</a:t>
            </a:r>
            <a:r>
              <a:rPr lang="en-US" sz="3100" spc="200" dirty="0">
                <a:solidFill>
                  <a:schemeClr val="tx1"/>
                </a:solidFill>
              </a:rPr>
              <a:t> </a:t>
            </a:r>
            <a:r>
              <a:rPr lang="en-US" sz="3100" spc="200" dirty="0" err="1">
                <a:solidFill>
                  <a:schemeClr val="tx1"/>
                </a:solidFill>
              </a:rPr>
              <a:t>usati</a:t>
            </a:r>
            <a:r>
              <a:rPr lang="en-US" sz="3100" spc="200" dirty="0">
                <a:solidFill>
                  <a:schemeClr val="tx1"/>
                </a:solidFill>
              </a:rPr>
              <a:t> </a:t>
            </a:r>
            <a:r>
              <a:rPr lang="en-US" sz="3100" spc="200" dirty="0" err="1">
                <a:solidFill>
                  <a:schemeClr val="tx1"/>
                </a:solidFill>
              </a:rPr>
              <a:t>che</a:t>
            </a:r>
            <a:r>
              <a:rPr lang="en-US" sz="3100" spc="200" dirty="0">
                <a:solidFill>
                  <a:schemeClr val="tx1"/>
                </a:solidFill>
              </a:rPr>
              <a:t> </a:t>
            </a:r>
            <a:r>
              <a:rPr lang="en-US" sz="3100" spc="200" dirty="0" err="1">
                <a:solidFill>
                  <a:schemeClr val="tx1"/>
                </a:solidFill>
              </a:rPr>
              <a:t>compaiono</a:t>
            </a:r>
            <a:r>
              <a:rPr lang="en-US" sz="3100" spc="200" dirty="0">
                <a:solidFill>
                  <a:schemeClr val="tx1"/>
                </a:solidFill>
              </a:rPr>
              <a:t> in </a:t>
            </a:r>
            <a:r>
              <a:rPr lang="en-US" sz="3100" spc="200" dirty="0" err="1">
                <a:solidFill>
                  <a:schemeClr val="tx1"/>
                </a:solidFill>
              </a:rPr>
              <a:t>quest'area</a:t>
            </a:r>
            <a:r>
              <a:rPr lang="en-US" sz="3100" spc="200" dirty="0">
                <a:solidFill>
                  <a:schemeClr val="tx1"/>
                </a:solidFill>
              </a:rPr>
              <a:t> </a:t>
            </a:r>
            <a:r>
              <a:rPr lang="en-US" sz="3100" spc="200" dirty="0" err="1">
                <a:solidFill>
                  <a:schemeClr val="tx1"/>
                </a:solidFill>
              </a:rPr>
              <a:t>sono</a:t>
            </a:r>
            <a:r>
              <a:rPr lang="en-US" sz="3100" spc="200" dirty="0">
                <a:solidFill>
                  <a:schemeClr val="tx1"/>
                </a:solidFill>
              </a:rPr>
              <a:t> Facebook, Twitter e LinkedIn.</a:t>
            </a:r>
          </a:p>
        </p:txBody>
      </p:sp>
      <p:cxnSp>
        <p:nvCxnSpPr>
          <p:cNvPr id="14" name="Straight Connector 13">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02181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85" name="Straight Connector 3084">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87" name="Rectangle 3086">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9" name="Rectangle 3088">
            <a:extLst>
              <a:ext uri="{FF2B5EF4-FFF2-40B4-BE49-F238E27FC236}">
                <a16:creationId xmlns:a16="http://schemas.microsoft.com/office/drawing/2014/main" id="{A493C988-90AE-4C72-8B81-E76ADE383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792480" y="546543"/>
            <a:ext cx="3378099" cy="3034857"/>
          </a:xfrm>
        </p:spPr>
        <p:txBody>
          <a:bodyPr vert="horz" lIns="91440" tIns="45720" rIns="91440" bIns="45720" rtlCol="0" anchor="b">
            <a:noAutofit/>
          </a:bodyPr>
          <a:lstStyle/>
          <a:p>
            <a:pPr algn="r"/>
            <a:r>
              <a:rPr lang="en-US" sz="1900" b="1" spc="200" dirty="0"/>
              <a:t>Facebook</a:t>
            </a:r>
            <a:r>
              <a:rPr lang="en-US" sz="1900" spc="200" dirty="0"/>
              <a:t> è </a:t>
            </a:r>
            <a:r>
              <a:rPr lang="en-US" sz="1900" spc="200" dirty="0" err="1"/>
              <a:t>un'azienda</a:t>
            </a:r>
            <a:r>
              <a:rPr lang="en-US" sz="1900" spc="200" dirty="0"/>
              <a:t> americana, un social media online e un </a:t>
            </a:r>
            <a:r>
              <a:rPr lang="en-US" sz="1900" spc="200" dirty="0" err="1"/>
              <a:t>servizio</a:t>
            </a:r>
            <a:r>
              <a:rPr lang="en-US" sz="1900" spc="200" dirty="0"/>
              <a:t> di social networking con </a:t>
            </a:r>
            <a:r>
              <a:rPr lang="en-US" sz="1900" spc="200" dirty="0" err="1"/>
              <a:t>sede</a:t>
            </a:r>
            <a:r>
              <a:rPr lang="en-US" sz="1900" spc="200" dirty="0"/>
              <a:t> in California. Il </a:t>
            </a:r>
            <a:r>
              <a:rPr lang="en-US" sz="1900" spc="200" dirty="0" err="1"/>
              <a:t>sito</a:t>
            </a:r>
            <a:r>
              <a:rPr lang="en-US" sz="1900" spc="200" dirty="0"/>
              <a:t> web di Facebook è </a:t>
            </a:r>
            <a:r>
              <a:rPr lang="en-US" sz="1900" spc="200" dirty="0" err="1"/>
              <a:t>stato</a:t>
            </a:r>
            <a:r>
              <a:rPr lang="en-US" sz="1900" spc="200" dirty="0"/>
              <a:t> </a:t>
            </a:r>
            <a:r>
              <a:rPr lang="en-US" sz="1900" spc="200" dirty="0" err="1"/>
              <a:t>lanciato</a:t>
            </a:r>
            <a:r>
              <a:rPr lang="en-US" sz="1900" spc="200" dirty="0"/>
              <a:t> </a:t>
            </a:r>
            <a:r>
              <a:rPr lang="en-US" sz="1900" spc="200" dirty="0" err="1"/>
              <a:t>nel</a:t>
            </a:r>
            <a:r>
              <a:rPr lang="en-US" sz="1900" spc="200" dirty="0"/>
              <a:t> </a:t>
            </a:r>
            <a:r>
              <a:rPr lang="en-US" sz="1900" spc="200" dirty="0" err="1"/>
              <a:t>febbraio</a:t>
            </a:r>
            <a:r>
              <a:rPr lang="en-US" sz="1900" spc="200" dirty="0"/>
              <a:t> 2004 da Mark Zuckerberg con </a:t>
            </a:r>
            <a:r>
              <a:rPr lang="en-US" sz="1900" spc="200" dirty="0" err="1"/>
              <a:t>altri</a:t>
            </a:r>
            <a:r>
              <a:rPr lang="en-US" sz="1900" spc="200" dirty="0"/>
              <a:t> </a:t>
            </a:r>
            <a:r>
              <a:rPr lang="en-US" sz="1900" spc="200" dirty="0" err="1"/>
              <a:t>studenti</a:t>
            </a:r>
            <a:r>
              <a:rPr lang="en-US" sz="1900" spc="200" dirty="0"/>
              <a:t> e </a:t>
            </a:r>
            <a:r>
              <a:rPr lang="en-US" sz="1900" spc="200" dirty="0" err="1"/>
              <a:t>compagni</a:t>
            </a:r>
            <a:r>
              <a:rPr lang="en-US" sz="1900" spc="200" dirty="0"/>
              <a:t> di stanza </a:t>
            </a:r>
            <a:r>
              <a:rPr lang="en-US" sz="1900" spc="200" dirty="0" err="1"/>
              <a:t>dell'Harvard</a:t>
            </a:r>
            <a:r>
              <a:rPr lang="en-US" sz="1900" spc="200" dirty="0"/>
              <a:t> College.</a:t>
            </a:r>
          </a:p>
        </p:txBody>
      </p:sp>
      <p:cxnSp>
        <p:nvCxnSpPr>
          <p:cNvPr id="3091" name="Straight Connector 3090">
            <a:extLst>
              <a:ext uri="{FF2B5EF4-FFF2-40B4-BE49-F238E27FC236}">
                <a16:creationId xmlns:a16="http://schemas.microsoft.com/office/drawing/2014/main" id="{4D9A86F5-12E7-4CDA-8037-A3723DFAA0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80" name="Picture 8" descr="Cambridge Analytica : Facebook risque une amende record aux États-Unis ...">
            <a:extLst>
              <a:ext uri="{FF2B5EF4-FFF2-40B4-BE49-F238E27FC236}">
                <a16:creationId xmlns:a16="http://schemas.microsoft.com/office/drawing/2014/main" id="{1F2EB3C0-DABA-B22C-DDDE-1B1AAF6484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87" b="-1"/>
          <a:stretch/>
        </p:blipFill>
        <p:spPr bwMode="auto">
          <a:xfrm>
            <a:off x="4654984" y="640080"/>
            <a:ext cx="6896936" cy="557881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ambridge Analytica : Facebook risque une amende record aux États-Unis ...">
            <a:extLst>
              <a:ext uri="{FF2B5EF4-FFF2-40B4-BE49-F238E27FC236}">
                <a16:creationId xmlns:a16="http://schemas.microsoft.com/office/drawing/2014/main" id="{BE39E9F6-B56F-16E5-F63A-A0D1AE39794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6" descr="Cambridge Analytica : Facebook risque une amende record aux États-Unis ...">
            <a:extLst>
              <a:ext uri="{FF2B5EF4-FFF2-40B4-BE49-F238E27FC236}">
                <a16:creationId xmlns:a16="http://schemas.microsoft.com/office/drawing/2014/main" id="{25640D2B-1F81-4A2A-F966-2979AFF4734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81891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643467" y="643467"/>
            <a:ext cx="7164674" cy="5571066"/>
          </a:xfrm>
        </p:spPr>
        <p:txBody>
          <a:bodyPr vert="horz" lIns="91440" tIns="45720" rIns="91440" bIns="45720" rtlCol="0" anchor="ctr">
            <a:normAutofit fontScale="90000"/>
          </a:bodyPr>
          <a:lstStyle/>
          <a:p>
            <a:pPr algn="r"/>
            <a:r>
              <a:rPr lang="en-US" sz="3600" spc="200" dirty="0">
                <a:solidFill>
                  <a:schemeClr val="tx1">
                    <a:alpha val="80000"/>
                  </a:schemeClr>
                </a:solidFill>
              </a:rPr>
              <a:t>Nella </a:t>
            </a:r>
            <a:r>
              <a:rPr lang="en-US" sz="3600" spc="200" dirty="0" err="1">
                <a:solidFill>
                  <a:schemeClr val="tx1">
                    <a:alpha val="80000"/>
                  </a:schemeClr>
                </a:solidFill>
              </a:rPr>
              <a:t>struttura</a:t>
            </a:r>
            <a:r>
              <a:rPr lang="en-US" sz="3600" spc="200" dirty="0">
                <a:solidFill>
                  <a:schemeClr val="tx1">
                    <a:alpha val="80000"/>
                  </a:schemeClr>
                </a:solidFill>
              </a:rPr>
              <a:t> </a:t>
            </a:r>
            <a:r>
              <a:rPr lang="en-US" sz="3600" spc="200" dirty="0" err="1">
                <a:solidFill>
                  <a:schemeClr val="tx1">
                    <a:alpha val="80000"/>
                  </a:schemeClr>
                </a:solidFill>
              </a:rPr>
              <a:t>organizzativa</a:t>
            </a:r>
            <a:r>
              <a:rPr lang="en-US" sz="3600" spc="200" dirty="0">
                <a:solidFill>
                  <a:schemeClr val="tx1">
                    <a:alpha val="80000"/>
                  </a:schemeClr>
                </a:solidFill>
              </a:rPr>
              <a:t> di Facebook, la </a:t>
            </a:r>
            <a:r>
              <a:rPr lang="en-US" sz="3600" spc="200" dirty="0" err="1">
                <a:solidFill>
                  <a:schemeClr val="tx1">
                    <a:alpha val="80000"/>
                  </a:schemeClr>
                </a:solidFill>
              </a:rPr>
              <a:t>sottile</a:t>
            </a:r>
            <a:r>
              <a:rPr lang="en-US" sz="3600" spc="200" dirty="0">
                <a:solidFill>
                  <a:schemeClr val="tx1">
                    <a:alpha val="80000"/>
                  </a:schemeClr>
                </a:solidFill>
              </a:rPr>
              <a:t> </a:t>
            </a:r>
            <a:r>
              <a:rPr lang="en-US" sz="3600" spc="200" dirty="0" err="1">
                <a:solidFill>
                  <a:schemeClr val="tx1">
                    <a:alpha val="80000"/>
                  </a:schemeClr>
                </a:solidFill>
              </a:rPr>
              <a:t>linea</a:t>
            </a:r>
            <a:r>
              <a:rPr lang="en-US" sz="3600" spc="200" dirty="0">
                <a:solidFill>
                  <a:schemeClr val="tx1">
                    <a:alpha val="80000"/>
                  </a:schemeClr>
                </a:solidFill>
              </a:rPr>
              <a:t> di </a:t>
            </a:r>
            <a:r>
              <a:rPr lang="en-US" sz="3600" spc="200" dirty="0" err="1">
                <a:solidFill>
                  <a:schemeClr val="tx1">
                    <a:alpha val="80000"/>
                  </a:schemeClr>
                </a:solidFill>
              </a:rPr>
              <a:t>demarcazione</a:t>
            </a:r>
            <a:r>
              <a:rPr lang="en-US" sz="3600" spc="200" dirty="0">
                <a:solidFill>
                  <a:schemeClr val="tx1">
                    <a:alpha val="80000"/>
                  </a:schemeClr>
                </a:solidFill>
              </a:rPr>
              <a:t> </a:t>
            </a:r>
            <a:r>
              <a:rPr lang="en-US" sz="3600" spc="200" dirty="0" err="1">
                <a:solidFill>
                  <a:schemeClr val="tx1">
                    <a:alpha val="80000"/>
                  </a:schemeClr>
                </a:solidFill>
              </a:rPr>
              <a:t>tra</a:t>
            </a:r>
            <a:r>
              <a:rPr lang="en-US" sz="3600" spc="200" dirty="0">
                <a:solidFill>
                  <a:schemeClr val="tx1">
                    <a:alpha val="80000"/>
                  </a:schemeClr>
                </a:solidFill>
              </a:rPr>
              <a:t> business e </a:t>
            </a:r>
            <a:r>
              <a:rPr lang="en-US" sz="3600" spc="200" dirty="0" err="1">
                <a:solidFill>
                  <a:schemeClr val="tx1">
                    <a:alpha val="80000"/>
                  </a:schemeClr>
                </a:solidFill>
              </a:rPr>
              <a:t>uso</a:t>
            </a:r>
            <a:r>
              <a:rPr lang="en-US" sz="3600" spc="200" dirty="0">
                <a:solidFill>
                  <a:schemeClr val="tx1">
                    <a:alpha val="80000"/>
                  </a:schemeClr>
                </a:solidFill>
              </a:rPr>
              <a:t> </a:t>
            </a:r>
            <a:r>
              <a:rPr lang="en-US" sz="3600" spc="200" dirty="0" err="1">
                <a:solidFill>
                  <a:schemeClr val="tx1">
                    <a:alpha val="80000"/>
                  </a:schemeClr>
                </a:solidFill>
              </a:rPr>
              <a:t>personale</a:t>
            </a:r>
            <a:r>
              <a:rPr lang="en-US" sz="3600" spc="200" dirty="0">
                <a:solidFill>
                  <a:schemeClr val="tx1">
                    <a:alpha val="80000"/>
                  </a:schemeClr>
                </a:solidFill>
              </a:rPr>
              <a:t> </a:t>
            </a:r>
            <a:r>
              <a:rPr lang="en-US" sz="3600" spc="200" dirty="0" err="1">
                <a:solidFill>
                  <a:schemeClr val="tx1">
                    <a:alpha val="80000"/>
                  </a:schemeClr>
                </a:solidFill>
              </a:rPr>
              <a:t>si</a:t>
            </a:r>
            <a:r>
              <a:rPr lang="en-US" sz="3600" spc="200" dirty="0">
                <a:solidFill>
                  <a:schemeClr val="tx1">
                    <a:alpha val="80000"/>
                  </a:schemeClr>
                </a:solidFill>
              </a:rPr>
              <a:t> </a:t>
            </a:r>
            <a:r>
              <a:rPr lang="en-US" sz="3600" spc="200" dirty="0" err="1">
                <a:solidFill>
                  <a:schemeClr val="tx1">
                    <a:alpha val="80000"/>
                  </a:schemeClr>
                </a:solidFill>
              </a:rPr>
              <a:t>riflette</a:t>
            </a:r>
            <a:r>
              <a:rPr lang="en-US" sz="3600" spc="200" dirty="0">
                <a:solidFill>
                  <a:schemeClr val="tx1">
                    <a:alpha val="80000"/>
                  </a:schemeClr>
                </a:solidFill>
              </a:rPr>
              <a:t> </a:t>
            </a:r>
            <a:r>
              <a:rPr lang="en-US" sz="3600" spc="200" dirty="0" err="1">
                <a:solidFill>
                  <a:schemeClr val="tx1">
                    <a:alpha val="80000"/>
                  </a:schemeClr>
                </a:solidFill>
              </a:rPr>
              <a:t>nell'organizzazione</a:t>
            </a:r>
            <a:r>
              <a:rPr lang="en-US" sz="3600" spc="200" dirty="0">
                <a:solidFill>
                  <a:schemeClr val="tx1">
                    <a:alpha val="80000"/>
                  </a:schemeClr>
                </a:solidFill>
              </a:rPr>
              <a:t> in </a:t>
            </a:r>
            <a:r>
              <a:rPr lang="en-US" sz="3600" spc="200" dirty="0" err="1">
                <a:solidFill>
                  <a:schemeClr val="tx1">
                    <a:alpha val="80000"/>
                  </a:schemeClr>
                </a:solidFill>
              </a:rPr>
              <a:t>profili</a:t>
            </a:r>
            <a:r>
              <a:rPr lang="en-US" sz="3600" spc="200" dirty="0">
                <a:solidFill>
                  <a:schemeClr val="tx1">
                    <a:alpha val="80000"/>
                  </a:schemeClr>
                </a:solidFill>
              </a:rPr>
              <a:t>, </a:t>
            </a:r>
            <a:r>
              <a:rPr lang="en-US" sz="3600" spc="200" dirty="0" err="1">
                <a:solidFill>
                  <a:schemeClr val="tx1">
                    <a:alpha val="80000"/>
                  </a:schemeClr>
                </a:solidFill>
              </a:rPr>
              <a:t>pagine</a:t>
            </a:r>
            <a:r>
              <a:rPr lang="en-US" sz="3600" spc="200" dirty="0">
                <a:solidFill>
                  <a:schemeClr val="tx1">
                    <a:alpha val="80000"/>
                  </a:schemeClr>
                </a:solidFill>
              </a:rPr>
              <a:t> e </a:t>
            </a:r>
            <a:r>
              <a:rPr lang="en-US" sz="3600" spc="200" dirty="0" err="1">
                <a:solidFill>
                  <a:schemeClr val="tx1">
                    <a:alpha val="80000"/>
                  </a:schemeClr>
                </a:solidFill>
              </a:rPr>
              <a:t>gruppi</a:t>
            </a:r>
            <a:r>
              <a:rPr lang="en-US" sz="3600" spc="200" dirty="0">
                <a:solidFill>
                  <a:schemeClr val="tx1">
                    <a:alpha val="80000"/>
                  </a:schemeClr>
                </a:solidFill>
              </a:rPr>
              <a:t>. </a:t>
            </a:r>
            <a:br>
              <a:rPr lang="en-US" sz="3600" spc="200" dirty="0">
                <a:solidFill>
                  <a:schemeClr val="tx1">
                    <a:alpha val="80000"/>
                  </a:schemeClr>
                </a:solidFill>
              </a:rPr>
            </a:br>
            <a:br>
              <a:rPr lang="en-US" sz="3600" spc="200" dirty="0">
                <a:solidFill>
                  <a:schemeClr val="tx1">
                    <a:alpha val="80000"/>
                  </a:schemeClr>
                </a:solidFill>
              </a:rPr>
            </a:br>
            <a:r>
              <a:rPr lang="en-US" sz="3600" spc="200" dirty="0" err="1">
                <a:solidFill>
                  <a:schemeClr val="tx1">
                    <a:alpha val="80000"/>
                  </a:schemeClr>
                </a:solidFill>
              </a:rPr>
              <a:t>Tali</a:t>
            </a:r>
            <a:r>
              <a:rPr lang="en-US" sz="3600" spc="200" dirty="0">
                <a:solidFill>
                  <a:schemeClr val="tx1">
                    <a:alpha val="80000"/>
                  </a:schemeClr>
                </a:solidFill>
              </a:rPr>
              <a:t> </a:t>
            </a:r>
            <a:r>
              <a:rPr lang="en-US" sz="3600" spc="200" dirty="0" err="1">
                <a:solidFill>
                  <a:schemeClr val="tx1">
                    <a:alpha val="80000"/>
                  </a:schemeClr>
                </a:solidFill>
              </a:rPr>
              <a:t>strutture</a:t>
            </a:r>
            <a:r>
              <a:rPr lang="en-US" sz="3600" spc="200" dirty="0">
                <a:solidFill>
                  <a:schemeClr val="tx1">
                    <a:alpha val="80000"/>
                  </a:schemeClr>
                </a:solidFill>
              </a:rPr>
              <a:t> </a:t>
            </a:r>
            <a:r>
              <a:rPr lang="en-US" sz="3600" spc="200" dirty="0" err="1">
                <a:solidFill>
                  <a:schemeClr val="tx1">
                    <a:alpha val="80000"/>
                  </a:schemeClr>
                </a:solidFill>
              </a:rPr>
              <a:t>hanno</a:t>
            </a:r>
            <a:r>
              <a:rPr lang="en-US" sz="3600" spc="200" dirty="0">
                <a:solidFill>
                  <a:schemeClr val="tx1">
                    <a:alpha val="80000"/>
                  </a:schemeClr>
                </a:solidFill>
              </a:rPr>
              <a:t> lo </a:t>
            </a:r>
            <a:r>
              <a:rPr lang="en-US" sz="3600" spc="200" dirty="0" err="1">
                <a:solidFill>
                  <a:schemeClr val="tx1">
                    <a:alpha val="80000"/>
                  </a:schemeClr>
                </a:solidFill>
              </a:rPr>
              <a:t>scopo</a:t>
            </a:r>
            <a:r>
              <a:rPr lang="en-US" sz="3600" spc="200" dirty="0">
                <a:solidFill>
                  <a:schemeClr val="tx1">
                    <a:alpha val="80000"/>
                  </a:schemeClr>
                </a:solidFill>
              </a:rPr>
              <a:t> di </a:t>
            </a:r>
            <a:r>
              <a:rPr lang="en-US" sz="3600" spc="200" dirty="0" err="1">
                <a:solidFill>
                  <a:schemeClr val="tx1">
                    <a:alpha val="80000"/>
                  </a:schemeClr>
                </a:solidFill>
              </a:rPr>
              <a:t>consentire</a:t>
            </a:r>
            <a:r>
              <a:rPr lang="en-US" sz="3600" spc="200" dirty="0">
                <a:solidFill>
                  <a:schemeClr val="tx1">
                    <a:alpha val="80000"/>
                  </a:schemeClr>
                </a:solidFill>
              </a:rPr>
              <a:t> </a:t>
            </a:r>
            <a:r>
              <a:rPr lang="en-US" sz="3600" spc="200" dirty="0" err="1">
                <a:solidFill>
                  <a:schemeClr val="tx1">
                    <a:alpha val="80000"/>
                  </a:schemeClr>
                </a:solidFill>
              </a:rPr>
              <a:t>livelli</a:t>
            </a:r>
            <a:r>
              <a:rPr lang="en-US" sz="3600" spc="200" dirty="0">
                <a:solidFill>
                  <a:schemeClr val="tx1">
                    <a:alpha val="80000"/>
                  </a:schemeClr>
                </a:solidFill>
              </a:rPr>
              <a:t> di </a:t>
            </a:r>
            <a:r>
              <a:rPr lang="en-US" sz="3600" spc="200" dirty="0" err="1">
                <a:solidFill>
                  <a:schemeClr val="tx1">
                    <a:alpha val="80000"/>
                  </a:schemeClr>
                </a:solidFill>
              </a:rPr>
              <a:t>interazione</a:t>
            </a:r>
            <a:r>
              <a:rPr lang="en-US" sz="3600" spc="200" dirty="0">
                <a:solidFill>
                  <a:schemeClr val="tx1">
                    <a:alpha val="80000"/>
                  </a:schemeClr>
                </a:solidFill>
              </a:rPr>
              <a:t> </a:t>
            </a:r>
            <a:r>
              <a:rPr lang="en-US" sz="3600" spc="200" dirty="0" err="1">
                <a:solidFill>
                  <a:schemeClr val="tx1">
                    <a:alpha val="80000"/>
                  </a:schemeClr>
                </a:solidFill>
              </a:rPr>
              <a:t>diversi</a:t>
            </a:r>
            <a:r>
              <a:rPr lang="en-US" sz="3600" spc="200" dirty="0">
                <a:solidFill>
                  <a:schemeClr val="tx1">
                    <a:alpha val="80000"/>
                  </a:schemeClr>
                </a:solidFill>
              </a:rPr>
              <a:t>, e </a:t>
            </a:r>
            <a:r>
              <a:rPr lang="en-US" sz="3600" spc="200" dirty="0" err="1">
                <a:solidFill>
                  <a:schemeClr val="tx1">
                    <a:alpha val="80000"/>
                  </a:schemeClr>
                </a:solidFill>
              </a:rPr>
              <a:t>sono</a:t>
            </a:r>
            <a:r>
              <a:rPr lang="en-US" sz="3600" spc="200" dirty="0">
                <a:solidFill>
                  <a:schemeClr val="tx1">
                    <a:alpha val="80000"/>
                  </a:schemeClr>
                </a:solidFill>
              </a:rPr>
              <a:t> </a:t>
            </a:r>
            <a:r>
              <a:rPr lang="en-US" sz="3600" spc="200" dirty="0" err="1">
                <a:solidFill>
                  <a:schemeClr val="tx1">
                    <a:alpha val="80000"/>
                  </a:schemeClr>
                </a:solidFill>
              </a:rPr>
              <a:t>utilizzate</a:t>
            </a:r>
            <a:r>
              <a:rPr lang="en-US" sz="3600" spc="200" dirty="0">
                <a:solidFill>
                  <a:schemeClr val="tx1">
                    <a:alpha val="80000"/>
                  </a:schemeClr>
                </a:solidFill>
              </a:rPr>
              <a:t> in </a:t>
            </a:r>
            <a:r>
              <a:rPr lang="en-US" sz="3600" spc="200" dirty="0" err="1">
                <a:solidFill>
                  <a:schemeClr val="tx1">
                    <a:alpha val="80000"/>
                  </a:schemeClr>
                </a:solidFill>
              </a:rPr>
              <a:t>misura</a:t>
            </a:r>
            <a:r>
              <a:rPr lang="en-US" sz="3600" spc="200" dirty="0">
                <a:solidFill>
                  <a:schemeClr val="tx1">
                    <a:alpha val="80000"/>
                  </a:schemeClr>
                </a:solidFill>
              </a:rPr>
              <a:t> </a:t>
            </a:r>
            <a:r>
              <a:rPr lang="en-US" sz="3600" spc="200" dirty="0" err="1">
                <a:solidFill>
                  <a:schemeClr val="tx1">
                    <a:alpha val="80000"/>
                  </a:schemeClr>
                </a:solidFill>
              </a:rPr>
              <a:t>diversa</a:t>
            </a:r>
            <a:r>
              <a:rPr lang="en-US" sz="3600" spc="200" dirty="0">
                <a:solidFill>
                  <a:schemeClr val="tx1">
                    <a:alpha val="80000"/>
                  </a:schemeClr>
                </a:solidFill>
              </a:rPr>
              <a:t> da </a:t>
            </a:r>
            <a:r>
              <a:rPr lang="en-US" sz="3600" spc="200" dirty="0" err="1">
                <a:solidFill>
                  <a:schemeClr val="tx1">
                    <a:alpha val="80000"/>
                  </a:schemeClr>
                </a:solidFill>
              </a:rPr>
              <a:t>aziende</a:t>
            </a:r>
            <a:r>
              <a:rPr lang="en-US" sz="3600" spc="200" dirty="0">
                <a:solidFill>
                  <a:schemeClr val="tx1">
                    <a:alpha val="80000"/>
                  </a:schemeClr>
                </a:solidFill>
              </a:rPr>
              <a:t> e </a:t>
            </a:r>
            <a:r>
              <a:rPr lang="en-US" sz="3600" spc="200" dirty="0" err="1">
                <a:solidFill>
                  <a:schemeClr val="tx1">
                    <a:alpha val="80000"/>
                  </a:schemeClr>
                </a:solidFill>
              </a:rPr>
              <a:t>individui</a:t>
            </a:r>
            <a:r>
              <a:rPr lang="en-US" sz="3600" spc="200" dirty="0">
                <a:solidFill>
                  <a:schemeClr val="tx1">
                    <a:alpha val="80000"/>
                  </a:schemeClr>
                </a:solidFill>
              </a:rPr>
              <a:t>. </a:t>
            </a:r>
            <a:br>
              <a:rPr lang="en-US" sz="3600" spc="200" dirty="0">
                <a:solidFill>
                  <a:schemeClr val="tx1">
                    <a:alpha val="80000"/>
                  </a:schemeClr>
                </a:solidFill>
              </a:rPr>
            </a:br>
            <a:br>
              <a:rPr lang="en-US" sz="3600" spc="200" dirty="0">
                <a:solidFill>
                  <a:schemeClr val="tx1">
                    <a:alpha val="80000"/>
                  </a:schemeClr>
                </a:solidFill>
              </a:rPr>
            </a:br>
            <a:r>
              <a:rPr lang="en-US" sz="3600" b="1" spc="200" dirty="0">
                <a:solidFill>
                  <a:schemeClr val="tx1">
                    <a:alpha val="80000"/>
                  </a:schemeClr>
                </a:solidFill>
              </a:rPr>
              <a:t>I </a:t>
            </a:r>
            <a:r>
              <a:rPr lang="en-US" sz="3600" b="1" spc="200" dirty="0" err="1">
                <a:solidFill>
                  <a:schemeClr val="tx1">
                    <a:alpha val="80000"/>
                  </a:schemeClr>
                </a:solidFill>
              </a:rPr>
              <a:t>profili</a:t>
            </a:r>
            <a:r>
              <a:rPr lang="en-US" sz="3600" b="1" spc="200" dirty="0">
                <a:solidFill>
                  <a:schemeClr val="tx1">
                    <a:alpha val="80000"/>
                  </a:schemeClr>
                </a:solidFill>
              </a:rPr>
              <a:t> </a:t>
            </a:r>
            <a:r>
              <a:rPr lang="en-US" sz="3600" spc="200" dirty="0" err="1">
                <a:solidFill>
                  <a:schemeClr val="tx1">
                    <a:alpha val="80000"/>
                  </a:schemeClr>
                </a:solidFill>
              </a:rPr>
              <a:t>sono</a:t>
            </a:r>
            <a:r>
              <a:rPr lang="en-US" sz="3600" spc="200" dirty="0">
                <a:solidFill>
                  <a:schemeClr val="tx1">
                    <a:alpha val="80000"/>
                  </a:schemeClr>
                </a:solidFill>
              </a:rPr>
              <a:t> la </a:t>
            </a:r>
            <a:r>
              <a:rPr lang="en-US" sz="3600" spc="200" dirty="0" err="1">
                <a:solidFill>
                  <a:schemeClr val="tx1">
                    <a:alpha val="80000"/>
                  </a:schemeClr>
                </a:solidFill>
              </a:rPr>
              <a:t>struttura</a:t>
            </a:r>
            <a:r>
              <a:rPr lang="en-US" sz="3600" spc="200" dirty="0">
                <a:solidFill>
                  <a:schemeClr val="tx1">
                    <a:alpha val="80000"/>
                  </a:schemeClr>
                </a:solidFill>
              </a:rPr>
              <a:t> base di Facebook e </a:t>
            </a:r>
            <a:r>
              <a:rPr lang="en-US" sz="3600" spc="200" dirty="0" err="1">
                <a:solidFill>
                  <a:schemeClr val="tx1">
                    <a:alpha val="80000"/>
                  </a:schemeClr>
                </a:solidFill>
              </a:rPr>
              <a:t>sono</a:t>
            </a:r>
            <a:r>
              <a:rPr lang="en-US" sz="3600" spc="200" dirty="0">
                <a:solidFill>
                  <a:schemeClr val="tx1">
                    <a:alpha val="80000"/>
                  </a:schemeClr>
                </a:solidFill>
              </a:rPr>
              <a:t> </a:t>
            </a:r>
            <a:r>
              <a:rPr lang="en-US" sz="3600" spc="200" dirty="0" err="1">
                <a:solidFill>
                  <a:schemeClr val="tx1">
                    <a:alpha val="80000"/>
                  </a:schemeClr>
                </a:solidFill>
              </a:rPr>
              <a:t>destinati</a:t>
            </a:r>
            <a:r>
              <a:rPr lang="en-US" sz="3600" spc="200" dirty="0">
                <a:solidFill>
                  <a:schemeClr val="tx1">
                    <a:alpha val="80000"/>
                  </a:schemeClr>
                </a:solidFill>
              </a:rPr>
              <a:t> </a:t>
            </a:r>
            <a:r>
              <a:rPr lang="en-US" sz="3600" spc="200" dirty="0" err="1">
                <a:solidFill>
                  <a:schemeClr val="tx1">
                    <a:alpha val="80000"/>
                  </a:schemeClr>
                </a:solidFill>
              </a:rPr>
              <a:t>all'uso</a:t>
            </a:r>
            <a:r>
              <a:rPr lang="en-US" sz="3600" spc="200" dirty="0">
                <a:solidFill>
                  <a:schemeClr val="tx1">
                    <a:alpha val="80000"/>
                  </a:schemeClr>
                </a:solidFill>
              </a:rPr>
              <a:t> da </a:t>
            </a:r>
            <a:r>
              <a:rPr lang="en-US" sz="3600" spc="200" dirty="0" err="1">
                <a:solidFill>
                  <a:schemeClr val="tx1">
                    <a:alpha val="80000"/>
                  </a:schemeClr>
                </a:solidFill>
              </a:rPr>
              <a:t>parte</a:t>
            </a:r>
            <a:r>
              <a:rPr lang="en-US" sz="3600" spc="200" dirty="0">
                <a:solidFill>
                  <a:schemeClr val="tx1">
                    <a:alpha val="80000"/>
                  </a:schemeClr>
                </a:solidFill>
              </a:rPr>
              <a:t> di </a:t>
            </a:r>
            <a:r>
              <a:rPr lang="en-US" sz="3600" spc="200" dirty="0" err="1">
                <a:solidFill>
                  <a:schemeClr val="tx1">
                    <a:alpha val="80000"/>
                  </a:schemeClr>
                </a:solidFill>
              </a:rPr>
              <a:t>singoli</a:t>
            </a:r>
            <a:r>
              <a:rPr lang="en-US" sz="3600" spc="200" dirty="0">
                <a:solidFill>
                  <a:schemeClr val="tx1">
                    <a:alpha val="80000"/>
                  </a:schemeClr>
                </a:solidFill>
              </a:rPr>
              <a:t> </a:t>
            </a:r>
            <a:r>
              <a:rPr lang="en-US" sz="3600" spc="200" dirty="0" err="1">
                <a:solidFill>
                  <a:schemeClr val="tx1">
                    <a:alpha val="80000"/>
                  </a:schemeClr>
                </a:solidFill>
              </a:rPr>
              <a:t>utenti</a:t>
            </a:r>
            <a:r>
              <a:rPr lang="en-US" sz="3600" spc="200" dirty="0">
                <a:solidFill>
                  <a:schemeClr val="tx1">
                    <a:alpha val="80000"/>
                  </a:schemeClr>
                </a:solidFill>
              </a:rPr>
              <a:t>.</a:t>
            </a:r>
          </a:p>
        </p:txBody>
      </p:sp>
      <p:cxnSp>
        <p:nvCxnSpPr>
          <p:cNvPr id="15" name="Straight Connector 14">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23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990096" y="977900"/>
            <a:ext cx="6539558" cy="3327734"/>
          </a:xfrm>
        </p:spPr>
        <p:txBody>
          <a:bodyPr vert="horz" lIns="91440" tIns="45720" rIns="91440" bIns="45720" rtlCol="0" anchor="b">
            <a:normAutofit fontScale="90000"/>
          </a:bodyPr>
          <a:lstStyle/>
          <a:p>
            <a:pPr algn="r"/>
            <a:r>
              <a:rPr lang="en-US" sz="2200" spc="200" dirty="0" err="1"/>
              <a:t>Un'altra</a:t>
            </a:r>
            <a:r>
              <a:rPr lang="en-US" sz="2200" spc="200" dirty="0"/>
              <a:t> </a:t>
            </a:r>
            <a:r>
              <a:rPr lang="en-US" sz="2200" spc="200" dirty="0" err="1"/>
              <a:t>caratteristica</a:t>
            </a:r>
            <a:r>
              <a:rPr lang="en-US" sz="2200" spc="200" dirty="0"/>
              <a:t> </a:t>
            </a:r>
            <a:r>
              <a:rPr lang="en-US" sz="2200" spc="200" dirty="0" err="1"/>
              <a:t>su</a:t>
            </a:r>
            <a:r>
              <a:rPr lang="en-US" sz="2200" spc="200" dirty="0"/>
              <a:t> Facebook </a:t>
            </a:r>
            <a:r>
              <a:rPr lang="en-US" sz="2200" spc="200" dirty="0" err="1"/>
              <a:t>sono</a:t>
            </a:r>
            <a:r>
              <a:rPr lang="en-US" sz="2200" spc="200" dirty="0"/>
              <a:t> </a:t>
            </a:r>
            <a:r>
              <a:rPr lang="en-US" sz="2200" spc="200" dirty="0" err="1"/>
              <a:t>i</a:t>
            </a:r>
            <a:r>
              <a:rPr lang="en-US" sz="2200" spc="200" dirty="0"/>
              <a:t> </a:t>
            </a:r>
            <a:r>
              <a:rPr lang="en-US" sz="2200" spc="200" dirty="0" err="1"/>
              <a:t>gruppi</a:t>
            </a:r>
            <a:r>
              <a:rPr lang="en-US" sz="2200" spc="200" dirty="0"/>
              <a:t>.</a:t>
            </a:r>
            <a:br>
              <a:rPr lang="en-US" sz="2200" spc="200" dirty="0"/>
            </a:br>
            <a:r>
              <a:rPr lang="en-US" sz="2200" b="1" spc="200" dirty="0"/>
              <a:t>I </a:t>
            </a:r>
            <a:r>
              <a:rPr lang="en-US" sz="2200" b="1" spc="200" dirty="0" err="1"/>
              <a:t>gruppi</a:t>
            </a:r>
            <a:r>
              <a:rPr lang="en-US" sz="2200" b="1" spc="200" dirty="0"/>
              <a:t> </a:t>
            </a:r>
            <a:r>
              <a:rPr lang="en-US" sz="2200" spc="200" dirty="0" err="1"/>
              <a:t>hanno</a:t>
            </a:r>
            <a:r>
              <a:rPr lang="en-US" sz="2200" spc="200" dirty="0"/>
              <a:t> lo </a:t>
            </a:r>
            <a:r>
              <a:rPr lang="en-US" sz="2200" spc="200" dirty="0" err="1"/>
              <a:t>scopo</a:t>
            </a:r>
            <a:r>
              <a:rPr lang="en-US" sz="2200" spc="200" dirty="0"/>
              <a:t> di </a:t>
            </a:r>
            <a:r>
              <a:rPr lang="en-US" sz="2200" spc="200" dirty="0" err="1"/>
              <a:t>consentire</a:t>
            </a:r>
            <a:r>
              <a:rPr lang="en-US" sz="2200" spc="200" dirty="0"/>
              <a:t> a un </a:t>
            </a:r>
            <a:r>
              <a:rPr lang="en-US" sz="2200" spc="200" dirty="0" err="1"/>
              <a:t>sottoinsieme</a:t>
            </a:r>
            <a:r>
              <a:rPr lang="en-US" sz="2200" spc="200" dirty="0"/>
              <a:t> di </a:t>
            </a:r>
            <a:r>
              <a:rPr lang="en-US" sz="2200" spc="200" dirty="0" err="1"/>
              <a:t>individui</a:t>
            </a:r>
            <a:r>
              <a:rPr lang="en-US" sz="2200" spc="200" dirty="0"/>
              <a:t> di </a:t>
            </a:r>
            <a:r>
              <a:rPr lang="en-US" sz="2200" spc="200" dirty="0" err="1"/>
              <a:t>interagire</a:t>
            </a:r>
            <a:r>
              <a:rPr lang="en-US" sz="2200" spc="200" dirty="0"/>
              <a:t> </a:t>
            </a:r>
            <a:r>
              <a:rPr lang="en-US" sz="2200" spc="200" dirty="0" err="1"/>
              <a:t>tra</a:t>
            </a:r>
            <a:r>
              <a:rPr lang="en-US" sz="2200" spc="200" dirty="0"/>
              <a:t> loro e </a:t>
            </a:r>
            <a:r>
              <a:rPr lang="en-US" sz="2200" spc="200" dirty="0" err="1"/>
              <a:t>condividere</a:t>
            </a:r>
            <a:r>
              <a:rPr lang="en-US" sz="2200" spc="200" dirty="0"/>
              <a:t> </a:t>
            </a:r>
            <a:r>
              <a:rPr lang="en-US" sz="2200" spc="200" dirty="0" err="1"/>
              <a:t>informazioni</a:t>
            </a:r>
            <a:r>
              <a:rPr lang="en-US" sz="2200" spc="200" dirty="0"/>
              <a:t>. </a:t>
            </a:r>
            <a:br>
              <a:rPr lang="en-US" sz="2200" spc="200" dirty="0"/>
            </a:br>
            <a:br>
              <a:rPr lang="en-US" sz="2200" spc="200" dirty="0"/>
            </a:br>
            <a:r>
              <a:rPr lang="en-US" sz="2200" spc="200" dirty="0"/>
              <a:t>I </a:t>
            </a:r>
            <a:r>
              <a:rPr lang="en-US" sz="2200" spc="200" dirty="0" err="1"/>
              <a:t>gruppi</a:t>
            </a:r>
            <a:r>
              <a:rPr lang="en-US" sz="2200" spc="200" dirty="0"/>
              <a:t> </a:t>
            </a:r>
            <a:r>
              <a:rPr lang="en-US" sz="2200" spc="200" dirty="0" err="1"/>
              <a:t>sono</a:t>
            </a:r>
            <a:r>
              <a:rPr lang="en-US" sz="2200" spc="200" dirty="0"/>
              <a:t> </a:t>
            </a:r>
            <a:r>
              <a:rPr lang="en-US" sz="2200" spc="200" dirty="0" err="1"/>
              <a:t>spazi</a:t>
            </a:r>
            <a:r>
              <a:rPr lang="en-US" sz="2200" spc="200" dirty="0"/>
              <a:t> </a:t>
            </a:r>
            <a:r>
              <a:rPr lang="en-US" sz="2200" spc="200" dirty="0" err="1"/>
              <a:t>riservati</a:t>
            </a:r>
            <a:r>
              <a:rPr lang="en-US" sz="2200" spc="200" dirty="0"/>
              <a:t>, </a:t>
            </a:r>
            <a:r>
              <a:rPr lang="en-US" sz="2200" spc="200" dirty="0" err="1"/>
              <a:t>che</a:t>
            </a:r>
            <a:r>
              <a:rPr lang="en-US" sz="2200" spc="200" dirty="0"/>
              <a:t> </a:t>
            </a:r>
            <a:r>
              <a:rPr lang="en-US" sz="2200" spc="200" dirty="0" err="1"/>
              <a:t>possono</a:t>
            </a:r>
            <a:r>
              <a:rPr lang="en-US" sz="2200" spc="200" dirty="0"/>
              <a:t> </a:t>
            </a:r>
            <a:r>
              <a:rPr lang="en-US" sz="2200" spc="200" dirty="0" err="1"/>
              <a:t>essere</a:t>
            </a:r>
            <a:r>
              <a:rPr lang="en-US" sz="2200" spc="200" dirty="0"/>
              <a:t> </a:t>
            </a:r>
            <a:r>
              <a:rPr lang="en-US" sz="2200" spc="200" dirty="0" err="1"/>
              <a:t>configurati</a:t>
            </a:r>
            <a:r>
              <a:rPr lang="en-US" sz="2200" spc="200" dirty="0"/>
              <a:t> in </a:t>
            </a:r>
            <a:r>
              <a:rPr lang="en-US" sz="2200" spc="200" dirty="0" err="1"/>
              <a:t>diversi</a:t>
            </a:r>
            <a:r>
              <a:rPr lang="en-US" sz="2200" spc="200" dirty="0"/>
              <a:t> </a:t>
            </a:r>
            <a:r>
              <a:rPr lang="en-US" sz="2200" spc="200" dirty="0" err="1"/>
              <a:t>modi</a:t>
            </a:r>
            <a:r>
              <a:rPr lang="en-US" sz="2200" spc="200" dirty="0"/>
              <a:t> </a:t>
            </a:r>
            <a:r>
              <a:rPr lang="en-US" sz="2200" spc="200" dirty="0" err="1"/>
              <a:t>i</a:t>
            </a:r>
            <a:r>
              <a:rPr lang="en-US" sz="2200" spc="200" dirty="0"/>
              <a:t> </a:t>
            </a:r>
            <a:r>
              <a:rPr lang="en-US" sz="2200" spc="200" dirty="0" err="1"/>
              <a:t>gruppi</a:t>
            </a:r>
            <a:r>
              <a:rPr lang="en-US" sz="2200" spc="200" dirty="0"/>
              <a:t> </a:t>
            </a:r>
            <a:r>
              <a:rPr lang="en-US" sz="2200" spc="200" dirty="0" err="1"/>
              <a:t>possono</a:t>
            </a:r>
            <a:r>
              <a:rPr lang="en-US" sz="2200" spc="200" dirty="0"/>
              <a:t> </a:t>
            </a:r>
            <a:r>
              <a:rPr lang="en-US" sz="2200" spc="200" dirty="0" err="1"/>
              <a:t>essere</a:t>
            </a:r>
            <a:r>
              <a:rPr lang="en-US" sz="2200" spc="200" dirty="0"/>
              <a:t> </a:t>
            </a:r>
            <a:r>
              <a:rPr lang="en-US" sz="2200" b="1" spc="200" dirty="0" err="1"/>
              <a:t>privati</a:t>
            </a:r>
            <a:r>
              <a:rPr lang="en-US" sz="2200" spc="200" dirty="0"/>
              <a:t>; </a:t>
            </a:r>
            <a:br>
              <a:rPr lang="en-US" sz="2200" spc="200" dirty="0"/>
            </a:br>
            <a:br>
              <a:rPr lang="en-US" sz="2200" spc="200" dirty="0"/>
            </a:br>
            <a:r>
              <a:rPr lang="en-US" sz="2200" spc="200" dirty="0"/>
              <a:t>in </a:t>
            </a:r>
            <a:r>
              <a:rPr lang="en-US" sz="2200" spc="200" dirty="0" err="1"/>
              <a:t>questo</a:t>
            </a:r>
            <a:r>
              <a:rPr lang="en-US" sz="2200" spc="200" dirty="0"/>
              <a:t> modo, solo </a:t>
            </a:r>
            <a:r>
              <a:rPr lang="en-US" sz="2200" spc="200" dirty="0" err="1"/>
              <a:t>i</a:t>
            </a:r>
            <a:r>
              <a:rPr lang="en-US" sz="2200" spc="200" dirty="0"/>
              <a:t> </a:t>
            </a:r>
            <a:r>
              <a:rPr lang="en-US" sz="2200" spc="200" dirty="0" err="1"/>
              <a:t>membri</a:t>
            </a:r>
            <a:r>
              <a:rPr lang="en-US" sz="2200" spc="200" dirty="0"/>
              <a:t> </a:t>
            </a:r>
            <a:r>
              <a:rPr lang="en-US" sz="2200" spc="200" dirty="0" err="1"/>
              <a:t>possono</a:t>
            </a:r>
            <a:r>
              <a:rPr lang="en-US" sz="2200" spc="200" dirty="0"/>
              <a:t> </a:t>
            </a:r>
            <a:r>
              <a:rPr lang="en-US" sz="2200" spc="200" dirty="0" err="1"/>
              <a:t>accedervi</a:t>
            </a:r>
            <a:r>
              <a:rPr lang="en-US" sz="2200" spc="200" dirty="0"/>
              <a:t>, </a:t>
            </a:r>
            <a:r>
              <a:rPr lang="en-US" sz="2200" spc="200" dirty="0" err="1"/>
              <a:t>sapere</a:t>
            </a:r>
            <a:r>
              <a:rPr lang="en-US" sz="2200" spc="200" dirty="0"/>
              <a:t> chi ne fa </a:t>
            </a:r>
            <a:r>
              <a:rPr lang="en-US" sz="2200" spc="200" dirty="0" err="1"/>
              <a:t>parte</a:t>
            </a:r>
            <a:r>
              <a:rPr lang="en-US" sz="2200" spc="200" dirty="0"/>
              <a:t> e </a:t>
            </a:r>
            <a:r>
              <a:rPr lang="en-US" sz="2200" spc="200" dirty="0" err="1"/>
              <a:t>vedere</a:t>
            </a:r>
            <a:r>
              <a:rPr lang="en-US" sz="2200" spc="200" dirty="0"/>
              <a:t> </a:t>
            </a:r>
            <a:r>
              <a:rPr lang="en-US" sz="2200" spc="200" dirty="0" err="1"/>
              <a:t>ciò</a:t>
            </a:r>
            <a:r>
              <a:rPr lang="en-US" sz="2200" spc="200" dirty="0"/>
              <a:t> </a:t>
            </a:r>
            <a:r>
              <a:rPr lang="en-US" sz="2200" spc="200" dirty="0" err="1"/>
              <a:t>che</a:t>
            </a:r>
            <a:r>
              <a:rPr lang="en-US" sz="2200" spc="200" dirty="0"/>
              <a:t> </a:t>
            </a:r>
            <a:r>
              <a:rPr lang="en-US" sz="2200" spc="200" dirty="0" err="1"/>
              <a:t>gli</a:t>
            </a:r>
            <a:r>
              <a:rPr lang="en-US" sz="2200" spc="200" dirty="0"/>
              <a:t> </a:t>
            </a:r>
            <a:r>
              <a:rPr lang="en-US" sz="2200" spc="200" dirty="0" err="1"/>
              <a:t>altri</a:t>
            </a:r>
            <a:r>
              <a:rPr lang="en-US" sz="2200" spc="200" dirty="0"/>
              <a:t> </a:t>
            </a:r>
            <a:r>
              <a:rPr lang="en-US" sz="2200" spc="200" dirty="0" err="1"/>
              <a:t>membri</a:t>
            </a:r>
            <a:r>
              <a:rPr lang="en-US" sz="2200" spc="200" dirty="0"/>
              <a:t> </a:t>
            </a:r>
            <a:r>
              <a:rPr lang="en-US" sz="2200" spc="200" dirty="0" err="1"/>
              <a:t>postano</a:t>
            </a:r>
            <a:r>
              <a:rPr lang="en-US" sz="2200" spc="200" dirty="0"/>
              <a:t>. Si </a:t>
            </a:r>
            <a:r>
              <a:rPr lang="en-US" sz="2200" spc="200" dirty="0" err="1"/>
              <a:t>può</a:t>
            </a:r>
            <a:r>
              <a:rPr lang="en-US" sz="2200" spc="200" dirty="0"/>
              <a:t> </a:t>
            </a:r>
            <a:r>
              <a:rPr lang="en-US" sz="2200" spc="200" dirty="0" err="1"/>
              <a:t>creare</a:t>
            </a:r>
            <a:r>
              <a:rPr lang="en-US" sz="2200" spc="200" dirty="0"/>
              <a:t> un </a:t>
            </a:r>
            <a:r>
              <a:rPr lang="en-US" sz="2200" spc="200" dirty="0" err="1"/>
              <a:t>gruppo</a:t>
            </a:r>
            <a:r>
              <a:rPr lang="en-US" sz="2200" spc="200" dirty="0"/>
              <a:t> </a:t>
            </a:r>
            <a:r>
              <a:rPr lang="en-US" sz="2200" spc="200" dirty="0" err="1"/>
              <a:t>privato</a:t>
            </a:r>
            <a:r>
              <a:rPr lang="en-US" sz="2200" spc="200" dirty="0"/>
              <a:t> per </a:t>
            </a:r>
            <a:r>
              <a:rPr lang="en-US" sz="2200" spc="200" dirty="0" err="1"/>
              <a:t>i</a:t>
            </a:r>
            <a:r>
              <a:rPr lang="en-US" sz="2200" spc="200" dirty="0"/>
              <a:t> </a:t>
            </a:r>
            <a:r>
              <a:rPr lang="en-US" sz="2200" spc="200" dirty="0" err="1"/>
              <a:t>dipendenti</a:t>
            </a:r>
            <a:r>
              <a:rPr lang="en-US" sz="2200" spc="200" dirty="0"/>
              <a:t> </a:t>
            </a:r>
            <a:r>
              <a:rPr lang="en-US" sz="2200" spc="200" dirty="0" err="1"/>
              <a:t>dell'azienda</a:t>
            </a:r>
            <a:r>
              <a:rPr lang="en-US" sz="2200" spc="200" dirty="0"/>
              <a:t> o per un </a:t>
            </a:r>
            <a:r>
              <a:rPr lang="en-US" sz="2200" spc="200" dirty="0" err="1"/>
              <a:t>gruppo</a:t>
            </a:r>
            <a:r>
              <a:rPr lang="en-US" sz="2200" spc="200" dirty="0"/>
              <a:t> di </a:t>
            </a:r>
            <a:r>
              <a:rPr lang="en-US" sz="2200" spc="200" dirty="0" err="1"/>
              <a:t>soci</a:t>
            </a:r>
            <a:r>
              <a:rPr lang="en-US" sz="2200" spc="200" dirty="0"/>
              <a:t> in </a:t>
            </a:r>
            <a:r>
              <a:rPr lang="en-US" sz="2200" spc="200" dirty="0" err="1"/>
              <a:t>affari</a:t>
            </a:r>
            <a:r>
              <a:rPr lang="en-US" sz="2200" spc="200" dirty="0"/>
              <a:t>. </a:t>
            </a:r>
          </a:p>
        </p:txBody>
      </p:sp>
      <p:cxnSp>
        <p:nvCxnSpPr>
          <p:cNvPr id="15" name="Straight Connector 14">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154245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BC27E5-F394-2D40-2839-E908D29B44B6}"/>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1900" b="1" spc="200">
                <a:solidFill>
                  <a:srgbClr val="FFFFFF"/>
                </a:solidFill>
              </a:rPr>
              <a:t>Come impostare una pagina aziendale</a:t>
            </a:r>
            <a:br>
              <a:rPr lang="en-US" sz="1900" spc="200">
                <a:solidFill>
                  <a:srgbClr val="FFFFFF"/>
                </a:solidFill>
              </a:rPr>
            </a:br>
            <a:br>
              <a:rPr lang="en-US" sz="1900" spc="200">
                <a:solidFill>
                  <a:srgbClr val="FFFFFF"/>
                </a:solidFill>
              </a:rPr>
            </a:br>
            <a:r>
              <a:rPr lang="en-US" sz="1900" spc="200">
                <a:solidFill>
                  <a:srgbClr val="FFFFFF"/>
                </a:solidFill>
              </a:rPr>
              <a:t>Le pagine aziendali sono preziose per mole ragioni, la più ovvia delle quali è che più di un miliardo di persone usa Facebook, ed è importante incontrare i consumatori nei luoghi in cui si riuniscono. La directory delle pagine Facebook può essere un buon punto di partenza per farlo. Smith consiglia inoltre un approccio in sei step per la creazione di una pagina Facebook aziendale.</a:t>
            </a:r>
          </a:p>
        </p:txBody>
      </p:sp>
      <p:cxnSp>
        <p:nvCxnSpPr>
          <p:cNvPr id="17" name="Straight Connector 16">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462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755</TotalTime>
  <Words>2110</Words>
  <Application>Microsoft Office PowerPoint</Application>
  <PresentationFormat>Widescreen</PresentationFormat>
  <Paragraphs>47</Paragraphs>
  <Slides>32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32</vt:i4>
      </vt:variant>
    </vt:vector>
  </HeadingPairs>
  <TitlesOfParts>
    <vt:vector size="38" baseType="lpstr">
      <vt:lpstr>Arial</vt:lpstr>
      <vt:lpstr>Trebuchet MS</vt:lpstr>
      <vt:lpstr>Tw Cen MT</vt:lpstr>
      <vt:lpstr>Tw Cen MT Condensed</vt:lpstr>
      <vt:lpstr>Wingdings 3</vt:lpstr>
      <vt:lpstr>Integrale</vt:lpstr>
      <vt:lpstr>Lezione 9  metaverso, strumenti e piattaforme per il social media marketing </vt:lpstr>
      <vt:lpstr> Meta Platform è il nuovo nome di Facebook, probabilmente l'impresa tecnologica che ha gli interessi più forti nello sviluppo del metaverso.     </vt:lpstr>
      <vt:lpstr>I social media utilizzano tecnologie mobili basate sul web per condividere, co-creare, discutere e modificare i contenuti generati dagli utenti.   Hanno trasformato il modello tradizionale della comunicazione di marketing, che consisteva essenzialmente in una comunicazione unidirezionale dai marketer ai clienti.   </vt:lpstr>
      <vt:lpstr> Si è passati a un modello che prevede feedback molto più intensi, il che ha provocato un cambio di paradigma.   Non solo i consumatori controllano maggiormente la comunicazione rivolta a loro, ma possono anche avviare una comunicazione diretta con i marketer.   Anche l'interazione tra i consumatori è aumentata enormemente.</vt:lpstr>
      <vt:lpstr>Community social comprende:   le piattaforme social incentrate sulle relazioni sociali e le attività comuni cui gli individui prendono parte insieme ad altri che condividono uno stesso interesse.    Le piattaforme comprese nell'area delle community social valorizzano i contributi individuali nel contesto della community, della comunicazione e conversazione, e della collaborazione.   I social media più usati che compaiono in quest'area sono Facebook, Twitter e LinkedIn.</vt:lpstr>
      <vt:lpstr>Facebook è un'azienda americana, un social media online e un servizio di social networking con sede in California. Il sito web di Facebook è stato lanciato nel febbraio 2004 da Mark Zuckerberg con altri studenti e compagni di stanza dell'Harvard College.</vt:lpstr>
      <vt:lpstr>Nella struttura organizzativa di Facebook, la sottile linea di demarcazione tra business e uso personale si riflette nell'organizzazione in profili, pagine e gruppi.   Tali strutture hanno lo scopo di consentire livelli di interazione diversi, e sono utilizzate in misura diversa da aziende e individui.   I profili sono la struttura base di Facebook e sono destinati all'uso da parte di singoli utenti.</vt:lpstr>
      <vt:lpstr>Un'altra caratteristica su Facebook sono i gruppi. I gruppi hanno lo scopo di consentire a un sottoinsieme di individui di interagire tra loro e condividere informazioni.   I gruppi sono spazi riservati, che possono essere configurati in diversi modi i gruppi possono essere privati;   in questo modo, solo i membri possono accedervi, sapere chi ne fa parte e vedere ciò che gli altri membri postano. Si può creare un gruppo privato per i dipendenti dell'azienda o per un gruppo di soci in affari. </vt:lpstr>
      <vt:lpstr>Come impostare una pagina aziendale  Le pagine aziendali sono preziose per mole ragioni, la più ovvia delle quali è che più di un miliardo di persone usa Facebook, ed è importante incontrare i consumatori nei luoghi in cui si riuniscono. La directory delle pagine Facebook può essere un buon punto di partenza per farlo. Smith consiglia inoltre un approccio in sei step per la creazione di una pagina Facebook aziendale.</vt:lpstr>
      <vt:lpstr>Come incoraggiare lo sviluppo di una community  Le aziende dovrebbero utilizzare le proprie pagine per sviluppare un rapporto con i consumatori, pubblicando regolarmente post per favorire le relazioni e stimolare l'attività della community online. Una voce coerente e sincera e informazioni originali possono incoraggiare le persone a interagire con l'azienda.  Per incoraggiare lo sviluppo di una community, suggeriamo di fare uso di:</vt:lpstr>
      <vt:lpstr>• Contenuti nuovi: caricate foto, video, menu, anticipazioni, informazioni sui nuovi prodotti e annunci di eventi.  • Domande: stimolate i clienti a fornire feedback e opinioni su prodotti e servizi.  • Eventi: date informazioni su lanci di nuovi prodotti, ricorrenze, promozioni, eventi nei punti vendita e saldi.  • Stories: condividete articoli su prodotti, successi o altri clienti.  • Video: i video sono un buon modo per aumentare l'attrattività e l'interesse per la vostra pagina Facebook.</vt:lpstr>
      <vt:lpstr>Twitter è principalmente un servizio di social networking in cui gli utenti scrivono post e interagiscono tramite messaggi, detti tweet, della lunghezza massima di 280 caratteri. Gli utenti registrati possono pubblicare tweet; quelli non registrati possono solo leggerli. Nel 2017 Twitter ha raggiunto i 731,6 milioni di dollari di fatturato, primo utile d'esercizio; nel 2020 è arrivata a 3,72 miliardi.</vt:lpstr>
      <vt:lpstr>Account  Su Twitter, gli account individuali e aziendali coesistono con una vasta gamma di account fittizi e virtuali. Molte persone di successo usano come nome utente il loro nome e cognome uniti in un'unica, lunga stringa.   Potete utilizzare come nome utente quello della vostra azienda o della vostra attività e inserirlo nella casella di testo riservata al nome nella pagina delle impostazioni del vostro account.</vt:lpstr>
      <vt:lpstr>Avatar  Ogni account Twitter ha bisogno di due foto: quella per l'header, che appare sulla pagina dell'account, e quella per il profilo, che appare su ognuno dei tweet. La seconda immagine è chiamata anche avatar Twitter.  Quando le persone leggono i vostri tweet, accanto ai testi compare la piccola immagine che avete caricato su Twitter. </vt:lpstr>
      <vt:lpstr>LinkedIn è stata fondata nel 2002 e ha sede in California. La società è stata acquisita da Microsoft nel dicembre 2016 per 26,2 miliardi di dollari. LinkedIn è utilizzato principalmente per il networking professionale: ospita datori di lavoro che pubblicano offerte di impiego e persone in cerca di lavoro che pubblicano il proprio curriculum.</vt:lpstr>
      <vt:lpstr>LinkedIn deriva i suoi ricavi dalle tre aree di affari che seguono:  • Talent Solutions: i reclutatori e le aziende pagano per avere pagine aziendali con offerte di lavoro, annunci di lavoro mirati con modalità pay-per-click e l'accesso al database degli utenti di LinkedIn.  • Marketing Solutions: gli inserzionisti pagano per pubblicare annunci mirati con modalità pay-per-click.  • Premium Subscription: gli utenti di LinkedIn possono avere servizi evoluti a pagamento come LinkedIn Business, Linkedin Talent, LinkedIn Job Seeker e LinkediIn Sales.</vt:lpstr>
      <vt:lpstr>SnapchatSnap Inc. è stata fondata nel 2011 e ha sede a Venice, in California. Ha sviluppato un'applicazione di messaggistica di testo e foto per telefonia mobile. L'azienda era precedentemente nota come Snapchat, Inc.; ha cambiato il suo nome in Snap Inc. a settembre 2016. A gennaio 2014 aveva rifiutato diverse proposte di acquisizione, incluse quelle di Mark Zuckerberg. Essenzialmente, Snapchat è usato per inviare foto e video agli amici. I vostri amici possono visualizzare gli snap per un massimo di 10 secondi, poi gli snap scompaiono.</vt:lpstr>
      <vt:lpstr>Se il vostro team di marketing sta creando una strategia specifica per Snapchat, dovete scegliere un tone of voice che verrà utilizzato sempre. Idealmente, il linguaggio che usate dovrebbe essere facilmente comprensibile, e i post dovrebbero esprimere senso dell'umorismo.</vt:lpstr>
      <vt:lpstr>AREA DEL SOCIAL PUBLISHING</vt:lpstr>
      <vt:lpstr>Instagram è un'app online per la condivisione di foto su dispositivi mobili.   Consente agli utenti di condividere foto e video pubblicamente e privatamente, nonché mediante una varietà di altre piattaforme di social networking come Facebook, Twitter e Tumblr. Creato da Kevin Systrom e Mike Krieger, Instagram è stato lanciato nell'ottobre 2010 come app mobile gratuita. L'azienda è stata acquistata da Facebook nell'aprile 2012 per circa un miliardo di dollari in contanti e azioni.</vt:lpstr>
      <vt:lpstr>• Aumentare la brand awareness.  • Dare visibilità alla cultura aziendale.  • Mostrare il vostro team e assumere nuovi talenti.  • Aumentare l'engagement e la customer loyalty.  • Illustrare prodotti e servizi.</vt:lpstr>
      <vt:lpstr>• Migliorare e arricchire la partecipazione a eventi.  • Incentivare l'engagement rispetto al brand.  • Condividere notizie aziendali.  • Far crescere la community.  • Connettersi con gli influencer.   • Aumentare le vendite mediante un'app di terze parti.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29</cp:revision>
  <dcterms:created xsi:type="dcterms:W3CDTF">2023-04-14T18:28:11Z</dcterms:created>
  <dcterms:modified xsi:type="dcterms:W3CDTF">2023-05-25T20:13:37Z</dcterms:modified>
</cp:coreProperties>
</file>