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2" r:id="rId6"/>
    <p:sldId id="261" r:id="rId7"/>
    <p:sldId id="271" r:id="rId8"/>
    <p:sldId id="273" r:id="rId9"/>
    <p:sldId id="284" r:id="rId10"/>
    <p:sldId id="278" r:id="rId11"/>
    <p:sldId id="279" r:id="rId12"/>
    <p:sldId id="281" r:id="rId13"/>
    <p:sldId id="282" r:id="rId14"/>
    <p:sldId id="283" r:id="rId15"/>
    <p:sldId id="274" r:id="rId16"/>
    <p:sldId id="285" r:id="rId17"/>
    <p:sldId id="286" r:id="rId18"/>
    <p:sldId id="262" r:id="rId19"/>
    <p:sldId id="263" r:id="rId20"/>
    <p:sldId id="287" r:id="rId21"/>
    <p:sldId id="264" r:id="rId22"/>
    <p:sldId id="265" r:id="rId23"/>
    <p:sldId id="266" r:id="rId24"/>
    <p:sldId id="267" r:id="rId25"/>
    <p:sldId id="268" r:id="rId26"/>
    <p:sldId id="269" r:id="rId27"/>
    <p:sldId id="275" r:id="rId28"/>
    <p:sldId id="276" r:id="rId29"/>
    <p:sldId id="277" r:id="rId30"/>
    <p:sldId id="288" r:id="rId31"/>
    <p:sldId id="290" r:id="rId32"/>
    <p:sldId id="291" r:id="rId33"/>
    <p:sldId id="29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‹n.›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‹n.›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‹n.›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‹n.›</a:t>
            </a:fld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‹n.›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‹n.›</a:t>
            </a:fld>
            <a:endParaRPr kumimoji="0" lang="en-US"/>
          </a:p>
        </p:txBody>
      </p:sp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‹n.›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Trascinare l'immagine su un segnaposto o fare clic sull'icona per aggiungerla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29/03/21</a:t>
            </a:fld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‹n.›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29/03/21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‹n.›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 barbari e la trasformazione dell’Occidente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1606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4267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diritto degli antichi germani - 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7158" y="1443789"/>
            <a:ext cx="8499642" cy="52537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/>
              <a:t>- L’antica </a:t>
            </a:r>
            <a:r>
              <a:rPr lang="it-IT" dirty="0"/>
              <a:t>società germanica </a:t>
            </a:r>
            <a:r>
              <a:rPr lang="it-IT" dirty="0" smtClean="0"/>
              <a:t>aveva </a:t>
            </a:r>
            <a:r>
              <a:rPr lang="it-IT" dirty="0"/>
              <a:t>carattere nomadico e </a:t>
            </a:r>
            <a:r>
              <a:rPr lang="it-IT" dirty="0" smtClean="0"/>
              <a:t>guerriero.</a:t>
            </a:r>
          </a:p>
          <a:p>
            <a:pPr marL="0" indent="0">
              <a:buNone/>
            </a:pPr>
            <a:r>
              <a:rPr lang="it-IT" dirty="0" smtClean="0"/>
              <a:t>- Soggetto </a:t>
            </a:r>
            <a:r>
              <a:rPr lang="it-IT" dirty="0"/>
              <a:t>di pieno diritto </a:t>
            </a:r>
            <a:r>
              <a:rPr lang="it-IT" dirty="0" smtClean="0"/>
              <a:t>era </a:t>
            </a:r>
            <a:r>
              <a:rPr lang="it-IT" dirty="0"/>
              <a:t>unicamente l’individuo di sesso maschile, in età pubere e atto all’uso delle armi.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smtClean="0">
                <a:solidFill>
                  <a:srgbClr val="800000"/>
                </a:solidFill>
              </a:rPr>
              <a:t>L</a:t>
            </a:r>
            <a:r>
              <a:rPr lang="it-IT" dirty="0" smtClean="0">
                <a:solidFill>
                  <a:srgbClr val="800000"/>
                </a:solidFill>
              </a:rPr>
              <a:t>a famiglia</a:t>
            </a:r>
            <a:r>
              <a:rPr lang="it-IT" dirty="0" smtClean="0"/>
              <a:t>, comprensiva dei </a:t>
            </a:r>
            <a:r>
              <a:rPr lang="it-IT" dirty="0"/>
              <a:t>servi e dei </a:t>
            </a:r>
            <a:r>
              <a:rPr lang="it-IT" dirty="0" smtClean="0"/>
              <a:t>beni</a:t>
            </a:r>
            <a:r>
              <a:rPr lang="en-US" dirty="0" smtClean="0"/>
              <a:t>,</a:t>
            </a:r>
            <a:r>
              <a:rPr lang="it-IT" dirty="0" smtClean="0"/>
              <a:t> </a:t>
            </a:r>
            <a:r>
              <a:rPr lang="it-IT" dirty="0"/>
              <a:t>costituiva l’unità sociale primaria della società </a:t>
            </a:r>
            <a:r>
              <a:rPr lang="it-IT" dirty="0" smtClean="0"/>
              <a:t>germanica.</a:t>
            </a:r>
            <a:r>
              <a:rPr lang="en-US" dirty="0" smtClean="0"/>
              <a:t> </a:t>
            </a:r>
            <a:r>
              <a:rPr lang="it-IT" dirty="0"/>
              <a:t>Essa era assoggettata a un capo (una sorta di </a:t>
            </a:r>
            <a:r>
              <a:rPr lang="it-IT" i="1" dirty="0" err="1">
                <a:solidFill>
                  <a:srgbClr val="FFFF00"/>
                </a:solidFill>
              </a:rPr>
              <a:t>paterfamilias</a:t>
            </a:r>
            <a:r>
              <a:rPr lang="it-IT" dirty="0"/>
              <a:t>), il quale godeva di un’ampia autorità, detta </a:t>
            </a:r>
            <a:r>
              <a:rPr lang="it-IT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Munt</a:t>
            </a:r>
            <a:r>
              <a:rPr lang="it-IT" dirty="0"/>
              <a:t>, paragonabile alla </a:t>
            </a:r>
            <a:r>
              <a:rPr lang="it-IT" i="1" dirty="0" err="1">
                <a:solidFill>
                  <a:srgbClr val="FFFF00"/>
                </a:solidFill>
              </a:rPr>
              <a:t>manus</a:t>
            </a:r>
            <a:r>
              <a:rPr lang="it-IT" dirty="0"/>
              <a:t> romana ed estesa a tutti i suoi componenti ad eccezione dei maschi adulti</a:t>
            </a:r>
            <a:r>
              <a:rPr lang="en-U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062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35727"/>
          </a:xfrm>
        </p:spPr>
        <p:txBody>
          <a:bodyPr>
            <a:normAutofit fontScale="90000"/>
          </a:bodyPr>
          <a:lstStyle/>
          <a:p>
            <a:r>
              <a:rPr lang="it-IT" dirty="0"/>
              <a:t>Il diritto degli antichi germani - </a:t>
            </a:r>
            <a:r>
              <a:rPr lang="it-IT" dirty="0" smtClean="0"/>
              <a:t>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76421"/>
            <a:ext cx="8229600" cy="55345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800000"/>
                </a:solidFill>
              </a:rPr>
              <a:t>La donna </a:t>
            </a:r>
            <a:r>
              <a:rPr lang="it-IT" dirty="0"/>
              <a:t>(al pari degli impuberi e degli invalidi, inadatti all’uso delle armi) soffriva dunque pesanti limitazioni nella sua capacità giuridica.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Il </a:t>
            </a:r>
            <a:r>
              <a:rPr lang="it-IT" dirty="0"/>
              <a:t>potere della </a:t>
            </a:r>
            <a:r>
              <a:rPr lang="it-IT" i="1" dirty="0" err="1">
                <a:solidFill>
                  <a:srgbClr val="0D0D0D"/>
                </a:solidFill>
              </a:rPr>
              <a:t>Munt</a:t>
            </a:r>
            <a:r>
              <a:rPr lang="it-IT" dirty="0">
                <a:solidFill>
                  <a:srgbClr val="0D0D0D"/>
                </a:solidFill>
              </a:rPr>
              <a:t> </a:t>
            </a:r>
            <a:r>
              <a:rPr lang="it-IT" dirty="0"/>
              <a:t>gravava su di essa per l’intera vita e, in caso di matrimonio, al padre subentrava lo sposo.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rgbClr val="800000"/>
                </a:solidFill>
              </a:rPr>
              <a:t>Il </a:t>
            </a:r>
            <a:r>
              <a:rPr lang="it-IT" dirty="0">
                <a:solidFill>
                  <a:srgbClr val="800000"/>
                </a:solidFill>
              </a:rPr>
              <a:t>matrimonio </a:t>
            </a:r>
            <a:r>
              <a:rPr lang="it-IT" dirty="0"/>
              <a:t>appariva molto simile a una compravendita della donna (anche se </a:t>
            </a:r>
            <a:r>
              <a:rPr lang="it-IT" dirty="0" smtClean="0"/>
              <a:t>pare </a:t>
            </a:r>
            <a:r>
              <a:rPr lang="it-IT" dirty="0"/>
              <a:t>che, già anticamente, fosse praticato il matrimonio ‘per </a:t>
            </a:r>
            <a:r>
              <a:rPr lang="it-IT" dirty="0" err="1"/>
              <a:t>ratto</a:t>
            </a:r>
            <a:r>
              <a:rPr lang="it-IT" dirty="0" err="1" smtClean="0"/>
              <a:t>’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Era </a:t>
            </a:r>
            <a:r>
              <a:rPr lang="en-US" dirty="0" err="1" smtClean="0"/>
              <a:t>possibile</a:t>
            </a:r>
            <a:r>
              <a:rPr lang="en-US" dirty="0" smtClean="0"/>
              <a:t> la </a:t>
            </a:r>
            <a:r>
              <a:rPr lang="en-US" dirty="0" err="1" smtClean="0">
                <a:solidFill>
                  <a:srgbClr val="CCFFCC"/>
                </a:solidFill>
              </a:rPr>
              <a:t>poligamia</a:t>
            </a:r>
            <a:endParaRPr lang="it-IT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7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62464"/>
          </a:xfrm>
        </p:spPr>
        <p:txBody>
          <a:bodyPr>
            <a:normAutofit/>
          </a:bodyPr>
          <a:lstStyle/>
          <a:p>
            <a:r>
              <a:rPr lang="it-IT" sz="4000" dirty="0"/>
              <a:t>Il diritto degli antichi germani - </a:t>
            </a:r>
            <a:r>
              <a:rPr lang="it-IT" sz="4000" dirty="0" smtClean="0"/>
              <a:t>III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4001" y="1323474"/>
            <a:ext cx="8555788" cy="542757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Oltre la famiglia, esistevano anche altri ordinamenti. </a:t>
            </a:r>
          </a:p>
          <a:p>
            <a:pPr marL="0" indent="0">
              <a:buNone/>
            </a:pPr>
            <a:r>
              <a:rPr lang="it-IT" dirty="0"/>
              <a:t>Anzitutto la </a:t>
            </a:r>
            <a:r>
              <a:rPr lang="it-IT" i="1" dirty="0" err="1">
                <a:solidFill>
                  <a:srgbClr val="0000FF"/>
                </a:solidFill>
              </a:rPr>
              <a:t>Sippe</a:t>
            </a:r>
            <a:r>
              <a:rPr lang="it-IT" dirty="0"/>
              <a:t> : è il gruppo parentale esteso e riunisce tutti i discendenti in linea sia maschile sia femminile (poteva raccogliere anche cento o duecento persone).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999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Successioni e obbligazioni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0526" y="1646236"/>
            <a:ext cx="8486274" cy="50780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I </a:t>
            </a:r>
            <a:r>
              <a:rPr lang="en-US" dirty="0" err="1">
                <a:solidFill>
                  <a:srgbClr val="0000FF"/>
                </a:solidFill>
              </a:rPr>
              <a:t>Germani</a:t>
            </a:r>
            <a:r>
              <a:rPr lang="en-US" dirty="0">
                <a:solidFill>
                  <a:srgbClr val="0000FF"/>
                </a:solidFill>
              </a:rPr>
              <a:t> non </a:t>
            </a:r>
            <a:r>
              <a:rPr lang="en-US" dirty="0" err="1">
                <a:solidFill>
                  <a:srgbClr val="0000FF"/>
                </a:solidFill>
              </a:rPr>
              <a:t>conoscevano</a:t>
            </a:r>
            <a:r>
              <a:rPr lang="en-US" dirty="0">
                <a:solidFill>
                  <a:srgbClr val="0000FF"/>
                </a:solidFill>
              </a:rPr>
              <a:t> la </a:t>
            </a:r>
            <a:r>
              <a:rPr lang="en-US" dirty="0" err="1">
                <a:solidFill>
                  <a:srgbClr val="0000FF"/>
                </a:solidFill>
              </a:rPr>
              <a:t>successione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testamentaria</a:t>
            </a:r>
            <a:r>
              <a:rPr lang="en-US" dirty="0">
                <a:solidFill>
                  <a:srgbClr val="0000FF"/>
                </a:solidFill>
              </a:rPr>
              <a:t> ma solo </a:t>
            </a:r>
            <a:r>
              <a:rPr lang="en-US" dirty="0" err="1">
                <a:solidFill>
                  <a:srgbClr val="0000FF"/>
                </a:solidFill>
              </a:rPr>
              <a:t>quella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legittima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Vincoli giuridici (obbligazioni) potevano sorgere unicamente a séguito di procedure rituali </a:t>
            </a:r>
            <a:r>
              <a:rPr lang="it-IT" dirty="0" smtClean="0"/>
              <a:t>ovvero </a:t>
            </a:r>
            <a:r>
              <a:rPr lang="it-IT" dirty="0"/>
              <a:t>come conseguenza di un fatto illecito.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La </a:t>
            </a:r>
            <a:r>
              <a:rPr lang="it-IT" dirty="0"/>
              <a:t>violazione di diritti tutelati dalle consuetudini o il compimento di atti lesivi delle persone o dei beni creavano automaticamente lo stato di </a:t>
            </a:r>
            <a:r>
              <a:rPr lang="it-IT" dirty="0">
                <a:solidFill>
                  <a:schemeClr val="bg1"/>
                </a:solidFill>
              </a:rPr>
              <a:t>faida</a:t>
            </a:r>
            <a:r>
              <a:rPr lang="it-IT" dirty="0"/>
              <a:t> che contrapponeva, oltre i singoli (vittima e offensore), i due interi gruppi parentali.</a:t>
            </a:r>
            <a:r>
              <a:rPr lang="en-U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168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22885"/>
          </a:xfrm>
        </p:spPr>
        <p:txBody>
          <a:bodyPr/>
          <a:lstStyle/>
          <a:p>
            <a:r>
              <a:rPr lang="it-IT" dirty="0" smtClean="0"/>
              <a:t>La faida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63579"/>
            <a:ext cx="8229600" cy="48089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</a:t>
            </a:r>
            <a:r>
              <a:rPr lang="it-IT" dirty="0" smtClean="0"/>
              <a:t>a </a:t>
            </a:r>
            <a:r>
              <a:rPr lang="it-IT" i="1" dirty="0" err="1"/>
              <a:t>Sippe</a:t>
            </a:r>
            <a:r>
              <a:rPr lang="it-IT" i="1" dirty="0"/>
              <a:t> </a:t>
            </a:r>
            <a:r>
              <a:rPr lang="it-IT" dirty="0" smtClean="0"/>
              <a:t>è anche </a:t>
            </a:r>
            <a:r>
              <a:rPr lang="it-IT" dirty="0"/>
              <a:t>il vero protagonista di un sistema di giustizia incentrato sull’</a:t>
            </a:r>
            <a:r>
              <a:rPr lang="it-IT" dirty="0">
                <a:solidFill>
                  <a:srgbClr val="800000"/>
                </a:solidFill>
              </a:rPr>
              <a:t>autodifesa</a:t>
            </a:r>
            <a:r>
              <a:rPr lang="it-IT" dirty="0"/>
              <a:t>, sulla </a:t>
            </a:r>
            <a:r>
              <a:rPr lang="it-IT" dirty="0">
                <a:solidFill>
                  <a:srgbClr val="800000"/>
                </a:solidFill>
              </a:rPr>
              <a:t>vendetta familiare </a:t>
            </a:r>
            <a:r>
              <a:rPr lang="it-IT" dirty="0"/>
              <a:t>e sulla </a:t>
            </a:r>
            <a:r>
              <a:rPr lang="it-IT" dirty="0">
                <a:solidFill>
                  <a:srgbClr val="800000"/>
                </a:solidFill>
              </a:rPr>
              <a:t>composizione economica</a:t>
            </a:r>
            <a:r>
              <a:rPr lang="it-IT" dirty="0"/>
              <a:t>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La reazione violenta del clan può essere evitata solo con l’offerta di una compensazione economica (</a:t>
            </a:r>
            <a:r>
              <a:rPr lang="it-IT" i="1" dirty="0" err="1" smtClean="0">
                <a:solidFill>
                  <a:srgbClr val="FFFF00"/>
                </a:solidFill>
              </a:rPr>
              <a:t>compositio</a:t>
            </a:r>
            <a:r>
              <a:rPr lang="it-IT" dirty="0" smtClean="0"/>
              <a:t>) da parte dell’offensore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901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Problemi da affrontare per i ‘nuovi padroni’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3895" y="1646237"/>
            <a:ext cx="8472905" cy="505134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/>
              <a:t>I nuovi governanti (e coloro che si proponevano come ‘classe dirigente’) dovevano affrontare una serie di problemi:</a:t>
            </a:r>
          </a:p>
          <a:p>
            <a:pPr>
              <a:buFontTx/>
              <a:buChar char="-"/>
            </a:pPr>
            <a:r>
              <a:rPr lang="it-IT" dirty="0"/>
              <a:t>Come mantenere pacificamente </a:t>
            </a:r>
            <a:r>
              <a:rPr lang="it-IT" dirty="0">
                <a:solidFill>
                  <a:srgbClr val="CCFFCC"/>
                </a:solidFill>
              </a:rPr>
              <a:t>una minoranza di barbari in un contesto in gran prevalenza romano</a:t>
            </a:r>
          </a:p>
          <a:p>
            <a:pPr>
              <a:buFontTx/>
              <a:buChar char="-"/>
            </a:pPr>
            <a:r>
              <a:rPr lang="it-IT" dirty="0">
                <a:solidFill>
                  <a:srgbClr val="FF6600"/>
                </a:solidFill>
              </a:rPr>
              <a:t>Riconoscere la posizione eminente dei nuovi venuti</a:t>
            </a:r>
            <a:r>
              <a:rPr lang="it-IT" dirty="0"/>
              <a:t> evitando al tempo stesso il loro </a:t>
            </a:r>
            <a:r>
              <a:rPr lang="it-IT" dirty="0" smtClean="0"/>
              <a:t>totale assorbimento</a:t>
            </a:r>
            <a:endParaRPr lang="it-IT" dirty="0"/>
          </a:p>
          <a:p>
            <a:pPr>
              <a:buFontTx/>
              <a:buChar char="-"/>
            </a:pPr>
            <a:r>
              <a:rPr lang="it-IT" dirty="0">
                <a:solidFill>
                  <a:srgbClr val="0000FF"/>
                </a:solidFill>
              </a:rPr>
              <a:t>Legittimare il potere del conquistatore/sovrano </a:t>
            </a:r>
            <a:r>
              <a:rPr lang="it-IT" dirty="0"/>
              <a:t>senza troppo urtare la sensibilità dei capi tribali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800000"/>
                </a:solidFill>
              </a:rPr>
              <a:t>Distribuire le terre ai guerrieri e trasformare </a:t>
            </a:r>
            <a:r>
              <a:rPr lang="it-IT" dirty="0">
                <a:solidFill>
                  <a:srgbClr val="800000"/>
                </a:solidFill>
              </a:rPr>
              <a:t>un popolo-esercito in un popolo di sudditi sedentari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655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storiografia moderna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2049" y="1646237"/>
            <a:ext cx="8424751" cy="50164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smtClean="0"/>
              <a:t>Quanto è credibile questa ricostruzione?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Sono </a:t>
            </a:r>
            <a:r>
              <a:rPr lang="it-IT" dirty="0"/>
              <a:t>stati avanzati dubbi a proposito del contributo che le fonti giuridiche – in particolare quelle legislative – possono offrire nella </a:t>
            </a:r>
            <a:r>
              <a:rPr lang="it-IT" dirty="0" smtClean="0"/>
              <a:t>conoscenza del mondo dei barbari e </a:t>
            </a:r>
            <a:r>
              <a:rPr lang="it-IT" dirty="0"/>
              <a:t>di </a:t>
            </a:r>
            <a:r>
              <a:rPr lang="it-IT" dirty="0" smtClean="0"/>
              <a:t>quella particolare epoca </a:t>
            </a:r>
            <a:r>
              <a:rPr lang="it-IT" dirty="0"/>
              <a:t>storica.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problema dell’effettività riguarda le cd </a:t>
            </a:r>
            <a:r>
              <a:rPr lang="it-IT" i="1" dirty="0" err="1">
                <a:solidFill>
                  <a:srgbClr val="800000"/>
                </a:solidFill>
              </a:rPr>
              <a:t>Leges</a:t>
            </a:r>
            <a:r>
              <a:rPr lang="it-IT" i="1" dirty="0">
                <a:solidFill>
                  <a:srgbClr val="800000"/>
                </a:solidFill>
              </a:rPr>
              <a:t> </a:t>
            </a:r>
            <a:r>
              <a:rPr lang="it-IT" i="1" dirty="0" err="1">
                <a:solidFill>
                  <a:srgbClr val="800000"/>
                </a:solidFill>
              </a:rPr>
              <a:t>barbarorum</a:t>
            </a:r>
            <a:r>
              <a:rPr lang="it-IT" dirty="0" smtClean="0"/>
              <a:t>,</a:t>
            </a:r>
            <a:r>
              <a:rPr lang="it-IT" i="1" dirty="0" smtClean="0"/>
              <a:t> </a:t>
            </a:r>
            <a:r>
              <a:rPr lang="it-IT" dirty="0" smtClean="0"/>
              <a:t>ma </a:t>
            </a:r>
            <a:r>
              <a:rPr lang="it-IT" dirty="0"/>
              <a:t>anche il </a:t>
            </a:r>
            <a:r>
              <a:rPr lang="it-IT" i="1" dirty="0" err="1">
                <a:solidFill>
                  <a:srgbClr val="800000"/>
                </a:solidFill>
              </a:rPr>
              <a:t>Codex</a:t>
            </a:r>
            <a:r>
              <a:rPr lang="it-IT" i="1" dirty="0">
                <a:solidFill>
                  <a:srgbClr val="800000"/>
                </a:solidFill>
              </a:rPr>
              <a:t> </a:t>
            </a:r>
            <a:r>
              <a:rPr lang="it-IT" i="1" dirty="0" err="1">
                <a:solidFill>
                  <a:srgbClr val="800000"/>
                </a:solidFill>
              </a:rPr>
              <a:t>Theodosianus</a:t>
            </a:r>
            <a:endParaRPr lang="it-IT" i="1" dirty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62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contributo dell’archeologia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99" y="1646236"/>
            <a:ext cx="8472625" cy="498622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 smtClean="0"/>
              <a:t>I grandi progressi dell’archeologia medievale in questi decenni consentono di riconoscere </a:t>
            </a:r>
            <a:r>
              <a:rPr lang="it-IT" dirty="0" smtClean="0">
                <a:solidFill>
                  <a:srgbClr val="FF6600"/>
                </a:solidFill>
              </a:rPr>
              <a:t>alcuni caratteri comuni nel mondo post-romano </a:t>
            </a:r>
            <a:r>
              <a:rPr lang="it-IT" dirty="0" smtClean="0"/>
              <a:t>come: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- </a:t>
            </a:r>
            <a:r>
              <a:rPr lang="it-IT" dirty="0" smtClean="0">
                <a:solidFill>
                  <a:srgbClr val="FFFF00"/>
                </a:solidFill>
              </a:rPr>
              <a:t>la semplificazione </a:t>
            </a:r>
            <a:r>
              <a:rPr lang="it-IT" dirty="0">
                <a:solidFill>
                  <a:srgbClr val="FFFF00"/>
                </a:solidFill>
              </a:rPr>
              <a:t>fiscale </a:t>
            </a:r>
            <a:r>
              <a:rPr lang="it-IT" dirty="0" smtClean="0"/>
              <a:t>(con </a:t>
            </a:r>
            <a:r>
              <a:rPr lang="it-IT" dirty="0"/>
              <a:t>generale alleggerimento della pressione fiscale</a:t>
            </a:r>
            <a:r>
              <a:rPr lang="it-IT" dirty="0" smtClean="0"/>
              <a:t>);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- </a:t>
            </a:r>
            <a:r>
              <a:rPr lang="it-IT" dirty="0" smtClean="0">
                <a:solidFill>
                  <a:srgbClr val="FFFF00"/>
                </a:solidFill>
              </a:rPr>
              <a:t>l’indebolimento </a:t>
            </a:r>
            <a:r>
              <a:rPr lang="it-IT" dirty="0">
                <a:solidFill>
                  <a:srgbClr val="FFFF00"/>
                </a:solidFill>
              </a:rPr>
              <a:t>e trasformazione delle aristocrazie </a:t>
            </a:r>
            <a:r>
              <a:rPr lang="it-IT" dirty="0"/>
              <a:t>(con conseguente aumento di importanza e di autonomia delle società contadine rispetto a quelle urbane</a:t>
            </a:r>
            <a:r>
              <a:rPr lang="it-IT" dirty="0" smtClean="0"/>
              <a:t>);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- </a:t>
            </a:r>
            <a:r>
              <a:rPr lang="it-IT" dirty="0" smtClean="0">
                <a:solidFill>
                  <a:srgbClr val="FFFF00"/>
                </a:solidFill>
              </a:rPr>
              <a:t>la differenziazione </a:t>
            </a:r>
            <a:r>
              <a:rPr lang="it-IT" dirty="0">
                <a:solidFill>
                  <a:srgbClr val="FFFF00"/>
                </a:solidFill>
              </a:rPr>
              <a:t>e riduzione su scala regionale dei fenomeni </a:t>
            </a:r>
            <a:r>
              <a:rPr lang="it-IT" dirty="0"/>
              <a:t>sociali, politici ed economici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334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800" dirty="0"/>
              <a:t>Il regno visigoto </a:t>
            </a:r>
            <a:r>
              <a:rPr lang="it-IT" sz="4800" dirty="0" smtClean="0"/>
              <a:t>– I</a:t>
            </a:r>
            <a:br>
              <a:rPr lang="it-IT" sz="4800" dirty="0" smtClean="0"/>
            </a:br>
            <a:r>
              <a:rPr lang="it-IT" sz="4800" dirty="0" smtClean="0"/>
              <a:t>la ‘terra promessa’ (la </a:t>
            </a:r>
            <a:r>
              <a:rPr lang="it-IT" sz="4800" i="1" dirty="0" err="1" smtClean="0">
                <a:solidFill>
                  <a:srgbClr val="0000FF"/>
                </a:solidFill>
              </a:rPr>
              <a:t>Gothìa</a:t>
            </a:r>
            <a:r>
              <a:rPr lang="it-IT" sz="4800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it-IT" dirty="0"/>
              <a:t>Il primo fu quello costituito dai Visigoti</a:t>
            </a:r>
          </a:p>
          <a:p>
            <a:pPr marL="0" indent="0" algn="ctr">
              <a:buNone/>
              <a:defRPr/>
            </a:pPr>
            <a:r>
              <a:rPr lang="it-IT" dirty="0"/>
              <a:t>nella Gallia meridionale</a:t>
            </a:r>
          </a:p>
          <a:p>
            <a:pPr marL="0" indent="0" algn="ctr">
              <a:buNone/>
              <a:defRPr/>
            </a:pPr>
            <a:r>
              <a:rPr lang="it-IT" dirty="0"/>
              <a:t>con capitale </a:t>
            </a:r>
            <a:r>
              <a:rPr lang="it-IT" dirty="0">
                <a:solidFill>
                  <a:srgbClr val="0000FF"/>
                </a:solidFill>
              </a:rPr>
              <a:t>Tolosa</a:t>
            </a:r>
          </a:p>
          <a:p>
            <a:pPr marL="0" indent="0" algn="ctr">
              <a:buNone/>
              <a:defRPr/>
            </a:pPr>
            <a:endParaRPr lang="it-IT" dirty="0" smtClean="0"/>
          </a:p>
          <a:p>
            <a:pPr marL="0" indent="0" algn="ctr">
              <a:buNone/>
              <a:defRPr/>
            </a:pPr>
            <a:r>
              <a:rPr lang="it-IT" dirty="0" smtClean="0"/>
              <a:t>Era </a:t>
            </a:r>
            <a:r>
              <a:rPr lang="it-IT" dirty="0"/>
              <a:t>il </a:t>
            </a:r>
            <a:r>
              <a:rPr lang="it-IT" dirty="0" smtClean="0"/>
              <a:t>418</a:t>
            </a:r>
          </a:p>
          <a:p>
            <a:pPr marL="0" indent="0" algn="ctr">
              <a:buNone/>
              <a:defRPr/>
            </a:pPr>
            <a:endParaRPr lang="it-IT" dirty="0"/>
          </a:p>
          <a:p>
            <a:pPr marL="0" indent="0" algn="ctr">
              <a:buNone/>
              <a:defRPr/>
            </a:pPr>
            <a:r>
              <a:rPr lang="it-IT" dirty="0" smtClean="0"/>
              <a:t>Da vari decenni i Goti vagavano entro l’impero in cerca di una terra in cui insediarsi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115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/>
              <a:t>Il regno visigoto </a:t>
            </a:r>
            <a:r>
              <a:rPr lang="it-IT" sz="4000" dirty="0" smtClean="0"/>
              <a:t>– II</a:t>
            </a:r>
            <a:br>
              <a:rPr lang="it-IT" sz="4000" dirty="0" smtClean="0"/>
            </a:br>
            <a:r>
              <a:rPr lang="it-IT" sz="4000" dirty="0" smtClean="0"/>
              <a:t>il rapporto con i Romani residenti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62359"/>
            <a:ext cx="8229600" cy="5077020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it-IT" dirty="0"/>
              <a:t>Per prima cosa i sovrani </a:t>
            </a:r>
            <a:r>
              <a:rPr lang="it-IT" dirty="0" smtClean="0"/>
              <a:t>goti si </a:t>
            </a:r>
            <a:r>
              <a:rPr lang="it-IT" dirty="0"/>
              <a:t>sforzarono di </a:t>
            </a:r>
            <a:r>
              <a:rPr lang="it-IT" dirty="0" smtClean="0"/>
              <a:t>legittimare il </a:t>
            </a:r>
            <a:r>
              <a:rPr lang="it-IT" dirty="0"/>
              <a:t>loro potere agli occhi dei </a:t>
            </a:r>
            <a:r>
              <a:rPr lang="it-IT" dirty="0" smtClean="0"/>
              <a:t>romani assicurandosi </a:t>
            </a:r>
            <a:r>
              <a:rPr lang="it-IT" dirty="0"/>
              <a:t>il titolo di </a:t>
            </a:r>
            <a:r>
              <a:rPr lang="it-IT" i="1" dirty="0" err="1" smtClean="0">
                <a:solidFill>
                  <a:srgbClr val="0000FF"/>
                </a:solidFill>
              </a:rPr>
              <a:t>flavii</a:t>
            </a:r>
            <a:endParaRPr lang="it-IT" i="1" dirty="0" smtClean="0">
              <a:solidFill>
                <a:srgbClr val="0000FF"/>
              </a:solidFill>
            </a:endParaRPr>
          </a:p>
          <a:p>
            <a:pPr marL="0" indent="0" algn="just">
              <a:buNone/>
              <a:defRPr/>
            </a:pPr>
            <a:endParaRPr lang="it-IT" dirty="0"/>
          </a:p>
          <a:p>
            <a:pPr marL="0" indent="0" algn="just">
              <a:buNone/>
              <a:defRPr/>
            </a:pPr>
            <a:r>
              <a:rPr lang="it-IT" dirty="0">
                <a:cs typeface="Times New Roman" charset="0"/>
              </a:rPr>
              <a:t>Tra </a:t>
            </a:r>
            <a:r>
              <a:rPr lang="it-IT" dirty="0" smtClean="0">
                <a:cs typeface="Times New Roman" charset="0"/>
              </a:rPr>
              <a:t>Romani </a:t>
            </a:r>
            <a:r>
              <a:rPr lang="it-IT" dirty="0">
                <a:cs typeface="Times New Roman" charset="0"/>
              </a:rPr>
              <a:t>e </a:t>
            </a:r>
            <a:r>
              <a:rPr lang="it-IT" dirty="0" smtClean="0">
                <a:cs typeface="Times New Roman" charset="0"/>
              </a:rPr>
              <a:t>Goti </a:t>
            </a:r>
            <a:r>
              <a:rPr lang="it-IT" dirty="0">
                <a:cs typeface="Times New Roman" charset="0"/>
              </a:rPr>
              <a:t>si arrivò a una spartizione </a:t>
            </a:r>
            <a:r>
              <a:rPr lang="it-IT" dirty="0" smtClean="0">
                <a:cs typeface="Times New Roman" charset="0"/>
              </a:rPr>
              <a:t>dei </a:t>
            </a:r>
            <a:r>
              <a:rPr lang="it-IT" dirty="0">
                <a:cs typeface="Times New Roman" charset="0"/>
              </a:rPr>
              <a:t>compiti e dei </a:t>
            </a:r>
            <a:r>
              <a:rPr lang="it-IT" dirty="0" smtClean="0">
                <a:cs typeface="Times New Roman" charset="0"/>
              </a:rPr>
              <a:t>poteri</a:t>
            </a:r>
            <a:endParaRPr lang="it-IT" dirty="0" smtClean="0">
              <a:solidFill>
                <a:srgbClr val="FF6600"/>
              </a:solidFill>
              <a:cs typeface="Times New Roman" charset="0"/>
            </a:endParaRPr>
          </a:p>
          <a:p>
            <a:pPr algn="just">
              <a:buFontTx/>
              <a:buChar char="-"/>
              <a:defRPr/>
            </a:pPr>
            <a:r>
              <a:rPr lang="it-IT" dirty="0" smtClean="0">
                <a:cs typeface="Times New Roman" charset="0"/>
              </a:rPr>
              <a:t>le magistrature </a:t>
            </a:r>
            <a:r>
              <a:rPr lang="it-IT" dirty="0">
                <a:cs typeface="Times New Roman" charset="0"/>
              </a:rPr>
              <a:t>e </a:t>
            </a:r>
            <a:r>
              <a:rPr lang="it-IT" dirty="0" smtClean="0">
                <a:cs typeface="Times New Roman" charset="0"/>
              </a:rPr>
              <a:t>le istituzioni romane furono per lo più mantenute (i </a:t>
            </a:r>
            <a:r>
              <a:rPr lang="it-IT" i="1" dirty="0" smtClean="0">
                <a:solidFill>
                  <a:srgbClr val="FFFF00"/>
                </a:solidFill>
                <a:cs typeface="Times New Roman" charset="0"/>
              </a:rPr>
              <a:t>gesta</a:t>
            </a:r>
            <a:r>
              <a:rPr lang="it-IT" dirty="0" smtClean="0">
                <a:cs typeface="Times New Roman" charset="0"/>
              </a:rPr>
              <a:t>)</a:t>
            </a:r>
            <a:endParaRPr lang="it-IT" dirty="0" smtClean="0">
              <a:solidFill>
                <a:srgbClr val="660066"/>
              </a:solidFill>
              <a:cs typeface="Times New Roman" charset="0"/>
            </a:endParaRPr>
          </a:p>
          <a:p>
            <a:pPr algn="just">
              <a:buFontTx/>
              <a:buChar char="-"/>
              <a:defRPr/>
            </a:pPr>
            <a:r>
              <a:rPr lang="it-IT" dirty="0" smtClean="0">
                <a:cs typeface="Times New Roman" charset="0"/>
              </a:rPr>
              <a:t>I Goti si occupavano </a:t>
            </a:r>
            <a:r>
              <a:rPr lang="it-IT" dirty="0">
                <a:cs typeface="Times New Roman" charset="0"/>
              </a:rPr>
              <a:t>di mantenere </a:t>
            </a:r>
            <a:r>
              <a:rPr lang="it-IT" dirty="0" smtClean="0">
                <a:cs typeface="Times New Roman" charset="0"/>
              </a:rPr>
              <a:t>l’ordine e </a:t>
            </a:r>
            <a:r>
              <a:rPr lang="it-IT" dirty="0">
                <a:cs typeface="Times New Roman" charset="0"/>
              </a:rPr>
              <a:t>difendere i confini</a:t>
            </a:r>
            <a:r>
              <a:rPr lang="it-IT" dirty="0"/>
              <a:t> </a:t>
            </a:r>
            <a:r>
              <a:rPr lang="it-IT" dirty="0" smtClean="0"/>
              <a:t>(i </a:t>
            </a:r>
            <a:r>
              <a:rPr lang="it-IT" i="1" dirty="0" err="1" smtClean="0">
                <a:solidFill>
                  <a:srgbClr val="FFFF00"/>
                </a:solidFill>
              </a:rPr>
              <a:t>duces</a:t>
            </a:r>
            <a:r>
              <a:rPr lang="it-IT" dirty="0" smtClean="0"/>
              <a:t>)</a:t>
            </a:r>
            <a:endParaRPr lang="it-IT" dirty="0"/>
          </a:p>
          <a:p>
            <a:pPr algn="just">
              <a:buFontTx/>
              <a:buChar char="-"/>
              <a:defRPr/>
            </a:pPr>
            <a:endParaRPr lang="it-IT" dirty="0">
              <a:cs typeface="Times New Roman" charset="0"/>
            </a:endParaRPr>
          </a:p>
          <a:p>
            <a:pPr marL="0" indent="0" algn="just">
              <a:buNone/>
              <a:defRPr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656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 barbari nell’esercito romano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All’epoca del dominato, si comincia ad arruolare nell’esercito non solo singoli guerrieri barbari ma interi gruppi (che si riconoscono in un loro capo dal quale sono abituati a prendere ordini)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832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399" y="253536"/>
            <a:ext cx="8634295" cy="1072112"/>
          </a:xfrm>
        </p:spPr>
        <p:txBody>
          <a:bodyPr>
            <a:normAutofit fontScale="90000"/>
          </a:bodyPr>
          <a:lstStyle/>
          <a:p>
            <a:r>
              <a:rPr lang="it-IT" sz="4400" dirty="0"/>
              <a:t>Il regno visigoto – III</a:t>
            </a:r>
            <a:br>
              <a:rPr lang="it-IT" sz="4400" dirty="0"/>
            </a:br>
            <a:r>
              <a:rPr lang="it-IT" sz="4400" dirty="0"/>
              <a:t>una convivenza difficile</a:t>
            </a:r>
            <a:endParaRPr lang="it-IT" dirty="0"/>
          </a:p>
        </p:txBody>
      </p:sp>
      <p:pic>
        <p:nvPicPr>
          <p:cNvPr id="4" name="Segnaposto contenuto 3" descr="Wulfila_bib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50" r="-58650"/>
          <a:stretch>
            <a:fillRect/>
          </a:stretch>
        </p:blipFill>
        <p:spPr>
          <a:xfrm>
            <a:off x="534769" y="1481607"/>
            <a:ext cx="9243924" cy="5291451"/>
          </a:xfrm>
        </p:spPr>
      </p:pic>
      <p:sp>
        <p:nvSpPr>
          <p:cNvPr id="6" name="CasellaDiTesto 5"/>
          <p:cNvSpPr txBox="1"/>
          <p:nvPr/>
        </p:nvSpPr>
        <p:spPr>
          <a:xfrm>
            <a:off x="111409" y="1481607"/>
            <a:ext cx="2829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800000"/>
                </a:solidFill>
              </a:rPr>
              <a:t>I Goti erano però di religione ariana. </a:t>
            </a:r>
            <a:endParaRPr lang="it-IT" dirty="0" smtClean="0">
              <a:solidFill>
                <a:srgbClr val="800000"/>
              </a:solidFill>
            </a:endParaRPr>
          </a:p>
          <a:p>
            <a:r>
              <a:rPr lang="it-IT" dirty="0" smtClean="0">
                <a:solidFill>
                  <a:srgbClr val="800000"/>
                </a:solidFill>
              </a:rPr>
              <a:t>Pur </a:t>
            </a:r>
            <a:r>
              <a:rPr lang="it-IT" dirty="0">
                <a:solidFill>
                  <a:srgbClr val="800000"/>
                </a:solidFill>
              </a:rPr>
              <a:t>essendo tolleranti nei confronti dei cattolici, </a:t>
            </a:r>
            <a:r>
              <a:rPr lang="it-IT" dirty="0" smtClean="0">
                <a:solidFill>
                  <a:srgbClr val="800000"/>
                </a:solidFill>
              </a:rPr>
              <a:t>a lungo la </a:t>
            </a:r>
            <a:r>
              <a:rPr lang="it-IT" dirty="0">
                <a:solidFill>
                  <a:srgbClr val="800000"/>
                </a:solidFill>
              </a:rPr>
              <a:t>chiesa </a:t>
            </a:r>
            <a:r>
              <a:rPr lang="it-IT" dirty="0" smtClean="0">
                <a:solidFill>
                  <a:srgbClr val="800000"/>
                </a:solidFill>
              </a:rPr>
              <a:t>cattolica si mostrò riluttante a collaborare.</a:t>
            </a:r>
            <a:endParaRPr lang="it-IT" dirty="0">
              <a:solidFill>
                <a:srgbClr val="800000"/>
              </a:solidFill>
            </a:endParaRPr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241669" y="2350518"/>
            <a:ext cx="205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Bibbia di </a:t>
            </a:r>
            <a:r>
              <a:rPr lang="it-IT" dirty="0" err="1" smtClean="0"/>
              <a:t>Ulfila</a:t>
            </a:r>
            <a:endParaRPr lang="it-IT" dirty="0" smtClean="0"/>
          </a:p>
          <a:p>
            <a:r>
              <a:rPr lang="it-IT" i="1" dirty="0" err="1" smtClean="0"/>
              <a:t>Codex</a:t>
            </a:r>
            <a:r>
              <a:rPr lang="it-IT" i="1" dirty="0" smtClean="0"/>
              <a:t> </a:t>
            </a:r>
            <a:r>
              <a:rPr lang="it-IT" i="1" dirty="0" err="1" smtClean="0"/>
              <a:t>argenteus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2740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Da Tolosa a Toledo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50488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it-IT" dirty="0" smtClean="0"/>
          </a:p>
          <a:p>
            <a:pPr marL="0" indent="0">
              <a:buNone/>
              <a:defRPr/>
            </a:pPr>
            <a:r>
              <a:rPr lang="it-IT" dirty="0" smtClean="0"/>
              <a:t>Nel </a:t>
            </a:r>
            <a:r>
              <a:rPr lang="it-IT" dirty="0"/>
              <a:t>507 i Visigoti sono </a:t>
            </a:r>
            <a:r>
              <a:rPr lang="it-IT" dirty="0" smtClean="0"/>
              <a:t>pesantemente </a:t>
            </a:r>
            <a:r>
              <a:rPr lang="it-IT" dirty="0"/>
              <a:t>sconfitti dai </a:t>
            </a:r>
            <a:r>
              <a:rPr lang="it-IT" dirty="0" smtClean="0"/>
              <a:t>Franchi e </a:t>
            </a:r>
            <a:r>
              <a:rPr lang="it-IT" dirty="0"/>
              <a:t>costretti a lasciare la </a:t>
            </a:r>
            <a:r>
              <a:rPr lang="it-IT" dirty="0" smtClean="0"/>
              <a:t>Gallia.</a:t>
            </a:r>
          </a:p>
          <a:p>
            <a:pPr marL="0" indent="0">
              <a:buNone/>
              <a:defRPr/>
            </a:pPr>
            <a:endParaRPr lang="it-IT" dirty="0" smtClean="0"/>
          </a:p>
          <a:p>
            <a:pPr marL="0" indent="0">
              <a:buNone/>
              <a:defRPr/>
            </a:pPr>
            <a:r>
              <a:rPr lang="it-IT" dirty="0" smtClean="0"/>
              <a:t>Fondano </a:t>
            </a:r>
            <a:r>
              <a:rPr lang="it-IT" dirty="0"/>
              <a:t>un nuovo regno in </a:t>
            </a:r>
            <a:r>
              <a:rPr lang="it-IT" dirty="0" smtClean="0"/>
              <a:t>Spagna con </a:t>
            </a:r>
            <a:r>
              <a:rPr lang="it-IT" dirty="0"/>
              <a:t>capitale </a:t>
            </a:r>
            <a:r>
              <a:rPr lang="it-IT" dirty="0" smtClean="0">
                <a:solidFill>
                  <a:srgbClr val="0000FF"/>
                </a:solidFill>
              </a:rPr>
              <a:t>Toledo</a:t>
            </a:r>
            <a:r>
              <a:rPr lang="it-IT" dirty="0" smtClean="0"/>
              <a:t>.</a:t>
            </a:r>
            <a:endParaRPr lang="it-IT" dirty="0"/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it-IT" dirty="0" smtClean="0"/>
          </a:p>
          <a:p>
            <a:pPr marL="0" indent="0" algn="just">
              <a:spcBef>
                <a:spcPct val="20000"/>
              </a:spcBef>
              <a:buNone/>
              <a:defRPr/>
            </a:pPr>
            <a:r>
              <a:rPr lang="it-IT" dirty="0" smtClean="0"/>
              <a:t>Più tardi, con </a:t>
            </a:r>
            <a:r>
              <a:rPr lang="it-IT" dirty="0" err="1" smtClean="0"/>
              <a:t>Leovigildo</a:t>
            </a:r>
            <a:r>
              <a:rPr lang="it-IT" dirty="0" smtClean="0"/>
              <a:t> e poi </a:t>
            </a:r>
            <a:r>
              <a:rPr lang="it-IT" dirty="0" err="1" smtClean="0"/>
              <a:t>Reccaredo</a:t>
            </a:r>
            <a:r>
              <a:rPr lang="it-IT" dirty="0" smtClean="0"/>
              <a:t> (589), </a:t>
            </a:r>
            <a:r>
              <a:rPr lang="it-IT" dirty="0"/>
              <a:t>i Goti si convertono al </a:t>
            </a:r>
            <a:r>
              <a:rPr lang="it-IT" dirty="0" smtClean="0"/>
              <a:t>cattolicesimo e ottengono la collaborazione (questa volta convinta) del clero spagnolo</a:t>
            </a:r>
            <a:endParaRPr lang="it-IT" dirty="0"/>
          </a:p>
          <a:p>
            <a:pPr marL="0" indent="0">
              <a:buNone/>
              <a:defRPr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9350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La legislazione visigota - 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2223" y="1646236"/>
            <a:ext cx="8593666" cy="48589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it-IT" dirty="0"/>
              <a:t>I Goti abbracciano la cultura giuridica romana </a:t>
            </a:r>
            <a:r>
              <a:rPr lang="it-IT" dirty="0" smtClean="0"/>
              <a:t>(nella forma volgare</a:t>
            </a:r>
            <a:r>
              <a:rPr lang="it-IT" dirty="0"/>
              <a:t>) prima del cattolicesimo </a:t>
            </a:r>
            <a:r>
              <a:rPr lang="it-IT" dirty="0" smtClean="0"/>
              <a:t>(l’avevano conosciuta come </a:t>
            </a:r>
            <a:r>
              <a:rPr lang="it-IT" i="1" dirty="0" err="1" smtClean="0"/>
              <a:t>milites</a:t>
            </a:r>
            <a:r>
              <a:rPr lang="it-IT" i="1" dirty="0" smtClean="0"/>
              <a:t> </a:t>
            </a:r>
            <a:r>
              <a:rPr lang="it-IT" i="1" dirty="0" err="1" smtClean="0"/>
              <a:t>foederati</a:t>
            </a:r>
            <a:r>
              <a:rPr lang="it-IT" dirty="0" smtClean="0"/>
              <a:t>)</a:t>
            </a:r>
          </a:p>
          <a:p>
            <a:pPr marL="0" indent="0">
              <a:buNone/>
              <a:defRPr/>
            </a:pPr>
            <a:endParaRPr lang="it-IT" dirty="0"/>
          </a:p>
          <a:p>
            <a:pPr marL="0" indent="0">
              <a:buNone/>
              <a:defRPr/>
            </a:pPr>
            <a:r>
              <a:rPr lang="it-IT" dirty="0" smtClean="0"/>
              <a:t>Trasformati da guerrieri allevatori nomadi  in proprietari terrieri la mantennero</a:t>
            </a:r>
          </a:p>
          <a:p>
            <a:pPr marL="0" indent="0">
              <a:buNone/>
              <a:defRPr/>
            </a:pPr>
            <a:endParaRPr lang="it-IT" dirty="0"/>
          </a:p>
          <a:p>
            <a:pPr marL="0" indent="0">
              <a:buNone/>
              <a:defRPr/>
            </a:pPr>
            <a:r>
              <a:rPr lang="it-IT" dirty="0"/>
              <a:t>Il </a:t>
            </a:r>
            <a:r>
              <a:rPr lang="it-IT" dirty="0" smtClean="0">
                <a:solidFill>
                  <a:srgbClr val="800000"/>
                </a:solidFill>
              </a:rPr>
              <a:t>Codice </a:t>
            </a:r>
            <a:r>
              <a:rPr lang="it-IT" dirty="0">
                <a:solidFill>
                  <a:srgbClr val="800000"/>
                </a:solidFill>
              </a:rPr>
              <a:t>di </a:t>
            </a:r>
            <a:r>
              <a:rPr lang="it-IT" dirty="0" err="1">
                <a:solidFill>
                  <a:srgbClr val="800000"/>
                </a:solidFill>
              </a:rPr>
              <a:t>Eurico</a:t>
            </a:r>
            <a:r>
              <a:rPr lang="it-IT" dirty="0"/>
              <a:t> </a:t>
            </a:r>
            <a:r>
              <a:rPr lang="it-IT" dirty="0" smtClean="0"/>
              <a:t>(476?) ha </a:t>
            </a:r>
            <a:r>
              <a:rPr lang="it-IT" dirty="0"/>
              <a:t>vigenza </a:t>
            </a:r>
            <a:r>
              <a:rPr lang="it-IT" dirty="0" smtClean="0"/>
              <a:t>territoriale (</a:t>
            </a:r>
            <a:r>
              <a:rPr lang="it-IT" dirty="0"/>
              <a:t>si rivolge ai sudditi </a:t>
            </a:r>
            <a:r>
              <a:rPr lang="it-IT" dirty="0" smtClean="0"/>
              <a:t>goti </a:t>
            </a:r>
            <a:r>
              <a:rPr lang="it-IT" dirty="0"/>
              <a:t>e a quelli di origine romana</a:t>
            </a:r>
            <a:r>
              <a:rPr lang="it-IT" dirty="0" smtClean="0"/>
              <a:t>). È stato definito </a:t>
            </a:r>
            <a:r>
              <a:rPr lang="it-IT" dirty="0" smtClean="0">
                <a:solidFill>
                  <a:srgbClr val="FFFF00"/>
                </a:solidFill>
              </a:rPr>
              <a:t>‘un monumento di diritto volgare’</a:t>
            </a:r>
            <a:endParaRPr lang="it-IT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086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La legislazione visigota - 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r>
              <a:rPr lang="it-IT" dirty="0" smtClean="0"/>
              <a:t>I Goti </a:t>
            </a:r>
            <a:r>
              <a:rPr lang="it-IT" dirty="0"/>
              <a:t>si sentono parte </a:t>
            </a:r>
            <a:r>
              <a:rPr lang="it-IT" dirty="0" smtClean="0"/>
              <a:t>dell</a:t>
            </a:r>
            <a:r>
              <a:rPr lang="it-IT" dirty="0" smtClean="0">
                <a:latin typeface="Arial"/>
              </a:rPr>
              <a:t>’i</a:t>
            </a:r>
            <a:r>
              <a:rPr lang="it-IT" dirty="0" smtClean="0"/>
              <a:t>mpero il </a:t>
            </a:r>
            <a:r>
              <a:rPr lang="it-IT" dirty="0"/>
              <a:t>diritto romano è anche il loro </a:t>
            </a:r>
            <a:r>
              <a:rPr lang="it-IT" dirty="0" smtClean="0"/>
              <a:t>diritto anche </a:t>
            </a:r>
            <a:r>
              <a:rPr lang="it-IT" dirty="0"/>
              <a:t>se quello </a:t>
            </a:r>
            <a:r>
              <a:rPr lang="it-IT" dirty="0" smtClean="0"/>
              <a:t>ufficiale appare </a:t>
            </a:r>
            <a:r>
              <a:rPr lang="it-IT" dirty="0"/>
              <a:t>per loro troppo </a:t>
            </a:r>
            <a:r>
              <a:rPr lang="it-IT" dirty="0" smtClean="0"/>
              <a:t>complesso</a:t>
            </a:r>
          </a:p>
          <a:p>
            <a:pPr marL="0" indent="0" algn="just">
              <a:buNone/>
              <a:defRPr/>
            </a:pPr>
            <a:endParaRPr lang="it-IT" dirty="0" smtClean="0"/>
          </a:p>
          <a:p>
            <a:pPr algn="just">
              <a:spcBef>
                <a:spcPct val="0"/>
              </a:spcBef>
              <a:buNone/>
              <a:defRPr/>
            </a:pPr>
            <a:r>
              <a:rPr lang="it-IT" dirty="0"/>
              <a:t>Nel Codice di </a:t>
            </a:r>
            <a:r>
              <a:rPr lang="it-IT" dirty="0" err="1" smtClean="0"/>
              <a:t>Eurico</a:t>
            </a:r>
            <a:r>
              <a:rPr lang="it-IT" dirty="0" smtClean="0"/>
              <a:t> non vi è </a:t>
            </a:r>
            <a:r>
              <a:rPr lang="it-IT" dirty="0"/>
              <a:t>traccia </a:t>
            </a:r>
            <a:r>
              <a:rPr lang="it-IT" dirty="0" smtClean="0"/>
              <a:t>delle consuetudini gote (</a:t>
            </a:r>
            <a:r>
              <a:rPr lang="it-IT" i="1" dirty="0" err="1" smtClean="0">
                <a:solidFill>
                  <a:srgbClr val="CCFFCC"/>
                </a:solidFill>
              </a:rPr>
              <a:t>belagines</a:t>
            </a:r>
            <a:r>
              <a:rPr lang="it-IT" dirty="0" smtClean="0"/>
              <a:t>)</a:t>
            </a:r>
            <a:endParaRPr lang="it-IT" dirty="0"/>
          </a:p>
          <a:p>
            <a:pPr algn="just">
              <a:spcBef>
                <a:spcPct val="0"/>
              </a:spcBef>
              <a:buNone/>
              <a:defRPr/>
            </a:pPr>
            <a:endParaRPr lang="it-IT" dirty="0"/>
          </a:p>
          <a:p>
            <a:pPr algn="just">
              <a:spcBef>
                <a:spcPct val="0"/>
              </a:spcBef>
              <a:buNone/>
              <a:defRPr/>
            </a:pPr>
            <a:r>
              <a:rPr lang="it-IT" dirty="0" smtClean="0"/>
              <a:t>Va notato, piuttosto, il medesimo intento sistematico presente nelle contemporanee Collezioni </a:t>
            </a:r>
            <a:r>
              <a:rPr lang="it-IT" dirty="0"/>
              <a:t>canoniche spagnole</a:t>
            </a:r>
          </a:p>
          <a:p>
            <a:pPr marL="0" indent="0" algn="just">
              <a:buNone/>
              <a:defRPr/>
            </a:pPr>
            <a:endParaRPr lang="it-IT" dirty="0"/>
          </a:p>
          <a:p>
            <a:pPr marL="0" indent="0" algn="just">
              <a:buNone/>
              <a:defRPr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758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La legislazione visigota - </a:t>
            </a:r>
            <a:r>
              <a:rPr lang="it-IT" sz="4800" dirty="0" smtClean="0"/>
              <a:t>III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  <a:defRPr/>
            </a:pPr>
            <a:r>
              <a:rPr lang="it-IT" dirty="0">
                <a:cs typeface="Times New Roman" charset="0"/>
              </a:rPr>
              <a:t>Nel 506, </a:t>
            </a:r>
            <a:r>
              <a:rPr lang="it-IT" dirty="0" smtClean="0">
                <a:cs typeface="Times New Roman" charset="0"/>
              </a:rPr>
              <a:t>il re Alarico </a:t>
            </a:r>
            <a:r>
              <a:rPr lang="it-IT" dirty="0">
                <a:cs typeface="Times New Roman" charset="0"/>
              </a:rPr>
              <a:t>II ordina la redazione della </a:t>
            </a:r>
            <a:r>
              <a:rPr lang="it-IT" i="1" dirty="0" err="1">
                <a:solidFill>
                  <a:srgbClr val="FFFF00"/>
                </a:solidFill>
                <a:cs typeface="Times New Roman" charset="0"/>
              </a:rPr>
              <a:t>Lex</a:t>
            </a:r>
            <a:r>
              <a:rPr lang="it-IT" i="1" dirty="0">
                <a:solidFill>
                  <a:srgbClr val="FFFF00"/>
                </a:solidFill>
                <a:cs typeface="Times New Roman" charset="0"/>
              </a:rPr>
              <a:t> Romana </a:t>
            </a:r>
            <a:r>
              <a:rPr lang="it-IT" i="1" dirty="0" err="1">
                <a:solidFill>
                  <a:srgbClr val="FFFF00"/>
                </a:solidFill>
                <a:cs typeface="Times New Roman" charset="0"/>
              </a:rPr>
              <a:t>Wisigothorum</a:t>
            </a:r>
            <a:r>
              <a:rPr lang="it-IT" dirty="0">
                <a:solidFill>
                  <a:srgbClr val="FFFF00"/>
                </a:solidFill>
                <a:cs typeface="Times New Roman" charset="0"/>
              </a:rPr>
              <a:t> </a:t>
            </a:r>
            <a:r>
              <a:rPr lang="it-IT" dirty="0">
                <a:cs typeface="Times New Roman" charset="0"/>
              </a:rPr>
              <a:t>detta anche </a:t>
            </a:r>
            <a:r>
              <a:rPr lang="it-IT" i="1" dirty="0" err="1">
                <a:solidFill>
                  <a:srgbClr val="FFFF00"/>
                </a:solidFill>
                <a:cs typeface="Times New Roman" charset="0"/>
              </a:rPr>
              <a:t>Breviarium</a:t>
            </a:r>
            <a:r>
              <a:rPr lang="it-IT" i="1" dirty="0">
                <a:solidFill>
                  <a:srgbClr val="FFFF00"/>
                </a:solidFill>
                <a:cs typeface="Times New Roman" charset="0"/>
              </a:rPr>
              <a:t> </a:t>
            </a:r>
            <a:r>
              <a:rPr lang="it-IT" i="1" dirty="0" err="1">
                <a:solidFill>
                  <a:srgbClr val="FFFF00"/>
                </a:solidFill>
                <a:cs typeface="Times New Roman" charset="0"/>
              </a:rPr>
              <a:t>Alaricianum</a:t>
            </a:r>
            <a:r>
              <a:rPr lang="it-IT" dirty="0">
                <a:cs typeface="Times New Roman" charset="0"/>
              </a:rPr>
              <a:t>. </a:t>
            </a:r>
            <a:endParaRPr lang="it-IT" dirty="0" smtClean="0">
              <a:cs typeface="Times New Roman" charset="0"/>
            </a:endParaRPr>
          </a:p>
          <a:p>
            <a:pPr algn="ctr">
              <a:buNone/>
              <a:defRPr/>
            </a:pPr>
            <a:endParaRPr lang="it-IT" dirty="0">
              <a:cs typeface="Times New Roman" charset="0"/>
            </a:endParaRPr>
          </a:p>
          <a:p>
            <a:pPr algn="ctr">
              <a:buNone/>
              <a:defRPr/>
            </a:pPr>
            <a:r>
              <a:rPr lang="it-IT" dirty="0">
                <a:cs typeface="Times New Roman" charset="0"/>
              </a:rPr>
              <a:t>Si tratta di una antologia di norme romane vigenti riprodotte nel loro testo originale </a:t>
            </a:r>
          </a:p>
          <a:p>
            <a:pPr algn="ctr">
              <a:buNone/>
              <a:defRPr/>
            </a:pPr>
            <a:r>
              <a:rPr lang="it-IT" dirty="0">
                <a:cs typeface="Times New Roman" charset="0"/>
              </a:rPr>
              <a:t>e suddivise secondo la tradizionale bipartizione in </a:t>
            </a:r>
            <a:r>
              <a:rPr lang="it-IT" i="1" dirty="0" err="1">
                <a:cs typeface="Times New Roman" charset="0"/>
              </a:rPr>
              <a:t>leges</a:t>
            </a:r>
            <a:r>
              <a:rPr lang="it-IT" i="1" dirty="0">
                <a:cs typeface="Times New Roman" charset="0"/>
              </a:rPr>
              <a:t> </a:t>
            </a:r>
            <a:r>
              <a:rPr lang="it-IT" dirty="0">
                <a:cs typeface="Times New Roman" charset="0"/>
              </a:rPr>
              <a:t>e </a:t>
            </a:r>
            <a:r>
              <a:rPr lang="it-IT" i="1" dirty="0" err="1">
                <a:cs typeface="Times New Roman" charset="0"/>
              </a:rPr>
              <a:t>iura</a:t>
            </a:r>
            <a:r>
              <a:rPr lang="it-IT" dirty="0">
                <a:cs typeface="Times New Roman" charset="0"/>
              </a:rPr>
              <a:t>. </a:t>
            </a:r>
            <a:endParaRPr lang="it-IT" dirty="0" smtClean="0">
              <a:cs typeface="Times New Roman" charset="0"/>
            </a:endParaRPr>
          </a:p>
          <a:p>
            <a:pPr algn="ctr">
              <a:buNone/>
              <a:defRPr/>
            </a:pPr>
            <a:r>
              <a:rPr lang="it-IT" dirty="0" smtClean="0">
                <a:cs typeface="Times New Roman" charset="0"/>
              </a:rPr>
              <a:t>Le norme romane sono accompagnate da un commento molto utile per la prassi</a:t>
            </a:r>
            <a:endParaRPr lang="it-IT" dirty="0">
              <a:cs typeface="Times New Roman" charset="0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7736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La legislazione visigota - </a:t>
            </a:r>
            <a:r>
              <a:rPr lang="it-IT" sz="4800" dirty="0" smtClean="0"/>
              <a:t>IV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3444" y="1646237"/>
            <a:ext cx="8777112" cy="4526280"/>
          </a:xfrm>
        </p:spPr>
        <p:txBody>
          <a:bodyPr>
            <a:normAutofit/>
          </a:bodyPr>
          <a:lstStyle/>
          <a:p>
            <a:pPr algn="ctr">
              <a:defRPr/>
            </a:pPr>
            <a:endParaRPr lang="it-IT" dirty="0"/>
          </a:p>
          <a:p>
            <a:pPr algn="ctr">
              <a:buNone/>
              <a:defRPr/>
            </a:pPr>
            <a:r>
              <a:rPr lang="it-IT" dirty="0"/>
              <a:t>Alla </a:t>
            </a:r>
            <a:r>
              <a:rPr lang="it-IT" i="1" dirty="0" err="1"/>
              <a:t>Lex</a:t>
            </a:r>
            <a:r>
              <a:rPr lang="it-IT" i="1" dirty="0"/>
              <a:t> Romana </a:t>
            </a:r>
            <a:r>
              <a:rPr lang="it-IT" i="1" dirty="0" err="1"/>
              <a:t>Wisigothorum</a:t>
            </a:r>
            <a:endParaRPr lang="it-IT" i="1" dirty="0"/>
          </a:p>
          <a:p>
            <a:pPr algn="ctr">
              <a:buNone/>
              <a:defRPr/>
            </a:pPr>
            <a:r>
              <a:rPr lang="it-IT" dirty="0"/>
              <a:t>si affiancò in Spagna</a:t>
            </a:r>
          </a:p>
          <a:p>
            <a:pPr algn="ctr">
              <a:buNone/>
              <a:defRPr/>
            </a:pPr>
            <a:r>
              <a:rPr lang="it-IT" dirty="0"/>
              <a:t>la </a:t>
            </a:r>
            <a:r>
              <a:rPr lang="it-IT" i="1" dirty="0" err="1">
                <a:solidFill>
                  <a:srgbClr val="FFFF00"/>
                </a:solidFill>
              </a:rPr>
              <a:t>Lex</a:t>
            </a:r>
            <a:r>
              <a:rPr lang="it-IT" i="1" dirty="0">
                <a:solidFill>
                  <a:srgbClr val="FFFF00"/>
                </a:solidFill>
              </a:rPr>
              <a:t> </a:t>
            </a:r>
            <a:r>
              <a:rPr lang="it-IT" i="1" dirty="0" err="1">
                <a:solidFill>
                  <a:srgbClr val="FFFF00"/>
                </a:solidFill>
              </a:rPr>
              <a:t>Visigothorum</a:t>
            </a:r>
            <a:endParaRPr lang="it-IT" dirty="0">
              <a:solidFill>
                <a:srgbClr val="FFFF00"/>
              </a:solidFill>
            </a:endParaRPr>
          </a:p>
          <a:p>
            <a:pPr algn="ctr">
              <a:buNone/>
              <a:defRPr/>
            </a:pPr>
            <a:r>
              <a:rPr lang="it-IT" dirty="0"/>
              <a:t>(rielaborazione del Codice di </a:t>
            </a:r>
            <a:r>
              <a:rPr lang="it-IT" dirty="0" err="1" smtClean="0"/>
              <a:t>Eurico</a:t>
            </a:r>
            <a:r>
              <a:rPr lang="it-IT" dirty="0" smtClean="0"/>
              <a:t>, l’ultima versione è quella di </a:t>
            </a:r>
            <a:r>
              <a:rPr lang="it-IT" dirty="0" err="1" smtClean="0"/>
              <a:t>Reccesvindo</a:t>
            </a:r>
            <a:r>
              <a:rPr lang="it-IT" dirty="0" smtClean="0"/>
              <a:t> nel 654)</a:t>
            </a:r>
          </a:p>
          <a:p>
            <a:pPr algn="ctr">
              <a:buNone/>
              <a:defRPr/>
            </a:pPr>
            <a:endParaRPr lang="it-IT" dirty="0" smtClean="0"/>
          </a:p>
          <a:p>
            <a:pPr algn="ctr">
              <a:buNone/>
              <a:defRPr/>
            </a:pPr>
            <a:r>
              <a:rPr lang="it-IT" dirty="0" smtClean="0"/>
              <a:t>Per oltre 150 anni le due compilazioni rimasero contemporaneamente vigenti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4140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 La legislazione visigota - </a:t>
            </a:r>
            <a:r>
              <a:rPr lang="it-IT" sz="4800" dirty="0" smtClean="0"/>
              <a:t>V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601" y="1646237"/>
            <a:ext cx="8354199" cy="47884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CCFFCC"/>
                </a:solidFill>
              </a:rPr>
              <a:t>Perché due leggi per un solo regno</a:t>
            </a:r>
            <a:r>
              <a:rPr lang="it-IT" dirty="0" smtClean="0">
                <a:solidFill>
                  <a:srgbClr val="CCFFCC"/>
                </a:solidFill>
              </a:rPr>
              <a:t>?</a:t>
            </a:r>
          </a:p>
          <a:p>
            <a:endParaRPr lang="it-IT" dirty="0"/>
          </a:p>
          <a:p>
            <a:pPr algn="just">
              <a:spcBef>
                <a:spcPct val="20000"/>
              </a:spcBef>
              <a:buFontTx/>
              <a:buChar char="-"/>
              <a:defRPr/>
            </a:pPr>
            <a:r>
              <a:rPr lang="it-IT" dirty="0" smtClean="0"/>
              <a:t>La </a:t>
            </a:r>
            <a:r>
              <a:rPr lang="it-IT" i="1" dirty="0" err="1">
                <a:solidFill>
                  <a:srgbClr val="FF6600"/>
                </a:solidFill>
              </a:rPr>
              <a:t>Lex</a:t>
            </a:r>
            <a:r>
              <a:rPr lang="it-IT" i="1" dirty="0">
                <a:solidFill>
                  <a:srgbClr val="FF6600"/>
                </a:solidFill>
              </a:rPr>
              <a:t> </a:t>
            </a:r>
            <a:r>
              <a:rPr lang="it-IT" i="1" dirty="0" err="1">
                <a:solidFill>
                  <a:srgbClr val="FF6600"/>
                </a:solidFill>
              </a:rPr>
              <a:t>Visigothorum</a:t>
            </a:r>
            <a:r>
              <a:rPr lang="it-IT" dirty="0">
                <a:solidFill>
                  <a:srgbClr val="FF6600"/>
                </a:solidFill>
              </a:rPr>
              <a:t> </a:t>
            </a:r>
            <a:r>
              <a:rPr lang="it-IT" dirty="0" smtClean="0"/>
              <a:t>disciplinava solo </a:t>
            </a:r>
            <a:r>
              <a:rPr lang="it-IT" dirty="0"/>
              <a:t>alcune fattispecie (le più </a:t>
            </a:r>
            <a:r>
              <a:rPr lang="it-IT" dirty="0" smtClean="0"/>
              <a:t>frequenti)</a:t>
            </a:r>
          </a:p>
          <a:p>
            <a:pPr algn="just">
              <a:spcBef>
                <a:spcPct val="20000"/>
              </a:spcBef>
              <a:buFontTx/>
              <a:buChar char="-"/>
              <a:defRPr/>
            </a:pPr>
            <a:r>
              <a:rPr lang="it-IT" dirty="0" smtClean="0"/>
              <a:t>La </a:t>
            </a:r>
            <a:r>
              <a:rPr lang="it-IT" i="1" dirty="0" err="1">
                <a:solidFill>
                  <a:srgbClr val="FFFF00"/>
                </a:solidFill>
              </a:rPr>
              <a:t>Lex</a:t>
            </a:r>
            <a:r>
              <a:rPr lang="it-IT" i="1" dirty="0">
                <a:solidFill>
                  <a:srgbClr val="FFFF00"/>
                </a:solidFill>
              </a:rPr>
              <a:t> Romana </a:t>
            </a:r>
            <a:r>
              <a:rPr lang="it-IT" i="1" dirty="0" err="1">
                <a:solidFill>
                  <a:srgbClr val="FFFF00"/>
                </a:solidFill>
              </a:rPr>
              <a:t>Wisigothorum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/>
              <a:t>rappresentava inoltre </a:t>
            </a:r>
            <a:r>
              <a:rPr lang="it-IT" dirty="0" smtClean="0"/>
              <a:t>il </a:t>
            </a:r>
            <a:r>
              <a:rPr lang="it-IT" dirty="0"/>
              <a:t>diritto ufficiale </a:t>
            </a:r>
            <a:r>
              <a:rPr lang="it-IT" dirty="0" smtClean="0"/>
              <a:t>dell</a:t>
            </a:r>
            <a:r>
              <a:rPr lang="it-IT" dirty="0" smtClean="0">
                <a:latin typeface="Arial"/>
              </a:rPr>
              <a:t>’</a:t>
            </a:r>
            <a:r>
              <a:rPr lang="it-IT" dirty="0" smtClean="0"/>
              <a:t>impero </a:t>
            </a:r>
            <a:r>
              <a:rPr lang="it-IT" dirty="0"/>
              <a:t>di cui </a:t>
            </a:r>
            <a:r>
              <a:rPr lang="it-IT" dirty="0" smtClean="0"/>
              <a:t>i </a:t>
            </a:r>
            <a:r>
              <a:rPr lang="it-IT" dirty="0"/>
              <a:t>Goti continuavano a sentirsi </a:t>
            </a:r>
            <a:r>
              <a:rPr lang="it-IT" dirty="0" smtClean="0"/>
              <a:t>parte</a:t>
            </a:r>
            <a:r>
              <a:rPr lang="it-IT" i="1" dirty="0" smtClean="0"/>
              <a:t>.</a:t>
            </a:r>
          </a:p>
          <a:p>
            <a:pPr algn="just">
              <a:spcBef>
                <a:spcPct val="20000"/>
              </a:spcBef>
              <a:buFontTx/>
              <a:buChar char="-"/>
              <a:defRPr/>
            </a:pPr>
            <a:endParaRPr lang="it-IT" i="1" dirty="0" smtClean="0"/>
          </a:p>
          <a:p>
            <a:pPr marL="0" indent="0" algn="just">
              <a:spcBef>
                <a:spcPct val="20000"/>
              </a:spcBef>
              <a:buNone/>
              <a:defRPr/>
            </a:pPr>
            <a:r>
              <a:rPr lang="it-IT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È forse possibile una seconda spiegazione …</a:t>
            </a:r>
            <a:endParaRPr lang="it-IT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708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49622"/>
          </a:xfrm>
        </p:spPr>
        <p:txBody>
          <a:bodyPr/>
          <a:lstStyle/>
          <a:p>
            <a:r>
              <a:rPr lang="it-IT" dirty="0" err="1" smtClean="0"/>
              <a:t>Teoderico</a:t>
            </a:r>
            <a:r>
              <a:rPr lang="it-IT" dirty="0" smtClean="0"/>
              <a:t> (493-526) 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50212"/>
            <a:ext cx="5581316" cy="530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3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96148"/>
          </a:xfrm>
        </p:spPr>
        <p:txBody>
          <a:bodyPr/>
          <a:lstStyle/>
          <a:p>
            <a:r>
              <a:rPr lang="it-IT" dirty="0" smtClean="0"/>
              <a:t>La formazione delle </a:t>
            </a:r>
            <a:r>
              <a:rPr lang="it-IT" i="1" dirty="0" err="1" smtClean="0"/>
              <a:t>sortes</a:t>
            </a:r>
            <a:r>
              <a:rPr lang="it-IT" i="1" dirty="0" smtClean="0"/>
              <a:t> </a:t>
            </a:r>
            <a:r>
              <a:rPr lang="it-IT" dirty="0" smtClean="0"/>
              <a:t>- 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8258" b="8258"/>
          <a:stretch>
            <a:fillRect/>
          </a:stretch>
        </p:blipFill>
        <p:spPr>
          <a:xfrm>
            <a:off x="241300" y="1263650"/>
            <a:ext cx="8785225" cy="5500688"/>
          </a:xfrm>
        </p:spPr>
      </p:pic>
    </p:spTree>
    <p:extLst>
      <p:ext uri="{BB962C8B-B14F-4D97-AF65-F5344CB8AC3E}">
        <p14:creationId xmlns:p14="http://schemas.microsoft.com/office/powerpoint/2010/main" val="145966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96148"/>
          </a:xfrm>
        </p:spPr>
        <p:txBody>
          <a:bodyPr/>
          <a:lstStyle/>
          <a:p>
            <a:r>
              <a:rPr lang="it-IT" dirty="0"/>
              <a:t>La formazione delle </a:t>
            </a:r>
            <a:r>
              <a:rPr lang="it-IT" i="1" dirty="0" err="1"/>
              <a:t>sortes</a:t>
            </a:r>
            <a:r>
              <a:rPr lang="it-IT" i="1" dirty="0"/>
              <a:t> </a:t>
            </a:r>
            <a:r>
              <a:rPr lang="it-IT" dirty="0"/>
              <a:t>- </a:t>
            </a:r>
            <a:r>
              <a:rPr lang="it-IT" dirty="0" smtClean="0"/>
              <a:t>II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8098" b="8098"/>
          <a:stretch>
            <a:fillRect/>
          </a:stretch>
        </p:blipFill>
        <p:spPr>
          <a:xfrm>
            <a:off x="187325" y="1243013"/>
            <a:ext cx="8713788" cy="5476875"/>
          </a:xfrm>
        </p:spPr>
      </p:pic>
    </p:spTree>
    <p:extLst>
      <p:ext uri="{BB962C8B-B14F-4D97-AF65-F5344CB8AC3E}">
        <p14:creationId xmlns:p14="http://schemas.microsoft.com/office/powerpoint/2010/main" val="107395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i="1" dirty="0" err="1">
                <a:solidFill>
                  <a:srgbClr val="FF6600"/>
                </a:solidFill>
              </a:rPr>
              <a:t>Militiae</a:t>
            </a:r>
            <a:r>
              <a:rPr lang="it-IT" sz="4800" i="1" dirty="0">
                <a:solidFill>
                  <a:srgbClr val="FF6600"/>
                </a:solidFill>
              </a:rPr>
              <a:t> </a:t>
            </a:r>
            <a:r>
              <a:rPr lang="it-IT" sz="4800" i="1" dirty="0" err="1">
                <a:solidFill>
                  <a:srgbClr val="FF6600"/>
                </a:solidFill>
              </a:rPr>
              <a:t>foederatae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it-IT" dirty="0" smtClean="0"/>
          </a:p>
          <a:p>
            <a:pPr marL="0" indent="0" algn="ctr">
              <a:buNone/>
              <a:defRPr/>
            </a:pPr>
            <a:r>
              <a:rPr lang="it-IT" dirty="0" smtClean="0"/>
              <a:t>Tramite </a:t>
            </a:r>
            <a:r>
              <a:rPr lang="it-IT" dirty="0"/>
              <a:t>specifici accordi </a:t>
            </a:r>
            <a:r>
              <a:rPr lang="it-IT" dirty="0" smtClean="0"/>
              <a:t>(detti </a:t>
            </a:r>
            <a:r>
              <a:rPr lang="it-IT" i="1" dirty="0" err="1" smtClean="0">
                <a:solidFill>
                  <a:srgbClr val="FFFF00"/>
                </a:solidFill>
              </a:rPr>
              <a:t>foedera</a:t>
            </a:r>
            <a:r>
              <a:rPr lang="it-IT" dirty="0"/>
              <a:t>)</a:t>
            </a:r>
          </a:p>
          <a:p>
            <a:pPr marL="0" indent="0" algn="ctr">
              <a:buNone/>
              <a:defRPr/>
            </a:pPr>
            <a:r>
              <a:rPr lang="it-IT" dirty="0"/>
              <a:t>i</a:t>
            </a:r>
            <a:r>
              <a:rPr lang="it-IT" dirty="0" smtClean="0"/>
              <a:t>ntere tribù di barbari </a:t>
            </a:r>
            <a:r>
              <a:rPr lang="it-IT" dirty="0"/>
              <a:t>si </a:t>
            </a:r>
            <a:r>
              <a:rPr lang="it-IT" dirty="0" smtClean="0"/>
              <a:t>obbligavano dietro compenso</a:t>
            </a:r>
            <a:endParaRPr lang="it-IT" dirty="0"/>
          </a:p>
          <a:p>
            <a:pPr marL="0" indent="0" algn="ctr">
              <a:buNone/>
              <a:defRPr/>
            </a:pPr>
            <a:r>
              <a:rPr lang="it-IT" dirty="0"/>
              <a:t>a difendere i confini </a:t>
            </a:r>
            <a:r>
              <a:rPr lang="it-IT" dirty="0" smtClean="0"/>
              <a:t>dell’impero dall</a:t>
            </a:r>
            <a:r>
              <a:rPr lang="it-IT" dirty="0" smtClean="0">
                <a:latin typeface="Arial"/>
              </a:rPr>
              <a:t>’</a:t>
            </a:r>
            <a:r>
              <a:rPr lang="it-IT" dirty="0" smtClean="0"/>
              <a:t>aggressione di altre tribù barbare</a:t>
            </a:r>
          </a:p>
          <a:p>
            <a:pPr marL="0" indent="0" algn="ctr">
              <a:buNone/>
              <a:defRPr/>
            </a:pPr>
            <a:r>
              <a:rPr lang="it-IT" dirty="0" smtClean="0"/>
              <a:t>(le quali penetravano stagionalmente nei confini a scopo di saccheggio)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1989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800" dirty="0">
                <a:solidFill>
                  <a:srgbClr val="800000"/>
                </a:solidFill>
              </a:rPr>
              <a:t>La situazione nelle </a:t>
            </a:r>
            <a:r>
              <a:rPr lang="it-IT" sz="4800" dirty="0" err="1">
                <a:solidFill>
                  <a:srgbClr val="800000"/>
                </a:solidFill>
              </a:rPr>
              <a:t>Gallie</a:t>
            </a:r>
            <a:r>
              <a:rPr lang="it-IT" sz="4800" dirty="0">
                <a:solidFill>
                  <a:srgbClr val="800000"/>
                </a:solidFill>
              </a:rPr>
              <a:t> </a:t>
            </a:r>
            <a:r>
              <a:rPr lang="it-IT" sz="4800" dirty="0" smtClean="0">
                <a:solidFill>
                  <a:srgbClr val="800000"/>
                </a:solidFill>
              </a:rPr>
              <a:t/>
            </a:r>
            <a:br>
              <a:rPr lang="it-IT" sz="4800" dirty="0" smtClean="0">
                <a:solidFill>
                  <a:srgbClr val="800000"/>
                </a:solidFill>
              </a:rPr>
            </a:br>
            <a:r>
              <a:rPr lang="it-IT" sz="4800" dirty="0" smtClean="0">
                <a:solidFill>
                  <a:srgbClr val="800000"/>
                </a:solidFill>
              </a:rPr>
              <a:t>tra </a:t>
            </a:r>
            <a:r>
              <a:rPr lang="it-IT" sz="4800" dirty="0">
                <a:solidFill>
                  <a:srgbClr val="800000"/>
                </a:solidFill>
              </a:rPr>
              <a:t>V e VI sec.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Il nord e il sud conoscono sviluppi differenti</a:t>
            </a:r>
            <a:r>
              <a:rPr lang="it-IT" dirty="0" smtClean="0"/>
              <a:t>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Si formano 4 macroregioni :</a:t>
            </a:r>
          </a:p>
          <a:p>
            <a:pPr marL="0" indent="0">
              <a:buNone/>
            </a:pPr>
            <a:r>
              <a:rPr lang="it-IT" dirty="0">
                <a:solidFill>
                  <a:srgbClr val="800000"/>
                </a:solidFill>
              </a:rPr>
              <a:t>Aquitania </a:t>
            </a:r>
          </a:p>
          <a:p>
            <a:pPr marL="0" indent="0">
              <a:buNone/>
            </a:pPr>
            <a:r>
              <a:rPr lang="it-IT" dirty="0">
                <a:solidFill>
                  <a:srgbClr val="800000"/>
                </a:solidFill>
              </a:rPr>
              <a:t>	Burgundia / Provenza</a:t>
            </a:r>
          </a:p>
          <a:p>
            <a:pPr marL="0" indent="0">
              <a:buNone/>
            </a:pPr>
            <a:r>
              <a:rPr lang="it-IT" dirty="0">
                <a:solidFill>
                  <a:srgbClr val="800000"/>
                </a:solidFill>
              </a:rPr>
              <a:t>		Neustria </a:t>
            </a:r>
          </a:p>
          <a:p>
            <a:pPr marL="0" indent="0">
              <a:buNone/>
            </a:pPr>
            <a:r>
              <a:rPr lang="it-IT" dirty="0">
                <a:solidFill>
                  <a:srgbClr val="800000"/>
                </a:solidFill>
              </a:rPr>
              <a:t>			</a:t>
            </a:r>
            <a:r>
              <a:rPr lang="it-IT" dirty="0" err="1">
                <a:solidFill>
                  <a:srgbClr val="800000"/>
                </a:solidFill>
              </a:rPr>
              <a:t>Austrasia</a:t>
            </a:r>
            <a:endParaRPr lang="it-IT" dirty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6472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7718" r="-7718"/>
          <a:stretch>
            <a:fillRect/>
          </a:stretch>
        </p:blipFill>
        <p:spPr>
          <a:xfrm>
            <a:off x="457200" y="114300"/>
            <a:ext cx="8504238" cy="6743700"/>
          </a:xfrm>
        </p:spPr>
      </p:pic>
    </p:spTree>
    <p:extLst>
      <p:ext uri="{BB962C8B-B14F-4D97-AF65-F5344CB8AC3E}">
        <p14:creationId xmlns:p14="http://schemas.microsoft.com/office/powerpoint/2010/main" val="649688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800" dirty="0"/>
              <a:t>A proposito del </a:t>
            </a:r>
            <a:r>
              <a:rPr lang="it-IT" sz="4800" dirty="0" smtClean="0"/>
              <a:t/>
            </a:r>
            <a:br>
              <a:rPr lang="it-IT" sz="4800" dirty="0" smtClean="0"/>
            </a:br>
            <a:r>
              <a:rPr lang="it-IT" sz="4800" i="1" dirty="0" err="1" smtClean="0">
                <a:solidFill>
                  <a:srgbClr val="000090"/>
                </a:solidFill>
              </a:rPr>
              <a:t>Pactus</a:t>
            </a:r>
            <a:r>
              <a:rPr lang="it-IT" sz="4800" i="1" dirty="0" smtClean="0">
                <a:solidFill>
                  <a:srgbClr val="000090"/>
                </a:solidFill>
              </a:rPr>
              <a:t> </a:t>
            </a:r>
            <a:r>
              <a:rPr lang="it-IT" sz="4800" i="1" dirty="0" err="1">
                <a:solidFill>
                  <a:srgbClr val="000090"/>
                </a:solidFill>
              </a:rPr>
              <a:t>legis</a:t>
            </a:r>
            <a:r>
              <a:rPr lang="it-IT" sz="4800" i="1" dirty="0">
                <a:solidFill>
                  <a:srgbClr val="000090"/>
                </a:solidFill>
              </a:rPr>
              <a:t> </a:t>
            </a:r>
            <a:r>
              <a:rPr lang="it-IT" sz="4800" i="1" dirty="0" err="1">
                <a:solidFill>
                  <a:srgbClr val="000090"/>
                </a:solidFill>
              </a:rPr>
              <a:t>Salicae</a:t>
            </a:r>
            <a:r>
              <a:rPr lang="it-IT" sz="4800" i="1" dirty="0">
                <a:solidFill>
                  <a:srgbClr val="000090"/>
                </a:solidFill>
              </a:rPr>
              <a:t> </a:t>
            </a:r>
            <a:r>
              <a:rPr lang="it-IT" sz="4800" dirty="0"/>
              <a:t>(a)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8889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La scomparsa dello stato romano troverà l’aristocrazia del nord più pronta di quella del sud.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La realtà presupposta dal PLS (caratterizzata da una società tribale dove l’aristocrazia è assente o ha comunque un ruolo molto ridotto) non si adatta al regno fondato da Clodoveo dopo la vittoria su </a:t>
            </a:r>
            <a:r>
              <a:rPr lang="it-IT" dirty="0" err="1"/>
              <a:t>Siagrio</a:t>
            </a:r>
            <a:r>
              <a:rPr lang="it-IT" dirty="0"/>
              <a:t> (486)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8369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800" dirty="0"/>
              <a:t>A proposito del </a:t>
            </a:r>
            <a:r>
              <a:rPr lang="it-IT" sz="4800" dirty="0" smtClean="0"/>
              <a:t/>
            </a:r>
            <a:br>
              <a:rPr lang="it-IT" sz="4800" dirty="0" smtClean="0"/>
            </a:br>
            <a:r>
              <a:rPr lang="it-IT" sz="4800" i="1" dirty="0" err="1" smtClean="0">
                <a:solidFill>
                  <a:srgbClr val="000090"/>
                </a:solidFill>
              </a:rPr>
              <a:t>Pactus</a:t>
            </a:r>
            <a:r>
              <a:rPr lang="it-IT" sz="4800" i="1" dirty="0" smtClean="0">
                <a:solidFill>
                  <a:srgbClr val="000090"/>
                </a:solidFill>
              </a:rPr>
              <a:t> </a:t>
            </a:r>
            <a:r>
              <a:rPr lang="it-IT" sz="4800" i="1" dirty="0" err="1">
                <a:solidFill>
                  <a:srgbClr val="000090"/>
                </a:solidFill>
              </a:rPr>
              <a:t>legis</a:t>
            </a:r>
            <a:r>
              <a:rPr lang="it-IT" sz="4800" i="1" dirty="0">
                <a:solidFill>
                  <a:srgbClr val="000090"/>
                </a:solidFill>
              </a:rPr>
              <a:t> </a:t>
            </a:r>
            <a:r>
              <a:rPr lang="it-IT" sz="4800" i="1" dirty="0" err="1">
                <a:solidFill>
                  <a:srgbClr val="000090"/>
                </a:solidFill>
              </a:rPr>
              <a:t>Salicae</a:t>
            </a:r>
            <a:r>
              <a:rPr lang="it-IT" sz="4800" dirty="0">
                <a:solidFill>
                  <a:srgbClr val="000090"/>
                </a:solidFill>
              </a:rPr>
              <a:t> </a:t>
            </a:r>
            <a:r>
              <a:rPr lang="it-IT" sz="4800" dirty="0"/>
              <a:t>(b)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Potrebbe invece corrispondere bene alla situazione precedente, quando i</a:t>
            </a:r>
            <a:r>
              <a:rPr lang="it-IT" dirty="0">
                <a:solidFill>
                  <a:srgbClr val="CCFFCC"/>
                </a:solidFill>
              </a:rPr>
              <a:t> Salii </a:t>
            </a:r>
            <a:r>
              <a:rPr lang="it-IT" dirty="0"/>
              <a:t>abitavano l’attuale Belgio e da </a:t>
            </a:r>
            <a:r>
              <a:rPr lang="it-IT" i="1" dirty="0" err="1"/>
              <a:t>milites</a:t>
            </a:r>
            <a:r>
              <a:rPr lang="it-IT" i="1" dirty="0"/>
              <a:t> </a:t>
            </a:r>
            <a:r>
              <a:rPr lang="it-IT" i="1" dirty="0" err="1"/>
              <a:t>foederati</a:t>
            </a:r>
            <a:r>
              <a:rPr lang="it-IT" dirty="0"/>
              <a:t> si trasformarono in gruppi sostanzialmente autonomi rispetto al potere imperiale</a:t>
            </a:r>
            <a:r>
              <a:rPr lang="en-US" dirty="0"/>
              <a:t> (350-450 ca.)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388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Il regime di </a:t>
            </a:r>
            <a:r>
              <a:rPr lang="it-IT" sz="4800" i="1" dirty="0" err="1"/>
              <a:t>hospitalitas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it-IT" dirty="0" smtClean="0"/>
          </a:p>
          <a:p>
            <a:pPr marL="0" indent="0" algn="ctr">
              <a:buNone/>
              <a:defRPr/>
            </a:pPr>
            <a:r>
              <a:rPr lang="it-IT" dirty="0" smtClean="0"/>
              <a:t>I </a:t>
            </a:r>
            <a:r>
              <a:rPr lang="it-IT" i="1" dirty="0" err="1"/>
              <a:t>milites</a:t>
            </a:r>
            <a:r>
              <a:rPr lang="it-IT" i="1" dirty="0"/>
              <a:t> </a:t>
            </a:r>
            <a:r>
              <a:rPr lang="it-IT" i="1" dirty="0" err="1" smtClean="0"/>
              <a:t>foederati</a:t>
            </a:r>
            <a:r>
              <a:rPr lang="it-IT" i="1" dirty="0" smtClean="0"/>
              <a:t> </a:t>
            </a:r>
            <a:r>
              <a:rPr lang="it-IT" dirty="0" smtClean="0"/>
              <a:t>venivano stipendiati </a:t>
            </a:r>
          </a:p>
          <a:p>
            <a:pPr marL="0" indent="0" algn="ctr">
              <a:buNone/>
              <a:defRPr/>
            </a:pPr>
            <a:r>
              <a:rPr lang="it-IT" dirty="0" smtClean="0"/>
              <a:t>dalla </a:t>
            </a:r>
            <a:r>
              <a:rPr lang="it-IT" dirty="0"/>
              <a:t>popolazione residente</a:t>
            </a:r>
          </a:p>
          <a:p>
            <a:pPr marL="0" indent="0" algn="ctr">
              <a:buNone/>
              <a:defRPr/>
            </a:pPr>
            <a:r>
              <a:rPr lang="it-IT" dirty="0"/>
              <a:t>con la cessione di un terzo del prodotto </a:t>
            </a:r>
          </a:p>
          <a:p>
            <a:pPr marL="0" indent="0" algn="ctr">
              <a:buNone/>
              <a:defRPr/>
            </a:pPr>
            <a:r>
              <a:rPr lang="it-IT" dirty="0" smtClean="0"/>
              <a:t>o con </a:t>
            </a:r>
            <a:r>
              <a:rPr lang="it-IT" dirty="0"/>
              <a:t>quella di un terzo </a:t>
            </a:r>
            <a:r>
              <a:rPr lang="it-IT" dirty="0" smtClean="0"/>
              <a:t>delle </a:t>
            </a:r>
            <a:r>
              <a:rPr lang="it-IT" dirty="0"/>
              <a:t>terre </a:t>
            </a:r>
            <a:r>
              <a:rPr lang="it-IT" dirty="0" smtClean="0"/>
              <a:t>coltivabili (a questo sistema si dà </a:t>
            </a:r>
          </a:p>
          <a:p>
            <a:pPr marL="0" indent="0" algn="ctr">
              <a:buNone/>
              <a:defRPr/>
            </a:pPr>
            <a:r>
              <a:rPr lang="it-IT" dirty="0" smtClean="0"/>
              <a:t>il nome antico di </a:t>
            </a:r>
            <a:r>
              <a:rPr lang="it-IT" i="1" dirty="0" err="1" smtClean="0">
                <a:solidFill>
                  <a:srgbClr val="FF6600"/>
                </a:solidFill>
              </a:rPr>
              <a:t>hospitalitas</a:t>
            </a:r>
            <a:r>
              <a:rPr lang="it-IT" i="1" dirty="0" smtClean="0">
                <a:solidFill>
                  <a:srgbClr val="FF6600"/>
                </a:solidFill>
              </a:rPr>
              <a:t> </a:t>
            </a:r>
            <a:r>
              <a:rPr lang="it-IT" dirty="0" smtClean="0"/>
              <a:t>che in origine aveva però </a:t>
            </a:r>
            <a:r>
              <a:rPr lang="it-IT" smtClean="0"/>
              <a:t>altro significato)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4854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02569"/>
          </a:xfrm>
        </p:spPr>
        <p:txBody>
          <a:bodyPr/>
          <a:lstStyle/>
          <a:p>
            <a:r>
              <a:rPr lang="it-IT" dirty="0"/>
              <a:t>I barbari entrano nell’impero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947" y="1203158"/>
            <a:ext cx="9037053" cy="5521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800000"/>
                </a:solidFill>
              </a:rPr>
              <a:t>410</a:t>
            </a:r>
            <a:r>
              <a:rPr lang="it-IT" sz="2400" dirty="0"/>
              <a:t> – </a:t>
            </a:r>
            <a:r>
              <a:rPr lang="it-IT" sz="2400" dirty="0">
                <a:solidFill>
                  <a:srgbClr val="FFFF00"/>
                </a:solidFill>
              </a:rPr>
              <a:t>i Goti </a:t>
            </a:r>
            <a:r>
              <a:rPr lang="it-IT" sz="2400" dirty="0"/>
              <a:t>di Alarico saccheggiano Roma’ / i </a:t>
            </a:r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Bretoni </a:t>
            </a:r>
            <a:r>
              <a:rPr lang="it-IT" sz="2400" dirty="0"/>
              <a:t>dell’</a:t>
            </a:r>
            <a:r>
              <a:rPr lang="it-IT" sz="2400" dirty="0" err="1"/>
              <a:t>Armorica</a:t>
            </a:r>
            <a:r>
              <a:rPr lang="it-IT" sz="2400" dirty="0"/>
              <a:t> cacciano le autorità romane e danno vita al primo regno ‘nazionale’ / i Romani </a:t>
            </a:r>
            <a:r>
              <a:rPr lang="it-IT" sz="2400" dirty="0" smtClean="0"/>
              <a:t>lasciano </a:t>
            </a:r>
            <a:r>
              <a:rPr lang="it-IT" sz="2400" dirty="0"/>
              <a:t>la </a:t>
            </a:r>
            <a:r>
              <a:rPr lang="it-IT" sz="2400" dirty="0">
                <a:solidFill>
                  <a:srgbClr val="FF6600"/>
                </a:solidFill>
              </a:rPr>
              <a:t>Britannia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800000"/>
                </a:solidFill>
              </a:rPr>
              <a:t>418</a:t>
            </a:r>
            <a:r>
              <a:rPr lang="it-IT" sz="2400" dirty="0"/>
              <a:t> – </a:t>
            </a:r>
            <a:r>
              <a:rPr lang="it-IT" sz="2400" dirty="0">
                <a:solidFill>
                  <a:srgbClr val="FFFF00"/>
                </a:solidFill>
              </a:rPr>
              <a:t>i Goti </a:t>
            </a:r>
            <a:r>
              <a:rPr lang="it-IT" sz="2400" dirty="0"/>
              <a:t>si stabiliscono nella Gallia meridionale e in Spagna 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800000"/>
                </a:solidFill>
              </a:rPr>
              <a:t>429</a:t>
            </a:r>
            <a:r>
              <a:rPr lang="it-IT" sz="2400" dirty="0">
                <a:solidFill>
                  <a:srgbClr val="800000"/>
                </a:solidFill>
              </a:rPr>
              <a:t> </a:t>
            </a:r>
            <a:r>
              <a:rPr lang="it-IT" sz="2400" dirty="0"/>
              <a:t>– i</a:t>
            </a:r>
            <a:r>
              <a:rPr lang="it-IT" sz="2400" dirty="0">
                <a:solidFill>
                  <a:srgbClr val="CCFFCC"/>
                </a:solidFill>
              </a:rPr>
              <a:t> Vandali </a:t>
            </a:r>
            <a:r>
              <a:rPr lang="it-IT" sz="2400" dirty="0"/>
              <a:t>conquistano l’Africa settentrionale 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800000"/>
                </a:solidFill>
              </a:rPr>
              <a:t>437</a:t>
            </a:r>
            <a:r>
              <a:rPr lang="it-IT" sz="2400" dirty="0"/>
              <a:t> – i </a:t>
            </a:r>
            <a:r>
              <a:rPr lang="it-IT" sz="2400" dirty="0">
                <a:solidFill>
                  <a:srgbClr val="FF0000"/>
                </a:solidFill>
              </a:rPr>
              <a:t>Burgundi</a:t>
            </a:r>
            <a:r>
              <a:rPr lang="it-IT" sz="2400" dirty="0"/>
              <a:t> si insediano nella Savoia (tra Lione e Ginevra) 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800000"/>
                </a:solidFill>
              </a:rPr>
              <a:t>442</a:t>
            </a:r>
            <a:r>
              <a:rPr lang="it-IT" sz="2400" dirty="0"/>
              <a:t> – </a:t>
            </a:r>
            <a:r>
              <a:rPr lang="it-IT" sz="2400" dirty="0" smtClean="0"/>
              <a:t>nell’ex </a:t>
            </a:r>
            <a:r>
              <a:rPr lang="it-IT" sz="2400" dirty="0"/>
              <a:t>Britannia romana </a:t>
            </a:r>
            <a:r>
              <a:rPr lang="it-IT" sz="2400" dirty="0" smtClean="0"/>
              <a:t>arrivano gli </a:t>
            </a:r>
            <a:r>
              <a:rPr lang="it-IT" sz="2400" dirty="0">
                <a:solidFill>
                  <a:srgbClr val="FF6600"/>
                </a:solidFill>
              </a:rPr>
              <a:t>Anglo-sassoni</a:t>
            </a:r>
            <a:r>
              <a:rPr lang="it-IT" sz="2400" dirty="0"/>
              <a:t> che danno vita a una pluralità di piccoli regni autonomi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800000"/>
                </a:solidFill>
              </a:rPr>
              <a:t>450</a:t>
            </a:r>
            <a:r>
              <a:rPr lang="it-IT" sz="2400" dirty="0"/>
              <a:t> – i </a:t>
            </a:r>
            <a:r>
              <a:rPr lang="it-IT" sz="2400" dirty="0">
                <a:solidFill>
                  <a:srgbClr val="0000FF"/>
                </a:solidFill>
              </a:rPr>
              <a:t>Franchi Salii </a:t>
            </a:r>
            <a:r>
              <a:rPr lang="it-IT" sz="2400" dirty="0"/>
              <a:t>controllano </a:t>
            </a:r>
            <a:r>
              <a:rPr lang="it-IT" sz="2400" dirty="0" smtClean="0"/>
              <a:t>le </a:t>
            </a:r>
            <a:r>
              <a:rPr lang="it-IT" sz="2400" dirty="0" err="1"/>
              <a:t>Gallie</a:t>
            </a:r>
            <a:r>
              <a:rPr lang="it-IT" sz="2400" dirty="0"/>
              <a:t> settentrionali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800000"/>
                </a:solidFill>
              </a:rPr>
              <a:t>476</a:t>
            </a:r>
            <a:r>
              <a:rPr lang="it-IT" sz="2400" dirty="0"/>
              <a:t> – </a:t>
            </a:r>
            <a:r>
              <a:rPr lang="it-IT" sz="2400" dirty="0">
                <a:solidFill>
                  <a:schemeClr val="accent2"/>
                </a:solidFill>
              </a:rPr>
              <a:t>Odoacre</a:t>
            </a:r>
            <a:r>
              <a:rPr lang="it-IT" sz="2400" dirty="0"/>
              <a:t> depone l’imperatore d’Occidente senza sostituirlo e tenta di trasformare l’Italia in un regno autonomo ma entro la cornice costituzionale dell’impero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800000"/>
                </a:solidFill>
              </a:rPr>
              <a:t>493</a:t>
            </a:r>
            <a:r>
              <a:rPr lang="it-IT" sz="2400" dirty="0"/>
              <a:t> – </a:t>
            </a:r>
            <a:r>
              <a:rPr lang="it-IT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Teoderico</a:t>
            </a:r>
            <a:r>
              <a:rPr lang="it-IT" sz="2400" dirty="0"/>
              <a:t> </a:t>
            </a:r>
            <a:r>
              <a:rPr lang="it-IT" sz="2400" dirty="0" smtClean="0"/>
              <a:t>re degli Ostrogoti </a:t>
            </a:r>
            <a:r>
              <a:rPr lang="it-IT" sz="2400" dirty="0"/>
              <a:t>fonda un nuovo </a:t>
            </a:r>
            <a:r>
              <a:rPr lang="it-IT" sz="2400" dirty="0" smtClean="0"/>
              <a:t>regno in Italia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00928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I regni romano barbarici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50711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Talvolta, molto semplicemente, </a:t>
            </a:r>
            <a:r>
              <a:rPr lang="it-IT" dirty="0" smtClean="0"/>
              <a:t>alcuni capi barbari – insoddisfatti per il trattamento dei romani – concepirono il disegno di costituire all’interno dell’impero dei regni autonomi.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rgbClr val="CCFFCC"/>
                </a:solidFill>
              </a:rPr>
              <a:t>In sostanza, la </a:t>
            </a:r>
            <a:r>
              <a:rPr lang="it-IT" dirty="0">
                <a:solidFill>
                  <a:srgbClr val="CCFFCC"/>
                </a:solidFill>
              </a:rPr>
              <a:t>tribù cui era stata affidata la difesa di un </a:t>
            </a:r>
            <a:r>
              <a:rPr lang="it-IT" i="1" dirty="0" err="1">
                <a:solidFill>
                  <a:srgbClr val="CCFFCC"/>
                </a:solidFill>
              </a:rPr>
              <a:t>tractus</a:t>
            </a:r>
            <a:r>
              <a:rPr lang="it-IT" dirty="0">
                <a:solidFill>
                  <a:srgbClr val="CCFFCC"/>
                </a:solidFill>
              </a:rPr>
              <a:t> decideva di non rispondere più al governo centrale e cominciava a amministrare in proprio la regione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106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5022" y="360949"/>
            <a:ext cx="7606065" cy="601577"/>
          </a:xfrm>
        </p:spPr>
        <p:txBody>
          <a:bodyPr>
            <a:normAutofit/>
          </a:bodyPr>
          <a:lstStyle/>
          <a:p>
            <a:r>
              <a:rPr lang="it-IT" sz="2800" dirty="0" smtClean="0"/>
              <a:t>Europa e mediterraneo dopo il 476</a:t>
            </a:r>
            <a:endParaRPr lang="it-IT" sz="2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1183" b="1183"/>
          <a:stretch>
            <a:fillRect/>
          </a:stretch>
        </p:blipFill>
        <p:spPr>
          <a:xfrm>
            <a:off x="214313" y="1203325"/>
            <a:ext cx="8486775" cy="5492750"/>
          </a:xfrm>
        </p:spPr>
      </p:pic>
    </p:spTree>
    <p:extLst>
      <p:ext uri="{BB962C8B-B14F-4D97-AF65-F5344CB8AC3E}">
        <p14:creationId xmlns:p14="http://schemas.microsoft.com/office/powerpoint/2010/main" val="386673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Uno scontro di civiltà 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1577" y="1646236"/>
            <a:ext cx="8718170" cy="4996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 nuovi </a:t>
            </a:r>
            <a:r>
              <a:rPr lang="it-IT" i="1" dirty="0"/>
              <a:t>regna</a:t>
            </a:r>
            <a:r>
              <a:rPr lang="it-IT" dirty="0"/>
              <a:t> rappresentano per molti aspetti una novità assoluta.</a:t>
            </a:r>
          </a:p>
          <a:p>
            <a:pPr marL="0" indent="0">
              <a:buNone/>
            </a:pPr>
            <a:r>
              <a:rPr lang="it-IT" dirty="0"/>
              <a:t>Interessano in </a:t>
            </a:r>
            <a:r>
              <a:rPr lang="it-IT" dirty="0" smtClean="0"/>
              <a:t>particolare: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i </a:t>
            </a:r>
            <a:r>
              <a:rPr lang="it-IT" dirty="0">
                <a:solidFill>
                  <a:srgbClr val="FFFF00"/>
                </a:solidFill>
              </a:rPr>
              <a:t>nuovi assetti economici e </a:t>
            </a:r>
            <a:r>
              <a:rPr lang="it-IT" dirty="0" smtClean="0">
                <a:solidFill>
                  <a:srgbClr val="FFFF00"/>
                </a:solidFill>
              </a:rPr>
              <a:t>istituzionali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/>
              <a:t>(come realizzare la convivenza tra realtà etniche differenti)</a:t>
            </a:r>
            <a:endParaRPr lang="it-IT" dirty="0"/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</a:rPr>
              <a:t>i </a:t>
            </a:r>
            <a:r>
              <a:rPr lang="it-IT" dirty="0">
                <a:solidFill>
                  <a:srgbClr val="FFFF00"/>
                </a:solidFill>
              </a:rPr>
              <a:t>profili culturali </a:t>
            </a:r>
            <a:r>
              <a:rPr lang="it-IT" dirty="0" smtClean="0"/>
              <a:t>(come la costruzione di una nuova ‘cultura di </a:t>
            </a:r>
            <a:r>
              <a:rPr lang="it-IT" dirty="0" err="1" smtClean="0"/>
              <a:t>governo’</a:t>
            </a:r>
            <a:r>
              <a:rPr lang="it-IT" dirty="0" smtClean="0"/>
              <a:t> e la sopravvivenza della tradizione giuridica)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536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problema storiografico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963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/>
              <a:t>La </a:t>
            </a:r>
            <a:r>
              <a:rPr lang="it-IT" dirty="0" smtClean="0">
                <a:solidFill>
                  <a:srgbClr val="800000"/>
                </a:solidFill>
              </a:rPr>
              <a:t>Riforma protestante</a:t>
            </a:r>
            <a:r>
              <a:rPr lang="it-IT" dirty="0" smtClean="0"/>
              <a:t>, l’</a:t>
            </a:r>
            <a:r>
              <a:rPr lang="it-IT" dirty="0" smtClean="0">
                <a:solidFill>
                  <a:srgbClr val="FFFF00"/>
                </a:solidFill>
              </a:rPr>
              <a:t>umanesimo nordico </a:t>
            </a:r>
            <a:r>
              <a:rPr lang="it-IT" dirty="0" smtClean="0"/>
              <a:t>e la ‘scoperta’ del medioevo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popolo tedesco e la sua identità: </a:t>
            </a:r>
            <a:r>
              <a:rPr lang="it-IT" dirty="0" err="1">
                <a:solidFill>
                  <a:srgbClr val="0000FF"/>
                </a:solidFill>
              </a:rPr>
              <a:t>Germanesino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i="1" dirty="0">
                <a:solidFill>
                  <a:srgbClr val="0000FF"/>
                </a:solidFill>
              </a:rPr>
              <a:t>vs. </a:t>
            </a:r>
            <a:r>
              <a:rPr lang="it-IT" dirty="0" smtClean="0">
                <a:solidFill>
                  <a:srgbClr val="0000FF"/>
                </a:solidFill>
              </a:rPr>
              <a:t>romanesimo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Il romanticismo tedesco e l’idea hegeliana dello ‘stato-nazione’</a:t>
            </a:r>
          </a:p>
          <a:p>
            <a:pPr marL="0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CCFFCC"/>
                </a:solidFill>
              </a:rPr>
              <a:t>Il ‘diritto comune’ degli antichi Germani e le radici medievali del moderno diritto tedesco</a:t>
            </a:r>
          </a:p>
          <a:p>
            <a:pPr marL="0" indent="0">
              <a:buNone/>
            </a:pP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1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ssia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Galassia.thmx</Template>
  <TotalTime>1109</TotalTime>
  <Words>1646</Words>
  <Application>Microsoft Macintosh PowerPoint</Application>
  <PresentationFormat>Presentazione su schermo (4:3)</PresentationFormat>
  <Paragraphs>162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Galassia</vt:lpstr>
      <vt:lpstr>I barbari e la trasformazione dell’Occidente</vt:lpstr>
      <vt:lpstr>I barbari nell’esercito romano</vt:lpstr>
      <vt:lpstr>Militiae foederatae</vt:lpstr>
      <vt:lpstr>Il regime di hospitalitas</vt:lpstr>
      <vt:lpstr>I barbari entrano nell’impero</vt:lpstr>
      <vt:lpstr>I regni romano barbarici </vt:lpstr>
      <vt:lpstr>Europa e mediterraneo dopo il 476</vt:lpstr>
      <vt:lpstr>Uno scontro di civiltà ?</vt:lpstr>
      <vt:lpstr>Un problema storiografico</vt:lpstr>
      <vt:lpstr>Il diritto degli antichi germani - I </vt:lpstr>
      <vt:lpstr>Il diritto degli antichi germani - II</vt:lpstr>
      <vt:lpstr>Il diritto degli antichi germani - III</vt:lpstr>
      <vt:lpstr>Successioni e obbligazioni</vt:lpstr>
      <vt:lpstr>La faida</vt:lpstr>
      <vt:lpstr>Problemi da affrontare per i ‘nuovi padroni’</vt:lpstr>
      <vt:lpstr>La storiografia moderna</vt:lpstr>
      <vt:lpstr>Il contributo dell’archeologia</vt:lpstr>
      <vt:lpstr>Il regno visigoto – I la ‘terra promessa’ (la Gothìa)</vt:lpstr>
      <vt:lpstr>Il regno visigoto – II il rapporto con i Romani residenti</vt:lpstr>
      <vt:lpstr>Il regno visigoto – III una convivenza difficile</vt:lpstr>
      <vt:lpstr>Da Tolosa a Toledo</vt:lpstr>
      <vt:lpstr>La legislazione visigota - I</vt:lpstr>
      <vt:lpstr>La legislazione visigota - II</vt:lpstr>
      <vt:lpstr>La legislazione visigota - III</vt:lpstr>
      <vt:lpstr>La legislazione visigota - IV</vt:lpstr>
      <vt:lpstr> La legislazione visigota - V</vt:lpstr>
      <vt:lpstr>Teoderico (493-526) </vt:lpstr>
      <vt:lpstr>La formazione delle sortes - I</vt:lpstr>
      <vt:lpstr>La formazione delle sortes - II</vt:lpstr>
      <vt:lpstr>La situazione nelle Gallie  tra V e VI sec.</vt:lpstr>
      <vt:lpstr>Presentazione di PowerPoint</vt:lpstr>
      <vt:lpstr>A proposito del  Pactus legis Salicae (a)</vt:lpstr>
      <vt:lpstr>A proposito del  Pactus legis Salicae (b)</vt:lpstr>
    </vt:vector>
  </TitlesOfParts>
  <Company>ange180194SW1401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barbari</dc:title>
  <dc:creator>Luca Loschiavo</dc:creator>
  <cp:lastModifiedBy>Luca Loschiavo</cp:lastModifiedBy>
  <cp:revision>37</cp:revision>
  <dcterms:created xsi:type="dcterms:W3CDTF">2020-03-01T12:03:12Z</dcterms:created>
  <dcterms:modified xsi:type="dcterms:W3CDTF">2021-03-29T06:21:07Z</dcterms:modified>
</cp:coreProperties>
</file>