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5" r:id="rId4"/>
    <p:sldId id="286" r:id="rId5"/>
    <p:sldId id="258" r:id="rId6"/>
    <p:sldId id="259" r:id="rId7"/>
    <p:sldId id="287" r:id="rId8"/>
    <p:sldId id="288" r:id="rId9"/>
    <p:sldId id="289" r:id="rId10"/>
    <p:sldId id="261" r:id="rId11"/>
    <p:sldId id="262" r:id="rId12"/>
    <p:sldId id="269" r:id="rId13"/>
    <p:sldId id="270" r:id="rId14"/>
    <p:sldId id="271" r:id="rId15"/>
    <p:sldId id="263" r:id="rId16"/>
    <p:sldId id="264" r:id="rId17"/>
    <p:sldId id="265" r:id="rId18"/>
    <p:sldId id="266" r:id="rId19"/>
    <p:sldId id="267" r:id="rId20"/>
    <p:sldId id="268" r:id="rId21"/>
    <p:sldId id="282" r:id="rId22"/>
    <p:sldId id="294" r:id="rId23"/>
    <p:sldId id="295" r:id="rId24"/>
    <p:sldId id="296" r:id="rId25"/>
    <p:sldId id="291" r:id="rId26"/>
    <p:sldId id="297" r:id="rId27"/>
    <p:sldId id="298" r:id="rId28"/>
    <p:sldId id="299" r:id="rId29"/>
    <p:sldId id="293" r:id="rId30"/>
    <p:sldId id="300" r:id="rId31"/>
    <p:sldId id="301" r:id="rId32"/>
    <p:sldId id="302" r:id="rId33"/>
    <p:sldId id="303" r:id="rId34"/>
    <p:sldId id="306" r:id="rId35"/>
    <p:sldId id="304" r:id="rId36"/>
    <p:sldId id="284" r:id="rId37"/>
    <p:sldId id="272" r:id="rId38"/>
    <p:sldId id="273" r:id="rId39"/>
    <p:sldId id="274" r:id="rId40"/>
    <p:sldId id="275" r:id="rId41"/>
    <p:sldId id="276" r:id="rId42"/>
    <p:sldId id="277" r:id="rId43"/>
    <p:sldId id="278" r:id="rId44"/>
    <p:sldId id="279" r:id="rId45"/>
    <p:sldId id="280" r:id="rId46"/>
    <p:sldId id="281"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4" autoAdjust="0"/>
    <p:restoredTop sz="94660"/>
  </p:normalViewPr>
  <p:slideViewPr>
    <p:cSldViewPr snapToGrid="0">
      <p:cViewPr varScale="1">
        <p:scale>
          <a:sx n="113" d="100"/>
          <a:sy n="113" d="100"/>
        </p:scale>
        <p:origin x="22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08EFD-F1E0-422D-9028-9D8A749BFF6D}"/>
              </a:ext>
            </a:extLst>
          </p:cNvPr>
          <p:cNvSpPr>
            <a:spLocks noGrp="1"/>
          </p:cNvSpPr>
          <p:nvPr>
            <p:ph type="ctrTitle"/>
          </p:nvPr>
        </p:nvSpPr>
        <p:spPr>
          <a:xfrm>
            <a:off x="2524873" y="2080621"/>
            <a:ext cx="8915399" cy="2262781"/>
          </a:xfrm>
        </p:spPr>
        <p:txBody>
          <a:bodyPr>
            <a:normAutofit/>
          </a:bodyPr>
          <a:lstStyle/>
          <a:p>
            <a:r>
              <a:rPr lang="it-IT" sz="3600" dirty="0"/>
              <a:t>La geopolitica: nozione e concetti generali</a:t>
            </a:r>
          </a:p>
        </p:txBody>
      </p:sp>
      <p:sp>
        <p:nvSpPr>
          <p:cNvPr id="3" name="Sottotitolo 2">
            <a:extLst>
              <a:ext uri="{FF2B5EF4-FFF2-40B4-BE49-F238E27FC236}">
                <a16:creationId xmlns:a16="http://schemas.microsoft.com/office/drawing/2014/main" id="{FA4B94FA-6788-46D0-9E21-BCC4747D1819}"/>
              </a:ext>
            </a:extLst>
          </p:cNvPr>
          <p:cNvSpPr>
            <a:spLocks noGrp="1"/>
          </p:cNvSpPr>
          <p:nvPr>
            <p:ph type="subTitle" idx="1"/>
          </p:nvPr>
        </p:nvSpPr>
        <p:spPr>
          <a:xfrm>
            <a:off x="2589213" y="4777379"/>
            <a:ext cx="8915399" cy="1444127"/>
          </a:xfrm>
        </p:spPr>
        <p:txBody>
          <a:bodyPr>
            <a:noAutofit/>
          </a:bodyPr>
          <a:lstStyle/>
          <a:p>
            <a:r>
              <a:rPr lang="it-IT" sz="1400" dirty="0"/>
              <a:t>Prof. Pasquale Iuso</a:t>
            </a:r>
          </a:p>
          <a:p>
            <a:r>
              <a:rPr lang="it-IT" sz="1400" dirty="0"/>
              <a:t>Corso di Laurea in Politiche Internazionali e della Sostenibilità</a:t>
            </a:r>
          </a:p>
          <a:p>
            <a:r>
              <a:rPr lang="it-IT" sz="1400" dirty="0"/>
              <a:t>Storia e geopolitica del 900</a:t>
            </a:r>
          </a:p>
        </p:txBody>
      </p:sp>
    </p:spTree>
    <p:extLst>
      <p:ext uri="{BB962C8B-B14F-4D97-AF65-F5344CB8AC3E}">
        <p14:creationId xmlns:p14="http://schemas.microsoft.com/office/powerpoint/2010/main" val="387146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3685D-8323-4C34-AFCC-60F16C743C42}"/>
              </a:ext>
            </a:extLst>
          </p:cNvPr>
          <p:cNvSpPr>
            <a:spLocks noGrp="1"/>
          </p:cNvSpPr>
          <p:nvPr>
            <p:ph type="title"/>
          </p:nvPr>
        </p:nvSpPr>
        <p:spPr>
          <a:xfrm>
            <a:off x="2592925" y="607177"/>
            <a:ext cx="8911687" cy="1280890"/>
          </a:xfrm>
        </p:spPr>
        <p:txBody>
          <a:bodyPr>
            <a:normAutofit/>
          </a:bodyPr>
          <a:lstStyle/>
          <a:p>
            <a:pPr algn="ctr"/>
            <a:r>
              <a:rPr lang="it-IT" sz="3200" dirty="0"/>
              <a:t>Geopolitica classica e geopolitica globale</a:t>
            </a:r>
            <a:br>
              <a:rPr lang="it-IT" sz="3200" dirty="0"/>
            </a:br>
            <a:r>
              <a:rPr lang="it-IT" sz="2000" dirty="0" err="1"/>
              <a:t>C.Jean</a:t>
            </a:r>
            <a:r>
              <a:rPr lang="it-IT" sz="2000" dirty="0"/>
              <a:t>, Geopolitica in  https://www.treccani.it/enciclopedia/geopolitica </a:t>
            </a:r>
          </a:p>
        </p:txBody>
      </p:sp>
      <p:sp>
        <p:nvSpPr>
          <p:cNvPr id="3" name="Segnaposto contenuto 2">
            <a:extLst>
              <a:ext uri="{FF2B5EF4-FFF2-40B4-BE49-F238E27FC236}">
                <a16:creationId xmlns:a16="http://schemas.microsoft.com/office/drawing/2014/main" id="{948C8AF6-CA18-4569-A6F8-AA76A90E56F3}"/>
              </a:ext>
            </a:extLst>
          </p:cNvPr>
          <p:cNvSpPr>
            <a:spLocks noGrp="1"/>
          </p:cNvSpPr>
          <p:nvPr>
            <p:ph idx="1"/>
          </p:nvPr>
        </p:nvSpPr>
        <p:spPr/>
        <p:txBody>
          <a:bodyPr>
            <a:normAutofit fontScale="92500" lnSpcReduction="10000"/>
          </a:bodyPr>
          <a:lstStyle/>
          <a:p>
            <a:r>
              <a:rPr lang="it-IT" sz="2200" dirty="0"/>
              <a:t>Geopolitica classica:  ruolo «</a:t>
            </a:r>
            <a:r>
              <a:rPr lang="it-IT" sz="2200" dirty="0" err="1"/>
              <a:t>statocentrico</a:t>
            </a:r>
            <a:r>
              <a:rPr lang="it-IT" sz="2200" dirty="0"/>
              <a:t>» quindi tante geopolitiche quanti sono gli Stati e nelle diverse fasi storiche</a:t>
            </a:r>
          </a:p>
          <a:p>
            <a:pPr lvl="1"/>
            <a:r>
              <a:rPr lang="it-IT" sz="1700" dirty="0"/>
              <a:t>Differenze di giudizio legate al ruolo: la cattiva geopolitica nazista vs la buona geografia politica USA ispirata agli ideali di Wilson</a:t>
            </a:r>
          </a:p>
          <a:p>
            <a:endParaRPr lang="it-IT" sz="2200" dirty="0"/>
          </a:p>
          <a:p>
            <a:r>
              <a:rPr lang="it-IT" sz="2200" dirty="0"/>
              <a:t>Geopolitica «globalista» successiva alla fine della guerra fredda</a:t>
            </a:r>
          </a:p>
          <a:p>
            <a:pPr lvl="1"/>
            <a:r>
              <a:rPr lang="it-IT" sz="1700" dirty="0"/>
              <a:t>I parametri classici si modificano anche per la terza rivoluzione industriale, che modifica i concetti di spazio e tempo, il ruolo della forza militare, la gerarchia fra gli Stati </a:t>
            </a:r>
          </a:p>
          <a:p>
            <a:pPr lvl="1"/>
            <a:r>
              <a:rPr lang="it-IT" sz="1700" dirty="0"/>
              <a:t>Globalizzazione = nuovo ordine geopolitico perché il «territorio» non corrisponde al paradigma  Stato ma ad un luogo di concentrazione di reti, flussi e comunicazione</a:t>
            </a:r>
            <a:endParaRPr lang="it-IT" dirty="0"/>
          </a:p>
        </p:txBody>
      </p:sp>
    </p:spTree>
    <p:extLst>
      <p:ext uri="{BB962C8B-B14F-4D97-AF65-F5344CB8AC3E}">
        <p14:creationId xmlns:p14="http://schemas.microsoft.com/office/powerpoint/2010/main" val="72975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3685D-8323-4C34-AFCC-60F16C743C42}"/>
              </a:ext>
            </a:extLst>
          </p:cNvPr>
          <p:cNvSpPr>
            <a:spLocks noGrp="1"/>
          </p:cNvSpPr>
          <p:nvPr>
            <p:ph type="title"/>
          </p:nvPr>
        </p:nvSpPr>
        <p:spPr/>
        <p:txBody>
          <a:bodyPr>
            <a:normAutofit/>
          </a:bodyPr>
          <a:lstStyle/>
          <a:p>
            <a:pPr algn="ctr"/>
            <a:r>
              <a:rPr lang="it-IT" sz="3200" dirty="0"/>
              <a:t>Geopolitica classica e geopolitica globale</a:t>
            </a:r>
            <a:br>
              <a:rPr lang="it-IT" sz="3200" dirty="0"/>
            </a:br>
            <a:r>
              <a:rPr lang="it-IT" sz="2000" dirty="0" err="1"/>
              <a:t>C.Jean</a:t>
            </a:r>
            <a:r>
              <a:rPr lang="it-IT" sz="2000" dirty="0"/>
              <a:t>, Geopolitica in  https://www.treccani.it/enciclopedia/geopolitica </a:t>
            </a:r>
          </a:p>
        </p:txBody>
      </p:sp>
      <p:sp>
        <p:nvSpPr>
          <p:cNvPr id="3" name="Segnaposto contenuto 2">
            <a:extLst>
              <a:ext uri="{FF2B5EF4-FFF2-40B4-BE49-F238E27FC236}">
                <a16:creationId xmlns:a16="http://schemas.microsoft.com/office/drawing/2014/main" id="{948C8AF6-CA18-4569-A6F8-AA76A90E56F3}"/>
              </a:ext>
            </a:extLst>
          </p:cNvPr>
          <p:cNvSpPr>
            <a:spLocks noGrp="1"/>
          </p:cNvSpPr>
          <p:nvPr>
            <p:ph idx="1"/>
          </p:nvPr>
        </p:nvSpPr>
        <p:spPr/>
        <p:txBody>
          <a:bodyPr>
            <a:normAutofit fontScale="92500" lnSpcReduction="10000"/>
          </a:bodyPr>
          <a:lstStyle/>
          <a:p>
            <a:pPr marL="57150" indent="0">
              <a:buNone/>
            </a:pPr>
            <a:r>
              <a:rPr lang="it-IT" sz="2000" dirty="0"/>
              <a:t>Differenze dalla geopolitica classica:</a:t>
            </a:r>
          </a:p>
          <a:p>
            <a:pPr marL="400050">
              <a:buAutoNum type="arabicParenR"/>
            </a:pPr>
            <a:r>
              <a:rPr lang="it-IT" sz="1700" dirty="0"/>
              <a:t>Agli spazi territoriali si sovrappongono i flussi immateriali</a:t>
            </a:r>
          </a:p>
          <a:p>
            <a:pPr marL="400050">
              <a:buAutoNum type="arabicParenR"/>
            </a:pPr>
            <a:r>
              <a:rPr lang="it-IT" sz="1700" dirty="0"/>
              <a:t>Gli attori della politica si sono moltiplicati con il crescere del numero degli Stati</a:t>
            </a:r>
          </a:p>
          <a:p>
            <a:pPr marL="400050">
              <a:buAutoNum type="arabicParenR"/>
            </a:pPr>
            <a:r>
              <a:rPr lang="it-IT" sz="1700" dirty="0"/>
              <a:t>Altri attori. Dall’alto istituzioni sovranazionali; dal basso: localismi, regionalismi; dai lati: multinazionali, finanza, religioni, criminalità organizzata. </a:t>
            </a:r>
          </a:p>
          <a:p>
            <a:pPr marL="400050">
              <a:buAutoNum type="arabicParenR"/>
            </a:pPr>
            <a:r>
              <a:rPr lang="it-IT" sz="1700" dirty="0"/>
              <a:t>Potenza e ricchezza si sono smaterializzate e deterritorializzate disallineandosi dagli Stati che rimangono territoriali e con frontiere precise</a:t>
            </a:r>
          </a:p>
          <a:p>
            <a:pPr marL="400050">
              <a:buAutoNum type="arabicParenR"/>
            </a:pPr>
            <a:r>
              <a:rPr lang="it-IT" sz="1700" dirty="0"/>
              <a:t>Altre frontiere (economiche e culturali) sono in continuo movimento, definendo sfere di influenza che si espandono e si ripiegano, interagendo fra loro e determinando la politica</a:t>
            </a:r>
          </a:p>
          <a:p>
            <a:pPr marL="400050">
              <a:buAutoNum type="arabicParenR"/>
            </a:pPr>
            <a:r>
              <a:rPr lang="it-IT" sz="1700" dirty="0"/>
              <a:t>Fattori fisici diminuiscono (posizione, distanze, risorse) a favore di fattori umani e immateriali (demografia, tecnologia, informazione, culture, religione, storia) prima compressi dal quadro bipolare</a:t>
            </a:r>
          </a:p>
        </p:txBody>
      </p:sp>
    </p:spTree>
    <p:extLst>
      <p:ext uri="{BB962C8B-B14F-4D97-AF65-F5344CB8AC3E}">
        <p14:creationId xmlns:p14="http://schemas.microsoft.com/office/powerpoint/2010/main" val="3699967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483DB2-8834-4940-8710-942E059EE52C}"/>
              </a:ext>
            </a:extLst>
          </p:cNvPr>
          <p:cNvSpPr>
            <a:spLocks noGrp="1"/>
          </p:cNvSpPr>
          <p:nvPr>
            <p:ph type="title"/>
          </p:nvPr>
        </p:nvSpPr>
        <p:spPr>
          <a:xfrm>
            <a:off x="2589212" y="624110"/>
            <a:ext cx="9306454" cy="764423"/>
          </a:xfrm>
        </p:spPr>
        <p:txBody>
          <a:bodyPr>
            <a:normAutofit/>
          </a:bodyPr>
          <a:lstStyle/>
          <a:p>
            <a:r>
              <a:rPr lang="it-IT" sz="2800" dirty="0"/>
              <a:t>Dalla geopolitica classica alla geopolitica post 1945</a:t>
            </a:r>
          </a:p>
        </p:txBody>
      </p:sp>
      <p:sp>
        <p:nvSpPr>
          <p:cNvPr id="3" name="Segnaposto contenuto 2">
            <a:extLst>
              <a:ext uri="{FF2B5EF4-FFF2-40B4-BE49-F238E27FC236}">
                <a16:creationId xmlns:a16="http://schemas.microsoft.com/office/drawing/2014/main" id="{6FC3C88F-5C41-46E1-8E5E-67CCCF5CFFF9}"/>
              </a:ext>
            </a:extLst>
          </p:cNvPr>
          <p:cNvSpPr>
            <a:spLocks noGrp="1"/>
          </p:cNvSpPr>
          <p:nvPr>
            <p:ph idx="1"/>
          </p:nvPr>
        </p:nvSpPr>
        <p:spPr>
          <a:xfrm>
            <a:off x="2589212" y="1388533"/>
            <a:ext cx="8915400" cy="4845357"/>
          </a:xfrm>
        </p:spPr>
        <p:txBody>
          <a:bodyPr>
            <a:normAutofit/>
          </a:bodyPr>
          <a:lstStyle/>
          <a:p>
            <a:pPr>
              <a:lnSpc>
                <a:spcPct val="120000"/>
              </a:lnSpc>
            </a:pPr>
            <a:r>
              <a:rPr lang="it-IT" sz="1600" dirty="0"/>
              <a:t>Geopolitica: strumento interpretativo del disordine nelle relazioni internazionali</a:t>
            </a:r>
          </a:p>
          <a:p>
            <a:pPr>
              <a:lnSpc>
                <a:spcPct val="120000"/>
              </a:lnSpc>
            </a:pPr>
            <a:r>
              <a:rPr lang="it-IT" sz="1600" dirty="0"/>
              <a:t>la geopolitica favorisce la comprensione della politica attraverso lo studio dei </a:t>
            </a:r>
            <a:r>
              <a:rPr lang="it-IT" sz="1600" i="1" dirty="0"/>
              <a:t>vincoli </a:t>
            </a:r>
            <a:r>
              <a:rPr lang="it-IT" sz="1600" dirty="0"/>
              <a:t>in grado di condizionare gli interessi in gioco</a:t>
            </a:r>
          </a:p>
          <a:p>
            <a:pPr>
              <a:lnSpc>
                <a:spcPct val="120000"/>
              </a:lnSpc>
            </a:pPr>
            <a:r>
              <a:rPr lang="it-IT" sz="1600" dirty="0"/>
              <a:t>Geopolitica classica: l’azione politica è condizionata dall’ambiente fisico, Termina nel 1945 con gli accordi di Yalta perché</a:t>
            </a:r>
          </a:p>
          <a:p>
            <a:pPr lvl="1">
              <a:lnSpc>
                <a:spcPct val="120000"/>
              </a:lnSpc>
            </a:pPr>
            <a:r>
              <a:rPr lang="it-IT" dirty="0"/>
              <a:t>A) il confronto politico internazionale non riguardava più i territori ma i mercati; </a:t>
            </a:r>
          </a:p>
          <a:p>
            <a:pPr lvl="1">
              <a:lnSpc>
                <a:spcPct val="120000"/>
              </a:lnSpc>
            </a:pPr>
            <a:r>
              <a:rPr lang="it-IT" dirty="0"/>
              <a:t>B) i processi di compenetrazione fra Stati con movimenti di beni, capitali e persone, e la nascita del diritto internazionale avevano iniziato a minare il potere esclusivo dello Stato.</a:t>
            </a:r>
          </a:p>
          <a:p>
            <a:pPr>
              <a:lnSpc>
                <a:spcPct val="120000"/>
              </a:lnSpc>
            </a:pPr>
            <a:r>
              <a:rPr lang="it-IT" sz="1600" dirty="0"/>
              <a:t>Teorico che segna il passaggio tra geopolitica classica e contemporanea, pur scrivendo nella prima metà del ‘900, è </a:t>
            </a:r>
            <a:r>
              <a:rPr lang="it-IT" sz="1600" dirty="0" err="1"/>
              <a:t>Spykman</a:t>
            </a:r>
            <a:r>
              <a:rPr lang="it-IT" sz="1600" dirty="0"/>
              <a:t>. Questi, riconoscendo la centralità della geografia nello studio della politica, indicò quali fattori costrittivi anche l’economia, la demografia, la psicologia sociale, la storia, le tradizioni, i pregiudizi.</a:t>
            </a:r>
          </a:p>
        </p:txBody>
      </p:sp>
    </p:spTree>
    <p:extLst>
      <p:ext uri="{BB962C8B-B14F-4D97-AF65-F5344CB8AC3E}">
        <p14:creationId xmlns:p14="http://schemas.microsoft.com/office/powerpoint/2010/main" val="1435413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E08FE3-60CD-40C7-939E-95B142490504}"/>
              </a:ext>
            </a:extLst>
          </p:cNvPr>
          <p:cNvSpPr>
            <a:spLocks noGrp="1"/>
          </p:cNvSpPr>
          <p:nvPr>
            <p:ph type="title"/>
          </p:nvPr>
        </p:nvSpPr>
        <p:spPr>
          <a:xfrm>
            <a:off x="1989667" y="624110"/>
            <a:ext cx="9514945" cy="789823"/>
          </a:xfrm>
        </p:spPr>
        <p:txBody>
          <a:bodyPr>
            <a:normAutofit/>
          </a:bodyPr>
          <a:lstStyle/>
          <a:p>
            <a:pPr algn="ctr"/>
            <a:r>
              <a:rPr lang="it-IT" sz="3200" dirty="0"/>
              <a:t>Gli Shift of Power in età contemporanea</a:t>
            </a:r>
          </a:p>
        </p:txBody>
      </p:sp>
      <p:sp>
        <p:nvSpPr>
          <p:cNvPr id="3" name="Segnaposto contenuto 2">
            <a:extLst>
              <a:ext uri="{FF2B5EF4-FFF2-40B4-BE49-F238E27FC236}">
                <a16:creationId xmlns:a16="http://schemas.microsoft.com/office/drawing/2014/main" id="{DF5F429A-3B00-42A5-9A63-4DEA09A4B137}"/>
              </a:ext>
            </a:extLst>
          </p:cNvPr>
          <p:cNvSpPr>
            <a:spLocks noGrp="1"/>
          </p:cNvSpPr>
          <p:nvPr>
            <p:ph idx="1"/>
          </p:nvPr>
        </p:nvSpPr>
        <p:spPr>
          <a:xfrm>
            <a:off x="2589212" y="1600200"/>
            <a:ext cx="8915400" cy="4311022"/>
          </a:xfrm>
        </p:spPr>
        <p:txBody>
          <a:bodyPr>
            <a:normAutofit/>
          </a:bodyPr>
          <a:lstStyle/>
          <a:p>
            <a:r>
              <a:rPr lang="it-IT" dirty="0"/>
              <a:t>Shift of power: cambiamento negli equilibri internazionale. Soggetti emergenti puntano ad un loro spazio politico che non posseggono</a:t>
            </a:r>
          </a:p>
          <a:p>
            <a:r>
              <a:rPr lang="it-IT" dirty="0"/>
              <a:t>Shift of power (parziale)fra il 1789 e il 1815: Fine della rivoluzione e Restaurazione</a:t>
            </a:r>
          </a:p>
          <a:p>
            <a:r>
              <a:rPr lang="it-IT" dirty="0"/>
              <a:t>Shift of power a fine 800: USA, Germania, Italia e Giappone (queste due solo in parte) sono potenze emergenti e «revisioniste» dell’ordine tradizionale, mettono in </a:t>
            </a:r>
            <a:r>
              <a:rPr lang="it-IT" dirty="0" err="1"/>
              <a:t>duscussione</a:t>
            </a:r>
            <a:r>
              <a:rPr lang="it-IT" dirty="0"/>
              <a:t> gli equilibri di Vienna voluti da potenze tradizionali e conservatrici dello status quo</a:t>
            </a:r>
          </a:p>
          <a:p>
            <a:r>
              <a:rPr lang="it-IT" dirty="0"/>
              <a:t>Shift of power a fine II GM: USA e URSS potenze extraeuropee controllano il mondo soffocando equilibri precedenti</a:t>
            </a:r>
          </a:p>
          <a:p>
            <a:r>
              <a:rPr lang="it-IT" dirty="0"/>
              <a:t>Shift of power 1989-91: termina la fase del bipolarismo e si dissolve l’equilibrio di Yalta del 1945</a:t>
            </a:r>
          </a:p>
        </p:txBody>
      </p:sp>
    </p:spTree>
    <p:extLst>
      <p:ext uri="{BB962C8B-B14F-4D97-AF65-F5344CB8AC3E}">
        <p14:creationId xmlns:p14="http://schemas.microsoft.com/office/powerpoint/2010/main" val="4067933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D2AF-BCE4-42B2-9250-74F9DF95AA45}"/>
              </a:ext>
            </a:extLst>
          </p:cNvPr>
          <p:cNvSpPr>
            <a:spLocks noGrp="1"/>
          </p:cNvSpPr>
          <p:nvPr>
            <p:ph type="title"/>
          </p:nvPr>
        </p:nvSpPr>
        <p:spPr/>
        <p:txBody>
          <a:bodyPr>
            <a:normAutofit/>
          </a:bodyPr>
          <a:lstStyle/>
          <a:p>
            <a:pPr algn="ctr"/>
            <a:r>
              <a:rPr lang="it-IT" sz="3200" dirty="0"/>
              <a:t>Gli oggetti della geopolitica </a:t>
            </a:r>
          </a:p>
        </p:txBody>
      </p:sp>
      <p:sp>
        <p:nvSpPr>
          <p:cNvPr id="3" name="Segnaposto contenuto 2">
            <a:extLst>
              <a:ext uri="{FF2B5EF4-FFF2-40B4-BE49-F238E27FC236}">
                <a16:creationId xmlns:a16="http://schemas.microsoft.com/office/drawing/2014/main" id="{BF8DFFB6-3877-4300-9E70-DF80F839253C}"/>
              </a:ext>
            </a:extLst>
          </p:cNvPr>
          <p:cNvSpPr>
            <a:spLocks noGrp="1"/>
          </p:cNvSpPr>
          <p:nvPr>
            <p:ph idx="1"/>
          </p:nvPr>
        </p:nvSpPr>
        <p:spPr/>
        <p:txBody>
          <a:bodyPr>
            <a:normAutofit/>
          </a:bodyPr>
          <a:lstStyle/>
          <a:p>
            <a:r>
              <a:rPr lang="it-IT" dirty="0"/>
              <a:t>Geografia fisica, demografia, Stato/Impero, Nazione/popoli, identità nazionale, democrazia/dittatura, politica, guerra (nelle sue diverse generazioni), sviluppi ineguali, ideologie</a:t>
            </a:r>
          </a:p>
          <a:p>
            <a:r>
              <a:rPr lang="it-IT" dirty="0"/>
              <a:t>attori non statali: organismi istituzionali internazionali , mercati internazionali, ONG, reti criminali, reti terroristiche e internet.</a:t>
            </a:r>
          </a:p>
          <a:p>
            <a:r>
              <a:rPr lang="it-IT" dirty="0"/>
              <a:t>Le religioni, per la loro capacità di esercitare influenza sulle masse e sulla società, sono da annoverarsi fra gli attori non statali oggetto di studio della geopolitica. </a:t>
            </a:r>
          </a:p>
        </p:txBody>
      </p:sp>
    </p:spTree>
    <p:extLst>
      <p:ext uri="{BB962C8B-B14F-4D97-AF65-F5344CB8AC3E}">
        <p14:creationId xmlns:p14="http://schemas.microsoft.com/office/powerpoint/2010/main" val="1745831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637F3-B0CF-4468-90C5-A6EA619568F5}"/>
              </a:ext>
            </a:extLst>
          </p:cNvPr>
          <p:cNvSpPr>
            <a:spLocks noGrp="1"/>
          </p:cNvSpPr>
          <p:nvPr>
            <p:ph type="title"/>
          </p:nvPr>
        </p:nvSpPr>
        <p:spPr>
          <a:xfrm>
            <a:off x="2592925" y="624110"/>
            <a:ext cx="8911687" cy="696690"/>
          </a:xfrm>
        </p:spPr>
        <p:txBody>
          <a:bodyPr>
            <a:normAutofit/>
          </a:bodyPr>
          <a:lstStyle/>
          <a:p>
            <a:r>
              <a:rPr lang="it-IT" sz="2800" dirty="0"/>
              <a:t>La geopolitica durante e dopo la guerra fredda</a:t>
            </a:r>
          </a:p>
        </p:txBody>
      </p:sp>
      <p:sp>
        <p:nvSpPr>
          <p:cNvPr id="3" name="Segnaposto contenuto 2">
            <a:extLst>
              <a:ext uri="{FF2B5EF4-FFF2-40B4-BE49-F238E27FC236}">
                <a16:creationId xmlns:a16="http://schemas.microsoft.com/office/drawing/2014/main" id="{76CE225F-C9DA-4DD5-8901-E1E061F59667}"/>
              </a:ext>
            </a:extLst>
          </p:cNvPr>
          <p:cNvSpPr>
            <a:spLocks noGrp="1"/>
          </p:cNvSpPr>
          <p:nvPr>
            <p:ph idx="1"/>
          </p:nvPr>
        </p:nvSpPr>
        <p:spPr/>
        <p:txBody>
          <a:bodyPr>
            <a:normAutofit/>
          </a:bodyPr>
          <a:lstStyle/>
          <a:p>
            <a:r>
              <a:rPr lang="it-IT" dirty="0"/>
              <a:t>Durante la guerra fredda (dopo la condanna a scienza maledetta perché ricondotta alla politica del potere mondiale portata avanti dalla Germania nazista) il concetto di geopolitica classica non si addiceva ad un mondo bipolare.</a:t>
            </a:r>
          </a:p>
          <a:p>
            <a:r>
              <a:rPr lang="it-IT" dirty="0"/>
              <a:t>Nel mondo bipolare i sistemi ammessi erano due: quello occidentale e quello orientale. </a:t>
            </a:r>
          </a:p>
          <a:p>
            <a:r>
              <a:rPr lang="it-IT" dirty="0"/>
              <a:t>Entrambi riconducibili alle idee di fondo della democrazia liberale e del marxismo-leninismo che, comunque, offrono letture geopolitiche legate alle aree di influenza, alla guerra per interposta potenza, al controllo dello spazio fisico</a:t>
            </a:r>
          </a:p>
          <a:p>
            <a:r>
              <a:rPr lang="it-IT" dirty="0"/>
              <a:t>Nella fine del mondo bipolare alla globalizzazione, regionalizzazione, frammentazione riemerge quella che NON è una scienza ma un metodo. </a:t>
            </a:r>
          </a:p>
        </p:txBody>
      </p:sp>
    </p:spTree>
    <p:extLst>
      <p:ext uri="{BB962C8B-B14F-4D97-AF65-F5344CB8AC3E}">
        <p14:creationId xmlns:p14="http://schemas.microsoft.com/office/powerpoint/2010/main" val="165530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EE7E6-281A-41DB-A026-1B996C6FDDA1}"/>
              </a:ext>
            </a:extLst>
          </p:cNvPr>
          <p:cNvSpPr>
            <a:spLocks noGrp="1"/>
          </p:cNvSpPr>
          <p:nvPr>
            <p:ph type="title"/>
          </p:nvPr>
        </p:nvSpPr>
        <p:spPr>
          <a:xfrm>
            <a:off x="2592925" y="624110"/>
            <a:ext cx="8911687" cy="789823"/>
          </a:xfrm>
        </p:spPr>
        <p:txBody>
          <a:bodyPr>
            <a:normAutofit/>
          </a:bodyPr>
          <a:lstStyle/>
          <a:p>
            <a:pPr algn="ctr"/>
            <a:r>
              <a:rPr lang="it-IT" sz="3200" dirty="0"/>
              <a:t>Definizioni di geopolitica e interrelazioni</a:t>
            </a:r>
          </a:p>
        </p:txBody>
      </p:sp>
      <p:sp>
        <p:nvSpPr>
          <p:cNvPr id="3" name="Segnaposto contenuto 2">
            <a:extLst>
              <a:ext uri="{FF2B5EF4-FFF2-40B4-BE49-F238E27FC236}">
                <a16:creationId xmlns:a16="http://schemas.microsoft.com/office/drawing/2014/main" id="{6BA9FD09-9EAD-46A7-B307-B4F447D2BF8B}"/>
              </a:ext>
            </a:extLst>
          </p:cNvPr>
          <p:cNvSpPr>
            <a:spLocks noGrp="1"/>
          </p:cNvSpPr>
          <p:nvPr>
            <p:ph idx="1"/>
          </p:nvPr>
        </p:nvSpPr>
        <p:spPr>
          <a:xfrm>
            <a:off x="2589212" y="1735667"/>
            <a:ext cx="8915400" cy="4175555"/>
          </a:xfrm>
        </p:spPr>
        <p:txBody>
          <a:bodyPr/>
          <a:lstStyle/>
          <a:p>
            <a:r>
              <a:rPr lang="it-IT" dirty="0"/>
              <a:t>Non esiste una definizione univoca</a:t>
            </a:r>
          </a:p>
          <a:p>
            <a:r>
              <a:rPr lang="it-IT" dirty="0"/>
              <a:t>Studia i rapporti e i condizionamenti dei fattori geografici (fisici e umani) sulla politica (comportamenti, decisioni, azioni dei vari soggetti geopolitici in campo)</a:t>
            </a:r>
          </a:p>
          <a:p>
            <a:r>
              <a:rPr lang="it-IT" dirty="0"/>
              <a:t>Al cambiare e al crescere dei soggetti, crescono le interrelazioni</a:t>
            </a:r>
          </a:p>
          <a:p>
            <a:r>
              <a:rPr lang="it-IT" dirty="0"/>
              <a:t>La geopolitica non esiste in natura ma, essendo un metodo, solo nella letteratura</a:t>
            </a:r>
          </a:p>
          <a:p>
            <a:r>
              <a:rPr lang="it-IT" dirty="0"/>
              <a:t>L’utilizzo della geografia da parte della politica è proprio delle scienze politiche in quanto comprende SEMPRE l’interesse soggettivo e contingente di che sviluppa un proprio obbiettivo</a:t>
            </a:r>
          </a:p>
        </p:txBody>
      </p:sp>
    </p:spTree>
    <p:extLst>
      <p:ext uri="{BB962C8B-B14F-4D97-AF65-F5344CB8AC3E}">
        <p14:creationId xmlns:p14="http://schemas.microsoft.com/office/powerpoint/2010/main" val="20463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EE7E6-281A-41DB-A026-1B996C6FDDA1}"/>
              </a:ext>
            </a:extLst>
          </p:cNvPr>
          <p:cNvSpPr>
            <a:spLocks noGrp="1"/>
          </p:cNvSpPr>
          <p:nvPr>
            <p:ph type="title"/>
          </p:nvPr>
        </p:nvSpPr>
        <p:spPr>
          <a:xfrm>
            <a:off x="2006601" y="624110"/>
            <a:ext cx="9498012" cy="1060757"/>
          </a:xfrm>
        </p:spPr>
        <p:txBody>
          <a:bodyPr>
            <a:normAutofit/>
          </a:bodyPr>
          <a:lstStyle/>
          <a:p>
            <a:pPr algn="ctr"/>
            <a:r>
              <a:rPr lang="it-IT" sz="3200" dirty="0"/>
              <a:t>Definizioni di geopolitica e interrelazioni</a:t>
            </a:r>
            <a:br>
              <a:rPr lang="it-IT" sz="3200" dirty="0"/>
            </a:br>
            <a:r>
              <a:rPr lang="it-IT" sz="2000" dirty="0" err="1">
                <a:solidFill>
                  <a:prstClr val="black">
                    <a:lumMod val="85000"/>
                    <a:lumOff val="15000"/>
                  </a:prstClr>
                </a:solidFill>
              </a:rPr>
              <a:t>C.Jean</a:t>
            </a:r>
            <a:r>
              <a:rPr lang="it-IT" sz="2000" dirty="0">
                <a:solidFill>
                  <a:prstClr val="black">
                    <a:lumMod val="85000"/>
                    <a:lumOff val="15000"/>
                  </a:prstClr>
                </a:solidFill>
              </a:rPr>
              <a:t>, Geopolitica in  https://www.treccani.it/enciclopedia/geopolitica</a:t>
            </a:r>
            <a:endParaRPr lang="it-IT" sz="2800" dirty="0"/>
          </a:p>
        </p:txBody>
      </p:sp>
      <p:sp>
        <p:nvSpPr>
          <p:cNvPr id="3" name="Segnaposto contenuto 2">
            <a:extLst>
              <a:ext uri="{FF2B5EF4-FFF2-40B4-BE49-F238E27FC236}">
                <a16:creationId xmlns:a16="http://schemas.microsoft.com/office/drawing/2014/main" id="{6BA9FD09-9EAD-46A7-B307-B4F447D2BF8B}"/>
              </a:ext>
            </a:extLst>
          </p:cNvPr>
          <p:cNvSpPr>
            <a:spLocks noGrp="1"/>
          </p:cNvSpPr>
          <p:nvPr>
            <p:ph idx="1"/>
          </p:nvPr>
        </p:nvSpPr>
        <p:spPr>
          <a:xfrm>
            <a:off x="2589212" y="1905000"/>
            <a:ext cx="8915400" cy="4006222"/>
          </a:xfrm>
        </p:spPr>
        <p:txBody>
          <a:bodyPr>
            <a:normAutofit/>
          </a:bodyPr>
          <a:lstStyle/>
          <a:p>
            <a:r>
              <a:rPr lang="it-IT" dirty="0"/>
              <a:t>Prendo ad esempio solo tre approcci/definizioni</a:t>
            </a:r>
          </a:p>
          <a:p>
            <a:pPr lvl="1"/>
            <a:r>
              <a:rPr lang="it-IT" dirty="0"/>
              <a:t>Geografia politica e geopolitica: spesso usati come sinonimi; esistono strette correlazioni così come con la Storia.  Storia e geografia tendono a non avere un oggetto specifico ma a costituire la base di discipline diverse. La geografia politica è una scienza che studia dati di fatto, la geopolitica non è una scienza perché relativizza e soggettivizza i dati unendoli a fattori NON geografici</a:t>
            </a:r>
          </a:p>
          <a:p>
            <a:pPr lvl="1"/>
            <a:r>
              <a:rPr lang="it-IT" dirty="0"/>
              <a:t>Geopolitica e </a:t>
            </a:r>
            <a:r>
              <a:rPr lang="it-IT" dirty="0" err="1"/>
              <a:t>geostrategia</a:t>
            </a:r>
            <a:r>
              <a:rPr lang="it-IT" dirty="0"/>
              <a:t>: spesso sinonimi ma la </a:t>
            </a:r>
            <a:r>
              <a:rPr lang="it-IT" dirty="0" err="1"/>
              <a:t>geostrategia</a:t>
            </a:r>
            <a:r>
              <a:rPr lang="it-IT" dirty="0"/>
              <a:t> si interessa SOLO della dimensione militare</a:t>
            </a:r>
          </a:p>
          <a:p>
            <a:pPr lvl="1"/>
            <a:r>
              <a:rPr lang="it-IT" dirty="0"/>
              <a:t>Geopolitica e geoeconomia: Luttwak affermò nel 1990 che la geoeconomia ha sostituito la geopolitica ritenendo che la competizione/cooperazione economica sia la forma assunta dalla competizione fra gli Stati. In realtà la geoeconomia è una parte della geopolitica (come la </a:t>
            </a:r>
            <a:r>
              <a:rPr lang="it-IT" dirty="0" err="1"/>
              <a:t>geostrategia</a:t>
            </a:r>
            <a:r>
              <a:rPr lang="it-IT" dirty="0"/>
              <a:t>) perché tutto è </a:t>
            </a:r>
            <a:r>
              <a:rPr lang="it-IT" dirty="0" err="1"/>
              <a:t>riconduicibile</a:t>
            </a:r>
            <a:r>
              <a:rPr lang="it-IT" dirty="0"/>
              <a:t> anche nella dimensione globale ad una valutazione soggettiva di interessi politici</a:t>
            </a:r>
          </a:p>
        </p:txBody>
      </p:sp>
    </p:spTree>
    <p:extLst>
      <p:ext uri="{BB962C8B-B14F-4D97-AF65-F5344CB8AC3E}">
        <p14:creationId xmlns:p14="http://schemas.microsoft.com/office/powerpoint/2010/main" val="98508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EE7E6-281A-41DB-A026-1B996C6FDDA1}"/>
              </a:ext>
            </a:extLst>
          </p:cNvPr>
          <p:cNvSpPr>
            <a:spLocks noGrp="1"/>
          </p:cNvSpPr>
          <p:nvPr>
            <p:ph type="title"/>
          </p:nvPr>
        </p:nvSpPr>
        <p:spPr/>
        <p:txBody>
          <a:bodyPr>
            <a:normAutofit/>
          </a:bodyPr>
          <a:lstStyle/>
          <a:p>
            <a:pPr algn="ctr"/>
            <a:r>
              <a:rPr lang="it-IT" sz="3200" dirty="0"/>
              <a:t>Definizioni di geopolitica e interrelazioni</a:t>
            </a:r>
            <a:br>
              <a:rPr lang="it-IT" sz="3200" dirty="0"/>
            </a:br>
            <a:r>
              <a:rPr lang="it-IT" sz="2000" dirty="0" err="1">
                <a:solidFill>
                  <a:prstClr val="black">
                    <a:lumMod val="85000"/>
                    <a:lumOff val="15000"/>
                  </a:prstClr>
                </a:solidFill>
              </a:rPr>
              <a:t>C.Jean</a:t>
            </a:r>
            <a:r>
              <a:rPr lang="it-IT" sz="2000" dirty="0">
                <a:solidFill>
                  <a:prstClr val="black">
                    <a:lumMod val="85000"/>
                    <a:lumOff val="15000"/>
                  </a:prstClr>
                </a:solidFill>
              </a:rPr>
              <a:t>, Geopolitica in  https://www.treccani.it/enciclopedia/geopolitica </a:t>
            </a:r>
            <a:endParaRPr lang="it-IT" sz="2800" dirty="0"/>
          </a:p>
        </p:txBody>
      </p:sp>
      <p:sp>
        <p:nvSpPr>
          <p:cNvPr id="3" name="Segnaposto contenuto 2">
            <a:extLst>
              <a:ext uri="{FF2B5EF4-FFF2-40B4-BE49-F238E27FC236}">
                <a16:creationId xmlns:a16="http://schemas.microsoft.com/office/drawing/2014/main" id="{6BA9FD09-9EAD-46A7-B307-B4F447D2BF8B}"/>
              </a:ext>
            </a:extLst>
          </p:cNvPr>
          <p:cNvSpPr>
            <a:spLocks noGrp="1"/>
          </p:cNvSpPr>
          <p:nvPr>
            <p:ph idx="1"/>
          </p:nvPr>
        </p:nvSpPr>
        <p:spPr/>
        <p:txBody>
          <a:bodyPr>
            <a:normAutofit lnSpcReduction="10000"/>
          </a:bodyPr>
          <a:lstStyle/>
          <a:p>
            <a:r>
              <a:rPr lang="it-IT" dirty="0"/>
              <a:t>La geopolitica esprime i rapporti tra fattori geografici e politica; le differenze nei rapporti determina le diversità delle definizioni di geopolitica</a:t>
            </a:r>
          </a:p>
          <a:p>
            <a:r>
              <a:rPr lang="it-IT" dirty="0"/>
              <a:t>Disciplina che studia i fatti politici rispetto alla dipendenza dall’ambiente geografico (scuola tedesca anni 20/30) che riprende forza dopo la fine della GF con la crisi delle ideologie globalizzanti</a:t>
            </a:r>
          </a:p>
          <a:p>
            <a:r>
              <a:rPr lang="it-IT" dirty="0"/>
              <a:t>Disciplina che pone al centro l’uomo e le sue valutazioni, rispetto all’ambiente fisico. La geografia offre alla politica e alla storia solo opportunità ma NON indicazioni. Prevalenza della scienza politica intesa come valori, principi, interessi e cultura. Si presuppone l’esistenza di un progetto politico.</a:t>
            </a:r>
          </a:p>
          <a:p>
            <a:r>
              <a:rPr lang="it-IT" dirty="0"/>
              <a:t>Geografia e Storia determinano una «lettura dello spazio». La geopolitica si rivolge quindi alla «rappresentazione» che influenza il comportamento politico</a:t>
            </a:r>
          </a:p>
          <a:p>
            <a:endParaRPr lang="it-IT" dirty="0"/>
          </a:p>
        </p:txBody>
      </p:sp>
    </p:spTree>
    <p:extLst>
      <p:ext uri="{BB962C8B-B14F-4D97-AF65-F5344CB8AC3E}">
        <p14:creationId xmlns:p14="http://schemas.microsoft.com/office/powerpoint/2010/main" val="3914703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EE7E6-281A-41DB-A026-1B996C6FDDA1}"/>
              </a:ext>
            </a:extLst>
          </p:cNvPr>
          <p:cNvSpPr>
            <a:spLocks noGrp="1"/>
          </p:cNvSpPr>
          <p:nvPr>
            <p:ph type="title"/>
          </p:nvPr>
        </p:nvSpPr>
        <p:spPr/>
        <p:txBody>
          <a:bodyPr>
            <a:normAutofit/>
          </a:bodyPr>
          <a:lstStyle/>
          <a:p>
            <a:pPr algn="ctr"/>
            <a:r>
              <a:rPr lang="it-IT" sz="3200" dirty="0"/>
              <a:t>Definizioni di geopolitica e interrelazioni</a:t>
            </a:r>
            <a:br>
              <a:rPr lang="it-IT" sz="3200" dirty="0"/>
            </a:br>
            <a:r>
              <a:rPr lang="it-IT" sz="2000" dirty="0" err="1">
                <a:solidFill>
                  <a:prstClr val="black">
                    <a:lumMod val="85000"/>
                    <a:lumOff val="15000"/>
                  </a:prstClr>
                </a:solidFill>
              </a:rPr>
              <a:t>C.Jean</a:t>
            </a:r>
            <a:r>
              <a:rPr lang="it-IT" sz="2000" dirty="0">
                <a:solidFill>
                  <a:prstClr val="black">
                    <a:lumMod val="85000"/>
                    <a:lumOff val="15000"/>
                  </a:prstClr>
                </a:solidFill>
              </a:rPr>
              <a:t>, Geopolitica in  https://www.treccani.it/enciclopedia/geopolitica</a:t>
            </a:r>
            <a:endParaRPr lang="it-IT" sz="2400" dirty="0"/>
          </a:p>
        </p:txBody>
      </p:sp>
      <p:sp>
        <p:nvSpPr>
          <p:cNvPr id="3" name="Segnaposto contenuto 2">
            <a:extLst>
              <a:ext uri="{FF2B5EF4-FFF2-40B4-BE49-F238E27FC236}">
                <a16:creationId xmlns:a16="http://schemas.microsoft.com/office/drawing/2014/main" id="{6BA9FD09-9EAD-46A7-B307-B4F447D2BF8B}"/>
              </a:ext>
            </a:extLst>
          </p:cNvPr>
          <p:cNvSpPr>
            <a:spLocks noGrp="1"/>
          </p:cNvSpPr>
          <p:nvPr>
            <p:ph idx="1"/>
          </p:nvPr>
        </p:nvSpPr>
        <p:spPr/>
        <p:txBody>
          <a:bodyPr>
            <a:normAutofit/>
          </a:bodyPr>
          <a:lstStyle/>
          <a:p>
            <a:r>
              <a:rPr lang="it-IT" dirty="0"/>
              <a:t>Ponendo lo Stato come elemento centrale del sistema politico internazionale e interno si distinguono una geopolitica esterna e una interna</a:t>
            </a:r>
          </a:p>
          <a:p>
            <a:r>
              <a:rPr lang="it-IT" dirty="0"/>
              <a:t>Se poniamo al centro soggetti geopolitici diversi si distinguono una geopolitica globale, una statale, una macroregionale, una sub-statale</a:t>
            </a:r>
          </a:p>
          <a:p>
            <a:r>
              <a:rPr lang="it-IT" dirty="0"/>
              <a:t>Geopolitica interna = rapporti di potere interni (anche la distribuzione territoriale delle forze politiche – sub culture) che si sviluppano anche con l’affermarsi di frontiera naturale. Si tende a spostare i conflitti sulle frontiere esterne per eliminare quelle interne e per omogeneizzare il territorio</a:t>
            </a:r>
          </a:p>
          <a:p>
            <a:r>
              <a:rPr lang="it-IT" dirty="0"/>
              <a:t>Geopolitica esterna = rapporti e relazioni esterni di ciascun soggetto geopolitico</a:t>
            </a:r>
          </a:p>
        </p:txBody>
      </p:sp>
    </p:spTree>
    <p:extLst>
      <p:ext uri="{BB962C8B-B14F-4D97-AF65-F5344CB8AC3E}">
        <p14:creationId xmlns:p14="http://schemas.microsoft.com/office/powerpoint/2010/main" val="651072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B7A3EA-14DC-4948-94F9-33B399C6F270}"/>
              </a:ext>
            </a:extLst>
          </p:cNvPr>
          <p:cNvSpPr>
            <a:spLocks noGrp="1"/>
          </p:cNvSpPr>
          <p:nvPr>
            <p:ph type="title"/>
          </p:nvPr>
        </p:nvSpPr>
        <p:spPr/>
        <p:txBody>
          <a:bodyPr>
            <a:normAutofit/>
          </a:bodyPr>
          <a:lstStyle/>
          <a:p>
            <a:r>
              <a:rPr lang="it-IT" sz="3200" dirty="0"/>
              <a:t>La geopolitica: nozione e concetti generali</a:t>
            </a:r>
          </a:p>
        </p:txBody>
      </p:sp>
      <p:sp>
        <p:nvSpPr>
          <p:cNvPr id="3" name="Segnaposto contenuto 2">
            <a:extLst>
              <a:ext uri="{FF2B5EF4-FFF2-40B4-BE49-F238E27FC236}">
                <a16:creationId xmlns:a16="http://schemas.microsoft.com/office/drawing/2014/main" id="{48B90E27-5B87-4FA7-852E-9A73200C23D9}"/>
              </a:ext>
            </a:extLst>
          </p:cNvPr>
          <p:cNvSpPr>
            <a:spLocks noGrp="1"/>
          </p:cNvSpPr>
          <p:nvPr>
            <p:ph idx="1"/>
          </p:nvPr>
        </p:nvSpPr>
        <p:spPr/>
        <p:txBody>
          <a:bodyPr/>
          <a:lstStyle/>
          <a:p>
            <a:r>
              <a:rPr lang="it-IT" dirty="0"/>
              <a:t>Il termine geopolitica non indica una scienza specifica, ma il risultato di quanto altre discipline possono apportare a decisioni particolari, in genere di tipo politico o economico, di natura interna e internazionale</a:t>
            </a:r>
          </a:p>
          <a:p>
            <a:r>
              <a:rPr lang="it-IT" dirty="0"/>
              <a:t>Torna di attualità con la fine della Guerra Fredda</a:t>
            </a:r>
          </a:p>
          <a:p>
            <a:pPr lvl="1"/>
            <a:r>
              <a:rPr lang="it-IT" dirty="0"/>
              <a:t>Da un ordine statico si è passato a un quadro dinamico</a:t>
            </a:r>
          </a:p>
          <a:p>
            <a:pPr lvl="1"/>
            <a:r>
              <a:rPr lang="it-IT" dirty="0"/>
              <a:t>Fra Stati, macroregioni, identità territoriali diverse (Leghe, indipendentismi)</a:t>
            </a:r>
          </a:p>
          <a:p>
            <a:r>
              <a:rPr lang="it-IT" dirty="0"/>
              <a:t>Ha origini lontane</a:t>
            </a:r>
          </a:p>
          <a:p>
            <a:r>
              <a:rPr lang="it-IT" dirty="0"/>
              <a:t>Riemerge per il mutare delle relazioni internazionali post 1989</a:t>
            </a:r>
          </a:p>
        </p:txBody>
      </p:sp>
    </p:spTree>
    <p:extLst>
      <p:ext uri="{BB962C8B-B14F-4D97-AF65-F5344CB8AC3E}">
        <p14:creationId xmlns:p14="http://schemas.microsoft.com/office/powerpoint/2010/main" val="3932281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1EE7E6-281A-41DB-A026-1B996C6FDDA1}"/>
              </a:ext>
            </a:extLst>
          </p:cNvPr>
          <p:cNvSpPr>
            <a:spLocks noGrp="1"/>
          </p:cNvSpPr>
          <p:nvPr>
            <p:ph type="title"/>
          </p:nvPr>
        </p:nvSpPr>
        <p:spPr/>
        <p:txBody>
          <a:bodyPr>
            <a:normAutofit/>
          </a:bodyPr>
          <a:lstStyle/>
          <a:p>
            <a:pPr algn="ctr"/>
            <a:r>
              <a:rPr lang="it-IT" sz="3200" dirty="0"/>
              <a:t>Definizioni di geopolitica e interrelazioni</a:t>
            </a:r>
            <a:br>
              <a:rPr lang="it-IT" sz="3200" dirty="0"/>
            </a:br>
            <a:r>
              <a:rPr lang="it-IT" sz="2000" dirty="0" err="1">
                <a:solidFill>
                  <a:prstClr val="black">
                    <a:lumMod val="85000"/>
                    <a:lumOff val="15000"/>
                  </a:prstClr>
                </a:solidFill>
              </a:rPr>
              <a:t>C.Jean</a:t>
            </a:r>
            <a:r>
              <a:rPr lang="it-IT" sz="2000" dirty="0">
                <a:solidFill>
                  <a:prstClr val="black">
                    <a:lumMod val="85000"/>
                    <a:lumOff val="15000"/>
                  </a:prstClr>
                </a:solidFill>
              </a:rPr>
              <a:t>, Geopolitica in  https://www.treccani.it/enciclopedia/geopolitica</a:t>
            </a:r>
            <a:endParaRPr lang="it-IT" sz="2400" dirty="0"/>
          </a:p>
        </p:txBody>
      </p:sp>
      <p:sp>
        <p:nvSpPr>
          <p:cNvPr id="3" name="Segnaposto contenuto 2">
            <a:extLst>
              <a:ext uri="{FF2B5EF4-FFF2-40B4-BE49-F238E27FC236}">
                <a16:creationId xmlns:a16="http://schemas.microsoft.com/office/drawing/2014/main" id="{6BA9FD09-9EAD-46A7-B307-B4F447D2BF8B}"/>
              </a:ext>
            </a:extLst>
          </p:cNvPr>
          <p:cNvSpPr>
            <a:spLocks noGrp="1"/>
          </p:cNvSpPr>
          <p:nvPr>
            <p:ph idx="1"/>
          </p:nvPr>
        </p:nvSpPr>
        <p:spPr/>
        <p:txBody>
          <a:bodyPr>
            <a:normAutofit/>
          </a:bodyPr>
          <a:lstStyle/>
          <a:p>
            <a:r>
              <a:rPr lang="it-IT" dirty="0"/>
              <a:t>Geopolitica globalista = unico vero soggetto della politica è il mondo. Non dovrebbe essere rivolta ai rapporti di potere ma alla stabilità e alla pace intese come fini in sé, e non come risultato di rapporti di potenza. Rapporti Nord/Sud e questione ecologica sono i terreni della nuova geopolitica.</a:t>
            </a:r>
          </a:p>
          <a:p>
            <a:r>
              <a:rPr lang="it-IT" dirty="0"/>
              <a:t>Geopolitica «critica» = smascherare la funzione strumentale di tutte le geopolitiche (intese come strumenti di manipolazione e propaganda)</a:t>
            </a:r>
          </a:p>
          <a:p>
            <a:r>
              <a:rPr lang="it-IT" dirty="0"/>
              <a:t>Geopolitica «localistica» = propria dei gruppi </a:t>
            </a:r>
            <a:r>
              <a:rPr lang="it-IT" dirty="0" err="1"/>
              <a:t>substatali</a:t>
            </a:r>
            <a:endParaRPr lang="it-IT" dirty="0"/>
          </a:p>
          <a:p>
            <a:r>
              <a:rPr lang="it-IT" dirty="0"/>
              <a:t>Geopolitica «delle imprese» = cerca di individuare, a fini imprenditoriali – il rischio politico degli investimenti</a:t>
            </a:r>
          </a:p>
          <a:p>
            <a:r>
              <a:rPr lang="it-IT" dirty="0"/>
              <a:t>Altre geopolitiche: delle religioni, dell’energia, dell’acqua…….</a:t>
            </a:r>
          </a:p>
        </p:txBody>
      </p:sp>
    </p:spTree>
    <p:extLst>
      <p:ext uri="{BB962C8B-B14F-4D97-AF65-F5344CB8AC3E}">
        <p14:creationId xmlns:p14="http://schemas.microsoft.com/office/powerpoint/2010/main" val="2810604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p:txBody>
          <a:bodyPr>
            <a:normAutofit/>
          </a:bodyPr>
          <a:lstStyle/>
          <a:p>
            <a:pPr algn="ctr"/>
            <a:r>
              <a:rPr lang="it-IT" sz="3200" dirty="0"/>
              <a:t>Alcuni elementi ricorrenti nella storia</a:t>
            </a:r>
            <a:br>
              <a:rPr lang="it-IT" sz="3200" dirty="0"/>
            </a:br>
            <a:r>
              <a:rPr lang="it-IT" sz="3200" dirty="0"/>
              <a:t>Spazio e territorio</a:t>
            </a:r>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p:txBody>
          <a:bodyPr>
            <a:normAutofit/>
          </a:bodyPr>
          <a:lstStyle/>
          <a:p>
            <a:pPr algn="just"/>
            <a:r>
              <a:rPr lang="it-IT" dirty="0"/>
              <a:t>Lo spazio politico è dapprima legato al territorio come espressione di potenza del singolo Stato: dagli imperi militari/istituzionali/territoriali propri della prima metà del 900 (conquista di territori limitrofi con motivazioni ideologiche o per le ricchezze di tipo economico) </a:t>
            </a:r>
          </a:p>
          <a:p>
            <a:pPr algn="just"/>
            <a:r>
              <a:rPr lang="it-IT" dirty="0"/>
              <a:t>Più veniamo avanti (tecnologie, sviluppo economico; fenomeni globali fino alla nascita del villaggio globale) più lo spazio politica esula dal territorio e si passa – casomai – agli imperi tecnologici.</a:t>
            </a:r>
          </a:p>
          <a:p>
            <a:pPr algn="just"/>
            <a:r>
              <a:rPr lang="it-IT" dirty="0"/>
              <a:t>Le guerre si combattono su territori per la conquista di ricchezze o punti strategici (Iraq di Saddam nei confronti del Kuwait per il petrolio e per il posizionamento geografico) ma la potenza di uno Stato è sempre più legata all’influenza economica e tecnologia che riesce a esercitare su aree al di fuori dei propri confini</a:t>
            </a:r>
          </a:p>
        </p:txBody>
      </p:sp>
    </p:spTree>
    <p:extLst>
      <p:ext uri="{BB962C8B-B14F-4D97-AF65-F5344CB8AC3E}">
        <p14:creationId xmlns:p14="http://schemas.microsoft.com/office/powerpoint/2010/main" val="2777268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p:txBody>
          <a:bodyPr>
            <a:normAutofit/>
          </a:bodyPr>
          <a:lstStyle/>
          <a:p>
            <a:pPr algn="ctr"/>
            <a:r>
              <a:rPr lang="it-IT" sz="3200" dirty="0"/>
              <a:t>Alcuni elementi ricorrenti nella storia</a:t>
            </a:r>
            <a:br>
              <a:rPr lang="it-IT" sz="3200" dirty="0"/>
            </a:br>
            <a:r>
              <a:rPr lang="it-IT" sz="3200" dirty="0"/>
              <a:t>Spazio e territorio</a:t>
            </a:r>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2133599"/>
            <a:ext cx="8915400" cy="4351867"/>
          </a:xfrm>
        </p:spPr>
        <p:txBody>
          <a:bodyPr>
            <a:normAutofit fontScale="85000" lnSpcReduction="10000"/>
          </a:bodyPr>
          <a:lstStyle/>
          <a:p>
            <a:pPr algn="just"/>
            <a:r>
              <a:rPr lang="it-IT" dirty="0"/>
              <a:t>Questa evoluzione ha posto in crisi l’idea di Stato che si è sviluppata in Europa a partire dal 600 (</a:t>
            </a:r>
            <a:r>
              <a:rPr lang="it-IT" dirty="0" err="1"/>
              <a:t>Westfalia</a:t>
            </a:r>
            <a:r>
              <a:rPr lang="it-IT" dirty="0"/>
              <a:t> – guerra dei 30 anni). Con la fine della guerra fredda nelle sue molteplici accezioni si innesca un riconoscimento identitario progressivamente differente e le nazionalità tendono a ricongiungersi se si trovano in spazi diversi . </a:t>
            </a:r>
          </a:p>
          <a:p>
            <a:pPr algn="just"/>
            <a:r>
              <a:rPr lang="it-IT" dirty="0"/>
              <a:t>Un esempio: (la Serbia con il progetto di riunificare territori ritenuti omogenei per lingua, storia, cultura ha scatenato una guerra prima contro la Croazia e poi ha partecipato a quella in Bosnia-Erzegovina al cui termine nascono due entità distinte: la Repubblica Serba di Bosnia e la Federazione di Bosnia e Erzegovina.</a:t>
            </a:r>
          </a:p>
          <a:p>
            <a:pPr algn="just"/>
            <a:r>
              <a:rPr lang="it-IT" dirty="0"/>
              <a:t>Lo stato si compone, sulla falsariga delle divisioni territoriali ed etniche prodotte dalla guerra civile, in due entità: la Federazione di Bosnia-Erzegovina e la Repubblica Serba di Bosnia-Erzegovina. Le due entità rappresentano un primo elemento di decentramento, che si articola tuttavia in modo eterogeneo al loro interno. </a:t>
            </a:r>
          </a:p>
          <a:p>
            <a:pPr algn="just"/>
            <a:r>
              <a:rPr lang="it-IT" dirty="0"/>
              <a:t>Se nella Federazione si registra la tendenza a investire politicamente e amministrativamente sul livello statale della Bosnia-Erzegovina, la Repubblica Serba è incline a privilegiare una forte autonomia rispetto al governo centrale. Nel primo caso i Bosniaci aspirano al rafforzamento dello stato unitario e al superamento della divisione in due entità autonome, nel secondo i Serbi aspirano all’indipendenza e all’eventuale riunificazione con la Serbia.</a:t>
            </a:r>
          </a:p>
        </p:txBody>
      </p:sp>
    </p:spTree>
    <p:extLst>
      <p:ext uri="{BB962C8B-B14F-4D97-AF65-F5344CB8AC3E}">
        <p14:creationId xmlns:p14="http://schemas.microsoft.com/office/powerpoint/2010/main" val="3028096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p:txBody>
          <a:bodyPr>
            <a:normAutofit/>
          </a:bodyPr>
          <a:lstStyle/>
          <a:p>
            <a:pPr algn="ctr"/>
            <a:r>
              <a:rPr lang="it-IT" sz="3200" dirty="0"/>
              <a:t>Alcuni elementi ricorrenti nella storia</a:t>
            </a:r>
            <a:br>
              <a:rPr lang="it-IT" sz="3200" dirty="0"/>
            </a:br>
            <a:r>
              <a:rPr lang="it-IT" sz="3200" dirty="0"/>
              <a:t>Spazio e territorio</a:t>
            </a:r>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1676400" y="2133599"/>
            <a:ext cx="9828212" cy="4100291"/>
          </a:xfrm>
        </p:spPr>
        <p:txBody>
          <a:bodyPr numCol="1">
            <a:normAutofit lnSpcReduction="10000"/>
          </a:bodyPr>
          <a:lstStyle/>
          <a:p>
            <a:pPr algn="just"/>
            <a:r>
              <a:rPr lang="it-IT" dirty="0"/>
              <a:t>Gli stati nazionali sono tenuti insieme da tre elementi: economia; cultura; politica</a:t>
            </a:r>
          </a:p>
          <a:p>
            <a:pPr algn="just"/>
            <a:r>
              <a:rPr lang="it-IT" dirty="0"/>
              <a:t>La politica a sua volta esercita il potere di legiferare ed imporre le leggi, l’amministrazione e le forze armate producendo di fatto una «coscienza nazionale»</a:t>
            </a:r>
          </a:p>
          <a:p>
            <a:pPr algn="just"/>
            <a:r>
              <a:rPr lang="it-IT" dirty="0"/>
              <a:t>L’internazionalizzazione prima e la globalizzazione dell’economia poi hanno rotto questo equilibrio tanto quanto la frammentazione della cultura in gruppi sociali distinti o in minoranze più o meno reali o consistenti</a:t>
            </a:r>
          </a:p>
          <a:p>
            <a:pPr algn="just"/>
            <a:r>
              <a:rPr lang="it-IT" dirty="0"/>
              <a:t>La conseguenza è una tendenza sempre più evidente di una società globalizzata e vivente sul piano sovranazionale o </a:t>
            </a:r>
            <a:r>
              <a:rPr lang="it-IT" dirty="0" err="1"/>
              <a:t>infranazionale</a:t>
            </a:r>
            <a:r>
              <a:rPr lang="it-IT" dirty="0"/>
              <a:t> e sempre meno a livello nazionale.</a:t>
            </a:r>
          </a:p>
          <a:p>
            <a:pPr algn="just"/>
            <a:r>
              <a:rPr lang="it-IT" dirty="0"/>
              <a:t>La crisi sistemica produce altresì una sorta di rigetto violento contro ciò che è diverso (ad esempio le migrazioni) producendo una reazione interna (populismi), un rifiuto del contesto esterno (sovranismo o neonazionalismo), un tentativo di recupero o di invenzione della tradizione (identità, miti)</a:t>
            </a:r>
          </a:p>
        </p:txBody>
      </p:sp>
    </p:spTree>
    <p:extLst>
      <p:ext uri="{BB962C8B-B14F-4D97-AF65-F5344CB8AC3E}">
        <p14:creationId xmlns:p14="http://schemas.microsoft.com/office/powerpoint/2010/main" val="897217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09957"/>
          </a:xfrm>
        </p:spPr>
        <p:txBody>
          <a:bodyPr>
            <a:normAutofit fontScale="90000"/>
          </a:bodyPr>
          <a:lstStyle/>
          <a:p>
            <a:pPr algn="ctr"/>
            <a:r>
              <a:rPr lang="it-IT" sz="3200" dirty="0"/>
              <a:t>Alcuni elementi ricorrenti nella storia</a:t>
            </a:r>
            <a:br>
              <a:rPr lang="it-IT" sz="3200" dirty="0"/>
            </a:br>
            <a:r>
              <a:rPr lang="it-IT" sz="2200" dirty="0"/>
              <a:t>Forza centrifuga e forza centripeta: coesione o dissoluzione degli Stati </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p:txBody>
          <a:bodyPr/>
          <a:lstStyle/>
          <a:p>
            <a:pPr algn="just"/>
            <a:r>
              <a:rPr lang="it-IT" dirty="0"/>
              <a:t>Punto di partenza è la differenza fra Stato e Nazione, cioè le relazioni che intercorrono e i problemi che insorgono quando non sono in collegamento fra loro.</a:t>
            </a:r>
          </a:p>
          <a:p>
            <a:pPr algn="just"/>
            <a:r>
              <a:rPr lang="it-IT" dirty="0"/>
              <a:t>Nella storia abbiamo molti esempi prima, durante e dopo la guerra fredda: curdi (in uno dei quadranti più complessi: Turchia, Iran, Iraq, Siria), palestinesi, aree ex-coloniali, Ungheria, popolazioni di lingua tedesca, confine russo-ucraino, questione irlandese, questione basca, questione catalana, questione albanese-kosovara, questione alto-atesina.</a:t>
            </a:r>
          </a:p>
          <a:p>
            <a:pPr algn="just"/>
            <a:r>
              <a:rPr lang="it-IT" dirty="0"/>
              <a:t>La frammentazione su base etnica post guerra fredda ha accresciuto enormemente il problema in quanto ha fatto riemergere (non solo nei paesi a sovranità limitata) il concetto di nazione</a:t>
            </a:r>
          </a:p>
        </p:txBody>
      </p:sp>
    </p:spTree>
    <p:extLst>
      <p:ext uri="{BB962C8B-B14F-4D97-AF65-F5344CB8AC3E}">
        <p14:creationId xmlns:p14="http://schemas.microsoft.com/office/powerpoint/2010/main" val="969075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35357"/>
          </a:xfrm>
        </p:spPr>
        <p:txBody>
          <a:bodyPr>
            <a:normAutofit fontScale="90000"/>
          </a:bodyPr>
          <a:lstStyle/>
          <a:p>
            <a:pPr algn="ctr"/>
            <a:r>
              <a:rPr lang="it-IT" sz="3200" dirty="0"/>
              <a:t>Alcuni elementi ricorrenti nella storia</a:t>
            </a:r>
            <a:br>
              <a:rPr lang="it-IT" sz="3200" dirty="0"/>
            </a:br>
            <a:r>
              <a:rPr lang="it-IT" sz="2200" dirty="0"/>
              <a:t>Forza centrifuga e forza centripeta: coesione o dissoluzione degli Stati</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1879600" y="2133600"/>
            <a:ext cx="9625012" cy="4100290"/>
          </a:xfrm>
        </p:spPr>
        <p:txBody>
          <a:bodyPr>
            <a:normAutofit fontScale="92500"/>
          </a:bodyPr>
          <a:lstStyle/>
          <a:p>
            <a:pPr algn="just"/>
            <a:r>
              <a:rPr lang="it-IT" dirty="0"/>
              <a:t>Il concetto di Nazione riunisce: elementi storici, culturali, linguistici, e religiosi contraddistinguendo un popolo da altri popoli (abitudini, cucina, architettura, consuetudini familiari), miti fondativi. </a:t>
            </a:r>
          </a:p>
          <a:p>
            <a:pPr algn="just"/>
            <a:r>
              <a:rPr lang="it-IT" dirty="0"/>
              <a:t>Non basta uno di questi elementi a formare una nazione. Alcuni possono essere indispensabili o più incisivi di altri: la lingua (caso dei popoli di lingua tedesca ad esempi) o la religione (caso dell’Islam ma non del tutto il mondo arabo dove prevalgono anche forti nazionalismi)</a:t>
            </a:r>
          </a:p>
          <a:p>
            <a:pPr algn="just"/>
            <a:r>
              <a:rPr lang="it-IT" dirty="0"/>
              <a:t>Il più delle volte è un processo di fusione che avviene nei secoli ma che si modifica nel tempo dove può incontrare un bivio: le minoranze presenti cedono alla maggioranza e si compattano con essa, oppure se collocate in un preciso ambito territoriale (geografico) respingono il processo di assimilazione, si compattano e reagiscono fino al punto di creare una nuova nazione. </a:t>
            </a:r>
          </a:p>
          <a:p>
            <a:pPr algn="just"/>
            <a:r>
              <a:rPr lang="it-IT" dirty="0"/>
              <a:t>Prevale, quindi, il territorio: l’omogeneizzazione sovranazionale (culturale e tecnologica) non supera lo spirito nazionale che può emergere in modo conflittuale</a:t>
            </a:r>
          </a:p>
        </p:txBody>
      </p:sp>
    </p:spTree>
    <p:extLst>
      <p:ext uri="{BB962C8B-B14F-4D97-AF65-F5344CB8AC3E}">
        <p14:creationId xmlns:p14="http://schemas.microsoft.com/office/powerpoint/2010/main" val="2351879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35357"/>
          </a:xfrm>
        </p:spPr>
        <p:txBody>
          <a:bodyPr>
            <a:normAutofit fontScale="90000"/>
          </a:bodyPr>
          <a:lstStyle/>
          <a:p>
            <a:pPr algn="ctr"/>
            <a:r>
              <a:rPr lang="it-IT" sz="3200" dirty="0"/>
              <a:t>Alcuni elementi ricorrenti nella storia</a:t>
            </a:r>
            <a:br>
              <a:rPr lang="it-IT" sz="3200" dirty="0"/>
            </a:br>
            <a:r>
              <a:rPr lang="it-IT" sz="2200" dirty="0"/>
              <a:t>Forza centrifuga e forza centripeta: coesione o dissoluzione degli Stati</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2133600"/>
            <a:ext cx="8915400" cy="4100290"/>
          </a:xfrm>
        </p:spPr>
        <p:txBody>
          <a:bodyPr>
            <a:normAutofit/>
          </a:bodyPr>
          <a:lstStyle/>
          <a:p>
            <a:pPr algn="just"/>
            <a:r>
              <a:rPr lang="it-IT" dirty="0"/>
              <a:t>Lo Stato richiede in qualche modo un’adesione volontaria dei cittadini che scelgono di appartenere ad esso. </a:t>
            </a:r>
          </a:p>
          <a:p>
            <a:pPr algn="just"/>
            <a:r>
              <a:rPr lang="it-IT" dirty="0"/>
              <a:t>In generale la nascita di uno Stato sottende all’esistenza di una Nazione. </a:t>
            </a:r>
          </a:p>
          <a:p>
            <a:pPr algn="just"/>
            <a:r>
              <a:rPr lang="it-IT" dirty="0"/>
              <a:t>Più forte è la coesione nazionale più lo Stato è potente e stabile</a:t>
            </a:r>
          </a:p>
          <a:p>
            <a:pPr algn="just"/>
            <a:r>
              <a:rPr lang="it-IT" dirty="0"/>
              <a:t>Nella realtà nella formazione di uno Stato coesistono sempre due forze: una centripeta una centrifuga in perenne contrapposizione</a:t>
            </a:r>
          </a:p>
          <a:p>
            <a:pPr algn="just"/>
            <a:r>
              <a:rPr lang="it-IT" dirty="0"/>
              <a:t>Forze centripete: tendono al rafforzamento e alla coesione e sono all’origine della formazione dello Stato medesimo</a:t>
            </a:r>
          </a:p>
          <a:p>
            <a:pPr algn="just"/>
            <a:r>
              <a:rPr lang="it-IT" dirty="0"/>
              <a:t>Forze centrifughe: minacciano in modo più o meno evidente o incisivo l’esistenza dello Stato</a:t>
            </a:r>
          </a:p>
        </p:txBody>
      </p:sp>
    </p:spTree>
    <p:extLst>
      <p:ext uri="{BB962C8B-B14F-4D97-AF65-F5344CB8AC3E}">
        <p14:creationId xmlns:p14="http://schemas.microsoft.com/office/powerpoint/2010/main" val="1428977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35357"/>
          </a:xfrm>
        </p:spPr>
        <p:txBody>
          <a:bodyPr>
            <a:normAutofit fontScale="90000"/>
          </a:bodyPr>
          <a:lstStyle/>
          <a:p>
            <a:pPr algn="ctr"/>
            <a:r>
              <a:rPr lang="it-IT" sz="3200" dirty="0"/>
              <a:t>Alcuni elementi ricorrenti nella storia</a:t>
            </a:r>
            <a:br>
              <a:rPr lang="it-IT" sz="3200" dirty="0"/>
            </a:br>
            <a:r>
              <a:rPr lang="it-IT" sz="2200" dirty="0"/>
              <a:t>Forza centrifuga e forza centripeta: coesione o dissoluzione degli Stati</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1862667" y="2133600"/>
            <a:ext cx="9641945" cy="4100290"/>
          </a:xfrm>
        </p:spPr>
        <p:txBody>
          <a:bodyPr>
            <a:normAutofit/>
          </a:bodyPr>
          <a:lstStyle/>
          <a:p>
            <a:pPr algn="just"/>
            <a:r>
              <a:rPr lang="it-IT" dirty="0"/>
              <a:t>Uno Stato è tanto più stabile quanto è omogeno  per territorio, popolazione e la stabilità offre una crescita di potenza. </a:t>
            </a:r>
          </a:p>
          <a:p>
            <a:pPr lvl="1" algn="just"/>
            <a:r>
              <a:rPr lang="it-IT" dirty="0"/>
              <a:t>La fine dei grandi imperi (britannico, asburgico, ottomano, russo/sovietico) ci offre la misura che l’estensione di uno Stato non è sempre indice di potenza. Lo stesso vale per la posizione geografica: potenze continentali e marittime. Fatto che di per sé non costituisce unico fattore di potenza</a:t>
            </a:r>
          </a:p>
          <a:p>
            <a:pPr algn="just"/>
            <a:r>
              <a:rPr lang="it-IT" dirty="0"/>
              <a:t>La disomogeneità interna di uno Stato può essere – peraltro – frutto delle vicende che ne hanno contraddistinto la nascita, oppure derivare da eventi bellici (caso della Gran Bretagna che racchiude Scozia e Galles; della ex-Cecoslovacchia) </a:t>
            </a:r>
          </a:p>
          <a:p>
            <a:pPr lvl="1" algn="just"/>
            <a:r>
              <a:rPr lang="it-IT" dirty="0"/>
              <a:t>Per valutare la coesione occorre prendere in considerazione altri elementi al fine di misurare il grado di potenziale disgregazione. Si tratta del concetto di «rischio paese» che attraverso parametri quantitativi valutano e misurano questa disgregazione.</a:t>
            </a:r>
          </a:p>
        </p:txBody>
      </p:sp>
    </p:spTree>
    <p:extLst>
      <p:ext uri="{BB962C8B-B14F-4D97-AF65-F5344CB8AC3E}">
        <p14:creationId xmlns:p14="http://schemas.microsoft.com/office/powerpoint/2010/main" val="2180862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35357"/>
          </a:xfrm>
        </p:spPr>
        <p:txBody>
          <a:bodyPr>
            <a:normAutofit fontScale="90000"/>
          </a:bodyPr>
          <a:lstStyle/>
          <a:p>
            <a:pPr algn="ctr"/>
            <a:r>
              <a:rPr lang="it-IT" sz="3200" dirty="0"/>
              <a:t>Alcuni elementi ricorrenti nella storia</a:t>
            </a:r>
            <a:br>
              <a:rPr lang="it-IT" sz="3200" dirty="0"/>
            </a:br>
            <a:r>
              <a:rPr lang="it-IT" sz="2200" dirty="0"/>
              <a:t>Forza centrifuga e forza centripeta: coesione o dissoluzione degli Stati</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1464733" y="1659467"/>
            <a:ext cx="10039879" cy="4574423"/>
          </a:xfrm>
        </p:spPr>
        <p:txBody>
          <a:bodyPr>
            <a:normAutofit/>
          </a:bodyPr>
          <a:lstStyle/>
          <a:p>
            <a:pPr algn="just"/>
            <a:r>
              <a:rPr lang="it-IT" dirty="0"/>
              <a:t>Dobbiamo quindi, in un’analisi geopolitica  («rischio Paese») di uno Stato e del suo essere coeso, prendere in considerazione: </a:t>
            </a:r>
          </a:p>
          <a:p>
            <a:pPr lvl="1" algn="just"/>
            <a:r>
              <a:rPr lang="it-IT" dirty="0"/>
              <a:t>Forze di natura fisico-geografica: estensione, omogeneità territoriale, continentale o marittimo, vie interne di comunicazione, l’essere un arcipelago (ad esempio le filippine) oppure essere particolarmente esteso da nord a sud (esempio il Cile)</a:t>
            </a:r>
          </a:p>
          <a:p>
            <a:pPr lvl="1" algn="just"/>
            <a:r>
              <a:rPr lang="it-IT" dirty="0"/>
              <a:t>Forze di natura storica: processo di formazione dello Stato e minoranze presenti</a:t>
            </a:r>
          </a:p>
          <a:p>
            <a:pPr lvl="1" algn="just"/>
            <a:r>
              <a:rPr lang="it-IT" dirty="0"/>
              <a:t>Forze di natura economica: marcate differenze di natura economica interne</a:t>
            </a:r>
          </a:p>
          <a:p>
            <a:pPr lvl="1" algn="just"/>
            <a:r>
              <a:rPr lang="it-IT" dirty="0"/>
              <a:t>Forze di natura culturale: grado di istruzione è un deterrente alla disgregazione; elementi tribali (Somalia, Ruanda, Etiopia = conflitti permanenti)</a:t>
            </a:r>
          </a:p>
          <a:p>
            <a:pPr lvl="1" algn="just"/>
            <a:r>
              <a:rPr lang="it-IT" dirty="0"/>
              <a:t>Forze di natura etnico-religiosa: coesistenza di gruppi etnici diversi («distanza etnica») e loro consistenza (se sono due sproporzionati come il Belgio tra fiamminghi e valloni cresce l’instabilità; se uno è nettamente maggioritario cresce la stabilità. Se superiori a due la strada è il federalismo o il conflitto.</a:t>
            </a:r>
          </a:p>
          <a:p>
            <a:pPr lvl="1" algn="just"/>
            <a:r>
              <a:rPr lang="it-IT" dirty="0"/>
              <a:t>Forze di natura demografica: la crescita demografica è un fattore di potenza</a:t>
            </a:r>
          </a:p>
          <a:p>
            <a:pPr lvl="1"/>
            <a:endParaRPr lang="it-IT" dirty="0"/>
          </a:p>
        </p:txBody>
      </p:sp>
    </p:spTree>
    <p:extLst>
      <p:ext uri="{BB962C8B-B14F-4D97-AF65-F5344CB8AC3E}">
        <p14:creationId xmlns:p14="http://schemas.microsoft.com/office/powerpoint/2010/main" val="1935404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p:txBody>
          <a:bodyPr>
            <a:normAutofit fontScale="90000"/>
          </a:bodyPr>
          <a:lstStyle/>
          <a:p>
            <a:pPr algn="ctr"/>
            <a:r>
              <a:rPr lang="it-IT" sz="3200" dirty="0"/>
              <a:t>Alcuni concetti ricorrenti nella storia </a:t>
            </a:r>
            <a:br>
              <a:rPr lang="it-IT" sz="3200" dirty="0"/>
            </a:br>
            <a:r>
              <a:rPr lang="it-IT" sz="2200" dirty="0"/>
              <a:t>Il concetto di confine</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1905000" y="1574800"/>
            <a:ext cx="9599612" cy="4336422"/>
          </a:xfrm>
        </p:spPr>
        <p:txBody>
          <a:bodyPr>
            <a:normAutofit fontScale="92500" lnSpcReduction="10000"/>
          </a:bodyPr>
          <a:lstStyle/>
          <a:p>
            <a:pPr algn="just"/>
            <a:r>
              <a:rPr lang="it-IT" dirty="0"/>
              <a:t>Confine naturale (legato al disegno del territorio), confine geometrico (segue andamento dei meridiani e paralleli), confine susseguente (seguono l’andamento seguito allo sviluppo degli insediamenti umani), confine marittimo (ZEE, incontro/scontro di potenze), confine aereo, confine lungo i fiumi.</a:t>
            </a:r>
          </a:p>
          <a:p>
            <a:pPr algn="just"/>
            <a:r>
              <a:rPr lang="it-IT" dirty="0"/>
              <a:t>I confini seguono l’andamento della storia, della politica, della cultura, delle etnie, delle religioni e dell’economia</a:t>
            </a:r>
          </a:p>
          <a:p>
            <a:pPr algn="just"/>
            <a:r>
              <a:rPr lang="it-IT" dirty="0"/>
              <a:t>Tendono  per l’essere legati al movimento della storia a rendersi rigidi (fortificazioni, conflitti) o a rarefarsi (Schengen, stati federali, unioni di Stati) perché possono sparire nel fondersi di Stati (ex DDR) </a:t>
            </a:r>
          </a:p>
          <a:p>
            <a:pPr algn="just"/>
            <a:r>
              <a:rPr lang="it-IT" dirty="0"/>
              <a:t>L’idea di confine accompagna gli insediamenti umani sin dalle origini: con le prime grandi civiltà il confine viene fortificato a distinguere l’appartenenza a un popolo ad una comunità e/o a difendersi (le mura romane attorno alla città; la grande muraglia cinese).</a:t>
            </a:r>
          </a:p>
          <a:p>
            <a:pPr algn="just"/>
            <a:r>
              <a:rPr lang="it-IT" dirty="0"/>
              <a:t>Al di là di questo confine c’era il nemico o la «terra di nessuno» (disabitata o non amministrata). Con gli imperi l’idea di confine si struttura secondo l’impostazione non solo territoriale ma anche egemonica</a:t>
            </a:r>
          </a:p>
          <a:p>
            <a:endParaRPr lang="it-IT" dirty="0"/>
          </a:p>
        </p:txBody>
      </p:sp>
    </p:spTree>
    <p:extLst>
      <p:ext uri="{BB962C8B-B14F-4D97-AF65-F5344CB8AC3E}">
        <p14:creationId xmlns:p14="http://schemas.microsoft.com/office/powerpoint/2010/main" val="52015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4C9895-88E3-40DB-BDFD-9C01C720B0E5}"/>
              </a:ext>
            </a:extLst>
          </p:cNvPr>
          <p:cNvSpPr>
            <a:spLocks noGrp="1"/>
          </p:cNvSpPr>
          <p:nvPr>
            <p:ph type="title"/>
          </p:nvPr>
        </p:nvSpPr>
        <p:spPr/>
        <p:txBody>
          <a:bodyPr>
            <a:normAutofit/>
          </a:bodyPr>
          <a:lstStyle/>
          <a:p>
            <a:r>
              <a:rPr lang="it-IT" sz="3200" dirty="0"/>
              <a:t>La geopolitica: nozione e concetti generali</a:t>
            </a:r>
          </a:p>
        </p:txBody>
      </p:sp>
      <p:sp>
        <p:nvSpPr>
          <p:cNvPr id="3" name="Segnaposto contenuto 2">
            <a:extLst>
              <a:ext uri="{FF2B5EF4-FFF2-40B4-BE49-F238E27FC236}">
                <a16:creationId xmlns:a16="http://schemas.microsoft.com/office/drawing/2014/main" id="{639B086A-7F83-4A97-800B-FF5B2D777685}"/>
              </a:ext>
            </a:extLst>
          </p:cNvPr>
          <p:cNvSpPr>
            <a:spLocks noGrp="1"/>
          </p:cNvSpPr>
          <p:nvPr>
            <p:ph idx="1"/>
          </p:nvPr>
        </p:nvSpPr>
        <p:spPr/>
        <p:txBody>
          <a:bodyPr/>
          <a:lstStyle/>
          <a:p>
            <a:r>
              <a:rPr lang="it-IT" dirty="0"/>
              <a:t>Il primo ad utilizzare questo termine è il politologo svedese Rudolf </a:t>
            </a:r>
            <a:r>
              <a:rPr lang="it-IT" dirty="0" err="1"/>
              <a:t>Kjéllen</a:t>
            </a:r>
            <a:r>
              <a:rPr lang="it-IT" dirty="0"/>
              <a:t> (1864-1922).</a:t>
            </a:r>
          </a:p>
          <a:p>
            <a:r>
              <a:rPr lang="it-IT" dirty="0"/>
              <a:t>A differenza della geografia politica (che studia la politica degli Stai in relazione alla loro posizione geografica che incide – attraverso il clima, il territorio, gli sbocchi marittimi….. – sul potenziale demografico ed economico e sulle scelte commerciali e strategiche, la </a:t>
            </a:r>
          </a:p>
          <a:p>
            <a:pPr marL="0" indent="0" algn="ctr">
              <a:buNone/>
            </a:pPr>
            <a:r>
              <a:rPr lang="it-IT" dirty="0"/>
              <a:t>GEOPOLITICA</a:t>
            </a:r>
          </a:p>
          <a:p>
            <a:r>
              <a:rPr lang="it-IT" dirty="0"/>
              <a:t>si basa sulla geografia politica in senso dinamico, evidenziando gli elementi di competitività e le interrelazioni fra Stati (o aggregazioni di Stati), sistemi economici, in funzione delle strategie di controllo/potere/dominio e di quelle di sviluppo </a:t>
            </a:r>
          </a:p>
        </p:txBody>
      </p:sp>
    </p:spTree>
    <p:extLst>
      <p:ext uri="{BB962C8B-B14F-4D97-AF65-F5344CB8AC3E}">
        <p14:creationId xmlns:p14="http://schemas.microsoft.com/office/powerpoint/2010/main" val="154093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69223"/>
          </a:xfrm>
        </p:spPr>
        <p:txBody>
          <a:bodyPr>
            <a:normAutofit/>
          </a:bodyPr>
          <a:lstStyle/>
          <a:p>
            <a:pPr algn="ctr"/>
            <a:r>
              <a:rPr lang="it-IT" sz="3200" dirty="0"/>
              <a:t>Alcuni concetti ricorrenti nella storia </a:t>
            </a:r>
            <a:br>
              <a:rPr lang="it-IT" sz="3200" dirty="0"/>
            </a:br>
            <a:r>
              <a:rPr lang="it-IT" sz="2200" dirty="0"/>
              <a:t>Il concetto di confine</a:t>
            </a: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1905000"/>
            <a:ext cx="8915400" cy="4131732"/>
          </a:xfrm>
        </p:spPr>
        <p:txBody>
          <a:bodyPr>
            <a:noAutofit/>
          </a:bodyPr>
          <a:lstStyle/>
          <a:p>
            <a:pPr algn="just"/>
            <a:r>
              <a:rPr lang="it-IT" dirty="0"/>
              <a:t>Dopo il congresso di Vienna questi elementi tendono a svanire a fronte del concetto di Stati cuscinetto, ovvero di aree in regime di neutralità (esempio il Canale di Suez fino alla nazionalizzazione di Nasser – anni ’50).</a:t>
            </a:r>
          </a:p>
          <a:p>
            <a:pPr algn="just"/>
            <a:endParaRPr lang="it-IT" dirty="0"/>
          </a:p>
          <a:p>
            <a:pPr algn="just"/>
            <a:r>
              <a:rPr lang="it-IT" dirty="0"/>
              <a:t>Con la fine della 1GM e con Versailles alla delimitazione territoriale e geografico/fisica di confine si aggiunge il concetto di caratteristica culturale o linguistica sulla base del principio wilsoniano dell’autodeterminazione dei popoli.</a:t>
            </a:r>
          </a:p>
          <a:p>
            <a:pPr algn="just"/>
            <a:endParaRPr lang="it-IT" dirty="0"/>
          </a:p>
          <a:p>
            <a:pPr algn="just"/>
            <a:r>
              <a:rPr lang="it-IT" dirty="0"/>
              <a:t>Questa impostazione idealista durò poco (20 anni) e la 2GM produsse cambiamenti legati  alla contrapposizione ideologica ed ai concetti propri dell’economia.</a:t>
            </a:r>
          </a:p>
        </p:txBody>
      </p:sp>
    </p:spTree>
    <p:extLst>
      <p:ext uri="{BB962C8B-B14F-4D97-AF65-F5344CB8AC3E}">
        <p14:creationId xmlns:p14="http://schemas.microsoft.com/office/powerpoint/2010/main" val="3552791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874490"/>
          </a:xfrm>
        </p:spPr>
        <p:txBody>
          <a:bodyPr>
            <a:normAutofit fontScale="90000"/>
          </a:bodyPr>
          <a:lstStyle/>
          <a:p>
            <a:pPr algn="ctr"/>
            <a:r>
              <a:rPr lang="it-IT" sz="3200" dirty="0"/>
              <a:t>Alcuni concetti ricorrenti nella storia </a:t>
            </a:r>
            <a:br>
              <a:rPr lang="it-IT" sz="3200" dirty="0"/>
            </a:br>
            <a:r>
              <a:rPr lang="it-IT" sz="2200" dirty="0"/>
              <a:t>Il concetto di confine. Il caso USA</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1803400"/>
            <a:ext cx="8915400" cy="4430490"/>
          </a:xfrm>
        </p:spPr>
        <p:txBody>
          <a:bodyPr>
            <a:normAutofit fontScale="92500" lnSpcReduction="20000"/>
          </a:bodyPr>
          <a:lstStyle/>
          <a:p>
            <a:pPr algn="just"/>
            <a:r>
              <a:rPr lang="it-IT" dirty="0"/>
              <a:t>Un caso da prendere in considerazione sono gli USA: lo spostamento dagli stati originari atlantici verso la frontiera (il west) crea uno spazio politico enorme, economicamente superiore ai paesi europei. Controllato lo spazio interno gli USA si dotato di una dottrina (Monroe – 1823, dopo la guerra di Indipendenza) con la quale di fatto si stabilisce che: a) l’Europa non potrà avere colonie nelle Americhe; b) qualunque interferenza europea sulle nazioni americane non sarebbe stata tollerata (concetto delle sfere di influenza). </a:t>
            </a:r>
          </a:p>
          <a:p>
            <a:pPr algn="just"/>
            <a:endParaRPr lang="it-IT" dirty="0"/>
          </a:p>
          <a:p>
            <a:pPr algn="just"/>
            <a:r>
              <a:rPr lang="it-IT" dirty="0"/>
              <a:t>Si afferma il destino continentale degli USA base della successiva espansione e della teoria del potere marittimo (</a:t>
            </a:r>
            <a:r>
              <a:rPr lang="it-IT" dirty="0" err="1"/>
              <a:t>Mahan</a:t>
            </a:r>
            <a:r>
              <a:rPr lang="it-IT" dirty="0"/>
              <a:t>). </a:t>
            </a:r>
          </a:p>
          <a:p>
            <a:pPr algn="just"/>
            <a:endParaRPr lang="it-IT" dirty="0"/>
          </a:p>
          <a:p>
            <a:pPr algn="just"/>
            <a:r>
              <a:rPr lang="it-IT" dirty="0"/>
              <a:t>La dottrina Monroe, garantiva agli Stati Uniti un adeguato isolazionismo basato sulla speciale relazione con la Gran Bretagna, potenza mondiale e a quel tempo detentrice del massimo potere marittimo, era la sola che poteva dare agli USA la possibilità di godere dell'equilibrio di potenza continentale e quindi di mantenersi "isolati", senza subire intromissioni nella propria sfera d'influenza e senza allo stesso tempo neppure interferire, essi stessi, in alcun modo nelle vicende del vecchio continente.</a:t>
            </a:r>
          </a:p>
        </p:txBody>
      </p:sp>
    </p:spTree>
    <p:extLst>
      <p:ext uri="{BB962C8B-B14F-4D97-AF65-F5344CB8AC3E}">
        <p14:creationId xmlns:p14="http://schemas.microsoft.com/office/powerpoint/2010/main" val="2543526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1009957"/>
          </a:xfrm>
        </p:spPr>
        <p:txBody>
          <a:bodyPr>
            <a:normAutofit/>
          </a:bodyPr>
          <a:lstStyle/>
          <a:p>
            <a:pPr algn="ctr"/>
            <a:r>
              <a:rPr lang="it-IT" sz="3200" dirty="0"/>
              <a:t>Alcuni concetti ricorrenti nella storia </a:t>
            </a:r>
            <a:br>
              <a:rPr lang="it-IT" sz="3200" dirty="0"/>
            </a:br>
            <a:r>
              <a:rPr lang="it-IT" sz="2200" dirty="0"/>
              <a:t>Il concetto di confine. Il caso USA</a:t>
            </a: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2133599"/>
            <a:ext cx="8915400" cy="4004733"/>
          </a:xfrm>
        </p:spPr>
        <p:txBody>
          <a:bodyPr>
            <a:normAutofit fontScale="92500" lnSpcReduction="10000"/>
          </a:bodyPr>
          <a:lstStyle/>
          <a:p>
            <a:pPr algn="just"/>
            <a:r>
              <a:rPr lang="it-IT" dirty="0"/>
              <a:t>Nel momento in cui si apre lo spazio asiatico, gli USA avanzano un nuovo concetto di frontiera (differenza da confine) che deve essere la più ampia possibile sul proprio continente e poi «aperta» verso l’esterno dapprima solo sotto l’aspetto economico e poi su quello politico e militare (applicazione delle aree di influenza in senso esteso).</a:t>
            </a:r>
          </a:p>
          <a:p>
            <a:pPr algn="just"/>
            <a:r>
              <a:rPr lang="it-IT" dirty="0"/>
              <a:t>La crescita economica industriale e agricola spinge USA alla ricerca di mercati di sbocco per la propria produzione. </a:t>
            </a:r>
          </a:p>
          <a:p>
            <a:pPr algn="just"/>
            <a:r>
              <a:rPr lang="it-IT" dirty="0"/>
              <a:t>Aree verso le quali si spinge l’influenza economica e politica sono dapprima gli stati meridionali del continente, poi l’Asia (in particolare la Cina). Con l’apertura del canale di Panama (1914) gli Usa si presentano al mondo come potenza globale sia economica sia politica.</a:t>
            </a:r>
          </a:p>
          <a:p>
            <a:pPr algn="just"/>
            <a:r>
              <a:rPr lang="it-IT" dirty="0"/>
              <a:t>Con il piano Marshall (1947), la dottrina Truman (1947)e la nascita della NATO(1949) da una parte e con, dall’altra, il </a:t>
            </a:r>
            <a:r>
              <a:rPr lang="it-IT" dirty="0" err="1"/>
              <a:t>Comecon</a:t>
            </a:r>
            <a:r>
              <a:rPr lang="it-IT" dirty="0"/>
              <a:t> (1949) e il Patto di Varsavia (1955) l’idea di confine, isolazionismo e sfere di influenza cambia radicalmente caratterizzando o il periodo fino al 1989 (fine GF).</a:t>
            </a:r>
          </a:p>
        </p:txBody>
      </p:sp>
    </p:spTree>
    <p:extLst>
      <p:ext uri="{BB962C8B-B14F-4D97-AF65-F5344CB8AC3E}">
        <p14:creationId xmlns:p14="http://schemas.microsoft.com/office/powerpoint/2010/main" val="1564851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908357"/>
          </a:xfrm>
        </p:spPr>
        <p:txBody>
          <a:bodyPr>
            <a:normAutofit fontScale="90000"/>
          </a:bodyPr>
          <a:lstStyle/>
          <a:p>
            <a:pPr algn="ctr"/>
            <a:r>
              <a:rPr lang="it-IT" sz="3200" dirty="0"/>
              <a:t>Alcuni concetti ricorrenti nella storia </a:t>
            </a:r>
            <a:br>
              <a:rPr lang="it-IT" sz="3200" dirty="0"/>
            </a:br>
            <a:r>
              <a:rPr lang="it-IT" sz="2200" dirty="0"/>
              <a:t>Il concetto di confine</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89212" y="2133599"/>
            <a:ext cx="8915400" cy="4004733"/>
          </a:xfrm>
        </p:spPr>
        <p:txBody>
          <a:bodyPr>
            <a:normAutofit fontScale="92500" lnSpcReduction="10000"/>
          </a:bodyPr>
          <a:lstStyle/>
          <a:p>
            <a:pPr algn="just"/>
            <a:r>
              <a:rPr lang="it-IT" dirty="0"/>
              <a:t>I mutamenti confinari sono il riflesso degli eventi storici.</a:t>
            </a:r>
          </a:p>
          <a:p>
            <a:pPr algn="just"/>
            <a:r>
              <a:rPr lang="it-IT" dirty="0"/>
              <a:t>Questo mutamento (ad inizio 900 si contano circa 30 stai indipendenti) inizia con 1GM ed il crollo dell’impero austroungarico e Ottomano e cresce notevolmente dopo la 2GM e l’avvio/conclusione dei processi di decolonizzazione quando si raggiunge il numero di 200</a:t>
            </a:r>
          </a:p>
          <a:p>
            <a:pPr algn="just"/>
            <a:r>
              <a:rPr lang="it-IT" dirty="0"/>
              <a:t>Le guerre del secondo novecento e quelle </a:t>
            </a:r>
            <a:r>
              <a:rPr lang="it-IT" dirty="0" err="1"/>
              <a:t>postGF</a:t>
            </a:r>
            <a:r>
              <a:rPr lang="it-IT" dirty="0"/>
              <a:t> hanno ulteriormente modificato frontiere e confini ben oltre quelli disegnati nei trattati di pace del 1947 e della </a:t>
            </a:r>
            <a:r>
              <a:rPr lang="it-IT" dirty="0" err="1"/>
              <a:t>decolinizzazione</a:t>
            </a:r>
            <a:r>
              <a:rPr lang="it-IT" dirty="0"/>
              <a:t>. </a:t>
            </a:r>
          </a:p>
          <a:p>
            <a:pPr algn="just"/>
            <a:r>
              <a:rPr lang="it-IT" dirty="0"/>
              <a:t>Le differenze più evidenti sono (1950-1994) in: Africa (guerre tribali o per interposta potenza), Estremo Oriente (Corea, Indocina e Vietnam), Europa dell’Est (post 1989), Asia Centrale (post 1989-1991), ex Jugoslavia.</a:t>
            </a:r>
          </a:p>
          <a:p>
            <a:pPr algn="just"/>
            <a:r>
              <a:rPr lang="it-IT" dirty="0"/>
              <a:t>Esistono poi gli antagonismi «storici» in alcune aree: Iran-Iraq per il Kurdistan; Turchia (ancora i Curdi), Pakistan, Cina e India per il Kashmir (unica regione indiana a maggioranza musulmana)</a:t>
            </a:r>
          </a:p>
        </p:txBody>
      </p:sp>
    </p:spTree>
    <p:extLst>
      <p:ext uri="{BB962C8B-B14F-4D97-AF65-F5344CB8AC3E}">
        <p14:creationId xmlns:p14="http://schemas.microsoft.com/office/powerpoint/2010/main" val="3462221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a:xfrm>
            <a:off x="2592925" y="624110"/>
            <a:ext cx="8911687" cy="908357"/>
          </a:xfrm>
        </p:spPr>
        <p:txBody>
          <a:bodyPr>
            <a:normAutofit fontScale="90000"/>
          </a:bodyPr>
          <a:lstStyle/>
          <a:p>
            <a:pPr algn="ctr"/>
            <a:r>
              <a:rPr lang="it-IT" sz="3200" dirty="0"/>
              <a:t>Alcuni concetti ricorrenti nella storia </a:t>
            </a:r>
            <a:br>
              <a:rPr lang="it-IT" sz="3200" dirty="0"/>
            </a:br>
            <a:r>
              <a:rPr lang="it-IT" sz="2200" dirty="0"/>
              <a:t>Il concetto di confine a cavallo del XXI Secolo</a:t>
            </a:r>
            <a:br>
              <a:rPr lang="it-IT" sz="2200" dirty="0"/>
            </a:br>
            <a:endParaRPr lang="it-IT" sz="3200" dirty="0"/>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209800" y="1735667"/>
            <a:ext cx="9294812" cy="4580466"/>
          </a:xfrm>
        </p:spPr>
        <p:txBody>
          <a:bodyPr>
            <a:normAutofit fontScale="92500" lnSpcReduction="20000"/>
          </a:bodyPr>
          <a:lstStyle/>
          <a:p>
            <a:pPr algn="just"/>
            <a:r>
              <a:rPr lang="it-IT" dirty="0"/>
              <a:t>L’evoluzione politica internazionale dopo il 1989 ha posto una serie di problemi al concetto di confine. </a:t>
            </a:r>
          </a:p>
          <a:p>
            <a:pPr algn="just"/>
            <a:r>
              <a:rPr lang="it-IT" dirty="0"/>
              <a:t>Ferma restando l’intangibilità e inviolabilità delle frontiere è evidente come il mutamento del concetto di confine sia collegato allo sviluppo della cultura e delle relazioni fra Stati.</a:t>
            </a:r>
          </a:p>
          <a:p>
            <a:pPr algn="just"/>
            <a:r>
              <a:rPr lang="it-IT" dirty="0"/>
              <a:t>Esiste una differenza tra Occidente europeo e Oriente Europeo. In questo secondo caso il processo di trasformazione e democratizzazione post 89 è stato molto rapido e molto più incisivo a livello locale che di governi centrali.</a:t>
            </a:r>
          </a:p>
          <a:p>
            <a:pPr algn="just"/>
            <a:r>
              <a:rPr lang="it-IT" dirty="0"/>
              <a:t>Di conseguenza prevalgono le richieste di autonomia, il recupero delle tradizioni, della terra e degli elementi identitari che non sono stati cancellati.</a:t>
            </a:r>
          </a:p>
          <a:p>
            <a:pPr algn="just"/>
            <a:r>
              <a:rPr lang="it-IT" dirty="0"/>
              <a:t>E’ possibile immaginare questi popoli allo stesso livello di quelli dell’Occidente europeo prima della 1 GM</a:t>
            </a:r>
          </a:p>
          <a:p>
            <a:pPr algn="just"/>
            <a:r>
              <a:rPr lang="it-IT" dirty="0"/>
              <a:t>Ancor più complesse le differenze fra Occidente europeo (e mondo occidentale) rispetto all’Africa, al Medio Oriente, all’Asia, a parte dell’America Latina.</a:t>
            </a:r>
          </a:p>
          <a:p>
            <a:pPr algn="just"/>
            <a:r>
              <a:rPr lang="it-IT" dirty="0"/>
              <a:t>Soluzioni? A) federalismo o intese sovranazionali; B) ritorno al confine come demarcazione/divisione e quindi al conflitto.</a:t>
            </a:r>
          </a:p>
        </p:txBody>
      </p:sp>
    </p:spTree>
    <p:extLst>
      <p:ext uri="{BB962C8B-B14F-4D97-AF65-F5344CB8AC3E}">
        <p14:creationId xmlns:p14="http://schemas.microsoft.com/office/powerpoint/2010/main" val="10730777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F39E19-DF74-4798-A937-AD38E356CF95}"/>
              </a:ext>
            </a:extLst>
          </p:cNvPr>
          <p:cNvSpPr>
            <a:spLocks noGrp="1"/>
          </p:cNvSpPr>
          <p:nvPr>
            <p:ph type="title"/>
          </p:nvPr>
        </p:nvSpPr>
        <p:spPr>
          <a:xfrm>
            <a:off x="1574800" y="624110"/>
            <a:ext cx="10312399" cy="578157"/>
          </a:xfrm>
        </p:spPr>
        <p:txBody>
          <a:bodyPr>
            <a:normAutofit fontScale="90000"/>
          </a:bodyPr>
          <a:lstStyle/>
          <a:p>
            <a:pPr algn="ctr"/>
            <a:r>
              <a:rPr lang="it-IT" sz="1800" dirty="0"/>
              <a:t>Lista delle dispute territoriali (fra Stati) attualmente  in corso (non necessariamente belliche).</a:t>
            </a:r>
            <a:br>
              <a:rPr lang="it-IT" sz="1800" dirty="0"/>
            </a:br>
            <a:r>
              <a:rPr lang="it-IT" sz="1800" dirty="0"/>
              <a:t>No dispute </a:t>
            </a:r>
            <a:r>
              <a:rPr lang="it-IT" sz="1800" dirty="0" err="1"/>
              <a:t>intrastatali</a:t>
            </a:r>
            <a:r>
              <a:rPr lang="it-IT" sz="1800" dirty="0"/>
              <a:t> e/o tribali</a:t>
            </a:r>
            <a:br>
              <a:rPr lang="it-IT" dirty="0"/>
            </a:br>
            <a:endParaRPr lang="it-IT" dirty="0"/>
          </a:p>
        </p:txBody>
      </p:sp>
      <p:sp>
        <p:nvSpPr>
          <p:cNvPr id="3" name="Segnaposto contenuto 2">
            <a:extLst>
              <a:ext uri="{FF2B5EF4-FFF2-40B4-BE49-F238E27FC236}">
                <a16:creationId xmlns:a16="http://schemas.microsoft.com/office/drawing/2014/main" id="{FDD6DE26-6306-4952-A066-BF9C234A1167}"/>
              </a:ext>
            </a:extLst>
          </p:cNvPr>
          <p:cNvSpPr>
            <a:spLocks noGrp="1"/>
          </p:cNvSpPr>
          <p:nvPr>
            <p:ph idx="1"/>
          </p:nvPr>
        </p:nvSpPr>
        <p:spPr>
          <a:xfrm>
            <a:off x="1473200" y="1202267"/>
            <a:ext cx="10490200" cy="5503333"/>
          </a:xfrm>
        </p:spPr>
        <p:txBody>
          <a:bodyPr numCol="4">
            <a:normAutofit fontScale="32500" lnSpcReduction="20000"/>
          </a:bodyPr>
          <a:lstStyle/>
          <a:p>
            <a:pPr>
              <a:lnSpc>
                <a:spcPts val="720"/>
              </a:lnSpc>
            </a:pPr>
            <a:r>
              <a:rPr lang="it-IT" dirty="0"/>
              <a:t>Kashmir (Pakistan, India e Cina)</a:t>
            </a:r>
          </a:p>
          <a:p>
            <a:pPr>
              <a:lnSpc>
                <a:spcPts val="720"/>
              </a:lnSpc>
            </a:pPr>
            <a:r>
              <a:rPr lang="it-IT" dirty="0"/>
              <a:t>Isola </a:t>
            </a:r>
            <a:r>
              <a:rPr lang="it-IT" dirty="0" err="1"/>
              <a:t>Serranilla</a:t>
            </a:r>
            <a:r>
              <a:rPr lang="it-IT" dirty="0"/>
              <a:t> (Stati Uniti d'America, Colombia, Honduras e Nicaragua)</a:t>
            </a:r>
          </a:p>
          <a:p>
            <a:pPr>
              <a:lnSpc>
                <a:spcPts val="720"/>
              </a:lnSpc>
            </a:pPr>
            <a:r>
              <a:rPr lang="it-IT" dirty="0"/>
              <a:t>Isole Falkland (Regno Unito e Argentina)</a:t>
            </a:r>
          </a:p>
          <a:p>
            <a:pPr>
              <a:lnSpc>
                <a:spcPts val="720"/>
              </a:lnSpc>
            </a:pPr>
            <a:r>
              <a:rPr lang="it-IT" dirty="0"/>
              <a:t>Isole Paracelso (Cina, Vietnam e Taiwan)</a:t>
            </a:r>
          </a:p>
          <a:p>
            <a:pPr>
              <a:lnSpc>
                <a:spcPts val="720"/>
              </a:lnSpc>
            </a:pPr>
            <a:r>
              <a:rPr lang="it-IT" dirty="0"/>
              <a:t>Isole </a:t>
            </a:r>
            <a:r>
              <a:rPr lang="it-IT" dirty="0" err="1"/>
              <a:t>Spratly</a:t>
            </a:r>
            <a:r>
              <a:rPr lang="it-IT" dirty="0"/>
              <a:t> (Cina, Taiwan, Vietnam, Filippine, Brunei e Malaysia)</a:t>
            </a:r>
          </a:p>
          <a:p>
            <a:pPr>
              <a:lnSpc>
                <a:spcPts val="720"/>
              </a:lnSpc>
            </a:pPr>
            <a:r>
              <a:rPr lang="it-IT" dirty="0"/>
              <a:t>Isole </a:t>
            </a:r>
            <a:r>
              <a:rPr lang="it-IT" dirty="0" err="1"/>
              <a:t>Senkaku</a:t>
            </a:r>
            <a:r>
              <a:rPr lang="it-IT" dirty="0"/>
              <a:t> (Cina, Taiwan e Giappone)</a:t>
            </a:r>
          </a:p>
          <a:p>
            <a:pPr>
              <a:lnSpc>
                <a:spcPts val="720"/>
              </a:lnSpc>
            </a:pPr>
            <a:r>
              <a:rPr lang="it-IT" dirty="0"/>
              <a:t>Cina e Mongolia (Taiwan)</a:t>
            </a:r>
          </a:p>
          <a:p>
            <a:pPr>
              <a:lnSpc>
                <a:spcPts val="720"/>
              </a:lnSpc>
            </a:pPr>
            <a:r>
              <a:rPr lang="it-IT" dirty="0"/>
              <a:t>Taiwan (Cina)</a:t>
            </a:r>
          </a:p>
          <a:p>
            <a:pPr>
              <a:lnSpc>
                <a:spcPts val="720"/>
              </a:lnSpc>
            </a:pPr>
            <a:r>
              <a:rPr lang="it-IT" dirty="0" err="1"/>
              <a:t>Arunachal</a:t>
            </a:r>
            <a:r>
              <a:rPr lang="it-IT" dirty="0"/>
              <a:t> Pradesh (Cina e India)</a:t>
            </a:r>
          </a:p>
          <a:p>
            <a:pPr>
              <a:lnSpc>
                <a:spcPts val="720"/>
              </a:lnSpc>
            </a:pPr>
            <a:r>
              <a:rPr lang="it-IT" dirty="0"/>
              <a:t>Triangolo di </a:t>
            </a:r>
            <a:r>
              <a:rPr lang="it-IT" dirty="0" err="1"/>
              <a:t>Hala'ib</a:t>
            </a:r>
            <a:r>
              <a:rPr lang="it-IT" dirty="0"/>
              <a:t> (Egitto e Sudan)</a:t>
            </a:r>
          </a:p>
          <a:p>
            <a:pPr>
              <a:lnSpc>
                <a:spcPts val="720"/>
              </a:lnSpc>
            </a:pPr>
            <a:r>
              <a:rPr lang="it-IT" dirty="0"/>
              <a:t>Triangolo di </a:t>
            </a:r>
            <a:r>
              <a:rPr lang="it-IT" dirty="0" err="1"/>
              <a:t>Ilemi</a:t>
            </a:r>
            <a:r>
              <a:rPr lang="it-IT" dirty="0"/>
              <a:t> (Kenya, Etiopia e Sudan del Sud)</a:t>
            </a:r>
          </a:p>
          <a:p>
            <a:pPr>
              <a:lnSpc>
                <a:spcPts val="720"/>
              </a:lnSpc>
            </a:pPr>
            <a:r>
              <a:rPr lang="it-IT" dirty="0"/>
              <a:t>Sahara Occidentale (Marocco)</a:t>
            </a:r>
          </a:p>
          <a:p>
            <a:pPr>
              <a:lnSpc>
                <a:spcPts val="720"/>
              </a:lnSpc>
            </a:pPr>
            <a:r>
              <a:rPr lang="it-IT" dirty="0"/>
              <a:t>Isole Canarie (Marocco e Spagna)</a:t>
            </a:r>
          </a:p>
          <a:p>
            <a:pPr>
              <a:lnSpc>
                <a:spcPts val="720"/>
              </a:lnSpc>
            </a:pPr>
            <a:r>
              <a:rPr lang="it-IT" dirty="0"/>
              <a:t>Ceuta (Marocco e Spagna)</a:t>
            </a:r>
          </a:p>
          <a:p>
            <a:pPr>
              <a:lnSpc>
                <a:spcPts val="720"/>
              </a:lnSpc>
            </a:pPr>
            <a:r>
              <a:rPr lang="it-IT" dirty="0"/>
              <a:t>Melilla (Marocco e Spagna)</a:t>
            </a:r>
          </a:p>
          <a:p>
            <a:pPr>
              <a:lnSpc>
                <a:spcPts val="720"/>
              </a:lnSpc>
            </a:pPr>
            <a:r>
              <a:rPr lang="it-IT" dirty="0" err="1"/>
              <a:t>Peñón</a:t>
            </a:r>
            <a:r>
              <a:rPr lang="it-IT" dirty="0"/>
              <a:t> de </a:t>
            </a:r>
            <a:r>
              <a:rPr lang="it-IT" dirty="0" err="1"/>
              <a:t>Vélez</a:t>
            </a:r>
            <a:r>
              <a:rPr lang="it-IT" dirty="0"/>
              <a:t> de la </a:t>
            </a:r>
            <a:r>
              <a:rPr lang="it-IT" dirty="0" err="1"/>
              <a:t>Gomera</a:t>
            </a:r>
            <a:r>
              <a:rPr lang="it-IT" dirty="0"/>
              <a:t> (Marocco e Spagna)</a:t>
            </a:r>
          </a:p>
          <a:p>
            <a:pPr>
              <a:lnSpc>
                <a:spcPts val="720"/>
              </a:lnSpc>
            </a:pPr>
            <a:r>
              <a:rPr lang="it-IT" dirty="0"/>
              <a:t>Isole </a:t>
            </a:r>
            <a:r>
              <a:rPr lang="it-IT" dirty="0" err="1"/>
              <a:t>Alhucemas</a:t>
            </a:r>
            <a:r>
              <a:rPr lang="it-IT" dirty="0"/>
              <a:t> (Marocco e Spagna)</a:t>
            </a:r>
          </a:p>
          <a:p>
            <a:pPr>
              <a:lnSpc>
                <a:spcPts val="720"/>
              </a:lnSpc>
            </a:pPr>
            <a:r>
              <a:rPr lang="it-IT" dirty="0"/>
              <a:t>Isole </a:t>
            </a:r>
            <a:r>
              <a:rPr lang="it-IT" dirty="0" err="1"/>
              <a:t>Chafarinas</a:t>
            </a:r>
            <a:r>
              <a:rPr lang="it-IT" dirty="0"/>
              <a:t> (Marocco e Spagna)</a:t>
            </a:r>
          </a:p>
          <a:p>
            <a:pPr>
              <a:lnSpc>
                <a:spcPts val="720"/>
              </a:lnSpc>
            </a:pPr>
            <a:r>
              <a:rPr lang="it-IT" dirty="0" err="1"/>
              <a:t>Alborán</a:t>
            </a:r>
            <a:r>
              <a:rPr lang="it-IT" dirty="0"/>
              <a:t> (Spagna e Marocco)</a:t>
            </a:r>
          </a:p>
          <a:p>
            <a:pPr>
              <a:lnSpc>
                <a:spcPts val="720"/>
              </a:lnSpc>
            </a:pPr>
            <a:r>
              <a:rPr lang="it-IT" dirty="0"/>
              <a:t>Gibilterra (Spagna e Regno Unito)</a:t>
            </a:r>
          </a:p>
          <a:p>
            <a:pPr>
              <a:lnSpc>
                <a:spcPts val="720"/>
              </a:lnSpc>
            </a:pPr>
            <a:r>
              <a:rPr lang="it-IT" dirty="0"/>
              <a:t>Guayana </a:t>
            </a:r>
            <a:r>
              <a:rPr lang="it-IT" dirty="0" err="1"/>
              <a:t>Esequiba</a:t>
            </a:r>
            <a:r>
              <a:rPr lang="it-IT" dirty="0"/>
              <a:t> (Venezuela e Guyana)</a:t>
            </a:r>
          </a:p>
          <a:p>
            <a:pPr>
              <a:lnSpc>
                <a:spcPts val="720"/>
              </a:lnSpc>
            </a:pPr>
            <a:r>
              <a:rPr lang="it-IT" dirty="0" err="1"/>
              <a:t>Transnistria</a:t>
            </a:r>
            <a:r>
              <a:rPr lang="it-IT" dirty="0"/>
              <a:t> (Moldavia)</a:t>
            </a:r>
          </a:p>
          <a:p>
            <a:pPr>
              <a:lnSpc>
                <a:spcPts val="720"/>
              </a:lnSpc>
            </a:pPr>
            <a:r>
              <a:rPr lang="it-IT" dirty="0"/>
              <a:t>Ossezia del Sud (Georgia)</a:t>
            </a:r>
          </a:p>
          <a:p>
            <a:pPr>
              <a:lnSpc>
                <a:spcPts val="720"/>
              </a:lnSpc>
            </a:pPr>
            <a:r>
              <a:rPr lang="it-IT" dirty="0" err="1"/>
              <a:t>Abcasia</a:t>
            </a:r>
            <a:r>
              <a:rPr lang="it-IT" dirty="0"/>
              <a:t> (Georgia)</a:t>
            </a:r>
          </a:p>
          <a:p>
            <a:pPr>
              <a:lnSpc>
                <a:spcPts val="720"/>
              </a:lnSpc>
            </a:pPr>
            <a:r>
              <a:rPr lang="it-IT" dirty="0"/>
              <a:t>Repubblica Turca di Cipro del Nord (Cipro)</a:t>
            </a:r>
          </a:p>
          <a:p>
            <a:pPr>
              <a:lnSpc>
                <a:spcPts val="720"/>
              </a:lnSpc>
            </a:pPr>
            <a:r>
              <a:rPr lang="it-IT" dirty="0"/>
              <a:t>Vaste aree del Mar Glaciale Artico (Russia e Norvegia)</a:t>
            </a:r>
          </a:p>
          <a:p>
            <a:pPr>
              <a:lnSpc>
                <a:spcPts val="720"/>
              </a:lnSpc>
            </a:pPr>
            <a:r>
              <a:rPr lang="it-IT" dirty="0"/>
              <a:t>Kosovo (Serbia)</a:t>
            </a:r>
          </a:p>
          <a:p>
            <a:pPr>
              <a:lnSpc>
                <a:spcPts val="720"/>
              </a:lnSpc>
            </a:pPr>
            <a:r>
              <a:rPr lang="it-IT" dirty="0" err="1"/>
              <a:t>Somaliland</a:t>
            </a:r>
            <a:r>
              <a:rPr lang="it-IT" dirty="0"/>
              <a:t> (Somalia)</a:t>
            </a:r>
          </a:p>
          <a:p>
            <a:pPr>
              <a:lnSpc>
                <a:spcPts val="720"/>
              </a:lnSpc>
            </a:pPr>
            <a:r>
              <a:rPr lang="it-IT" dirty="0" err="1"/>
              <a:t>Olivenza</a:t>
            </a:r>
            <a:r>
              <a:rPr lang="it-IT" dirty="0"/>
              <a:t> (Portogallo e Spagna)</a:t>
            </a:r>
          </a:p>
          <a:p>
            <a:pPr>
              <a:lnSpc>
                <a:spcPts val="720"/>
              </a:lnSpc>
            </a:pPr>
            <a:r>
              <a:rPr lang="it-IT" dirty="0" err="1"/>
              <a:t>Táliga</a:t>
            </a:r>
            <a:r>
              <a:rPr lang="it-IT" dirty="0"/>
              <a:t> (Portogallo e Spagna)</a:t>
            </a:r>
          </a:p>
          <a:p>
            <a:pPr>
              <a:lnSpc>
                <a:spcPts val="720"/>
              </a:lnSpc>
            </a:pPr>
            <a:r>
              <a:rPr lang="it-IT" dirty="0"/>
              <a:t>Isole </a:t>
            </a:r>
            <a:r>
              <a:rPr lang="it-IT" dirty="0" err="1"/>
              <a:t>Curili</a:t>
            </a:r>
            <a:r>
              <a:rPr lang="it-IT" dirty="0"/>
              <a:t> (Giappone e Russia)</a:t>
            </a:r>
          </a:p>
          <a:p>
            <a:pPr>
              <a:lnSpc>
                <a:spcPts val="720"/>
              </a:lnSpc>
            </a:pPr>
            <a:r>
              <a:rPr lang="it-IT" dirty="0"/>
              <a:t>Fiume San Juan (Costa Rica e Nicaragua)</a:t>
            </a:r>
          </a:p>
          <a:p>
            <a:pPr>
              <a:lnSpc>
                <a:spcPts val="720"/>
              </a:lnSpc>
            </a:pPr>
            <a:r>
              <a:rPr lang="it-IT" dirty="0" err="1"/>
              <a:t>Azawad</a:t>
            </a:r>
            <a:r>
              <a:rPr lang="it-IT" dirty="0"/>
              <a:t> (Mali)</a:t>
            </a:r>
          </a:p>
          <a:p>
            <a:pPr>
              <a:lnSpc>
                <a:spcPts val="720"/>
              </a:lnSpc>
            </a:pPr>
            <a:r>
              <a:rPr lang="it-IT" dirty="0"/>
              <a:t>Isole </a:t>
            </a:r>
            <a:r>
              <a:rPr lang="it-IT" dirty="0" err="1"/>
              <a:t>Chagos</a:t>
            </a:r>
            <a:r>
              <a:rPr lang="it-IT" dirty="0"/>
              <a:t> (Regno Unito e Mauritius)</a:t>
            </a:r>
          </a:p>
          <a:p>
            <a:pPr>
              <a:lnSpc>
                <a:spcPts val="720"/>
              </a:lnSpc>
            </a:pPr>
            <a:r>
              <a:rPr lang="it-IT" dirty="0"/>
              <a:t>Repubblica dell'</a:t>
            </a:r>
            <a:r>
              <a:rPr lang="it-IT" dirty="0" err="1"/>
              <a:t>Artsakh</a:t>
            </a:r>
            <a:r>
              <a:rPr lang="it-IT" dirty="0"/>
              <a:t> (Azerbaigian)</a:t>
            </a:r>
          </a:p>
          <a:p>
            <a:pPr>
              <a:lnSpc>
                <a:spcPts val="720"/>
              </a:lnSpc>
            </a:pPr>
            <a:r>
              <a:rPr lang="it-IT" dirty="0"/>
              <a:t>Palestina (Israele)</a:t>
            </a:r>
          </a:p>
          <a:p>
            <a:pPr>
              <a:lnSpc>
                <a:spcPts val="720"/>
              </a:lnSpc>
            </a:pPr>
            <a:r>
              <a:rPr lang="it-IT" dirty="0"/>
              <a:t>Provincia di Terra del Fuoco, Antartide e Isole dell'Atlantico del Sud (Argentina)</a:t>
            </a:r>
          </a:p>
          <a:p>
            <a:pPr>
              <a:lnSpc>
                <a:spcPts val="720"/>
              </a:lnSpc>
            </a:pPr>
            <a:r>
              <a:rPr lang="it-IT" dirty="0"/>
              <a:t>Territorio Antartico Australiano (Australia)</a:t>
            </a:r>
          </a:p>
          <a:p>
            <a:pPr>
              <a:lnSpc>
                <a:spcPts val="720"/>
              </a:lnSpc>
            </a:pPr>
            <a:r>
              <a:rPr lang="it-IT" dirty="0"/>
              <a:t>Territorio antartico cileno (Cile)</a:t>
            </a:r>
          </a:p>
          <a:p>
            <a:pPr>
              <a:lnSpc>
                <a:spcPts val="720"/>
              </a:lnSpc>
            </a:pPr>
            <a:r>
              <a:rPr lang="it-IT" dirty="0"/>
              <a:t>Terra Adelia (Francia)</a:t>
            </a:r>
          </a:p>
          <a:p>
            <a:pPr>
              <a:lnSpc>
                <a:spcPts val="720"/>
              </a:lnSpc>
            </a:pPr>
            <a:r>
              <a:rPr lang="it-IT" dirty="0"/>
              <a:t>Dipendenza di Ross (Nuova Zelanda)</a:t>
            </a:r>
          </a:p>
          <a:p>
            <a:pPr>
              <a:lnSpc>
                <a:spcPts val="720"/>
              </a:lnSpc>
            </a:pPr>
            <a:r>
              <a:rPr lang="it-IT" dirty="0"/>
              <a:t>Terra della Regina Maud e Isola Pietro I (Norvegia)</a:t>
            </a:r>
          </a:p>
          <a:p>
            <a:pPr>
              <a:lnSpc>
                <a:spcPts val="720"/>
              </a:lnSpc>
            </a:pPr>
            <a:r>
              <a:rPr lang="it-IT" dirty="0"/>
              <a:t>Territorio Antartico Britannico (Regno Unito)</a:t>
            </a:r>
          </a:p>
          <a:p>
            <a:pPr>
              <a:lnSpc>
                <a:spcPts val="720"/>
              </a:lnSpc>
            </a:pPr>
            <a:r>
              <a:rPr lang="it-IT" dirty="0"/>
              <a:t>Abu Musa (Emirati Arabi Uniti e Iran)</a:t>
            </a:r>
          </a:p>
          <a:p>
            <a:pPr>
              <a:lnSpc>
                <a:spcPts val="720"/>
              </a:lnSpc>
            </a:pPr>
            <a:r>
              <a:rPr lang="it-IT" dirty="0" err="1"/>
              <a:t>Abyei</a:t>
            </a:r>
            <a:r>
              <a:rPr lang="it-IT" dirty="0"/>
              <a:t> (Sudan e Sudan del Sud)</a:t>
            </a:r>
          </a:p>
          <a:p>
            <a:pPr>
              <a:lnSpc>
                <a:spcPts val="720"/>
              </a:lnSpc>
            </a:pPr>
            <a:r>
              <a:rPr lang="it-IT" dirty="0" err="1"/>
              <a:t>Aksai</a:t>
            </a:r>
            <a:r>
              <a:rPr lang="it-IT" dirty="0"/>
              <a:t> Chin (Cina e India)</a:t>
            </a:r>
          </a:p>
          <a:p>
            <a:pPr>
              <a:lnSpc>
                <a:spcPts val="720"/>
              </a:lnSpc>
            </a:pPr>
            <a:r>
              <a:rPr lang="it-IT" dirty="0"/>
              <a:t>Alture del Golan (Israele e Siria)</a:t>
            </a:r>
          </a:p>
          <a:p>
            <a:pPr>
              <a:lnSpc>
                <a:spcPts val="720"/>
              </a:lnSpc>
            </a:pPr>
            <a:r>
              <a:rPr lang="it-IT" dirty="0" err="1"/>
              <a:t>Aozou</a:t>
            </a:r>
            <a:r>
              <a:rPr lang="it-IT" dirty="0"/>
              <a:t> (Libia e Ciad)</a:t>
            </a:r>
          </a:p>
          <a:p>
            <a:pPr>
              <a:lnSpc>
                <a:spcPts val="720"/>
              </a:lnSpc>
            </a:pPr>
            <a:r>
              <a:rPr lang="it-IT" dirty="0"/>
              <a:t>Ararat (Turchia e Armenia)</a:t>
            </a:r>
          </a:p>
          <a:p>
            <a:pPr>
              <a:lnSpc>
                <a:spcPts val="720"/>
              </a:lnSpc>
            </a:pPr>
            <a:r>
              <a:rPr lang="it-IT" dirty="0"/>
              <a:t>Isola di </a:t>
            </a:r>
            <a:r>
              <a:rPr lang="it-IT" dirty="0" err="1"/>
              <a:t>Aves</a:t>
            </a:r>
            <a:r>
              <a:rPr lang="it-IT" dirty="0"/>
              <a:t> (Venezuela e Dominica)</a:t>
            </a:r>
          </a:p>
          <a:p>
            <a:pPr>
              <a:lnSpc>
                <a:spcPts val="720"/>
              </a:lnSpc>
            </a:pPr>
            <a:r>
              <a:rPr lang="it-IT" dirty="0" err="1"/>
              <a:t>Badme</a:t>
            </a:r>
            <a:r>
              <a:rPr lang="it-IT" dirty="0"/>
              <a:t> (Eritrea ed Etiopia)</a:t>
            </a:r>
          </a:p>
          <a:p>
            <a:pPr>
              <a:lnSpc>
                <a:spcPts val="720"/>
              </a:lnSpc>
            </a:pPr>
            <a:r>
              <a:rPr lang="it-IT" dirty="0"/>
              <a:t>Banco del Geyser (Francia, Comore e Madagascar)</a:t>
            </a:r>
          </a:p>
          <a:p>
            <a:pPr>
              <a:lnSpc>
                <a:spcPts val="720"/>
              </a:lnSpc>
            </a:pPr>
            <a:r>
              <a:rPr lang="it-IT" dirty="0" err="1"/>
              <a:t>Bassas</a:t>
            </a:r>
            <a:r>
              <a:rPr lang="it-IT" dirty="0"/>
              <a:t> da India (Francia e Madagascar)</a:t>
            </a:r>
          </a:p>
          <a:p>
            <a:pPr>
              <a:lnSpc>
                <a:spcPts val="720"/>
              </a:lnSpc>
            </a:pPr>
            <a:r>
              <a:rPr lang="it-IT" dirty="0"/>
              <a:t>Campo di ghiaccio Patagonico Sud (Cile e Argentina)</a:t>
            </a:r>
          </a:p>
          <a:p>
            <a:pPr>
              <a:lnSpc>
                <a:spcPts val="720"/>
              </a:lnSpc>
            </a:pPr>
            <a:r>
              <a:rPr lang="it-IT" dirty="0"/>
              <a:t>Comitato delle cinque province della Corea del Nord (Corea del Sud e Corea del Nord)</a:t>
            </a:r>
          </a:p>
          <a:p>
            <a:pPr>
              <a:lnSpc>
                <a:spcPts val="720"/>
              </a:lnSpc>
            </a:pPr>
            <a:r>
              <a:rPr lang="it-IT" dirty="0"/>
              <a:t>Dipartimento dell'Arcipelago di San </a:t>
            </a:r>
            <a:r>
              <a:rPr lang="it-IT" dirty="0" err="1"/>
              <a:t>Andrés</a:t>
            </a:r>
            <a:r>
              <a:rPr lang="it-IT" dirty="0"/>
              <a:t>, Providencia e Santa Catalina (Colombia e Nicaragua)</a:t>
            </a:r>
          </a:p>
          <a:p>
            <a:pPr>
              <a:lnSpc>
                <a:spcPts val="720"/>
              </a:lnSpc>
            </a:pPr>
            <a:r>
              <a:rPr lang="it-IT" dirty="0"/>
              <a:t>Disputa del </a:t>
            </a:r>
            <a:r>
              <a:rPr lang="it-IT" dirty="0" err="1"/>
              <a:t>Pirara</a:t>
            </a:r>
            <a:r>
              <a:rPr lang="it-IT" dirty="0"/>
              <a:t> (Brasile e Guyana)</a:t>
            </a:r>
          </a:p>
          <a:p>
            <a:pPr>
              <a:lnSpc>
                <a:spcPts val="720"/>
              </a:lnSpc>
            </a:pPr>
            <a:r>
              <a:rPr lang="it-IT" dirty="0"/>
              <a:t>Isole </a:t>
            </a:r>
            <a:r>
              <a:rPr lang="it-IT" dirty="0" err="1"/>
              <a:t>Doumeira</a:t>
            </a:r>
            <a:r>
              <a:rPr lang="it-IT" dirty="0"/>
              <a:t> (Eritrea e Gibuti)</a:t>
            </a:r>
          </a:p>
          <a:p>
            <a:pPr>
              <a:lnSpc>
                <a:spcPts val="720"/>
              </a:lnSpc>
            </a:pPr>
            <a:r>
              <a:rPr lang="it-IT" dirty="0"/>
              <a:t>Isola Europa (Francia e Madagascar)</a:t>
            </a:r>
          </a:p>
          <a:p>
            <a:pPr>
              <a:lnSpc>
                <a:spcPts val="720"/>
              </a:lnSpc>
            </a:pPr>
            <a:r>
              <a:rPr lang="it-IT" dirty="0"/>
              <a:t>Fattorie di </a:t>
            </a:r>
            <a:r>
              <a:rPr lang="it-IT" dirty="0" err="1"/>
              <a:t>Sheb'a</a:t>
            </a:r>
            <a:r>
              <a:rPr lang="it-IT" dirty="0"/>
              <a:t> (Israele e Libano)</a:t>
            </a:r>
          </a:p>
          <a:p>
            <a:pPr>
              <a:lnSpc>
                <a:spcPts val="720"/>
              </a:lnSpc>
            </a:pPr>
            <a:r>
              <a:rPr lang="it-IT" dirty="0"/>
              <a:t>Frontiera sul Monte Bianco (Francia e Italia)</a:t>
            </a:r>
          </a:p>
          <a:p>
            <a:pPr>
              <a:lnSpc>
                <a:spcPts val="720"/>
              </a:lnSpc>
            </a:pPr>
            <a:r>
              <a:rPr lang="it-IT" dirty="0"/>
              <a:t>Guayana </a:t>
            </a:r>
            <a:r>
              <a:rPr lang="it-IT" dirty="0" err="1"/>
              <a:t>Esequiba</a:t>
            </a:r>
            <a:r>
              <a:rPr lang="it-IT" dirty="0"/>
              <a:t> (Venezuela e Guyana)</a:t>
            </a:r>
          </a:p>
          <a:p>
            <a:pPr>
              <a:lnSpc>
                <a:spcPts val="720"/>
              </a:lnSpc>
            </a:pPr>
            <a:r>
              <a:rPr lang="it-IT" dirty="0"/>
              <a:t>Ghiacciaio </a:t>
            </a:r>
            <a:r>
              <a:rPr lang="it-IT" dirty="0" err="1"/>
              <a:t>Siachen</a:t>
            </a:r>
            <a:r>
              <a:rPr lang="it-IT" dirty="0"/>
              <a:t> (India, Pakistan e Cina)</a:t>
            </a:r>
          </a:p>
          <a:p>
            <a:pPr>
              <a:lnSpc>
                <a:spcPts val="720"/>
              </a:lnSpc>
            </a:pPr>
            <a:r>
              <a:rPr lang="it-IT" dirty="0"/>
              <a:t>Isole </a:t>
            </a:r>
            <a:r>
              <a:rPr lang="it-IT" dirty="0" err="1"/>
              <a:t>Hanish</a:t>
            </a:r>
            <a:r>
              <a:rPr lang="it-IT" dirty="0"/>
              <a:t> (Yemen ed Eritrea)</a:t>
            </a:r>
          </a:p>
          <a:p>
            <a:pPr>
              <a:lnSpc>
                <a:spcPts val="720"/>
              </a:lnSpc>
            </a:pPr>
            <a:r>
              <a:rPr lang="it-IT" dirty="0" err="1"/>
              <a:t>Heglig</a:t>
            </a:r>
            <a:r>
              <a:rPr lang="it-IT" dirty="0"/>
              <a:t> (Sudan e Sudan del Sud)</a:t>
            </a:r>
          </a:p>
          <a:p>
            <a:pPr>
              <a:lnSpc>
                <a:spcPts val="720"/>
              </a:lnSpc>
            </a:pPr>
            <a:r>
              <a:rPr lang="it-IT" dirty="0" err="1"/>
              <a:t>Île</a:t>
            </a:r>
            <a:r>
              <a:rPr lang="it-IT" dirty="0"/>
              <a:t> Verte (Francia e Canada)</a:t>
            </a:r>
          </a:p>
          <a:p>
            <a:pPr>
              <a:lnSpc>
                <a:spcPts val="720"/>
              </a:lnSpc>
            </a:pPr>
            <a:r>
              <a:rPr lang="it-IT" dirty="0"/>
              <a:t>Irlanda del Nord (Irlanda e Regno Unito)</a:t>
            </a:r>
          </a:p>
          <a:p>
            <a:pPr>
              <a:lnSpc>
                <a:spcPts val="720"/>
              </a:lnSpc>
            </a:pPr>
            <a:r>
              <a:rPr lang="it-IT" dirty="0"/>
              <a:t>Isola di </a:t>
            </a:r>
            <a:r>
              <a:rPr lang="it-IT" dirty="0" err="1"/>
              <a:t>Šarengrad</a:t>
            </a:r>
            <a:r>
              <a:rPr lang="it-IT" dirty="0"/>
              <a:t> (Croazia e Serbia)</a:t>
            </a:r>
          </a:p>
          <a:p>
            <a:pPr>
              <a:lnSpc>
                <a:spcPts val="720"/>
              </a:lnSpc>
            </a:pPr>
            <a:r>
              <a:rPr lang="it-IT" dirty="0"/>
              <a:t>Isola di Tritone (Cina, Taiwan e Vietnam)</a:t>
            </a:r>
          </a:p>
          <a:p>
            <a:pPr>
              <a:lnSpc>
                <a:spcPts val="720"/>
              </a:lnSpc>
            </a:pPr>
            <a:r>
              <a:rPr lang="it-IT" dirty="0"/>
              <a:t>Isola di Tuzla (Ucraina e Russia)</a:t>
            </a:r>
          </a:p>
          <a:p>
            <a:pPr>
              <a:lnSpc>
                <a:spcPts val="720"/>
              </a:lnSpc>
            </a:pPr>
            <a:r>
              <a:rPr lang="it-IT" dirty="0"/>
              <a:t>Isola di Woody (Cina, Taiwan e Vietnam)</a:t>
            </a:r>
          </a:p>
          <a:p>
            <a:pPr>
              <a:lnSpc>
                <a:spcPts val="720"/>
              </a:lnSpc>
            </a:pPr>
            <a:r>
              <a:rPr lang="it-IT" dirty="0"/>
              <a:t>Isole Gloriose (Francia, Madagascar e Seychelles)</a:t>
            </a:r>
          </a:p>
          <a:p>
            <a:pPr>
              <a:lnSpc>
                <a:spcPts val="720"/>
              </a:lnSpc>
            </a:pPr>
            <a:r>
              <a:rPr lang="it-IT" dirty="0"/>
              <a:t>Isole Matthew e Hunter (Francia e Vanuatu)</a:t>
            </a:r>
          </a:p>
          <a:p>
            <a:pPr>
              <a:lnSpc>
                <a:spcPts val="720"/>
              </a:lnSpc>
            </a:pPr>
            <a:r>
              <a:rPr lang="it-IT" dirty="0" err="1"/>
              <a:t>Jiandao</a:t>
            </a:r>
            <a:r>
              <a:rPr lang="it-IT" dirty="0"/>
              <a:t> (Cina, Giappone, Corea del Nord e Corea del Sud)</a:t>
            </a:r>
          </a:p>
          <a:p>
            <a:pPr>
              <a:lnSpc>
                <a:spcPts val="720"/>
              </a:lnSpc>
            </a:pPr>
            <a:r>
              <a:rPr lang="it-IT" dirty="0"/>
              <a:t>Juan de Nova (Francia, Madagascar e Mozambico)</a:t>
            </a:r>
          </a:p>
          <a:p>
            <a:pPr>
              <a:lnSpc>
                <a:spcPts val="720"/>
              </a:lnSpc>
            </a:pPr>
            <a:r>
              <a:rPr lang="it-IT" dirty="0" err="1"/>
              <a:t>Kafia</a:t>
            </a:r>
            <a:r>
              <a:rPr lang="it-IT" dirty="0"/>
              <a:t> </a:t>
            </a:r>
            <a:r>
              <a:rPr lang="it-IT" dirty="0" err="1"/>
              <a:t>Kingi</a:t>
            </a:r>
            <a:r>
              <a:rPr lang="it-IT" dirty="0"/>
              <a:t> (Sudan e Sudan del Sud)</a:t>
            </a:r>
          </a:p>
          <a:p>
            <a:pPr>
              <a:lnSpc>
                <a:spcPts val="720"/>
              </a:lnSpc>
            </a:pPr>
            <a:r>
              <a:rPr lang="it-IT" dirty="0" err="1"/>
              <a:t>Kərki</a:t>
            </a:r>
            <a:r>
              <a:rPr lang="it-IT" dirty="0"/>
              <a:t> (Armenia e Azerbaigian)</a:t>
            </a:r>
          </a:p>
          <a:p>
            <a:pPr>
              <a:lnSpc>
                <a:spcPts val="720"/>
              </a:lnSpc>
            </a:pPr>
            <a:r>
              <a:rPr lang="it-IT" dirty="0" err="1"/>
              <a:t>Kinmen</a:t>
            </a:r>
            <a:r>
              <a:rPr lang="it-IT" dirty="0"/>
              <a:t> (Taiwan e Cina)</a:t>
            </a:r>
          </a:p>
          <a:p>
            <a:pPr>
              <a:lnSpc>
                <a:spcPts val="720"/>
              </a:lnSpc>
            </a:pPr>
            <a:r>
              <a:rPr lang="it-IT" dirty="0"/>
              <a:t>Montagne di Nuba (Sudan e Sudan del Sud)</a:t>
            </a:r>
          </a:p>
          <a:p>
            <a:pPr>
              <a:lnSpc>
                <a:spcPts val="720"/>
              </a:lnSpc>
            </a:pPr>
            <a:r>
              <a:rPr lang="it-IT" dirty="0"/>
              <a:t>Nilo Azzurro (Sudan e Sudan del Sud)</a:t>
            </a:r>
          </a:p>
          <a:p>
            <a:pPr>
              <a:lnSpc>
                <a:spcPts val="720"/>
              </a:lnSpc>
            </a:pPr>
            <a:r>
              <a:rPr lang="it-IT" dirty="0" err="1"/>
              <a:t>Ogaden</a:t>
            </a:r>
            <a:r>
              <a:rPr lang="it-IT" dirty="0"/>
              <a:t> (Etiopia)</a:t>
            </a:r>
          </a:p>
          <a:p>
            <a:pPr>
              <a:lnSpc>
                <a:spcPts val="720"/>
              </a:lnSpc>
            </a:pPr>
            <a:r>
              <a:rPr lang="it-IT" dirty="0"/>
              <a:t>Paesi Baschi (Spagna)</a:t>
            </a:r>
          </a:p>
          <a:p>
            <a:pPr>
              <a:lnSpc>
                <a:spcPts val="720"/>
              </a:lnSpc>
            </a:pPr>
            <a:r>
              <a:rPr lang="it-IT" dirty="0" err="1"/>
              <a:t>Pečory</a:t>
            </a:r>
            <a:r>
              <a:rPr lang="it-IT" dirty="0"/>
              <a:t> (Russia ed Estonia)</a:t>
            </a:r>
          </a:p>
          <a:p>
            <a:pPr>
              <a:lnSpc>
                <a:spcPts val="720"/>
              </a:lnSpc>
            </a:pPr>
            <a:r>
              <a:rPr lang="it-IT" dirty="0" err="1"/>
              <a:t>Petseri</a:t>
            </a:r>
            <a:r>
              <a:rPr lang="it-IT" dirty="0"/>
              <a:t> (Russia ed Estonia)</a:t>
            </a:r>
          </a:p>
          <a:p>
            <a:pPr>
              <a:lnSpc>
                <a:spcPts val="720"/>
              </a:lnSpc>
            </a:pPr>
            <a:r>
              <a:rPr lang="it-IT" dirty="0"/>
              <a:t>Provincia di </a:t>
            </a:r>
            <a:r>
              <a:rPr lang="it-IT" dirty="0" err="1"/>
              <a:t>Hatay</a:t>
            </a:r>
            <a:r>
              <a:rPr lang="it-IT" dirty="0"/>
              <a:t> (Turchia e Siria)</a:t>
            </a:r>
          </a:p>
          <a:p>
            <a:pPr>
              <a:lnSpc>
                <a:spcPts val="720"/>
              </a:lnSpc>
            </a:pPr>
            <a:r>
              <a:rPr lang="it-IT" dirty="0"/>
              <a:t>Rocce di </a:t>
            </a:r>
            <a:r>
              <a:rPr lang="it-IT" dirty="0" err="1"/>
              <a:t>Liancourt</a:t>
            </a:r>
            <a:r>
              <a:rPr lang="it-IT" dirty="0"/>
              <a:t> (Giappone e Corea del Sud)</a:t>
            </a:r>
          </a:p>
          <a:p>
            <a:pPr>
              <a:lnSpc>
                <a:spcPts val="720"/>
              </a:lnSpc>
            </a:pPr>
            <a:r>
              <a:rPr lang="it-IT" dirty="0"/>
              <a:t>Scoglio Grande (Bosnia ed Erzegovina e Croazia)</a:t>
            </a:r>
          </a:p>
          <a:p>
            <a:pPr>
              <a:lnSpc>
                <a:spcPts val="720"/>
              </a:lnSpc>
            </a:pPr>
            <a:r>
              <a:rPr lang="it-IT" dirty="0"/>
              <a:t>Scoglio Piccolo (Bosnia ed Erzegovina e Croazia)</a:t>
            </a:r>
          </a:p>
          <a:p>
            <a:pPr>
              <a:lnSpc>
                <a:spcPts val="720"/>
              </a:lnSpc>
            </a:pPr>
            <a:r>
              <a:rPr lang="it-IT" dirty="0" err="1"/>
              <a:t>Shatt</a:t>
            </a:r>
            <a:r>
              <a:rPr lang="it-IT" dirty="0"/>
              <a:t> al-'</a:t>
            </a:r>
            <a:r>
              <a:rPr lang="it-IT" dirty="0" err="1"/>
              <a:t>Arab</a:t>
            </a:r>
            <a:r>
              <a:rPr lang="it-IT" dirty="0"/>
              <a:t> (Iraq e Iran)</a:t>
            </a:r>
          </a:p>
          <a:p>
            <a:pPr>
              <a:lnSpc>
                <a:spcPts val="720"/>
              </a:lnSpc>
            </a:pPr>
            <a:r>
              <a:rPr lang="it-IT" dirty="0"/>
              <a:t>Tindouf (Algeria e Sahara Occidentale)</a:t>
            </a:r>
          </a:p>
          <a:p>
            <a:pPr>
              <a:lnSpc>
                <a:spcPts val="720"/>
              </a:lnSpc>
            </a:pPr>
            <a:r>
              <a:rPr lang="it-IT" dirty="0" err="1"/>
              <a:t>Tromelin</a:t>
            </a:r>
            <a:r>
              <a:rPr lang="it-IT" dirty="0"/>
              <a:t> (Francia e Mauritius)</a:t>
            </a:r>
          </a:p>
          <a:p>
            <a:pPr>
              <a:lnSpc>
                <a:spcPts val="720"/>
              </a:lnSpc>
            </a:pPr>
            <a:r>
              <a:rPr lang="it-IT" dirty="0"/>
              <a:t>Vallone di Pirano (Slovenia e Croazia)</a:t>
            </a:r>
          </a:p>
          <a:p>
            <a:pPr>
              <a:lnSpc>
                <a:spcPts val="720"/>
              </a:lnSpc>
            </a:pPr>
            <a:r>
              <a:rPr lang="it-IT" dirty="0"/>
              <a:t>Crimea (Ucraina e Russia)</a:t>
            </a:r>
          </a:p>
          <a:p>
            <a:pPr>
              <a:lnSpc>
                <a:spcPts val="720"/>
              </a:lnSpc>
            </a:pPr>
            <a:r>
              <a:rPr lang="it-IT" dirty="0"/>
              <a:t>Oblast' di </a:t>
            </a:r>
            <a:r>
              <a:rPr lang="it-IT" dirty="0" err="1"/>
              <a:t>Cherson</a:t>
            </a:r>
            <a:r>
              <a:rPr lang="it-IT" dirty="0"/>
              <a:t> (Ucraina e Russia)</a:t>
            </a:r>
          </a:p>
          <a:p>
            <a:pPr>
              <a:lnSpc>
                <a:spcPts val="720"/>
              </a:lnSpc>
            </a:pPr>
            <a:r>
              <a:rPr lang="it-IT" dirty="0"/>
              <a:t>Oblast' di </a:t>
            </a:r>
            <a:r>
              <a:rPr lang="it-IT" dirty="0" err="1"/>
              <a:t>Zaporižžja</a:t>
            </a:r>
            <a:r>
              <a:rPr lang="it-IT" dirty="0"/>
              <a:t> (Ucraina e Russia)</a:t>
            </a:r>
          </a:p>
          <a:p>
            <a:pPr>
              <a:lnSpc>
                <a:spcPts val="720"/>
              </a:lnSpc>
            </a:pPr>
            <a:r>
              <a:rPr lang="it-IT" dirty="0"/>
              <a:t>Oblast' di </a:t>
            </a:r>
            <a:r>
              <a:rPr lang="it-IT" dirty="0" err="1"/>
              <a:t>Donec'k</a:t>
            </a:r>
            <a:r>
              <a:rPr lang="it-IT" dirty="0"/>
              <a:t> (Ucraina e Russia)</a:t>
            </a:r>
          </a:p>
          <a:p>
            <a:pPr>
              <a:lnSpc>
                <a:spcPts val="720"/>
              </a:lnSpc>
            </a:pPr>
            <a:r>
              <a:rPr lang="it-IT" dirty="0"/>
              <a:t>Oblast' di Luhans'k (Ucraina e Russia)</a:t>
            </a:r>
          </a:p>
        </p:txBody>
      </p:sp>
    </p:spTree>
    <p:extLst>
      <p:ext uri="{BB962C8B-B14F-4D97-AF65-F5344CB8AC3E}">
        <p14:creationId xmlns:p14="http://schemas.microsoft.com/office/powerpoint/2010/main" val="3998697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5EAF1-59B6-4307-8E14-5E61B8175584}"/>
              </a:ext>
            </a:extLst>
          </p:cNvPr>
          <p:cNvSpPr>
            <a:spLocks noGrp="1"/>
          </p:cNvSpPr>
          <p:nvPr>
            <p:ph type="title"/>
          </p:nvPr>
        </p:nvSpPr>
        <p:spPr/>
        <p:txBody>
          <a:bodyPr>
            <a:normAutofit/>
          </a:bodyPr>
          <a:lstStyle/>
          <a:p>
            <a:pPr algn="ctr"/>
            <a:r>
              <a:rPr lang="it-IT" sz="3200" dirty="0"/>
              <a:t>Alcuni termini ricorrenti</a:t>
            </a:r>
          </a:p>
        </p:txBody>
      </p:sp>
      <p:sp>
        <p:nvSpPr>
          <p:cNvPr id="3" name="Segnaposto contenuto 2">
            <a:extLst>
              <a:ext uri="{FF2B5EF4-FFF2-40B4-BE49-F238E27FC236}">
                <a16:creationId xmlns:a16="http://schemas.microsoft.com/office/drawing/2014/main" id="{251B1B56-4CCD-41B6-981B-7F8E10C31709}"/>
              </a:ext>
            </a:extLst>
          </p:cNvPr>
          <p:cNvSpPr>
            <a:spLocks noGrp="1"/>
          </p:cNvSpPr>
          <p:nvPr>
            <p:ph idx="1"/>
          </p:nvPr>
        </p:nvSpPr>
        <p:spPr>
          <a:xfrm>
            <a:off x="2529945" y="2099734"/>
            <a:ext cx="8915400" cy="4200955"/>
          </a:xfrm>
        </p:spPr>
        <p:txBody>
          <a:bodyPr>
            <a:normAutofit/>
          </a:bodyPr>
          <a:lstStyle/>
          <a:p>
            <a:r>
              <a:rPr lang="it-IT" dirty="0"/>
              <a:t>Alla luce dei concetti di spazio, territorio, omogeneità, nazione, Stato, confine, possiamo individuare alcuni termini ricorrenti che ci consentono di identificare due fasi della geopolitica:</a:t>
            </a:r>
          </a:p>
          <a:p>
            <a:pPr lvl="1"/>
            <a:r>
              <a:rPr lang="it-IT" dirty="0"/>
              <a:t>Geopolitica classica:</a:t>
            </a:r>
          </a:p>
          <a:p>
            <a:pPr lvl="2"/>
            <a:r>
              <a:rPr lang="it-IT" dirty="0"/>
              <a:t>Territorio</a:t>
            </a:r>
          </a:p>
          <a:p>
            <a:pPr lvl="2"/>
            <a:r>
              <a:rPr lang="it-IT" dirty="0"/>
              <a:t>Spazio</a:t>
            </a:r>
          </a:p>
          <a:p>
            <a:pPr lvl="2"/>
            <a:r>
              <a:rPr lang="it-IT" dirty="0"/>
              <a:t>Potenza militare</a:t>
            </a:r>
          </a:p>
          <a:p>
            <a:pPr lvl="1"/>
            <a:r>
              <a:rPr lang="it-IT" dirty="0"/>
              <a:t>Geopolitica contemporanea/dinamica</a:t>
            </a:r>
          </a:p>
          <a:p>
            <a:pPr lvl="2"/>
            <a:r>
              <a:rPr lang="it-IT" dirty="0"/>
              <a:t>Etnie</a:t>
            </a:r>
          </a:p>
          <a:p>
            <a:pPr lvl="2"/>
            <a:r>
              <a:rPr lang="it-IT" dirty="0"/>
              <a:t>Religioni</a:t>
            </a:r>
          </a:p>
          <a:p>
            <a:pPr lvl="2"/>
            <a:r>
              <a:rPr lang="it-IT" dirty="0"/>
              <a:t>Demografia </a:t>
            </a:r>
          </a:p>
          <a:p>
            <a:endParaRPr lang="it-IT" dirty="0"/>
          </a:p>
        </p:txBody>
      </p:sp>
    </p:spTree>
    <p:extLst>
      <p:ext uri="{BB962C8B-B14F-4D97-AF65-F5344CB8AC3E}">
        <p14:creationId xmlns:p14="http://schemas.microsoft.com/office/powerpoint/2010/main" val="3586463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41FCC3-5BBE-447A-AB47-2F96514241CC}"/>
              </a:ext>
            </a:extLst>
          </p:cNvPr>
          <p:cNvSpPr>
            <a:spLocks noGrp="1"/>
          </p:cNvSpPr>
          <p:nvPr>
            <p:ph type="title"/>
          </p:nvPr>
        </p:nvSpPr>
        <p:spPr>
          <a:xfrm>
            <a:off x="2592925" y="624109"/>
            <a:ext cx="8911687" cy="1009957"/>
          </a:xfrm>
        </p:spPr>
        <p:txBody>
          <a:bodyPr>
            <a:normAutofit fontScale="90000"/>
          </a:bodyPr>
          <a:lstStyle/>
          <a:p>
            <a:pPr algn="ctr"/>
            <a:r>
              <a:rPr lang="it-IT" sz="3200" dirty="0"/>
              <a:t>Alcuni termini ricorrenti nelle analisi geopolitiche e nella storia del Novecento</a:t>
            </a:r>
          </a:p>
        </p:txBody>
      </p:sp>
      <p:sp>
        <p:nvSpPr>
          <p:cNvPr id="3" name="Segnaposto contenuto 2">
            <a:extLst>
              <a:ext uri="{FF2B5EF4-FFF2-40B4-BE49-F238E27FC236}">
                <a16:creationId xmlns:a16="http://schemas.microsoft.com/office/drawing/2014/main" id="{A56101E5-D167-47E9-BD81-160E33CBF1FB}"/>
              </a:ext>
            </a:extLst>
          </p:cNvPr>
          <p:cNvSpPr>
            <a:spLocks noGrp="1"/>
          </p:cNvSpPr>
          <p:nvPr>
            <p:ph idx="1"/>
          </p:nvPr>
        </p:nvSpPr>
        <p:spPr>
          <a:xfrm>
            <a:off x="2589212" y="1710267"/>
            <a:ext cx="8915400" cy="4200955"/>
          </a:xfrm>
        </p:spPr>
        <p:txBody>
          <a:bodyPr>
            <a:normAutofit fontScale="92500" lnSpcReduction="10000"/>
          </a:bodyPr>
          <a:lstStyle/>
          <a:p>
            <a:r>
              <a:rPr lang="it-IT" sz="1900" dirty="0"/>
              <a:t>Shift of power</a:t>
            </a:r>
          </a:p>
          <a:p>
            <a:r>
              <a:rPr lang="it-IT" sz="1900" dirty="0"/>
              <a:t>Balance of power</a:t>
            </a:r>
          </a:p>
          <a:p>
            <a:r>
              <a:rPr lang="it-IT" sz="1900" dirty="0"/>
              <a:t>Sharp power</a:t>
            </a:r>
          </a:p>
          <a:p>
            <a:r>
              <a:rPr lang="it-IT" sz="1900" dirty="0"/>
              <a:t>Hard power</a:t>
            </a:r>
          </a:p>
          <a:p>
            <a:r>
              <a:rPr lang="it-IT" sz="1900" dirty="0"/>
              <a:t>Soft power</a:t>
            </a:r>
          </a:p>
          <a:p>
            <a:r>
              <a:rPr lang="it-IT" sz="1900" dirty="0"/>
              <a:t>Polarizzazione, bipolarismo, unipolarismo, multipolarismo</a:t>
            </a:r>
          </a:p>
          <a:p>
            <a:r>
              <a:rPr lang="it-IT" sz="1900" dirty="0"/>
              <a:t>Impero (egemonico e/o territoriale)</a:t>
            </a:r>
          </a:p>
          <a:p>
            <a:r>
              <a:rPr lang="it-IT" sz="1900" dirty="0"/>
              <a:t>Globalizzazione, regionalizzazione</a:t>
            </a:r>
          </a:p>
          <a:p>
            <a:r>
              <a:rPr lang="it-IT" sz="1900" dirty="0"/>
              <a:t>Corridoio</a:t>
            </a:r>
          </a:p>
          <a:p>
            <a:r>
              <a:rPr lang="it-IT" sz="1900" dirty="0"/>
              <a:t>Flussi (dati, popolazione, finanziari, energetici)</a:t>
            </a:r>
          </a:p>
          <a:p>
            <a:r>
              <a:rPr lang="it-IT" sz="1900" dirty="0"/>
              <a:t>Colli di bottiglia (gli stretti e i canali marittimi, ma anche gli snodi internet)</a:t>
            </a:r>
          </a:p>
          <a:p>
            <a:endParaRPr lang="it-IT" dirty="0"/>
          </a:p>
        </p:txBody>
      </p:sp>
    </p:spTree>
    <p:extLst>
      <p:ext uri="{BB962C8B-B14F-4D97-AF65-F5344CB8AC3E}">
        <p14:creationId xmlns:p14="http://schemas.microsoft.com/office/powerpoint/2010/main" val="395398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43A01E-4151-416D-ACE1-FAC84D411BDD}"/>
              </a:ext>
            </a:extLst>
          </p:cNvPr>
          <p:cNvSpPr>
            <a:spLocks noGrp="1"/>
          </p:cNvSpPr>
          <p:nvPr>
            <p:ph type="title"/>
          </p:nvPr>
        </p:nvSpPr>
        <p:spPr>
          <a:xfrm>
            <a:off x="2592925" y="624110"/>
            <a:ext cx="8911687" cy="789823"/>
          </a:xfrm>
        </p:spPr>
        <p:txBody>
          <a:bodyPr>
            <a:normAutofit fontScale="90000"/>
          </a:bodyPr>
          <a:lstStyle/>
          <a:p>
            <a:pPr algn="ctr"/>
            <a:r>
              <a:rPr lang="it-IT" sz="3200" dirty="0"/>
              <a:t>Fattori permanenti e fattori variabili</a:t>
            </a:r>
            <a:br>
              <a:rPr lang="it-IT" sz="3200" dirty="0"/>
            </a:br>
            <a:r>
              <a:rPr lang="it-IT" sz="1300" dirty="0"/>
              <a:t>Cfr. Carlo Jean, Geopolitica in Enciclopedia del Novecento (1998)</a:t>
            </a:r>
            <a:br>
              <a:rPr lang="it-IT" sz="1300" dirty="0"/>
            </a:br>
            <a:endParaRPr lang="it-IT" sz="3200" dirty="0"/>
          </a:p>
        </p:txBody>
      </p:sp>
      <p:sp>
        <p:nvSpPr>
          <p:cNvPr id="3" name="Segnaposto contenuto 2">
            <a:extLst>
              <a:ext uri="{FF2B5EF4-FFF2-40B4-BE49-F238E27FC236}">
                <a16:creationId xmlns:a16="http://schemas.microsoft.com/office/drawing/2014/main" id="{6114CFB7-B74F-4A26-9B05-CEDD117BB121}"/>
              </a:ext>
            </a:extLst>
          </p:cNvPr>
          <p:cNvSpPr>
            <a:spLocks noGrp="1"/>
          </p:cNvSpPr>
          <p:nvPr>
            <p:ph idx="1"/>
          </p:nvPr>
        </p:nvSpPr>
        <p:spPr>
          <a:xfrm>
            <a:off x="2589212" y="1540933"/>
            <a:ext cx="8915400" cy="4370289"/>
          </a:xfrm>
        </p:spPr>
        <p:txBody>
          <a:bodyPr>
            <a:normAutofit lnSpcReduction="10000"/>
          </a:bodyPr>
          <a:lstStyle/>
          <a:p>
            <a:pPr algn="just"/>
            <a:r>
              <a:rPr lang="it-IT" dirty="0"/>
              <a:t>Fattori geopolitici permanenti, o sufficientemente stabili per essere considerati tali, sono: </a:t>
            </a:r>
          </a:p>
          <a:p>
            <a:pPr marL="0" indent="0" algn="just">
              <a:buNone/>
            </a:pPr>
            <a:endParaRPr lang="it-IT" dirty="0"/>
          </a:p>
          <a:p>
            <a:pPr lvl="1" algn="just"/>
            <a:r>
              <a:rPr lang="it-IT" dirty="0"/>
              <a:t>lo spazio, la posizione, la natura continentale o insulare, la morfologia, la dimensione, il clima, le risorse naturali e la cultura di un popolo, quest'ultima intesa come quel complesso di valori e di principî che gli derivano dalla sua storia, religione, ecc., e che determinano la sua percezione, o ‛senso dello </a:t>
            </a:r>
            <a:r>
              <a:rPr lang="it-IT" dirty="0" err="1"/>
              <a:t>spazio'</a:t>
            </a:r>
            <a:r>
              <a:rPr lang="it-IT" dirty="0"/>
              <a:t>, il quale a sua volta si materializza in una particolare rappresentazione.</a:t>
            </a:r>
          </a:p>
          <a:p>
            <a:pPr marL="457200" lvl="1" indent="0" algn="just">
              <a:buNone/>
            </a:pPr>
            <a:endParaRPr lang="it-IT" dirty="0"/>
          </a:p>
          <a:p>
            <a:pPr algn="just"/>
            <a:r>
              <a:rPr lang="it-IT" dirty="0"/>
              <a:t>Fattori geopolitici variabili sono:</a:t>
            </a:r>
          </a:p>
          <a:p>
            <a:pPr algn="just"/>
            <a:endParaRPr lang="it-IT" dirty="0"/>
          </a:p>
          <a:p>
            <a:pPr lvl="1" algn="just"/>
            <a:r>
              <a:rPr lang="it-IT" dirty="0"/>
              <a:t> la popolazione, l'economia, la finanza, le istituzioni politiche interne e internazionali e la tecnologia, sia militare che dei trasporti, delle telecomunicazioni e dell'informazione</a:t>
            </a:r>
          </a:p>
          <a:p>
            <a:pPr lvl="1"/>
            <a:endParaRPr lang="it-IT" dirty="0"/>
          </a:p>
        </p:txBody>
      </p:sp>
    </p:spTree>
    <p:extLst>
      <p:ext uri="{BB962C8B-B14F-4D97-AF65-F5344CB8AC3E}">
        <p14:creationId xmlns:p14="http://schemas.microsoft.com/office/powerpoint/2010/main" val="1941608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9B8FC9-E592-4EFB-A80D-215660E52E09}"/>
              </a:ext>
            </a:extLst>
          </p:cNvPr>
          <p:cNvSpPr>
            <a:spLocks noGrp="1"/>
          </p:cNvSpPr>
          <p:nvPr>
            <p:ph type="title"/>
          </p:nvPr>
        </p:nvSpPr>
        <p:spPr>
          <a:xfrm>
            <a:off x="2592925" y="624110"/>
            <a:ext cx="8911687" cy="815223"/>
          </a:xfrm>
        </p:spPr>
        <p:txBody>
          <a:bodyPr>
            <a:normAutofit/>
          </a:bodyPr>
          <a:lstStyle/>
          <a:p>
            <a:pPr algn="ctr"/>
            <a:r>
              <a:rPr lang="it-IT" sz="3200" dirty="0"/>
              <a:t>Fattori permanenti</a:t>
            </a:r>
          </a:p>
        </p:txBody>
      </p:sp>
      <p:sp>
        <p:nvSpPr>
          <p:cNvPr id="3" name="Segnaposto contenuto 2">
            <a:extLst>
              <a:ext uri="{FF2B5EF4-FFF2-40B4-BE49-F238E27FC236}">
                <a16:creationId xmlns:a16="http://schemas.microsoft.com/office/drawing/2014/main" id="{02E822CF-46B4-49A0-B05F-B88BD5DCD6B7}"/>
              </a:ext>
            </a:extLst>
          </p:cNvPr>
          <p:cNvSpPr>
            <a:spLocks noGrp="1"/>
          </p:cNvSpPr>
          <p:nvPr>
            <p:ph idx="1"/>
          </p:nvPr>
        </p:nvSpPr>
        <p:spPr>
          <a:xfrm>
            <a:off x="2074333" y="1642535"/>
            <a:ext cx="9433992" cy="4328890"/>
          </a:xfrm>
        </p:spPr>
        <p:txBody>
          <a:bodyPr>
            <a:normAutofit/>
          </a:bodyPr>
          <a:lstStyle/>
          <a:p>
            <a:pPr algn="just"/>
            <a:r>
              <a:rPr lang="it-IT" dirty="0"/>
              <a:t>Fino al 1945 i fattori geografici e fisici furono al centro della geopolitica.</a:t>
            </a:r>
          </a:p>
          <a:p>
            <a:pPr algn="just"/>
            <a:r>
              <a:rPr lang="it-IT" dirty="0"/>
              <a:t>Perdono progressivamente importanza con la crescita della dinamicità dei rapporti sociali.</a:t>
            </a:r>
          </a:p>
          <a:p>
            <a:pPr algn="just"/>
            <a:r>
              <a:rPr lang="it-IT" dirty="0"/>
              <a:t>Lo sviluppo della tecnologia ha diminuito l'importanza delle dimensioni naturali e spaziali dei territori (rimane comunque importante)</a:t>
            </a:r>
          </a:p>
          <a:p>
            <a:pPr algn="just"/>
            <a:r>
              <a:rPr lang="it-IT" dirty="0"/>
              <a:t>Si deve parlare meno di distanza geografica e più di dimensione spazio-temporale (lo spazio e il tempo si accorciano con la rivoluzione dei trasporti). Esempi….</a:t>
            </a:r>
          </a:p>
          <a:p>
            <a:pPr algn="just"/>
            <a:r>
              <a:rPr lang="it-IT" dirty="0"/>
              <a:t>L’ingegneria civile (porti, tunnel, ponti, canali), il trasporto aereo, le comunicazioni via satellite hanno cambiato nel 900 la geografia fisica e la contrapposizione terra-mare ha perso relativamente importanza</a:t>
            </a:r>
          </a:p>
          <a:p>
            <a:pPr algn="just"/>
            <a:r>
              <a:rPr lang="it-IT" dirty="0"/>
              <a:t>Lo stesso le risorse naturali: il moltiplicarsi delle fonti, dei corridoi, delle sostanze artificiali hanno ridotto le rendite di posizione geografiche ed economiche</a:t>
            </a:r>
          </a:p>
        </p:txBody>
      </p:sp>
    </p:spTree>
    <p:extLst>
      <p:ext uri="{BB962C8B-B14F-4D97-AF65-F5344CB8AC3E}">
        <p14:creationId xmlns:p14="http://schemas.microsoft.com/office/powerpoint/2010/main" val="33729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4C9895-88E3-40DB-BDFD-9C01C720B0E5}"/>
              </a:ext>
            </a:extLst>
          </p:cNvPr>
          <p:cNvSpPr>
            <a:spLocks noGrp="1"/>
          </p:cNvSpPr>
          <p:nvPr>
            <p:ph type="title"/>
          </p:nvPr>
        </p:nvSpPr>
        <p:spPr/>
        <p:txBody>
          <a:bodyPr>
            <a:normAutofit/>
          </a:bodyPr>
          <a:lstStyle/>
          <a:p>
            <a:r>
              <a:rPr lang="it-IT" sz="3200" dirty="0"/>
              <a:t>La geopolitica: nozione e concetti generali</a:t>
            </a:r>
          </a:p>
        </p:txBody>
      </p:sp>
      <p:sp>
        <p:nvSpPr>
          <p:cNvPr id="3" name="Segnaposto contenuto 2">
            <a:extLst>
              <a:ext uri="{FF2B5EF4-FFF2-40B4-BE49-F238E27FC236}">
                <a16:creationId xmlns:a16="http://schemas.microsoft.com/office/drawing/2014/main" id="{639B086A-7F83-4A97-800B-FF5B2D777685}"/>
              </a:ext>
            </a:extLst>
          </p:cNvPr>
          <p:cNvSpPr>
            <a:spLocks noGrp="1"/>
          </p:cNvSpPr>
          <p:nvPr>
            <p:ph idx="1"/>
          </p:nvPr>
        </p:nvSpPr>
        <p:spPr/>
        <p:txBody>
          <a:bodyPr/>
          <a:lstStyle/>
          <a:p>
            <a:r>
              <a:rPr lang="it-IT" dirty="0"/>
              <a:t>La geopolitica comprende quindi una dimensione territoriale geografica ma anche fattori storici, strategici, culturali e spirituali</a:t>
            </a:r>
          </a:p>
          <a:p>
            <a:r>
              <a:rPr lang="it-IT" dirty="0"/>
              <a:t>E’ quindi competizione fra Stati o aggregati di Stati; </a:t>
            </a:r>
          </a:p>
          <a:p>
            <a:r>
              <a:rPr lang="it-IT" dirty="0"/>
              <a:t>Esprime potenza attraverso la scomposizione e ricomposizione degli elementi del suo oggetto di studio, proiettando le sue analisi e le sue proposte nel tempo e nello spazio. </a:t>
            </a:r>
          </a:p>
          <a:p>
            <a:r>
              <a:rPr lang="it-IT" dirty="0"/>
              <a:t>Connette geografia e storia attraverso dati di analisi che provengono dalla demografia, dall’economia, dalle politiche nazionali, dalle relazioni fra Stati fotografando uno stato di fatto o prospettando scenari (in questo secondo caso è strumento del potere o delle aspirazioni di potenza)</a:t>
            </a:r>
          </a:p>
          <a:p>
            <a:endParaRPr lang="it-IT" dirty="0"/>
          </a:p>
        </p:txBody>
      </p:sp>
    </p:spTree>
    <p:extLst>
      <p:ext uri="{BB962C8B-B14F-4D97-AF65-F5344CB8AC3E}">
        <p14:creationId xmlns:p14="http://schemas.microsoft.com/office/powerpoint/2010/main" val="30362292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57CA2E-0DE3-461F-A043-2B7E0897F161}"/>
              </a:ext>
            </a:extLst>
          </p:cNvPr>
          <p:cNvSpPr>
            <a:spLocks noGrp="1"/>
          </p:cNvSpPr>
          <p:nvPr>
            <p:ph type="title"/>
          </p:nvPr>
        </p:nvSpPr>
        <p:spPr>
          <a:xfrm>
            <a:off x="2592925" y="624110"/>
            <a:ext cx="8911687" cy="772890"/>
          </a:xfrm>
        </p:spPr>
        <p:txBody>
          <a:bodyPr>
            <a:normAutofit/>
          </a:bodyPr>
          <a:lstStyle/>
          <a:p>
            <a:pPr algn="ctr"/>
            <a:r>
              <a:rPr lang="it-IT" sz="3200" dirty="0"/>
              <a:t>Fattori permanenti</a:t>
            </a:r>
          </a:p>
        </p:txBody>
      </p:sp>
      <p:sp>
        <p:nvSpPr>
          <p:cNvPr id="3" name="Segnaposto contenuto 2">
            <a:extLst>
              <a:ext uri="{FF2B5EF4-FFF2-40B4-BE49-F238E27FC236}">
                <a16:creationId xmlns:a16="http://schemas.microsoft.com/office/drawing/2014/main" id="{DFE2D722-9B29-474F-8F1A-0CAB110A0A23}"/>
              </a:ext>
            </a:extLst>
          </p:cNvPr>
          <p:cNvSpPr>
            <a:spLocks noGrp="1"/>
          </p:cNvSpPr>
          <p:nvPr>
            <p:ph idx="1"/>
          </p:nvPr>
        </p:nvSpPr>
        <p:spPr>
          <a:xfrm>
            <a:off x="2589212" y="1617133"/>
            <a:ext cx="8915400" cy="4294089"/>
          </a:xfrm>
        </p:spPr>
        <p:txBody>
          <a:bodyPr>
            <a:normAutofit lnSpcReduction="10000"/>
          </a:bodyPr>
          <a:lstStyle/>
          <a:p>
            <a:pPr algn="just"/>
            <a:r>
              <a:rPr lang="it-IT" dirty="0"/>
              <a:t>La dimensione geografica ha un valore geopolitico che tende a ridursi fino a diventare un handicap. </a:t>
            </a:r>
          </a:p>
          <a:p>
            <a:pPr algn="just"/>
            <a:endParaRPr lang="it-IT" dirty="0"/>
          </a:p>
          <a:p>
            <a:pPr algn="just"/>
            <a:r>
              <a:rPr lang="it-IT" dirty="0"/>
              <a:t>In passato dominavano le dimensioni territoriali e orizzontali, dal 1945 è cresciuta l’importanza  dei flussi. </a:t>
            </a:r>
          </a:p>
          <a:p>
            <a:pPr algn="just"/>
            <a:endParaRPr lang="it-IT" dirty="0"/>
          </a:p>
          <a:p>
            <a:pPr algn="just"/>
            <a:r>
              <a:rPr lang="it-IT" dirty="0"/>
              <a:t>La potenza e la ricchezza di uno Stato dipendono sempre più dall'essere inserito nei flussi globali inducendo la geopolitica dall’essere statica a diventare sempre più dinamica.</a:t>
            </a:r>
          </a:p>
          <a:p>
            <a:pPr marL="0" indent="0" algn="just">
              <a:buNone/>
            </a:pPr>
            <a:endParaRPr lang="it-IT" dirty="0"/>
          </a:p>
          <a:p>
            <a:pPr algn="just"/>
            <a:r>
              <a:rPr lang="it-IT" dirty="0"/>
              <a:t>Anche se il principale soggetto geopolitico - lo Stato - è rimasto territoriale  deve quindi conciliare la sua territorialità con un efficace inserimento nella rete dei flussi finanziari, informativi, dei servizi avanzati, tecnologici, </a:t>
            </a:r>
          </a:p>
        </p:txBody>
      </p:sp>
    </p:spTree>
    <p:extLst>
      <p:ext uri="{BB962C8B-B14F-4D97-AF65-F5344CB8AC3E}">
        <p14:creationId xmlns:p14="http://schemas.microsoft.com/office/powerpoint/2010/main" val="1630723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336C07-CFD5-406F-9862-65A7C00A8DBA}"/>
              </a:ext>
            </a:extLst>
          </p:cNvPr>
          <p:cNvSpPr>
            <a:spLocks noGrp="1"/>
          </p:cNvSpPr>
          <p:nvPr>
            <p:ph type="title"/>
          </p:nvPr>
        </p:nvSpPr>
        <p:spPr>
          <a:xfrm>
            <a:off x="2592925" y="624110"/>
            <a:ext cx="8911687" cy="772890"/>
          </a:xfrm>
        </p:spPr>
        <p:txBody>
          <a:bodyPr>
            <a:normAutofit/>
          </a:bodyPr>
          <a:lstStyle/>
          <a:p>
            <a:pPr algn="ctr"/>
            <a:r>
              <a:rPr lang="it-IT" sz="3200" dirty="0"/>
              <a:t>Fattori permanenti</a:t>
            </a:r>
          </a:p>
        </p:txBody>
      </p:sp>
      <p:sp>
        <p:nvSpPr>
          <p:cNvPr id="3" name="Segnaposto contenuto 2">
            <a:extLst>
              <a:ext uri="{FF2B5EF4-FFF2-40B4-BE49-F238E27FC236}">
                <a16:creationId xmlns:a16="http://schemas.microsoft.com/office/drawing/2014/main" id="{CCEE2B6D-F952-45B7-9B3E-459416195FED}"/>
              </a:ext>
            </a:extLst>
          </p:cNvPr>
          <p:cNvSpPr>
            <a:spLocks noGrp="1"/>
          </p:cNvSpPr>
          <p:nvPr>
            <p:ph idx="1"/>
          </p:nvPr>
        </p:nvSpPr>
        <p:spPr>
          <a:xfrm>
            <a:off x="2589212" y="1540933"/>
            <a:ext cx="8915400" cy="4370289"/>
          </a:xfrm>
        </p:spPr>
        <p:txBody>
          <a:bodyPr>
            <a:normAutofit/>
          </a:bodyPr>
          <a:lstStyle/>
          <a:p>
            <a:pPr algn="just"/>
            <a:r>
              <a:rPr lang="it-IT" dirty="0"/>
              <a:t>Al modello «impero territoriale» e «impero egemonico» si è sostituito quello dell’ «economia mondo» più vantaggioso perché non comporta i costi burocratici del mantenimento dell'ordine dell'impero, pur consentendo di trarne gli stessi vantaggi.</a:t>
            </a:r>
          </a:p>
          <a:p>
            <a:pPr algn="just"/>
            <a:endParaRPr lang="it-IT" dirty="0"/>
          </a:p>
          <a:p>
            <a:pPr algn="just"/>
            <a:r>
              <a:rPr lang="it-IT" dirty="0"/>
              <a:t>La sconfitta dell’URSS nella GF è sicuramente dovuta alla maggiore efficienza dei sistemi «economia mondo» dell'Occidente rispetto al modello dell’ «impero territoriale» ed «egemonico» del blocco sovietico. </a:t>
            </a:r>
          </a:p>
          <a:p>
            <a:pPr marL="0" indent="0" algn="just">
              <a:buNone/>
            </a:pPr>
            <a:endParaRPr lang="it-IT" dirty="0"/>
          </a:p>
          <a:p>
            <a:pPr algn="just"/>
            <a:r>
              <a:rPr lang="it-IT" dirty="0"/>
              <a:t>L'importanza dei fattori geografici e fisici sulla geopolitica non sono peraltro scomparsi. La posizione, gli stretti marittimi, la disponibilità d'acqua e di prodotti petroliferi, ecc., sono rimasti fattori essenziali e permanenti.</a:t>
            </a:r>
          </a:p>
        </p:txBody>
      </p:sp>
    </p:spTree>
    <p:extLst>
      <p:ext uri="{BB962C8B-B14F-4D97-AF65-F5344CB8AC3E}">
        <p14:creationId xmlns:p14="http://schemas.microsoft.com/office/powerpoint/2010/main" val="740120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78BACE-86B0-4967-9191-74205F6228D6}"/>
              </a:ext>
            </a:extLst>
          </p:cNvPr>
          <p:cNvSpPr>
            <a:spLocks noGrp="1"/>
          </p:cNvSpPr>
          <p:nvPr>
            <p:ph type="title"/>
          </p:nvPr>
        </p:nvSpPr>
        <p:spPr/>
        <p:txBody>
          <a:bodyPr>
            <a:normAutofit/>
          </a:bodyPr>
          <a:lstStyle/>
          <a:p>
            <a:pPr algn="ctr"/>
            <a:r>
              <a:rPr lang="it-IT" sz="3200" dirty="0"/>
              <a:t>Fattori variabili</a:t>
            </a:r>
          </a:p>
        </p:txBody>
      </p:sp>
      <p:sp>
        <p:nvSpPr>
          <p:cNvPr id="3" name="Segnaposto contenuto 2">
            <a:extLst>
              <a:ext uri="{FF2B5EF4-FFF2-40B4-BE49-F238E27FC236}">
                <a16:creationId xmlns:a16="http://schemas.microsoft.com/office/drawing/2014/main" id="{DDAFAFBE-0803-431E-85CF-72BECAA4BF17}"/>
              </a:ext>
            </a:extLst>
          </p:cNvPr>
          <p:cNvSpPr>
            <a:spLocks noGrp="1"/>
          </p:cNvSpPr>
          <p:nvPr>
            <p:ph idx="1"/>
          </p:nvPr>
        </p:nvSpPr>
        <p:spPr>
          <a:xfrm>
            <a:off x="2521478" y="1701800"/>
            <a:ext cx="8915400" cy="3777622"/>
          </a:xfrm>
        </p:spPr>
        <p:txBody>
          <a:bodyPr/>
          <a:lstStyle/>
          <a:p>
            <a:pPr algn="just"/>
            <a:r>
              <a:rPr lang="it-IT" dirty="0"/>
              <a:t>Demografia: il fattore di maggior rilievo è l'accelerazione della crescita demografica e il diverso tasso che essa fa registrare nei paesi in via di sviluppo e in quelli industrializzati. </a:t>
            </a:r>
          </a:p>
          <a:p>
            <a:pPr algn="just"/>
            <a:endParaRPr lang="it-IT" dirty="0"/>
          </a:p>
          <a:p>
            <a:pPr algn="just"/>
            <a:r>
              <a:rPr lang="it-IT" dirty="0"/>
              <a:t>Altri fattori importanti sono:</a:t>
            </a:r>
          </a:p>
          <a:p>
            <a:pPr lvl="1" algn="just"/>
            <a:r>
              <a:rPr lang="it-IT" dirty="0"/>
              <a:t>urbanizzazione selvaggia in gran parte del mondo NON occidentale</a:t>
            </a:r>
          </a:p>
          <a:p>
            <a:pPr lvl="1" algn="just"/>
            <a:r>
              <a:rPr lang="it-IT" dirty="0"/>
              <a:t>tendenza delle popolazioni ad ammassarsi lungo le coste, dove esistono migliori condizioni di integrazione nell'economia mondiale</a:t>
            </a:r>
          </a:p>
          <a:p>
            <a:pPr lvl="1" algn="just"/>
            <a:r>
              <a:rPr lang="it-IT" dirty="0"/>
              <a:t>invecchiamento della popolazione dei paesi industrializzati, che influisce sui costi sociali e quindi sulla competitività globale degli Stati occidentali.</a:t>
            </a:r>
          </a:p>
          <a:p>
            <a:pPr marL="457200" lvl="1" indent="0">
              <a:buNone/>
            </a:pPr>
            <a:endParaRPr lang="it-IT" dirty="0"/>
          </a:p>
        </p:txBody>
      </p:sp>
    </p:spTree>
    <p:extLst>
      <p:ext uri="{BB962C8B-B14F-4D97-AF65-F5344CB8AC3E}">
        <p14:creationId xmlns:p14="http://schemas.microsoft.com/office/powerpoint/2010/main" val="300504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A89306-5402-4E79-A2F9-15648D16B9D1}"/>
              </a:ext>
            </a:extLst>
          </p:cNvPr>
          <p:cNvSpPr>
            <a:spLocks noGrp="1"/>
          </p:cNvSpPr>
          <p:nvPr>
            <p:ph type="title"/>
          </p:nvPr>
        </p:nvSpPr>
        <p:spPr>
          <a:xfrm>
            <a:off x="2592925" y="624110"/>
            <a:ext cx="8911687" cy="755957"/>
          </a:xfrm>
        </p:spPr>
        <p:txBody>
          <a:bodyPr>
            <a:normAutofit/>
          </a:bodyPr>
          <a:lstStyle/>
          <a:p>
            <a:pPr algn="ctr"/>
            <a:r>
              <a:rPr lang="it-IT" sz="3200" dirty="0"/>
              <a:t>Fattori variabili</a:t>
            </a:r>
          </a:p>
        </p:txBody>
      </p:sp>
      <p:sp>
        <p:nvSpPr>
          <p:cNvPr id="3" name="Segnaposto contenuto 2">
            <a:extLst>
              <a:ext uri="{FF2B5EF4-FFF2-40B4-BE49-F238E27FC236}">
                <a16:creationId xmlns:a16="http://schemas.microsoft.com/office/drawing/2014/main" id="{9E98BE7B-D123-4057-A864-09593FD69D80}"/>
              </a:ext>
            </a:extLst>
          </p:cNvPr>
          <p:cNvSpPr>
            <a:spLocks noGrp="1"/>
          </p:cNvSpPr>
          <p:nvPr>
            <p:ph idx="1"/>
          </p:nvPr>
        </p:nvSpPr>
        <p:spPr>
          <a:xfrm>
            <a:off x="2589212" y="1651000"/>
            <a:ext cx="8915400" cy="4260222"/>
          </a:xfrm>
        </p:spPr>
        <p:txBody>
          <a:bodyPr>
            <a:normAutofit fontScale="92500" lnSpcReduction="10000"/>
          </a:bodyPr>
          <a:lstStyle/>
          <a:p>
            <a:pPr algn="just"/>
            <a:r>
              <a:rPr lang="it-IT" dirty="0"/>
              <a:t>Economia: dalle economie nazionali a quelle internazionali alla globalizzazione economica, alla crisi della globalizzazione</a:t>
            </a:r>
          </a:p>
          <a:p>
            <a:pPr marL="0" indent="0" algn="just">
              <a:buNone/>
            </a:pPr>
            <a:endParaRPr lang="it-IT" dirty="0"/>
          </a:p>
          <a:p>
            <a:pPr algn="just"/>
            <a:r>
              <a:rPr lang="it-IT" dirty="0"/>
              <a:t>Informazione: dai giornali, alla radio; dalla radio alla televisione; dalla televisione a Internet; da internet alle reti globali.</a:t>
            </a:r>
          </a:p>
          <a:p>
            <a:pPr algn="just"/>
            <a:endParaRPr lang="it-IT" dirty="0"/>
          </a:p>
          <a:p>
            <a:pPr algn="just"/>
            <a:r>
              <a:rPr lang="it-IT" dirty="0"/>
              <a:t>I flussi informativi circolano sulle reti globali con due conseguenze:</a:t>
            </a:r>
          </a:p>
          <a:p>
            <a:pPr lvl="1" algn="just"/>
            <a:r>
              <a:rPr lang="it-IT" dirty="0"/>
              <a:t>a) tendenza alla macro-regionalizzazione; </a:t>
            </a:r>
          </a:p>
          <a:p>
            <a:pPr lvl="1" algn="just"/>
            <a:r>
              <a:rPr lang="it-IT" dirty="0"/>
              <a:t>b) nascita di movimenti etnici e localistici</a:t>
            </a:r>
          </a:p>
          <a:p>
            <a:pPr lvl="1" algn="just"/>
            <a:endParaRPr lang="it-IT" dirty="0"/>
          </a:p>
          <a:p>
            <a:pPr algn="just"/>
            <a:r>
              <a:rPr lang="it-IT" dirty="0"/>
              <a:t>la geopolitica risente della rivoluzione dell'informazione, che influisce in modo rilevante sulla potenza militare e sulla ricchezza, e che obbliga a ripensare le funzioni e le strutture organizzative degli Stati-nazione.</a:t>
            </a:r>
          </a:p>
          <a:p>
            <a:pPr marL="0" indent="0">
              <a:buNone/>
            </a:pPr>
            <a:endParaRPr lang="it-IT" dirty="0"/>
          </a:p>
        </p:txBody>
      </p:sp>
    </p:spTree>
    <p:extLst>
      <p:ext uri="{BB962C8B-B14F-4D97-AF65-F5344CB8AC3E}">
        <p14:creationId xmlns:p14="http://schemas.microsoft.com/office/powerpoint/2010/main" val="2316727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451D20-E685-4F63-B700-A6456FF3FC85}"/>
              </a:ext>
            </a:extLst>
          </p:cNvPr>
          <p:cNvSpPr>
            <a:spLocks noGrp="1"/>
          </p:cNvSpPr>
          <p:nvPr>
            <p:ph type="title"/>
          </p:nvPr>
        </p:nvSpPr>
        <p:spPr>
          <a:xfrm>
            <a:off x="2592925" y="624110"/>
            <a:ext cx="8911687" cy="815223"/>
          </a:xfrm>
        </p:spPr>
        <p:txBody>
          <a:bodyPr>
            <a:normAutofit/>
          </a:bodyPr>
          <a:lstStyle/>
          <a:p>
            <a:pPr algn="ctr"/>
            <a:r>
              <a:rPr lang="it-IT" sz="3200" dirty="0"/>
              <a:t>Approcci e metodi </a:t>
            </a:r>
          </a:p>
        </p:txBody>
      </p:sp>
      <p:sp>
        <p:nvSpPr>
          <p:cNvPr id="3" name="Segnaposto contenuto 2">
            <a:extLst>
              <a:ext uri="{FF2B5EF4-FFF2-40B4-BE49-F238E27FC236}">
                <a16:creationId xmlns:a16="http://schemas.microsoft.com/office/drawing/2014/main" id="{E5233153-23AB-4285-BFA8-C75439B8E34B}"/>
              </a:ext>
            </a:extLst>
          </p:cNvPr>
          <p:cNvSpPr>
            <a:spLocks noGrp="1"/>
          </p:cNvSpPr>
          <p:nvPr>
            <p:ph idx="1"/>
          </p:nvPr>
        </p:nvSpPr>
        <p:spPr/>
        <p:txBody>
          <a:bodyPr>
            <a:normAutofit fontScale="92500" lnSpcReduction="10000"/>
          </a:bodyPr>
          <a:lstStyle/>
          <a:p>
            <a:pPr algn="just"/>
            <a:r>
              <a:rPr lang="it-IT" dirty="0"/>
              <a:t>Allo spazio fisico e geografico nel 900 si sono progressivamente aggiunti e sovrapporti quelli: economici, demografici, strategici, istituzionali, psicologici, culturali, religiosi.</a:t>
            </a:r>
          </a:p>
          <a:p>
            <a:pPr algn="just"/>
            <a:r>
              <a:rPr lang="it-IT" dirty="0"/>
              <a:t>All’attore tradizionale (lo Stato-Nazione) si sono progressivamente aggiunti e sovrapposti: istituzioni sovranazionali, organizzazioni sub-statali, forze transnazionali. </a:t>
            </a:r>
          </a:p>
          <a:p>
            <a:pPr algn="just"/>
            <a:r>
              <a:rPr lang="it-IT" dirty="0"/>
              <a:t>La geopolitica rimane con al centro lo Stato ma si caratterizza sempre più dal 1945 in poi per essere multidirezionale e multidisciplinare. </a:t>
            </a:r>
          </a:p>
          <a:p>
            <a:pPr algn="just"/>
            <a:r>
              <a:rPr lang="it-IT" dirty="0"/>
              <a:t>Ogni fattore e ogni attore ha un suo spazio specifico, che si incrocia con quello degli altri sul medesimo territorio</a:t>
            </a:r>
          </a:p>
          <a:p>
            <a:pPr algn="just"/>
            <a:r>
              <a:rPr lang="it-IT" dirty="0"/>
              <a:t>Non si tratta più di uno spazio fisico o reale, ma di spazi basati sugli interessi (nazionali, localistici, transnazionali, di ONG) e sulla capacità di raggiungerli</a:t>
            </a:r>
          </a:p>
          <a:p>
            <a:pPr algn="just"/>
            <a:r>
              <a:rPr lang="it-IT" dirty="0"/>
              <a:t>Cresce l’immaterialità.</a:t>
            </a:r>
          </a:p>
        </p:txBody>
      </p:sp>
    </p:spTree>
    <p:extLst>
      <p:ext uri="{BB962C8B-B14F-4D97-AF65-F5344CB8AC3E}">
        <p14:creationId xmlns:p14="http://schemas.microsoft.com/office/powerpoint/2010/main" val="15282064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35583F-CFD7-4928-94BD-B6653B3E4CCF}"/>
              </a:ext>
            </a:extLst>
          </p:cNvPr>
          <p:cNvSpPr>
            <a:spLocks noGrp="1"/>
          </p:cNvSpPr>
          <p:nvPr>
            <p:ph type="title"/>
          </p:nvPr>
        </p:nvSpPr>
        <p:spPr>
          <a:xfrm>
            <a:off x="2592925" y="624110"/>
            <a:ext cx="8911687" cy="688223"/>
          </a:xfrm>
        </p:spPr>
        <p:txBody>
          <a:bodyPr>
            <a:normAutofit fontScale="90000"/>
          </a:bodyPr>
          <a:lstStyle/>
          <a:p>
            <a:pPr marL="342900" lvl="0" indent="-342900" algn="ctr">
              <a:spcBef>
                <a:spcPts val="1000"/>
              </a:spcBef>
              <a:buClr>
                <a:srgbClr val="A53010"/>
              </a:buClr>
              <a:buFont typeface="Wingdings 3" charset="2"/>
              <a:buChar char=""/>
            </a:pPr>
            <a:r>
              <a:rPr lang="it-IT" sz="3200" dirty="0"/>
              <a:t>Approcci e metodi</a:t>
            </a:r>
            <a:br>
              <a:rPr lang="it-IT" sz="3200" dirty="0"/>
            </a:br>
            <a:r>
              <a:rPr lang="it-IT" sz="1300" dirty="0">
                <a:solidFill>
                  <a:prstClr val="black">
                    <a:lumMod val="75000"/>
                    <a:lumOff val="25000"/>
                  </a:prstClr>
                </a:solidFill>
                <a:ea typeface="+mn-ea"/>
                <a:cs typeface="+mn-cs"/>
              </a:rPr>
              <a:t>Cfr. Carlo Jean, Geopolitica in Enciclopedia del Novecento (1998) https://www.treccani.it/enciclopedia</a:t>
            </a:r>
            <a:br>
              <a:rPr lang="it-IT" sz="900" dirty="0">
                <a:solidFill>
                  <a:prstClr val="black">
                    <a:lumMod val="75000"/>
                    <a:lumOff val="25000"/>
                  </a:prstClr>
                </a:solidFill>
                <a:ea typeface="+mn-ea"/>
                <a:cs typeface="+mn-cs"/>
              </a:rPr>
            </a:br>
            <a:r>
              <a:rPr lang="it-IT" sz="3200" dirty="0"/>
              <a:t>  </a:t>
            </a:r>
            <a:br>
              <a:rPr lang="it-IT" sz="3200" dirty="0"/>
            </a:br>
            <a:endParaRPr lang="it-IT" sz="3200" dirty="0"/>
          </a:p>
        </p:txBody>
      </p:sp>
      <p:sp>
        <p:nvSpPr>
          <p:cNvPr id="3" name="Segnaposto contenuto 2">
            <a:extLst>
              <a:ext uri="{FF2B5EF4-FFF2-40B4-BE49-F238E27FC236}">
                <a16:creationId xmlns:a16="http://schemas.microsoft.com/office/drawing/2014/main" id="{B234A604-A32E-4095-B210-D82A6E4005DD}"/>
              </a:ext>
            </a:extLst>
          </p:cNvPr>
          <p:cNvSpPr>
            <a:spLocks noGrp="1"/>
          </p:cNvSpPr>
          <p:nvPr>
            <p:ph idx="1"/>
          </p:nvPr>
        </p:nvSpPr>
        <p:spPr>
          <a:xfrm>
            <a:off x="2589212" y="1761067"/>
            <a:ext cx="8915400" cy="4472823"/>
          </a:xfrm>
        </p:spPr>
        <p:txBody>
          <a:bodyPr>
            <a:normAutofit/>
          </a:bodyPr>
          <a:lstStyle/>
          <a:p>
            <a:pPr algn="just"/>
            <a:r>
              <a:rPr lang="it-IT" dirty="0"/>
              <a:t>6 approcci principali:</a:t>
            </a:r>
          </a:p>
          <a:p>
            <a:pPr lvl="1" algn="just"/>
            <a:r>
              <a:rPr lang="it-IT" dirty="0"/>
              <a:t>Storico: considera la dimensione spaziale degli attori e ne fornisce una rappresentazione geopolitica</a:t>
            </a:r>
          </a:p>
          <a:p>
            <a:pPr lvl="1" algn="just"/>
            <a:r>
              <a:rPr lang="it-IT" dirty="0"/>
              <a:t>Morfologico-geografico: analizza i fattori geopolitici permanenti e variabili con un metodo geografico, ponendo in relazione i diversi fattori valutandoli in relazione agli interessi e all’incidenza sulla </a:t>
            </a:r>
            <a:r>
              <a:rPr lang="it-IT" dirty="0" err="1"/>
              <a:t>valutaizone</a:t>
            </a:r>
            <a:r>
              <a:rPr lang="it-IT" dirty="0"/>
              <a:t>.</a:t>
            </a:r>
          </a:p>
          <a:p>
            <a:pPr lvl="1" algn="just"/>
            <a:r>
              <a:rPr lang="it-IT" dirty="0"/>
              <a:t>Funzionale: valuta il funzionamento e il significato di un’area considerata un’entità politica, economica, strategica….</a:t>
            </a:r>
          </a:p>
          <a:p>
            <a:pPr lvl="1" algn="just"/>
            <a:r>
              <a:rPr lang="it-IT" dirty="0"/>
              <a:t>di Potenza: si basa sull'individuazione di convergenze e conflittualità e sulla correlazione delle forze presenti nell'area, dado rilievo alle correlazioni </a:t>
            </a:r>
            <a:r>
              <a:rPr lang="it-IT" dirty="0" err="1"/>
              <a:t>esitenti</a:t>
            </a:r>
            <a:endParaRPr lang="it-IT" dirty="0"/>
          </a:p>
          <a:p>
            <a:pPr lvl="1" algn="just"/>
            <a:r>
              <a:rPr lang="it-IT" dirty="0"/>
              <a:t>Comportamentale: si basa sulla ricerca ed analisi delle intenzioni degli attori sui quali hanno influenza i meccanismi decisionali politici ed economici</a:t>
            </a:r>
          </a:p>
          <a:p>
            <a:pPr lvl="1" algn="just"/>
            <a:r>
              <a:rPr lang="it-IT" dirty="0"/>
              <a:t>Sistemico: combinazione di Potenza e Comportamentale dando uguale peso alle possibilità ed alle intenzioni. Non trascura gli altri. </a:t>
            </a:r>
          </a:p>
          <a:p>
            <a:pPr marL="457200" lvl="1" indent="0">
              <a:buNone/>
            </a:pPr>
            <a:endParaRPr lang="it-IT" dirty="0"/>
          </a:p>
        </p:txBody>
      </p:sp>
    </p:spTree>
    <p:extLst>
      <p:ext uri="{BB962C8B-B14F-4D97-AF65-F5344CB8AC3E}">
        <p14:creationId xmlns:p14="http://schemas.microsoft.com/office/powerpoint/2010/main" val="19818677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82DBF9-D954-4384-A592-43CFC8D111D8}"/>
              </a:ext>
            </a:extLst>
          </p:cNvPr>
          <p:cNvSpPr>
            <a:spLocks noGrp="1"/>
          </p:cNvSpPr>
          <p:nvPr>
            <p:ph type="title"/>
          </p:nvPr>
        </p:nvSpPr>
        <p:spPr>
          <a:xfrm>
            <a:off x="2592925" y="624110"/>
            <a:ext cx="8911687" cy="806757"/>
          </a:xfrm>
        </p:spPr>
        <p:txBody>
          <a:bodyPr>
            <a:normAutofit fontScale="90000"/>
          </a:bodyPr>
          <a:lstStyle/>
          <a:p>
            <a:pPr lvl="0" algn="ctr">
              <a:spcBef>
                <a:spcPts val="1000"/>
              </a:spcBef>
              <a:buClr>
                <a:srgbClr val="A53010"/>
              </a:buClr>
            </a:pPr>
            <a:r>
              <a:rPr lang="it-IT" sz="3200" dirty="0"/>
              <a:t>Approcci e metodi </a:t>
            </a:r>
            <a:br>
              <a:rPr lang="it-IT" sz="3200" dirty="0"/>
            </a:br>
            <a:r>
              <a:rPr lang="it-IT" sz="1300" dirty="0">
                <a:solidFill>
                  <a:prstClr val="black">
                    <a:lumMod val="75000"/>
                    <a:lumOff val="25000"/>
                  </a:prstClr>
                </a:solidFill>
                <a:ea typeface="+mn-ea"/>
                <a:cs typeface="+mn-cs"/>
              </a:rPr>
              <a:t>Cfr. Carlo Jean, Geopolitica in Enciclopedia del Novecento (1998) https://www.treccani.it/enciclopedia</a:t>
            </a:r>
            <a:br>
              <a:rPr lang="it-IT" sz="1300" dirty="0">
                <a:solidFill>
                  <a:prstClr val="black">
                    <a:lumMod val="75000"/>
                    <a:lumOff val="25000"/>
                  </a:prstClr>
                </a:solidFill>
                <a:ea typeface="+mn-ea"/>
                <a:cs typeface="+mn-cs"/>
              </a:rPr>
            </a:br>
            <a:endParaRPr lang="it-IT" sz="3200" dirty="0"/>
          </a:p>
        </p:txBody>
      </p:sp>
      <p:sp>
        <p:nvSpPr>
          <p:cNvPr id="3" name="Segnaposto contenuto 2">
            <a:extLst>
              <a:ext uri="{FF2B5EF4-FFF2-40B4-BE49-F238E27FC236}">
                <a16:creationId xmlns:a16="http://schemas.microsoft.com/office/drawing/2014/main" id="{D81D1156-22DD-4D1D-B81B-399BE746D548}"/>
              </a:ext>
            </a:extLst>
          </p:cNvPr>
          <p:cNvSpPr>
            <a:spLocks noGrp="1"/>
          </p:cNvSpPr>
          <p:nvPr>
            <p:ph idx="1"/>
          </p:nvPr>
        </p:nvSpPr>
        <p:spPr>
          <a:xfrm>
            <a:off x="2589212" y="1625599"/>
            <a:ext cx="8915400" cy="4809067"/>
          </a:xfrm>
        </p:spPr>
        <p:txBody>
          <a:bodyPr>
            <a:normAutofit fontScale="92500" lnSpcReduction="10000"/>
          </a:bodyPr>
          <a:lstStyle/>
          <a:p>
            <a:pPr algn="just"/>
            <a:r>
              <a:rPr lang="it-IT" sz="1900" dirty="0"/>
              <a:t>Qualsiasi metodologia di valutazione geopolitica comporta tre aspetti: </a:t>
            </a:r>
          </a:p>
          <a:p>
            <a:pPr lvl="1" algn="just"/>
            <a:r>
              <a:rPr lang="it-IT" sz="1700" dirty="0"/>
              <a:t>1) la definizione degli spazi, e quindi degli attori interni ed esterni, da considerare</a:t>
            </a:r>
          </a:p>
          <a:p>
            <a:pPr lvl="1" algn="just"/>
            <a:r>
              <a:rPr lang="it-IT" sz="1700" dirty="0"/>
              <a:t>2) i fattori da valutare; </a:t>
            </a:r>
          </a:p>
          <a:p>
            <a:pPr lvl="1" algn="just"/>
            <a:r>
              <a:rPr lang="it-IT" sz="1700" dirty="0"/>
              <a:t>3) le interconnessioni fra attori e fattori. </a:t>
            </a:r>
          </a:p>
          <a:p>
            <a:pPr algn="just"/>
            <a:r>
              <a:rPr lang="it-IT" sz="1900" dirty="0"/>
              <a:t>Esistono zone di interesse, d'influenza e d'azione, che sono di solito rappresentate con cerchi concentrici, </a:t>
            </a:r>
          </a:p>
          <a:p>
            <a:pPr algn="just"/>
            <a:r>
              <a:rPr lang="it-IT" sz="1900" dirty="0"/>
              <a:t>I fattori da considerare non vanno valutati in modo assoluto bensì relativo, tenendo conto delle interrelazioni fra di loro e fra i vari attori geopolitici che agiscono nello spazio prima delimitato. </a:t>
            </a:r>
          </a:p>
          <a:p>
            <a:pPr algn="just"/>
            <a:r>
              <a:rPr lang="it-IT" sz="1900" dirty="0"/>
              <a:t>La valutazione delle interazioni fra i vari attori e fattori mira infine a precisare gli interessi e a definire le politiche e le strategie per conseguirli. La tecnica impiegata è quella dell'‛impatto incrociato', molto più flessibile, creativo e in grado di tener conto degli aspetti qualitativi, e non solo quantitativi, rispetto a tecniche più rigide, quali quelle ispirate alla ‛teoria dei giochi’.</a:t>
            </a:r>
          </a:p>
        </p:txBody>
      </p:sp>
    </p:spTree>
    <p:extLst>
      <p:ext uri="{BB962C8B-B14F-4D97-AF65-F5344CB8AC3E}">
        <p14:creationId xmlns:p14="http://schemas.microsoft.com/office/powerpoint/2010/main" val="258707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A602B6-8A4C-4537-B67C-F0110267F2DC}"/>
              </a:ext>
            </a:extLst>
          </p:cNvPr>
          <p:cNvSpPr>
            <a:spLocks noGrp="1"/>
          </p:cNvSpPr>
          <p:nvPr>
            <p:ph type="title"/>
          </p:nvPr>
        </p:nvSpPr>
        <p:spPr>
          <a:xfrm>
            <a:off x="2592925" y="624110"/>
            <a:ext cx="8911687" cy="849090"/>
          </a:xfrm>
        </p:spPr>
        <p:txBody>
          <a:bodyPr>
            <a:normAutofit/>
          </a:bodyPr>
          <a:lstStyle/>
          <a:p>
            <a:pPr algn="ctr"/>
            <a:r>
              <a:rPr lang="it-IT" sz="3200" dirty="0"/>
              <a:t>La geopolitica: nozione e concetti generali</a:t>
            </a:r>
          </a:p>
        </p:txBody>
      </p:sp>
      <p:sp>
        <p:nvSpPr>
          <p:cNvPr id="3" name="Segnaposto contenuto 2">
            <a:extLst>
              <a:ext uri="{FF2B5EF4-FFF2-40B4-BE49-F238E27FC236}">
                <a16:creationId xmlns:a16="http://schemas.microsoft.com/office/drawing/2014/main" id="{779C10B5-ED39-4556-B086-F962B3938C22}"/>
              </a:ext>
            </a:extLst>
          </p:cNvPr>
          <p:cNvSpPr>
            <a:spLocks noGrp="1"/>
          </p:cNvSpPr>
          <p:nvPr>
            <p:ph idx="1"/>
          </p:nvPr>
        </p:nvSpPr>
        <p:spPr/>
        <p:txBody>
          <a:bodyPr/>
          <a:lstStyle/>
          <a:p>
            <a:r>
              <a:rPr lang="it-IT" dirty="0"/>
              <a:t>La geopolitica (definita  in origine anche «scienza maledetta») è:</a:t>
            </a:r>
          </a:p>
          <a:p>
            <a:pPr lvl="1"/>
            <a:r>
              <a:rPr lang="it-IT" dirty="0"/>
              <a:t>REALISTICA</a:t>
            </a:r>
          </a:p>
          <a:p>
            <a:pPr lvl="1"/>
            <a:r>
              <a:rPr lang="it-IT" dirty="0"/>
              <a:t>CONFLITTUALE</a:t>
            </a:r>
          </a:p>
          <a:p>
            <a:pPr lvl="1"/>
            <a:r>
              <a:rPr lang="it-IT" dirty="0"/>
              <a:t>DETERMINISTICA DELLA POLITICA</a:t>
            </a:r>
          </a:p>
          <a:p>
            <a:r>
              <a:rPr lang="it-IT" dirty="0"/>
              <a:t>In grado di concettualizzare ex post decisioni prese</a:t>
            </a:r>
          </a:p>
          <a:p>
            <a:r>
              <a:rPr lang="it-IT" dirty="0"/>
              <a:t>Finalizzata all’acquisizione del consenso e quindi alla propaganda</a:t>
            </a:r>
          </a:p>
          <a:p>
            <a:r>
              <a:rPr lang="it-IT" dirty="0"/>
              <a:t>Fondamentale a definire scenari, interessi, obbiettivi, strategie, politiche</a:t>
            </a:r>
          </a:p>
          <a:p>
            <a:r>
              <a:rPr lang="it-IT" dirty="0"/>
              <a:t>Non è MAI neutrale ma è FUNZIONALE alle politiche interne ed esterne </a:t>
            </a:r>
          </a:p>
          <a:p>
            <a:endParaRPr lang="it-IT" dirty="0"/>
          </a:p>
          <a:p>
            <a:pPr lvl="1"/>
            <a:endParaRPr lang="it-IT" dirty="0"/>
          </a:p>
        </p:txBody>
      </p:sp>
    </p:spTree>
    <p:extLst>
      <p:ext uri="{BB962C8B-B14F-4D97-AF65-F5344CB8AC3E}">
        <p14:creationId xmlns:p14="http://schemas.microsoft.com/office/powerpoint/2010/main" val="3724365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8DF652-18E2-4F1C-AC59-D3F7B004C3EE}"/>
              </a:ext>
            </a:extLst>
          </p:cNvPr>
          <p:cNvSpPr>
            <a:spLocks noGrp="1"/>
          </p:cNvSpPr>
          <p:nvPr>
            <p:ph type="title"/>
          </p:nvPr>
        </p:nvSpPr>
        <p:spPr>
          <a:xfrm>
            <a:off x="2592925" y="624110"/>
            <a:ext cx="8911687" cy="730557"/>
          </a:xfrm>
        </p:spPr>
        <p:txBody>
          <a:bodyPr>
            <a:normAutofit/>
          </a:bodyPr>
          <a:lstStyle/>
          <a:p>
            <a:pPr algn="ctr"/>
            <a:r>
              <a:rPr lang="it-IT" sz="3200" dirty="0"/>
              <a:t>La geopolitica: nozione e concetti generali</a:t>
            </a:r>
          </a:p>
        </p:txBody>
      </p:sp>
      <p:sp>
        <p:nvSpPr>
          <p:cNvPr id="3" name="Segnaposto contenuto 2">
            <a:extLst>
              <a:ext uri="{FF2B5EF4-FFF2-40B4-BE49-F238E27FC236}">
                <a16:creationId xmlns:a16="http://schemas.microsoft.com/office/drawing/2014/main" id="{E9EA4BD1-6585-46F8-9234-F567E7472EC9}"/>
              </a:ext>
            </a:extLst>
          </p:cNvPr>
          <p:cNvSpPr>
            <a:spLocks noGrp="1"/>
          </p:cNvSpPr>
          <p:nvPr>
            <p:ph idx="1"/>
          </p:nvPr>
        </p:nvSpPr>
        <p:spPr/>
        <p:txBody>
          <a:bodyPr/>
          <a:lstStyle/>
          <a:p>
            <a:r>
              <a:rPr lang="it-IT" dirty="0"/>
              <a:t>Geografia, storiografia, economia, psicologia, demografia, strategia sono parti di una valutazione che viene composta in uno SPAZIO</a:t>
            </a:r>
          </a:p>
          <a:p>
            <a:r>
              <a:rPr lang="it-IT" dirty="0"/>
              <a:t>Questo spazio è normalmente di natura territoriale, ma può assumere i contorni meno determinati dell’immaterialità quando è funzionale all’obbiettivo prefissato</a:t>
            </a:r>
          </a:p>
          <a:p>
            <a:r>
              <a:rPr lang="it-IT" dirty="0"/>
              <a:t>Mantiene – specie nelle fasi di transizione – un significativo livello di incertezza e imprevedibilità che si individua (ad esempio) nelle</a:t>
            </a:r>
          </a:p>
          <a:p>
            <a:pPr lvl="1"/>
            <a:r>
              <a:rPr lang="it-IT" dirty="0"/>
              <a:t>Gerarchie di potenza  (carattere interno e internazionale)</a:t>
            </a:r>
          </a:p>
          <a:p>
            <a:pPr lvl="1"/>
            <a:r>
              <a:rPr lang="it-IT" dirty="0"/>
              <a:t>Divisione del lavoro (carattere internazionale)</a:t>
            </a:r>
          </a:p>
          <a:p>
            <a:pPr lvl="1"/>
            <a:r>
              <a:rPr lang="it-IT" dirty="0"/>
              <a:t>Ricchezza (anche in termini di capacità produttive della stessa)</a:t>
            </a:r>
          </a:p>
          <a:p>
            <a:pPr lvl="1"/>
            <a:r>
              <a:rPr lang="it-IT" dirty="0"/>
              <a:t>Tecnologia</a:t>
            </a:r>
          </a:p>
        </p:txBody>
      </p:sp>
    </p:spTree>
    <p:extLst>
      <p:ext uri="{BB962C8B-B14F-4D97-AF65-F5344CB8AC3E}">
        <p14:creationId xmlns:p14="http://schemas.microsoft.com/office/powerpoint/2010/main" val="125801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4BDAAE-C083-446F-9D73-449B7D486DB4}"/>
              </a:ext>
            </a:extLst>
          </p:cNvPr>
          <p:cNvSpPr>
            <a:spLocks noGrp="1"/>
          </p:cNvSpPr>
          <p:nvPr>
            <p:ph type="title"/>
          </p:nvPr>
        </p:nvSpPr>
        <p:spPr/>
        <p:txBody>
          <a:bodyPr/>
          <a:lstStyle/>
          <a:p>
            <a:pPr algn="ctr"/>
            <a:r>
              <a:rPr lang="it-IT" dirty="0"/>
              <a:t>Le origini tedesche: </a:t>
            </a:r>
            <a:r>
              <a:rPr lang="it-IT" dirty="0" err="1"/>
              <a:t>F.Ratzel</a:t>
            </a:r>
            <a:endParaRPr lang="it-IT" dirty="0"/>
          </a:p>
        </p:txBody>
      </p:sp>
      <p:sp>
        <p:nvSpPr>
          <p:cNvPr id="3" name="Segnaposto contenuto 2">
            <a:extLst>
              <a:ext uri="{FF2B5EF4-FFF2-40B4-BE49-F238E27FC236}">
                <a16:creationId xmlns:a16="http://schemas.microsoft.com/office/drawing/2014/main" id="{9D562A35-93F7-4F37-9954-03B15C1BF21B}"/>
              </a:ext>
            </a:extLst>
          </p:cNvPr>
          <p:cNvSpPr>
            <a:spLocks noGrp="1"/>
          </p:cNvSpPr>
          <p:nvPr>
            <p:ph idx="1"/>
          </p:nvPr>
        </p:nvSpPr>
        <p:spPr/>
        <p:txBody>
          <a:bodyPr>
            <a:normAutofit lnSpcReduction="10000"/>
          </a:bodyPr>
          <a:lstStyle/>
          <a:p>
            <a:r>
              <a:rPr lang="it-IT" dirty="0"/>
              <a:t>La geopolitica si definisce nel passaggio dalla geografia politica (</a:t>
            </a:r>
            <a:r>
              <a:rPr lang="it-IT" dirty="0" err="1"/>
              <a:t>Friederich</a:t>
            </a:r>
            <a:r>
              <a:rPr lang="it-IT" dirty="0"/>
              <a:t> </a:t>
            </a:r>
            <a:r>
              <a:rPr lang="it-IT" dirty="0" err="1"/>
              <a:t>Ratzel</a:t>
            </a:r>
            <a:r>
              <a:rPr lang="it-IT" dirty="0"/>
              <a:t> – 1844-1904 – tedesco, non utilizzerà mai questo termine). </a:t>
            </a:r>
          </a:p>
          <a:p>
            <a:pPr lvl="1"/>
            <a:r>
              <a:rPr lang="it-IT" dirty="0"/>
              <a:t>Lo Stato è creato dall’uomo su un territorio cui aderisce in modo più o meno preciso; </a:t>
            </a:r>
          </a:p>
          <a:p>
            <a:pPr lvl="1"/>
            <a:r>
              <a:rPr lang="it-IT" dirty="0"/>
              <a:t>il territorio determina la crescita, lo sviluppo e la potenza di uno Stato;</a:t>
            </a:r>
          </a:p>
          <a:p>
            <a:pPr lvl="1"/>
            <a:r>
              <a:rPr lang="it-IT" dirty="0"/>
              <a:t>Stato, territorio e uomini non sono un organismo statico ma dinamico, con un proprio ciclo di vita; come un essere vivente al cui interno interagiscono i propri organismi che fra loro interagiscono; </a:t>
            </a:r>
          </a:p>
          <a:p>
            <a:pPr lvl="1"/>
            <a:r>
              <a:rPr lang="it-IT" dirty="0"/>
              <a:t>Crescita economica, crescita demografica, crescita culturale significa procedere nella direzione dello «spazio vitale»</a:t>
            </a:r>
          </a:p>
          <a:p>
            <a:pPr lvl="1"/>
            <a:r>
              <a:rPr lang="it-IT" dirty="0"/>
              <a:t>Influenza su </a:t>
            </a:r>
            <a:r>
              <a:rPr lang="it-IT" dirty="0" err="1"/>
              <a:t>Ratzel</a:t>
            </a:r>
            <a:r>
              <a:rPr lang="it-IT" dirty="0"/>
              <a:t> del contesto territoriale dei popoli germanici, del processo di costruzione statale, della pressione della Francia e della Russia, dei molti popoli di lingua tedesca</a:t>
            </a:r>
          </a:p>
        </p:txBody>
      </p:sp>
    </p:spTree>
    <p:extLst>
      <p:ext uri="{BB962C8B-B14F-4D97-AF65-F5344CB8AC3E}">
        <p14:creationId xmlns:p14="http://schemas.microsoft.com/office/powerpoint/2010/main" val="359935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4BDAAE-C083-446F-9D73-449B7D486DB4}"/>
              </a:ext>
            </a:extLst>
          </p:cNvPr>
          <p:cNvSpPr>
            <a:spLocks noGrp="1"/>
          </p:cNvSpPr>
          <p:nvPr>
            <p:ph type="title"/>
          </p:nvPr>
        </p:nvSpPr>
        <p:spPr/>
        <p:txBody>
          <a:bodyPr/>
          <a:lstStyle/>
          <a:p>
            <a:pPr algn="ctr"/>
            <a:r>
              <a:rPr lang="it-IT" dirty="0"/>
              <a:t>Le origini tedesche: </a:t>
            </a:r>
            <a:r>
              <a:rPr lang="it-IT" dirty="0" err="1"/>
              <a:t>F.Ratzel</a:t>
            </a:r>
            <a:endParaRPr lang="it-IT" dirty="0"/>
          </a:p>
        </p:txBody>
      </p:sp>
      <p:sp>
        <p:nvSpPr>
          <p:cNvPr id="3" name="Segnaposto contenuto 2">
            <a:extLst>
              <a:ext uri="{FF2B5EF4-FFF2-40B4-BE49-F238E27FC236}">
                <a16:creationId xmlns:a16="http://schemas.microsoft.com/office/drawing/2014/main" id="{9D562A35-93F7-4F37-9954-03B15C1BF21B}"/>
              </a:ext>
            </a:extLst>
          </p:cNvPr>
          <p:cNvSpPr>
            <a:spLocks noGrp="1"/>
          </p:cNvSpPr>
          <p:nvPr>
            <p:ph idx="1"/>
          </p:nvPr>
        </p:nvSpPr>
        <p:spPr/>
        <p:txBody>
          <a:bodyPr>
            <a:normAutofit lnSpcReduction="10000"/>
          </a:bodyPr>
          <a:lstStyle/>
          <a:p>
            <a:r>
              <a:rPr lang="it-IT" dirty="0"/>
              <a:t>Già in quest’approccio è chiara la tendenza espansionista che viene legata innanzitutto alla coesione religiosa, sociale, linguistica ed all’omogeneità territoriale</a:t>
            </a:r>
          </a:p>
          <a:p>
            <a:r>
              <a:rPr lang="it-IT" dirty="0"/>
              <a:t>In secondo luogo: più lo spazio si ingrandisce o potenzialmente si può ingrandire, più cresce l’energia di quello Stato e della sua comunità organica.</a:t>
            </a:r>
          </a:p>
          <a:p>
            <a:pPr lvl="1"/>
            <a:r>
              <a:rPr lang="it-IT" dirty="0"/>
              <a:t>Tre fattori di potenza: a) commercio; b) linee commerciali (porti, fiumi, ferrovie); c) incremento demografico (da lui identificato come principale fattore di potenza)</a:t>
            </a:r>
          </a:p>
          <a:p>
            <a:r>
              <a:rPr lang="it-IT" dirty="0"/>
              <a:t>Nel 1901 pubblica Spazio Vitale (</a:t>
            </a:r>
            <a:r>
              <a:rPr lang="it-IT" dirty="0" err="1"/>
              <a:t>Labensraum</a:t>
            </a:r>
            <a:r>
              <a:rPr lang="it-IT" dirty="0"/>
              <a:t>) nel quale afferma come lo stato tedesco doveva necessariamente svilupparsi verso regioni geograficamente simili (non affermerà mai che ciò doveva avvenire con la guerra o attraverso fattori etnici o di sangue: strumentalizzazione) </a:t>
            </a:r>
          </a:p>
        </p:txBody>
      </p:sp>
    </p:spTree>
    <p:extLst>
      <p:ext uri="{BB962C8B-B14F-4D97-AF65-F5344CB8AC3E}">
        <p14:creationId xmlns:p14="http://schemas.microsoft.com/office/powerpoint/2010/main" val="182928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4BDAAE-C083-446F-9D73-449B7D486DB4}"/>
              </a:ext>
            </a:extLst>
          </p:cNvPr>
          <p:cNvSpPr>
            <a:spLocks noGrp="1"/>
          </p:cNvSpPr>
          <p:nvPr>
            <p:ph type="title"/>
          </p:nvPr>
        </p:nvSpPr>
        <p:spPr/>
        <p:txBody>
          <a:bodyPr/>
          <a:lstStyle/>
          <a:p>
            <a:pPr algn="ctr"/>
            <a:r>
              <a:rPr lang="it-IT" dirty="0"/>
              <a:t>Le origini francesi</a:t>
            </a:r>
          </a:p>
        </p:txBody>
      </p:sp>
      <p:sp>
        <p:nvSpPr>
          <p:cNvPr id="3" name="Segnaposto contenuto 2">
            <a:extLst>
              <a:ext uri="{FF2B5EF4-FFF2-40B4-BE49-F238E27FC236}">
                <a16:creationId xmlns:a16="http://schemas.microsoft.com/office/drawing/2014/main" id="{9D562A35-93F7-4F37-9954-03B15C1BF21B}"/>
              </a:ext>
            </a:extLst>
          </p:cNvPr>
          <p:cNvSpPr>
            <a:spLocks noGrp="1"/>
          </p:cNvSpPr>
          <p:nvPr>
            <p:ph idx="1"/>
          </p:nvPr>
        </p:nvSpPr>
        <p:spPr/>
        <p:txBody>
          <a:bodyPr>
            <a:normAutofit/>
          </a:bodyPr>
          <a:lstStyle/>
          <a:p>
            <a:r>
              <a:rPr lang="it-IT" dirty="0"/>
              <a:t>Al determinismo di </a:t>
            </a:r>
            <a:r>
              <a:rPr lang="it-IT" dirty="0" err="1"/>
              <a:t>Ratzel</a:t>
            </a:r>
            <a:r>
              <a:rPr lang="it-IT" dirty="0"/>
              <a:t> si contrappose la scuola del «possibilismo» francese che rigettò di fatto il concetto di spazio vitale a favore del primato della «posizione» dello Stato e, quindi della differenziazione regionale che esiste fra essi. </a:t>
            </a:r>
          </a:p>
          <a:p>
            <a:r>
              <a:rPr lang="it-IT" dirty="0"/>
              <a:t>Supremazia dell’idea di Nazione a quella di Stato.</a:t>
            </a:r>
          </a:p>
          <a:p>
            <a:r>
              <a:rPr lang="it-IT" dirty="0"/>
              <a:t>Alcuni esponenti: Paul Vidal de La </a:t>
            </a:r>
            <a:r>
              <a:rPr lang="it-IT" dirty="0" err="1"/>
              <a:t>Blanche</a:t>
            </a:r>
            <a:r>
              <a:rPr lang="it-IT" dirty="0"/>
              <a:t> e </a:t>
            </a:r>
            <a:r>
              <a:rPr lang="it-IT" dirty="0" err="1"/>
              <a:t>Camille</a:t>
            </a:r>
            <a:r>
              <a:rPr lang="it-IT" dirty="0"/>
              <a:t> </a:t>
            </a:r>
            <a:r>
              <a:rPr lang="it-IT" dirty="0" err="1"/>
              <a:t>Vallaux</a:t>
            </a:r>
            <a:r>
              <a:rPr lang="it-IT" dirty="0"/>
              <a:t> entrambi geografi e legati alla storia francese. Il secondo dedicò parte delle sue riflessioni all’oceanografia (è considerato uno dei padri) e, nel nostro contesto, al ruolo ed alla posizione della Francia rispetto all’oceano ed al canale della Manica. </a:t>
            </a:r>
          </a:p>
        </p:txBody>
      </p:sp>
    </p:spTree>
    <p:extLst>
      <p:ext uri="{BB962C8B-B14F-4D97-AF65-F5344CB8AC3E}">
        <p14:creationId xmlns:p14="http://schemas.microsoft.com/office/powerpoint/2010/main" val="84073482"/>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1141</TotalTime>
  <Words>6901</Words>
  <Application>Microsoft Office PowerPoint</Application>
  <PresentationFormat>Widescreen</PresentationFormat>
  <Paragraphs>388</Paragraphs>
  <Slides>46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46</vt:i4>
      </vt:variant>
    </vt:vector>
  </HeadingPairs>
  <TitlesOfParts>
    <vt:vector size="50" baseType="lpstr">
      <vt:lpstr>Arial</vt:lpstr>
      <vt:lpstr>Century Gothic</vt:lpstr>
      <vt:lpstr>Wingdings 3</vt:lpstr>
      <vt:lpstr>Filo</vt:lpstr>
      <vt:lpstr>La geopolitica: nozione e concetti generali</vt:lpstr>
      <vt:lpstr>La geopolitica: nozione e concetti generali</vt:lpstr>
      <vt:lpstr>La geopolitica: nozione e concetti generali</vt:lpstr>
      <vt:lpstr>La geopolitica: nozione e concetti generali</vt:lpstr>
      <vt:lpstr>La geopolitica: nozione e concetti generali</vt:lpstr>
      <vt:lpstr>La geopolitica: nozione e concetti generali</vt:lpstr>
      <vt:lpstr>Le origini tedesche: F.Ratzel</vt:lpstr>
      <vt:lpstr>Le origini tedesche: F.Ratzel</vt:lpstr>
      <vt:lpstr>Le origini francesi</vt:lpstr>
      <vt:lpstr>Geopolitica classica e geopolitica globale C.Jean, Geopolitica in  https://www.treccani.it/enciclopedia/geopolitica </vt:lpstr>
      <vt:lpstr>Geopolitica classica e geopolitica globale C.Jean, Geopolitica in  https://www.treccani.it/enciclopedia/geopolitica </vt:lpstr>
      <vt:lpstr>Dalla geopolitica classica alla geopolitica post 1945</vt:lpstr>
      <vt:lpstr>Gli Shift of Power in età contemporanea</vt:lpstr>
      <vt:lpstr>Gli oggetti della geopolitica </vt:lpstr>
      <vt:lpstr>La geopolitica durante e dopo la guerra fredda</vt:lpstr>
      <vt:lpstr>Definizioni di geopolitica e interrelazioni</vt:lpstr>
      <vt:lpstr>Definizioni di geopolitica e interrelazioni C.Jean, Geopolitica in  https://www.treccani.it/enciclopedia/geopolitica</vt:lpstr>
      <vt:lpstr>Definizioni di geopolitica e interrelazioni C.Jean, Geopolitica in  https://www.treccani.it/enciclopedia/geopolitica </vt:lpstr>
      <vt:lpstr>Definizioni di geopolitica e interrelazioni C.Jean, Geopolitica in  https://www.treccani.it/enciclopedia/geopolitica</vt:lpstr>
      <vt:lpstr>Definizioni di geopolitica e interrelazioni C.Jean, Geopolitica in  https://www.treccani.it/enciclopedia/geopolitica</vt:lpstr>
      <vt:lpstr>Alcuni elementi ricorrenti nella storia Spazio e territorio</vt:lpstr>
      <vt:lpstr>Alcuni elementi ricorrenti nella storia Spazio e territorio</vt:lpstr>
      <vt:lpstr>Alcuni elementi ricorrenti nella storia Spazio e territorio</vt:lpstr>
      <vt:lpstr>Alcuni elementi ricorrenti nella storia Forza centrifuga e forza centripeta: coesione o dissoluzione degli Stati  </vt:lpstr>
      <vt:lpstr>Alcuni elementi ricorrenti nella storia Forza centrifuga e forza centripeta: coesione o dissoluzione degli Stati </vt:lpstr>
      <vt:lpstr>Alcuni elementi ricorrenti nella storia Forza centrifuga e forza centripeta: coesione o dissoluzione degli Stati </vt:lpstr>
      <vt:lpstr>Alcuni elementi ricorrenti nella storia Forza centrifuga e forza centripeta: coesione o dissoluzione degli Stati </vt:lpstr>
      <vt:lpstr>Alcuni elementi ricorrenti nella storia Forza centrifuga e forza centripeta: coesione o dissoluzione degli Stati </vt:lpstr>
      <vt:lpstr>Alcuni concetti ricorrenti nella storia  Il concetto di confine </vt:lpstr>
      <vt:lpstr>Alcuni concetti ricorrenti nella storia  Il concetto di confine</vt:lpstr>
      <vt:lpstr>Alcuni concetti ricorrenti nella storia  Il concetto di confine. Il caso USA </vt:lpstr>
      <vt:lpstr>Alcuni concetti ricorrenti nella storia  Il concetto di confine. Il caso USA</vt:lpstr>
      <vt:lpstr>Alcuni concetti ricorrenti nella storia  Il concetto di confine </vt:lpstr>
      <vt:lpstr>Alcuni concetti ricorrenti nella storia  Il concetto di confine a cavallo del XXI Secolo </vt:lpstr>
      <vt:lpstr>Lista delle dispute territoriali (fra Stati) attualmente  in corso (non necessariamente belliche). No dispute intrastatali e/o tribali </vt:lpstr>
      <vt:lpstr>Alcuni termini ricorrenti</vt:lpstr>
      <vt:lpstr>Alcuni termini ricorrenti nelle analisi geopolitiche e nella storia del Novecento</vt:lpstr>
      <vt:lpstr>Fattori permanenti e fattori variabili Cfr. Carlo Jean, Geopolitica in Enciclopedia del Novecento (1998) </vt:lpstr>
      <vt:lpstr>Fattori permanenti</vt:lpstr>
      <vt:lpstr>Fattori permanenti</vt:lpstr>
      <vt:lpstr>Fattori permanenti</vt:lpstr>
      <vt:lpstr>Fattori variabili</vt:lpstr>
      <vt:lpstr>Fattori variabili</vt:lpstr>
      <vt:lpstr>Approcci e metodi </vt:lpstr>
      <vt:lpstr>Approcci e metodi Cfr. Carlo Jean, Geopolitica in Enciclopedia del Novecento (1998) https://www.treccani.it/enciclopedia    </vt:lpstr>
      <vt:lpstr>Approcci e metodi  Cfr. Carlo Jean, Geopolitica in Enciclopedia del Novecento (1998) https://www.treccani.it/enciclopedia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geopolitica: nozione e concetti generali</dc:title>
  <dc:creator>utente</dc:creator>
  <cp:lastModifiedBy>utente</cp:lastModifiedBy>
  <cp:revision>88</cp:revision>
  <dcterms:created xsi:type="dcterms:W3CDTF">2020-12-18T17:32:22Z</dcterms:created>
  <dcterms:modified xsi:type="dcterms:W3CDTF">2023-12-18T15:19:24Z</dcterms:modified>
</cp:coreProperties>
</file>