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AB8EE-3A98-944E-8F37-48F9A1EE95F5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2B75C-EE34-014F-8148-2D120FB7C9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454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>
                <a:latin typeface="Arial" charset="0"/>
              </a:rPr>
              <a:t>Una buona regola è mantenere la differenza fra Tint del prodotto e la Test =25°C</a:t>
            </a:r>
          </a:p>
          <a:p>
            <a:r>
              <a:rPr lang="it-IT">
                <a:latin typeface="Arial" charset="0"/>
              </a:rPr>
              <a:t>Al cuore è necessario raggiungere T=68°C (--&gt; distruzione micro patogeni)</a:t>
            </a:r>
          </a:p>
          <a:p>
            <a:r>
              <a:rPr lang="it-IT">
                <a:latin typeface="Arial" charset="0"/>
              </a:rPr>
              <a:t>la Test deve essere max 75 °C perchè altrimenti si osservano danni sulle porzioni esterne del prodotto</a:t>
            </a:r>
          </a:p>
          <a:p>
            <a:r>
              <a:rPr lang="it-IT">
                <a:latin typeface="Arial" charset="0"/>
              </a:rPr>
              <a:t>generalmente l'intero processo dura 2h.</a:t>
            </a:r>
          </a:p>
        </p:txBody>
      </p:sp>
      <p:sp>
        <p:nvSpPr>
          <p:cNvPr id="5427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AD9606-1BFC-1649-B9D8-7EDAFE8B55DA}" type="slidenum">
              <a:rPr lang="it-IT" sz="1200" b="0">
                <a:cs typeface="Arial" charset="0"/>
              </a:rPr>
              <a:pPr eaLnBrk="1" hangingPunct="1"/>
              <a:t>1</a:t>
            </a:fld>
            <a:endParaRPr lang="it-IT" sz="1200" b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69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89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5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71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86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60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7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079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21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9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25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88AA8-5123-D34B-8804-7A5A200A1444}" type="datetimeFigureOut">
              <a:rPr lang="it-IT" smtClean="0"/>
              <a:t>21/07/20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EA02E-06E5-1D46-B196-A4A7E06728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18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9"/>
          <p:cNvSpPr>
            <a:spLocks noChangeArrowheads="1"/>
          </p:cNvSpPr>
          <p:nvPr/>
        </p:nvSpPr>
        <p:spPr bwMode="auto">
          <a:xfrm>
            <a:off x="4714875" y="571500"/>
            <a:ext cx="3214688" cy="402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2000">
                <a:solidFill>
                  <a:srgbClr val="0000FF"/>
                </a:solidFill>
              </a:rPr>
              <a:t>DIAGRAMMA DI FLUSSO </a:t>
            </a:r>
          </a:p>
          <a:p>
            <a:pPr algn="ctr"/>
            <a:endParaRPr lang="it-IT" sz="2000">
              <a:solidFill>
                <a:srgbClr val="0000FF"/>
              </a:solidFill>
            </a:endParaRPr>
          </a:p>
          <a:p>
            <a:pPr algn="ctr"/>
            <a:r>
              <a:rPr lang="it-IT" sz="2000">
                <a:solidFill>
                  <a:srgbClr val="0000FF"/>
                </a:solidFill>
              </a:rPr>
              <a:t>PROCESSO DI PRODUZIONE DEL </a:t>
            </a:r>
            <a:r>
              <a:rPr lang="it-IT" sz="2000">
                <a:solidFill>
                  <a:srgbClr val="FF0000"/>
                </a:solidFill>
              </a:rPr>
              <a:t>PROSCIUTTO COTTO </a:t>
            </a:r>
          </a:p>
        </p:txBody>
      </p:sp>
      <p:grpSp>
        <p:nvGrpSpPr>
          <p:cNvPr id="53250" name="Gruppo 92"/>
          <p:cNvGrpSpPr>
            <a:grpSpLocks/>
          </p:cNvGrpSpPr>
          <p:nvPr/>
        </p:nvGrpSpPr>
        <p:grpSpPr bwMode="auto">
          <a:xfrm>
            <a:off x="71438" y="0"/>
            <a:ext cx="5072062" cy="6727825"/>
            <a:chOff x="-5072098" y="0"/>
            <a:chExt cx="5072098" cy="6727290"/>
          </a:xfrm>
        </p:grpSpPr>
        <p:grpSp>
          <p:nvGrpSpPr>
            <p:cNvPr id="53253" name="Gruppo 59"/>
            <p:cNvGrpSpPr>
              <a:grpSpLocks/>
            </p:cNvGrpSpPr>
            <p:nvPr/>
          </p:nvGrpSpPr>
          <p:grpSpPr bwMode="auto">
            <a:xfrm>
              <a:off x="-5072098" y="0"/>
              <a:ext cx="5072098" cy="6727290"/>
              <a:chOff x="-1071570" y="0"/>
              <a:chExt cx="5072098" cy="6727290"/>
            </a:xfrm>
          </p:grpSpPr>
          <p:sp>
            <p:nvSpPr>
              <p:cNvPr id="53268" name="CasellaDiTesto 3"/>
              <p:cNvSpPr txBox="1">
                <a:spLocks noChangeArrowheads="1"/>
              </p:cNvSpPr>
              <p:nvPr/>
            </p:nvSpPr>
            <p:spPr bwMode="auto">
              <a:xfrm>
                <a:off x="1214446" y="0"/>
                <a:ext cx="214314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it-IT" sz="1800"/>
                  <a:t>Materia prima</a:t>
                </a:r>
              </a:p>
            </p:txBody>
          </p:sp>
          <p:sp>
            <p:nvSpPr>
              <p:cNvPr id="53269" name="CasellaDiTesto 6"/>
              <p:cNvSpPr txBox="1">
                <a:spLocks noChangeArrowheads="1"/>
              </p:cNvSpPr>
              <p:nvPr/>
            </p:nvSpPr>
            <p:spPr bwMode="auto">
              <a:xfrm>
                <a:off x="1285884" y="500042"/>
                <a:ext cx="214314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it-IT" sz="1800"/>
                  <a:t>refrigerazione</a:t>
                </a:r>
              </a:p>
            </p:txBody>
          </p:sp>
          <p:sp>
            <p:nvSpPr>
              <p:cNvPr id="53270" name="CasellaDiTesto 8"/>
              <p:cNvSpPr txBox="1">
                <a:spLocks noChangeArrowheads="1"/>
              </p:cNvSpPr>
              <p:nvPr/>
            </p:nvSpPr>
            <p:spPr bwMode="auto">
              <a:xfrm>
                <a:off x="714348" y="1142984"/>
                <a:ext cx="2786082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Disosso</a:t>
                </a:r>
              </a:p>
              <a:p>
                <a:pPr algn="ctr" eaLnBrk="1" hangingPunct="1"/>
                <a:r>
                  <a:rPr lang="it-IT" sz="1800"/>
                  <a:t>Asportazione cotenna</a:t>
                </a:r>
              </a:p>
              <a:p>
                <a:pPr algn="ctr" eaLnBrk="1" hangingPunct="1"/>
                <a:r>
                  <a:rPr lang="it-IT" sz="1800"/>
                  <a:t>sgrassatura</a:t>
                </a:r>
              </a:p>
            </p:txBody>
          </p:sp>
          <p:sp>
            <p:nvSpPr>
              <p:cNvPr id="53271" name="CasellaDiTesto 10"/>
              <p:cNvSpPr txBox="1">
                <a:spLocks noChangeArrowheads="1"/>
              </p:cNvSpPr>
              <p:nvPr/>
            </p:nvSpPr>
            <p:spPr bwMode="auto">
              <a:xfrm>
                <a:off x="1071538" y="2211165"/>
                <a:ext cx="214314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Siringatura intramuscolo</a:t>
                </a:r>
              </a:p>
            </p:txBody>
          </p:sp>
          <p:sp>
            <p:nvSpPr>
              <p:cNvPr id="53272" name="CasellaDiTesto 12"/>
              <p:cNvSpPr txBox="1">
                <a:spLocks noChangeArrowheads="1"/>
              </p:cNvSpPr>
              <p:nvPr/>
            </p:nvSpPr>
            <p:spPr bwMode="auto">
              <a:xfrm>
                <a:off x="1142976" y="3000372"/>
                <a:ext cx="214314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zangolatura</a:t>
                </a:r>
              </a:p>
            </p:txBody>
          </p:sp>
          <p:sp>
            <p:nvSpPr>
              <p:cNvPr id="53273" name="CasellaDiTesto 14"/>
              <p:cNvSpPr txBox="1">
                <a:spLocks noChangeArrowheads="1"/>
              </p:cNvSpPr>
              <p:nvPr/>
            </p:nvSpPr>
            <p:spPr bwMode="auto">
              <a:xfrm>
                <a:off x="1071538" y="3571876"/>
                <a:ext cx="214314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Formatura e disareazione</a:t>
                </a:r>
              </a:p>
            </p:txBody>
          </p:sp>
          <p:sp>
            <p:nvSpPr>
              <p:cNvPr id="53274" name="CasellaDiTesto 16"/>
              <p:cNvSpPr txBox="1">
                <a:spLocks noChangeArrowheads="1"/>
              </p:cNvSpPr>
              <p:nvPr/>
            </p:nvSpPr>
            <p:spPr bwMode="auto">
              <a:xfrm>
                <a:off x="1143008" y="4416990"/>
                <a:ext cx="2143140" cy="461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>
                    <a:solidFill>
                      <a:srgbClr val="FF0000"/>
                    </a:solidFill>
                  </a:rPr>
                  <a:t>cottura</a:t>
                </a:r>
              </a:p>
            </p:txBody>
          </p:sp>
          <p:sp>
            <p:nvSpPr>
              <p:cNvPr id="53275" name="CasellaDiTesto 18"/>
              <p:cNvSpPr txBox="1">
                <a:spLocks noChangeArrowheads="1"/>
              </p:cNvSpPr>
              <p:nvPr/>
            </p:nvSpPr>
            <p:spPr bwMode="auto">
              <a:xfrm>
                <a:off x="1143008" y="4857760"/>
                <a:ext cx="214314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raffreddamento</a:t>
                </a:r>
              </a:p>
            </p:txBody>
          </p:sp>
          <p:sp>
            <p:nvSpPr>
              <p:cNvPr id="53276" name="CasellaDiTesto 20"/>
              <p:cNvSpPr txBox="1">
                <a:spLocks noChangeArrowheads="1"/>
              </p:cNvSpPr>
              <p:nvPr/>
            </p:nvSpPr>
            <p:spPr bwMode="auto">
              <a:xfrm>
                <a:off x="285720" y="5429264"/>
                <a:ext cx="371480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asportazione stampi</a:t>
                </a:r>
              </a:p>
            </p:txBody>
          </p:sp>
          <p:sp>
            <p:nvSpPr>
              <p:cNvPr id="53277" name="CasellaDiTesto 22"/>
              <p:cNvSpPr txBox="1">
                <a:spLocks noChangeArrowheads="1"/>
              </p:cNvSpPr>
              <p:nvPr/>
            </p:nvSpPr>
            <p:spPr bwMode="auto">
              <a:xfrm>
                <a:off x="1214414" y="5870010"/>
                <a:ext cx="214314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confezionamento</a:t>
                </a:r>
              </a:p>
            </p:txBody>
          </p:sp>
          <p:sp>
            <p:nvSpPr>
              <p:cNvPr id="53278" name="CasellaDiTesto 24"/>
              <p:cNvSpPr txBox="1">
                <a:spLocks noChangeArrowheads="1"/>
              </p:cNvSpPr>
              <p:nvPr/>
            </p:nvSpPr>
            <p:spPr bwMode="auto">
              <a:xfrm>
                <a:off x="1142976" y="6357958"/>
                <a:ext cx="214314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pastorizzazione</a:t>
                </a:r>
              </a:p>
            </p:txBody>
          </p:sp>
          <p:sp>
            <p:nvSpPr>
              <p:cNvPr id="53279" name="CasellaDiTesto 27"/>
              <p:cNvSpPr txBox="1">
                <a:spLocks noChangeArrowheads="1"/>
              </p:cNvSpPr>
              <p:nvPr/>
            </p:nvSpPr>
            <p:spPr bwMode="auto">
              <a:xfrm>
                <a:off x="-1071570" y="357166"/>
                <a:ext cx="164304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cottura</a:t>
                </a:r>
              </a:p>
            </p:txBody>
          </p:sp>
          <p:sp>
            <p:nvSpPr>
              <p:cNvPr id="53280" name="CasellaDiTesto 29"/>
              <p:cNvSpPr txBox="1">
                <a:spLocks noChangeArrowheads="1"/>
              </p:cNvSpPr>
              <p:nvPr/>
            </p:nvSpPr>
            <p:spPr bwMode="auto">
              <a:xfrm>
                <a:off x="-1071570" y="1000108"/>
                <a:ext cx="214314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it-IT" sz="1800"/>
                  <a:t>raffreddamento</a:t>
                </a:r>
              </a:p>
            </p:txBody>
          </p:sp>
        </p:grpSp>
        <p:grpSp>
          <p:nvGrpSpPr>
            <p:cNvPr id="53254" name="Gruppo 91"/>
            <p:cNvGrpSpPr>
              <a:grpSpLocks/>
            </p:cNvGrpSpPr>
            <p:nvPr/>
          </p:nvGrpSpPr>
          <p:grpSpPr bwMode="auto">
            <a:xfrm>
              <a:off x="-4286312" y="285728"/>
              <a:ext cx="2500362" cy="6146148"/>
              <a:chOff x="-139734" y="285728"/>
              <a:chExt cx="2500362" cy="6146148"/>
            </a:xfrm>
          </p:grpSpPr>
          <p:cxnSp>
            <p:nvCxnSpPr>
              <p:cNvPr id="24" name="Connettore 2 23"/>
              <p:cNvCxnSpPr/>
              <p:nvPr/>
            </p:nvCxnSpPr>
            <p:spPr>
              <a:xfrm rot="5400000">
                <a:off x="2251894" y="6323303"/>
                <a:ext cx="215883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Connettore 2 66"/>
              <p:cNvCxnSpPr/>
              <p:nvPr/>
            </p:nvCxnSpPr>
            <p:spPr>
              <a:xfrm rot="5400000">
                <a:off x="2250307" y="4821647"/>
                <a:ext cx="215883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ttore 2 67"/>
              <p:cNvCxnSpPr/>
              <p:nvPr/>
            </p:nvCxnSpPr>
            <p:spPr>
              <a:xfrm rot="5400000">
                <a:off x="2250307" y="5321670"/>
                <a:ext cx="215883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nettore 2 68"/>
              <p:cNvCxnSpPr/>
              <p:nvPr/>
            </p:nvCxnSpPr>
            <p:spPr>
              <a:xfrm rot="5400000">
                <a:off x="2251894" y="5823280"/>
                <a:ext cx="215883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nettore 2 69"/>
              <p:cNvCxnSpPr/>
              <p:nvPr/>
            </p:nvCxnSpPr>
            <p:spPr>
              <a:xfrm rot="10800000" flipV="1">
                <a:off x="433390" y="285727"/>
                <a:ext cx="857256" cy="2857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nettore 2 70"/>
              <p:cNvCxnSpPr/>
              <p:nvPr/>
            </p:nvCxnSpPr>
            <p:spPr>
              <a:xfrm rot="5400000">
                <a:off x="-281772" y="856388"/>
                <a:ext cx="28572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Connettore 2 71"/>
              <p:cNvCxnSpPr/>
              <p:nvPr/>
            </p:nvCxnSpPr>
            <p:spPr>
              <a:xfrm>
                <a:off x="361952" y="1357205"/>
                <a:ext cx="571504" cy="2142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Connettore 2 72"/>
              <p:cNvCxnSpPr/>
              <p:nvPr/>
            </p:nvCxnSpPr>
            <p:spPr>
              <a:xfrm rot="5400000">
                <a:off x="2153471" y="484942"/>
                <a:ext cx="28572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Connettore 2 73"/>
              <p:cNvCxnSpPr/>
              <p:nvPr/>
            </p:nvCxnSpPr>
            <p:spPr>
              <a:xfrm rot="5400000">
                <a:off x="2153471" y="1056397"/>
                <a:ext cx="28572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Connettore 2 74"/>
              <p:cNvCxnSpPr/>
              <p:nvPr/>
            </p:nvCxnSpPr>
            <p:spPr>
              <a:xfrm rot="5400000">
                <a:off x="2153471" y="2199306"/>
                <a:ext cx="28572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Connettore 2 75"/>
              <p:cNvCxnSpPr/>
              <p:nvPr/>
            </p:nvCxnSpPr>
            <p:spPr>
              <a:xfrm rot="5400000">
                <a:off x="2153471" y="2985056"/>
                <a:ext cx="28572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onnettore 2 76"/>
              <p:cNvCxnSpPr/>
              <p:nvPr/>
            </p:nvCxnSpPr>
            <p:spPr>
              <a:xfrm rot="16200000" flipH="1">
                <a:off x="2155057" y="3559685"/>
                <a:ext cx="271441" cy="952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ttore 2 77"/>
              <p:cNvCxnSpPr/>
              <p:nvPr/>
            </p:nvCxnSpPr>
            <p:spPr>
              <a:xfrm rot="5400000">
                <a:off x="2186806" y="4367658"/>
                <a:ext cx="215883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Freccia a sinistra 31"/>
          <p:cNvSpPr/>
          <p:nvPr/>
        </p:nvSpPr>
        <p:spPr>
          <a:xfrm>
            <a:off x="4067175" y="4365625"/>
            <a:ext cx="1657350" cy="5762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 err="1">
                <a:solidFill>
                  <a:srgbClr val="FFFF00"/>
                </a:solidFill>
              </a:rPr>
              <a:t>P</a:t>
            </a:r>
            <a:r>
              <a:rPr lang="it-IT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Maria Martuscelli</a:t>
            </a:r>
          </a:p>
        </p:txBody>
      </p:sp>
    </p:spTree>
    <p:extLst>
      <p:ext uri="{BB962C8B-B14F-4D97-AF65-F5344CB8AC3E}">
        <p14:creationId xmlns:p14="http://schemas.microsoft.com/office/powerpoint/2010/main" val="1187128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300" y="0"/>
            <a:ext cx="5603875" cy="6858000"/>
          </a:xfrm>
          <a:noFill/>
        </p:spPr>
      </p:pic>
      <p:sp>
        <p:nvSpPr>
          <p:cNvPr id="55298" name="Rectangle 8"/>
          <p:cNvSpPr>
            <a:spLocks noChangeArrowheads="1"/>
          </p:cNvSpPr>
          <p:nvPr/>
        </p:nvSpPr>
        <p:spPr bwMode="auto">
          <a:xfrm>
            <a:off x="2143125" y="6072188"/>
            <a:ext cx="7000875" cy="785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2000">
                <a:solidFill>
                  <a:srgbClr val="0000FF"/>
                </a:solidFill>
              </a:rPr>
              <a:t>TECNOLOGIA COOK-IN-STRIP OFF E COOK-IN- SHIP-IN</a:t>
            </a:r>
          </a:p>
        </p:txBody>
      </p:sp>
      <p:sp>
        <p:nvSpPr>
          <p:cNvPr id="55299" name="Text Box 9"/>
          <p:cNvSpPr txBox="1">
            <a:spLocks noChangeArrowheads="1"/>
          </p:cNvSpPr>
          <p:nvPr/>
        </p:nvSpPr>
        <p:spPr bwMode="auto">
          <a:xfrm>
            <a:off x="250825" y="292417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1800">
                <a:solidFill>
                  <a:srgbClr val="0000FF"/>
                </a:solidFill>
              </a:rPr>
              <a:t>STRIP -OFF</a:t>
            </a:r>
          </a:p>
        </p:txBody>
      </p:sp>
      <p:sp>
        <p:nvSpPr>
          <p:cNvPr id="55300" name="Text Box 10"/>
          <p:cNvSpPr txBox="1">
            <a:spLocks noChangeArrowheads="1"/>
          </p:cNvSpPr>
          <p:nvPr/>
        </p:nvSpPr>
        <p:spPr bwMode="auto">
          <a:xfrm>
            <a:off x="4572000" y="299720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1800">
                <a:solidFill>
                  <a:srgbClr val="0000FF"/>
                </a:solidFill>
              </a:rPr>
              <a:t>SHIP-IN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Maria Martuscelli</a:t>
            </a:r>
          </a:p>
        </p:txBody>
      </p:sp>
    </p:spTree>
    <p:extLst>
      <p:ext uri="{BB962C8B-B14F-4D97-AF65-F5344CB8AC3E}">
        <p14:creationId xmlns:p14="http://schemas.microsoft.com/office/powerpoint/2010/main" val="2148297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Macintosh PowerPoint</Application>
  <PresentationFormat>Presentazione su schermo (4:3)</PresentationFormat>
  <Paragraphs>29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1</cp:revision>
  <dcterms:created xsi:type="dcterms:W3CDTF">2020-07-21T06:55:55Z</dcterms:created>
  <dcterms:modified xsi:type="dcterms:W3CDTF">2020-07-21T06:56:53Z</dcterms:modified>
</cp:coreProperties>
</file>