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7" r:id="rId2"/>
    <p:sldId id="274" r:id="rId3"/>
    <p:sldId id="275" r:id="rId4"/>
    <p:sldId id="259" r:id="rId5"/>
    <p:sldId id="260" r:id="rId6"/>
    <p:sldId id="262" r:id="rId7"/>
    <p:sldId id="263" r:id="rId8"/>
    <p:sldId id="265" r:id="rId9"/>
    <p:sldId id="291" r:id="rId10"/>
    <p:sldId id="292" r:id="rId11"/>
    <p:sldId id="294" r:id="rId12"/>
    <p:sldId id="289" r:id="rId13"/>
    <p:sldId id="296" r:id="rId14"/>
    <p:sldId id="297" r:id="rId15"/>
    <p:sldId id="298" r:id="rId16"/>
    <p:sldId id="295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286" r:id="rId25"/>
    <p:sldId id="287" r:id="rId26"/>
    <p:sldId id="288" r:id="rId27"/>
    <p:sldId id="308" r:id="rId28"/>
    <p:sldId id="306" r:id="rId29"/>
    <p:sldId id="30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o" initials="J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53889-0513-4878-AE88-46C6F3B64390}" type="datetimeFigureOut">
              <a:rPr lang="it-IT" smtClean="0"/>
              <a:t>26/02/2024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B9EF4-1F10-4C9C-BE46-275345998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60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eccani.it/enciclopedia/novecento_%28Enciclopedia-Italiana%29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u="sng" dirty="0">
                <a:solidFill>
                  <a:schemeClr val="tx1"/>
                </a:solidFill>
              </a:rPr>
              <a:t>Alcuni punti di partenza</a:t>
            </a:r>
            <a:br>
              <a:rPr lang="it-IT" dirty="0">
                <a:solidFill>
                  <a:schemeClr val="tx1"/>
                </a:solidFill>
              </a:rPr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Pasquale </a:t>
            </a:r>
            <a:r>
              <a:rPr lang="it-IT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Iuso</a:t>
            </a:r>
            <a:endParaRPr lang="it-IT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Corso di laurea in Politiche Internazionali e della Sostenibilità</a:t>
            </a:r>
          </a:p>
          <a:p>
            <a:pPr marL="514350" indent="-514350"/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Storia e geopolitica del Novecento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0623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Le 4 tendenze della storia e l’analisi geopolitica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854200"/>
            <a:ext cx="8915400" cy="43796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1800" dirty="0"/>
              <a:t>Cosa è il «tempo lungo»</a:t>
            </a:r>
          </a:p>
          <a:p>
            <a:pPr algn="just"/>
            <a:r>
              <a:rPr lang="it-IT" dirty="0"/>
              <a:t>Nell’evoluzione di un singolo Paese o nelle relazioni fra Paesi, le tendenze di lungo periodo hanno un peso decisivo e superiore a quelle di medio periodo che, a loro volta sono molto più importanti di quelle di breve periodo.</a:t>
            </a:r>
          </a:p>
          <a:p>
            <a:pPr algn="just"/>
            <a:r>
              <a:rPr lang="it-IT" dirty="0"/>
              <a:t>Il «tempo lungo» è una tela di fondo dalla quale non si può prescindere</a:t>
            </a:r>
          </a:p>
          <a:p>
            <a:pPr algn="just"/>
            <a:r>
              <a:rPr lang="it-IT" dirty="0"/>
              <a:t>La geopolitica è in relazione con il «tempo lungo» perché va in contro tendenza rispetto delle analisi (giornalistiche e di commento) che attribuiscono un peso sproporzionato al contingente o al breve periodo. </a:t>
            </a:r>
          </a:p>
          <a:p>
            <a:pPr lvl="0" algn="just">
              <a:buClr>
                <a:srgbClr val="A53010"/>
              </a:buClr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Esempio 1: elezione di Trump e America first (tempo breve) l’isolazionismo USA (tempo lungo)</a:t>
            </a:r>
          </a:p>
          <a:p>
            <a:pPr lvl="0" algn="just">
              <a:buClr>
                <a:srgbClr val="A53010"/>
              </a:buClr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Esempio 2: atteggiamento da superpotenza arrogante di Putin (tempo breve) debolezza economica russa (tempo lungo) </a:t>
            </a:r>
          </a:p>
          <a:p>
            <a:pPr lvl="0" algn="just">
              <a:buClr>
                <a:srgbClr val="A53010"/>
              </a:buClr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Esempio 3: alleanza o vicinanza 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cino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-russa e India/Pakistan (tempi brevi) le inconciliabili rivalità geopolitiche (tempo lungo)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408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1F97DA-6A92-454F-B538-47563123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Alcune foto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27FD6-8C06-43BC-8F17-3738E748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Ora vedremo alcune foto rappresentative di una fase, di un avvenimento, di un personaggio.</a:t>
            </a:r>
          </a:p>
          <a:p>
            <a:pPr algn="just"/>
            <a:r>
              <a:rPr lang="it-IT" dirty="0"/>
              <a:t>Dovete: </a:t>
            </a:r>
          </a:p>
          <a:p>
            <a:pPr lvl="1" algn="just"/>
            <a:r>
              <a:rPr lang="it-IT" dirty="0"/>
              <a:t>Inquadrare il soggetto rappresentato</a:t>
            </a:r>
          </a:p>
          <a:p>
            <a:pPr lvl="1" algn="just"/>
            <a:r>
              <a:rPr lang="it-IT" dirty="0"/>
              <a:t>Identificare il periodo (il più preciso)</a:t>
            </a:r>
          </a:p>
          <a:p>
            <a:pPr lvl="1" algn="just"/>
            <a:r>
              <a:rPr lang="it-IT" dirty="0"/>
              <a:t>Definire il tempo breve (o medio) e il tempo lungo</a:t>
            </a:r>
          </a:p>
          <a:p>
            <a:pPr lvl="1" algn="just"/>
            <a:r>
              <a:rPr lang="it-IT" dirty="0"/>
              <a:t>Appuntatevi se avete individuato/identificato/definito</a:t>
            </a:r>
          </a:p>
          <a:p>
            <a:pPr algn="just"/>
            <a:r>
              <a:rPr lang="it-IT" dirty="0"/>
              <a:t>Al termine, sulla base di una vostra autovalutazione, dovete valutare da soli la vostra capacità di muoversi nel tempo della storia (rispetto alle vostre conoscenze)</a:t>
            </a:r>
          </a:p>
          <a:p>
            <a:pPr algn="just"/>
            <a:r>
              <a:rPr lang="it-IT" dirty="0"/>
              <a:t>In caso di un risultato negativo: rafforzare le vostre competenze iniziali di base con un manuale</a:t>
            </a:r>
          </a:p>
        </p:txBody>
      </p:sp>
    </p:spTree>
    <p:extLst>
      <p:ext uri="{BB962C8B-B14F-4D97-AF65-F5344CB8AC3E}">
        <p14:creationId xmlns:p14="http://schemas.microsoft.com/office/powerpoint/2010/main" val="393177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 sbarco in Normandia, 70 anni fa - Il Post">
            <a:extLst>
              <a:ext uri="{FF2B5EF4-FFF2-40B4-BE49-F238E27FC236}">
                <a16:creationId xmlns:a16="http://schemas.microsoft.com/office/drawing/2014/main" id="{9D1A2342-9044-4925-9E81-C15651BCD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02" y="2143124"/>
            <a:ext cx="7472830" cy="31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4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E94CB6E-7DD7-4FE1-9C43-987F54BF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222" y="1072692"/>
            <a:ext cx="4645555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AFACE5A-18E7-4094-B7B7-EB643CAF8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709" y="131489"/>
            <a:ext cx="8230313" cy="29080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5BDAD61-D194-46AB-A1FB-6E92D7970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73" y="3124200"/>
            <a:ext cx="6444253" cy="35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30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so\Desktop\copertina35.jpg">
            <a:extLst>
              <a:ext uri="{FF2B5EF4-FFF2-40B4-BE49-F238E27FC236}">
                <a16:creationId xmlns:a16="http://schemas.microsoft.com/office/drawing/2014/main" id="{A8AB557C-B30B-4466-9F97-CAF2B91B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997" y="400413"/>
            <a:ext cx="7252669" cy="6057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064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76F4D1-738F-4BAE-A6B6-481A3951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74" y="1720438"/>
            <a:ext cx="5785605" cy="36457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ECCBFDC-1615-40BE-A012-9213F58E3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58" y="1039637"/>
            <a:ext cx="3432345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so\Desktop\Mamiani 1968.jpg">
            <a:extLst>
              <a:ext uri="{FF2B5EF4-FFF2-40B4-BE49-F238E27FC236}">
                <a16:creationId xmlns:a16="http://schemas.microsoft.com/office/drawing/2014/main" id="{AC85344E-49A7-466B-B598-7E3C7C70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1792" y="618068"/>
            <a:ext cx="8889268" cy="5427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2966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so\Desktop\Primavera praga.jpg">
            <a:extLst>
              <a:ext uri="{FF2B5EF4-FFF2-40B4-BE49-F238E27FC236}">
                <a16:creationId xmlns:a16="http://schemas.microsoft.com/office/drawing/2014/main" id="{B9529E34-B990-440C-B508-61E796F9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3568" y="1214423"/>
            <a:ext cx="8297921" cy="5072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177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 descr="piazza-fontana005-1000x600.jpg">
            <a:extLst>
              <a:ext uri="{FF2B5EF4-FFF2-40B4-BE49-F238E27FC236}">
                <a16:creationId xmlns:a16="http://schemas.microsoft.com/office/drawing/2014/main" id="{4E22F0C9-FA88-4106-A30E-547547226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364" y="1074263"/>
            <a:ext cx="8419836" cy="50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157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Organizzazione del corso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2925" y="1752600"/>
            <a:ext cx="8915400" cy="460586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1900" dirty="0"/>
              <a:t>Parziale a fine delle parti teoriche (circa metà marzo) e un secondo a fine workshop Trapassi (circa il 23 aprile). Colloquio finale all’esame. Se non si partecipa ai due parziali si porta tutto.</a:t>
            </a:r>
          </a:p>
          <a:p>
            <a:pPr algn="just"/>
            <a:r>
              <a:rPr lang="it-IT" sz="1900" dirty="0"/>
              <a:t>3 volumi, slides solo per i frequentanti (non sostituiscono i volumi ma si intrecciano)</a:t>
            </a:r>
          </a:p>
          <a:p>
            <a:pPr algn="just"/>
            <a:r>
              <a:rPr lang="it-IT" sz="1900" dirty="0"/>
              <a:t>interventi di colleghi di Dipartimento nell’ambito delle lezioni</a:t>
            </a:r>
          </a:p>
          <a:p>
            <a:pPr algn="just"/>
            <a:r>
              <a:rPr lang="it-IT" sz="1900" dirty="0"/>
              <a:t>seminario su Lineamenti di geopolitica (aggiuntivo al corso) </a:t>
            </a:r>
          </a:p>
          <a:p>
            <a:pPr algn="just"/>
            <a:r>
              <a:rPr lang="it-IT" sz="1900" dirty="0"/>
              <a:t>Workshop (terza edizione) dedicato alla Geopolitica con ospiti esterni in modalità a distanza, con report, obbligatorio per il </a:t>
            </a:r>
            <a:r>
              <a:rPr lang="it-IT" sz="1900" dirty="0" err="1"/>
              <a:t>CdS</a:t>
            </a:r>
            <a:r>
              <a:rPr lang="it-IT" sz="1900" dirty="0"/>
              <a:t>.</a:t>
            </a:r>
          </a:p>
          <a:p>
            <a:pPr algn="just"/>
            <a:r>
              <a:rPr lang="it-IT" sz="1900" dirty="0"/>
              <a:t>Affronteremo alcune delle principali teorie geopolitiche</a:t>
            </a:r>
          </a:p>
          <a:p>
            <a:pPr algn="just"/>
            <a:r>
              <a:rPr lang="it-IT" sz="1900" dirty="0"/>
              <a:t>Quattro grandi blocchi:  1814 (1882)-1914; 1918-1945; 1945-1989; 1990….. Per ogni blocco prenderemo in considerazione i fatti e cercheremo di leggerli in chiave geopolitica. </a:t>
            </a:r>
          </a:p>
          <a:p>
            <a:pPr algn="just"/>
            <a:r>
              <a:rPr lang="it-IT" sz="1900" dirty="0"/>
              <a:t>Importante una buona conoscenza di base della storia (quale livello avete?) e della geografia (utilizzeremo molte carte geografiche)</a:t>
            </a:r>
          </a:p>
          <a:p>
            <a:pPr algn="just">
              <a:buNone/>
            </a:pPr>
            <a:endParaRPr lang="it-IT" sz="2000" dirty="0"/>
          </a:p>
          <a:p>
            <a:pPr algn="just">
              <a:buNone/>
            </a:pPr>
            <a:endParaRPr lang="it-IT" sz="2000" dirty="0"/>
          </a:p>
          <a:p>
            <a:pPr algn="just"/>
            <a:endParaRPr lang="it-IT" sz="2000" dirty="0"/>
          </a:p>
          <a:p>
            <a:pPr lvl="1" algn="just"/>
            <a:endParaRPr lang="it-IT" sz="2000" dirty="0"/>
          </a:p>
          <a:p>
            <a:pPr algn="just"/>
            <a:endParaRPr lang="it-IT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Juso\Desktop\M.L.King.jpg">
            <a:extLst>
              <a:ext uri="{FF2B5EF4-FFF2-40B4-BE49-F238E27FC236}">
                <a16:creationId xmlns:a16="http://schemas.microsoft.com/office/drawing/2014/main" id="{F3A9C7BE-B4B2-4CDB-A468-E27C15544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1" y="1151467"/>
            <a:ext cx="8867523" cy="4940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63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 descr="via fani.jpg">
            <a:extLst>
              <a:ext uri="{FF2B5EF4-FFF2-40B4-BE49-F238E27FC236}">
                <a16:creationId xmlns:a16="http://schemas.microsoft.com/office/drawing/2014/main" id="{6A94B073-256E-44C0-B24A-2232E9BF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71" y="584965"/>
            <a:ext cx="9165195" cy="51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5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so\Desktop\AppleII.jpg">
            <a:extLst>
              <a:ext uri="{FF2B5EF4-FFF2-40B4-BE49-F238E27FC236}">
                <a16:creationId xmlns:a16="http://schemas.microsoft.com/office/drawing/2014/main" id="{458E6438-D730-41FF-9B16-A59DF16B5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29" y="550916"/>
            <a:ext cx="7749138" cy="5655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469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so\Desktop\Reagan_and_Gorbachev_signing.jpg">
            <a:extLst>
              <a:ext uri="{FF2B5EF4-FFF2-40B4-BE49-F238E27FC236}">
                <a16:creationId xmlns:a16="http://schemas.microsoft.com/office/drawing/2014/main" id="{EA350611-26F0-4C94-894C-9CCAFDEB7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6675" y="1022219"/>
            <a:ext cx="9206257" cy="5103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293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 storia nelle foto di Reuters - Il Post | Muro di berlino, Idee  fotografiche, Foto">
            <a:extLst>
              <a:ext uri="{FF2B5EF4-FFF2-40B4-BE49-F238E27FC236}">
                <a16:creationId xmlns:a16="http://schemas.microsoft.com/office/drawing/2014/main" id="{234DFB21-F522-4C97-AC22-DED954DC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71500"/>
            <a:ext cx="3905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73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mpagna aerea della guerra del Golfo - Wikipedia">
            <a:extLst>
              <a:ext uri="{FF2B5EF4-FFF2-40B4-BE49-F238E27FC236}">
                <a16:creationId xmlns:a16="http://schemas.microsoft.com/office/drawing/2014/main" id="{A3EBC7BE-3160-4E8A-860C-EFAC5394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5939"/>
            <a:ext cx="9144000" cy="5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89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rage di Capaci - Wikipedia">
            <a:extLst>
              <a:ext uri="{FF2B5EF4-FFF2-40B4-BE49-F238E27FC236}">
                <a16:creationId xmlns:a16="http://schemas.microsoft.com/office/drawing/2014/main" id="{A3EC6572-5E90-402E-B4C7-EB0D94BA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980728"/>
            <a:ext cx="6804756" cy="457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690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F31A841-5B3A-487E-9D65-37A08235E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1100137"/>
            <a:ext cx="62388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00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45C4BEB-2222-46EE-9FF2-5B6E917A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524000"/>
            <a:ext cx="6762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70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FCC97E3-8A91-4FF8-A418-6632B9240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109" y="521907"/>
            <a:ext cx="4971782" cy="27950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B5FCFD8-B8E7-481C-9845-F35C01E10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64" y="3910579"/>
            <a:ext cx="4312024" cy="24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2BE0C4-9903-4D03-8782-EF4729EE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Il Novecento: un numero infinito di ……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2A6E7-6256-4CAE-B765-B6E80B7E7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Novecento ha un numero infinito di snodi e passaggi</a:t>
            </a:r>
          </a:p>
          <a:p>
            <a:r>
              <a:rPr lang="it-IT" dirty="0"/>
              <a:t>Il Novecento ha un numero infinito di protagonisti</a:t>
            </a:r>
          </a:p>
          <a:p>
            <a:r>
              <a:rPr lang="it-IT" dirty="0"/>
              <a:t>Il Novecento ha un numero infinito di definizioni</a:t>
            </a:r>
          </a:p>
          <a:p>
            <a:r>
              <a:rPr lang="it-IT" dirty="0"/>
              <a:t>Il Novecento ha un numero infinito di immagini</a:t>
            </a:r>
          </a:p>
          <a:p>
            <a:r>
              <a:rPr lang="it-IT" dirty="0"/>
              <a:t>Il Novecento ha un numero infinito di rappresentazioni</a:t>
            </a:r>
          </a:p>
          <a:p>
            <a:r>
              <a:rPr lang="it-IT" dirty="0"/>
              <a:t>Il Novecento ha un numero infinito di …….MISURIAMO LA VOSTRA CONOSCENZA ……….</a:t>
            </a:r>
          </a:p>
          <a:p>
            <a:pPr algn="ctr"/>
            <a:r>
              <a:rPr lang="it-IT" dirty="0"/>
              <a:t>Suggerisco la lettura della definizione proposta da Mariuccia Salvati nell’Enciclopedia Treccani. </a:t>
            </a:r>
          </a:p>
          <a:p>
            <a:pPr marL="0" indent="0" algn="ctr">
              <a:buNone/>
            </a:pPr>
            <a:r>
              <a:rPr lang="it-IT" dirty="0">
                <a:hlinkClick r:id="rId2"/>
              </a:rPr>
              <a:t>http://www.treccani.it/enciclopedia/novecento_%28Enciclopedia-Italiana%29/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608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Periodizzare, selezionare, contestualizzare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/>
              <a:t>Vedremo una serie di foto e di cartine geografiche mute vi porrò alcune domande.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Lo scopo è sottolineare  l’inscindibilità degli scenari man mano che ci addentriamo nel XX secolo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Identificare i periodi.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Identificare differenze e assonanze</a:t>
            </a:r>
          </a:p>
          <a:p>
            <a:pPr algn="just"/>
            <a:endParaRPr lang="it-IT" sz="2000" dirty="0"/>
          </a:p>
          <a:p>
            <a:pPr marL="0" indent="0" algn="just">
              <a:buNone/>
            </a:pPr>
            <a:endParaRPr lang="it-IT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Nodi, Cesure e Pesi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459523"/>
            <a:ext cx="8915400" cy="4451699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Quali i nodi irrisolti?</a:t>
            </a:r>
          </a:p>
          <a:p>
            <a:pPr algn="just"/>
            <a:r>
              <a:rPr lang="it-IT" dirty="0"/>
              <a:t>Quali le cesure nazionali e internazionali?</a:t>
            </a:r>
          </a:p>
          <a:p>
            <a:pPr algn="just"/>
            <a:r>
              <a:rPr lang="it-IT" dirty="0"/>
              <a:t>Quale il peso del mondo bipolare e della guerra fredda? </a:t>
            </a:r>
          </a:p>
          <a:p>
            <a:pPr algn="just"/>
            <a:r>
              <a:rPr lang="it-IT" dirty="0"/>
              <a:t>Quale il peso dei blocchi di fine 800? </a:t>
            </a:r>
          </a:p>
          <a:p>
            <a:pPr algn="just"/>
            <a:r>
              <a:rPr lang="it-IT" dirty="0"/>
              <a:t>Quali le conseguenze di Versailles</a:t>
            </a:r>
          </a:p>
          <a:p>
            <a:pPr algn="just"/>
            <a:r>
              <a:rPr lang="it-IT" dirty="0"/>
              <a:t>Secolo breve o secolo lungo?  Continuità e discontinuità dei fatti storici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Le risposte non possono essere uniche, univoche ed esclusive. </a:t>
            </a:r>
          </a:p>
          <a:p>
            <a:pPr algn="just"/>
            <a:r>
              <a:rPr lang="it-IT" dirty="0"/>
              <a:t>Storia: uso pubblico ed uso politico. Pregi, difetti, problemi e distorsioni.</a:t>
            </a:r>
          </a:p>
          <a:p>
            <a:pPr algn="just"/>
            <a:r>
              <a:rPr lang="it-IT" dirty="0"/>
              <a:t>Le fonti primarie e il metodo di analisi (comparazione, confronto, riscontro), le fonti secondarie e la memoria. La moltiplicazione delle fonti nel Novecento. </a:t>
            </a:r>
          </a:p>
          <a:p>
            <a:pPr algn="just"/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Ricostruire e interpretare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793631"/>
            <a:ext cx="8915400" cy="42378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000" dirty="0"/>
              <a:t>Ricostruire: fonti e documenti di interesse dello storico del secondo novecento: dal documento scritto alla testimonianza orale</a:t>
            </a:r>
          </a:p>
          <a:p>
            <a:pPr lvl="1" algn="just"/>
            <a:endParaRPr lang="it-IT" sz="2000" dirty="0"/>
          </a:p>
          <a:p>
            <a:pPr algn="just"/>
            <a:r>
              <a:rPr lang="it-IT" sz="2000" dirty="0"/>
              <a:t>Interpretare: analizzare criticamente le fonti ponendole a confronto: non tutto è sempre bianco o nero, anzi quasi mai</a:t>
            </a:r>
          </a:p>
          <a:p>
            <a:pPr lvl="1" algn="just"/>
            <a:endParaRPr lang="it-IT" sz="2000" dirty="0"/>
          </a:p>
          <a:p>
            <a:pPr algn="just"/>
            <a:r>
              <a:rPr lang="it-IT" sz="2000" dirty="0"/>
              <a:t>Evitare le certezze, favorendo le domande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 err="1"/>
              <a:t>Problematicizzare</a:t>
            </a:r>
            <a:r>
              <a:rPr lang="it-IT" sz="2000" dirty="0"/>
              <a:t> e </a:t>
            </a:r>
            <a:r>
              <a:rPr lang="it-IT" sz="1900" dirty="0"/>
              <a:t>non</a:t>
            </a:r>
            <a:r>
              <a:rPr lang="it-IT" sz="2000" dirty="0"/>
              <a:t> semplificare, mantenendo la propria linea ricostruttiva e interpretativa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Partire dall’oggi e tornare indietro per cercare le spiegazioni con una sorta di movimento circolare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Sincronia e Diacronia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541929"/>
            <a:ext cx="8915400" cy="48678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1900" dirty="0"/>
              <a:t>Non perdere mai di vista il movimento sincronico e diacronico degli avvenimenti: </a:t>
            </a:r>
          </a:p>
          <a:p>
            <a:pPr lvl="1" algn="just"/>
            <a:r>
              <a:rPr lang="it-IT" sz="1700" dirty="0"/>
              <a:t>diacronico (mutamento di fatti osservati dal punto di vista della loro evoluzione nel tempo); </a:t>
            </a:r>
          </a:p>
          <a:p>
            <a:pPr lvl="1" algn="just"/>
            <a:r>
              <a:rPr lang="it-IT" sz="1700" dirty="0"/>
              <a:t>sincronico (mutamento di fatti nella loro contemporaneità) </a:t>
            </a:r>
          </a:p>
          <a:p>
            <a:pPr algn="just"/>
            <a:r>
              <a:rPr lang="it-IT" sz="1900" dirty="0"/>
              <a:t>Mettere in relazione fenomeni ed eventi significa trovare categorie sintetiche (semplificanti) di interpretazione della realtà.</a:t>
            </a:r>
          </a:p>
          <a:p>
            <a:pPr algn="just"/>
            <a:r>
              <a:rPr lang="it-IT" sz="1900" dirty="0"/>
              <a:t>Individuare le categorie è compito dello storico che interpreta e non giudica</a:t>
            </a:r>
          </a:p>
          <a:p>
            <a:pPr algn="just"/>
            <a:r>
              <a:rPr lang="it-IT" sz="1900" dirty="0"/>
              <a:t>Il “tempo storico” molto spesso è diverso dal  “tempo naturale”. Non ha sempre e dovunque la stessa velocità.</a:t>
            </a:r>
          </a:p>
          <a:p>
            <a:pPr algn="just"/>
            <a:r>
              <a:rPr lang="it-IT" sz="1900" dirty="0"/>
              <a:t>Diviene quindi proprio dello studio della storia individuarne ritardi, accelerazioni, fratture e continuità</a:t>
            </a:r>
          </a:p>
          <a:p>
            <a:pPr algn="just"/>
            <a:r>
              <a:rPr lang="it-IT" sz="1900" dirty="0"/>
              <a:t>Questo disallineamento del tempo storico è il punto applicativo delle categorie interpretative.</a:t>
            </a:r>
          </a:p>
          <a:p>
            <a:pPr algn="just">
              <a:buNone/>
            </a:pPr>
            <a:endParaRPr lang="it-IT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Sincronia e Diacronia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sz="2000" dirty="0"/>
              <a:t>L’esclusiva applicazione diacronica non solo è sbagliata ma rende la storia un flusso continuo di avvenimenti che non si influenzano e corrono paralleli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Allo stesso modo non spiega i cosiddetti “corsi e ricorsi storici” (</a:t>
            </a:r>
            <a:r>
              <a:rPr lang="it-IT" sz="2000" b="1" dirty="0"/>
              <a:t>reiterazione</a:t>
            </a:r>
            <a:r>
              <a:rPr lang="it-IT" sz="2000" dirty="0"/>
              <a:t> </a:t>
            </a:r>
            <a:r>
              <a:rPr lang="it-IT" sz="2000" b="1" u="sng" dirty="0"/>
              <a:t>apparente</a:t>
            </a:r>
            <a:r>
              <a:rPr lang="it-IT" sz="2000" b="1" dirty="0"/>
              <a:t> di fatti accaduti</a:t>
            </a:r>
            <a:r>
              <a:rPr lang="it-IT" sz="2000" dirty="0"/>
              <a:t>) se non in modo generico e superficiale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Privilegia il nesso causa-effetto e non considera la casualità, il contingente, il contesto sempre diverso, le connessioni di fatti, avvenimenti e scelte.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Le foto che seguono non necessariamente hanno fra loro un legame diretto, eppure si connettono in modo sincronico e diacronico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0623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Le 4 tendenze della storia e l’analisi geopolitica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752600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000" dirty="0"/>
              <a:t>Per analizzare una fase storica occorre individuare le tendenze</a:t>
            </a:r>
          </a:p>
          <a:p>
            <a:pPr algn="just"/>
            <a:r>
              <a:rPr lang="it-IT" sz="2000" dirty="0"/>
              <a:t>Per esempio l’analisi della fase successiva al 1970 (shift of power in corso) </a:t>
            </a:r>
          </a:p>
          <a:p>
            <a:pPr lvl="1" algn="just"/>
            <a:r>
              <a:rPr lang="it-IT" sz="1800" dirty="0"/>
              <a:t>occorre trovare l’equilibrio tra il processo generale di spostamento dell’asse geopolitico del mondo verso l’indopacifico (tendenza di lungo periodo)</a:t>
            </a:r>
          </a:p>
          <a:p>
            <a:pPr lvl="1" algn="just"/>
            <a:r>
              <a:rPr lang="it-IT" sz="1800" dirty="0"/>
              <a:t>Individuare le scelte </a:t>
            </a:r>
            <a:r>
              <a:rPr lang="it-IT" sz="1800" dirty="0" err="1"/>
              <a:t>macropolitiche</a:t>
            </a:r>
            <a:r>
              <a:rPr lang="it-IT" sz="1800" dirty="0"/>
              <a:t> adottate per fronte a questo spostamento rimaste in auge per 40 anni (tendenza di medio periodo)</a:t>
            </a:r>
          </a:p>
          <a:p>
            <a:pPr lvl="1" algn="just"/>
            <a:r>
              <a:rPr lang="it-IT" sz="1800" dirty="0"/>
              <a:t>Analizzare la fase delle relazioni fra le potenze che si è aperta con la crisi del 2008 (tendenza di corto periodo, suscettibile di repentini mutamenti – </a:t>
            </a:r>
            <a:r>
              <a:rPr lang="it-IT" sz="1800" dirty="0" err="1"/>
              <a:t>russia</a:t>
            </a:r>
            <a:r>
              <a:rPr lang="it-IT" sz="1800" dirty="0"/>
              <a:t>/ucraina) </a:t>
            </a:r>
          </a:p>
          <a:p>
            <a:pPr lvl="1" algn="just"/>
            <a:r>
              <a:rPr lang="it-IT" sz="1800" dirty="0"/>
              <a:t>Il risultato deve poi essere ponderato infine con le tendenze di lunghissimo periodo che </a:t>
            </a:r>
            <a:r>
              <a:rPr lang="it-IT" sz="1800" dirty="0" err="1"/>
              <a:t>Braudel</a:t>
            </a:r>
            <a:r>
              <a:rPr lang="it-IT" sz="1800" dirty="0"/>
              <a:t> ha chiamato </a:t>
            </a:r>
            <a:r>
              <a:rPr lang="it-IT" sz="1800" dirty="0" err="1"/>
              <a:t>loungue</a:t>
            </a:r>
            <a:r>
              <a:rPr lang="it-IT" sz="1800" dirty="0"/>
              <a:t> </a:t>
            </a:r>
            <a:r>
              <a:rPr lang="it-IT" sz="1800" dirty="0" err="1"/>
              <a:t>durèe</a:t>
            </a:r>
            <a:r>
              <a:rPr lang="it-IT" sz="1800" dirty="0"/>
              <a:t> (tempo lungo)</a:t>
            </a:r>
          </a:p>
        </p:txBody>
      </p:sp>
    </p:spTree>
    <p:extLst>
      <p:ext uri="{BB962C8B-B14F-4D97-AF65-F5344CB8AC3E}">
        <p14:creationId xmlns:p14="http://schemas.microsoft.com/office/powerpoint/2010/main" val="2096978987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</TotalTime>
  <Words>1129</Words>
  <Application>Microsoft Office PowerPoint</Application>
  <PresentationFormat>Widescreen</PresentationFormat>
  <Paragraphs>95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 3</vt:lpstr>
      <vt:lpstr>Filo</vt:lpstr>
      <vt:lpstr>Alcuni punti di partenza </vt:lpstr>
      <vt:lpstr>Organizzazione del corso</vt:lpstr>
      <vt:lpstr>Il Novecento: un numero infinito di ……</vt:lpstr>
      <vt:lpstr>Periodizzare, selezionare, contestualizzare</vt:lpstr>
      <vt:lpstr>Nodi, Cesure e Pesi </vt:lpstr>
      <vt:lpstr>Ricostruire e interpretare</vt:lpstr>
      <vt:lpstr>Sincronia e Diacronia</vt:lpstr>
      <vt:lpstr>Sincronia e Diacronia</vt:lpstr>
      <vt:lpstr>Le 4 tendenze della storia e l’analisi geopolitica</vt:lpstr>
      <vt:lpstr>Le 4 tendenze della storia e l’analisi geopolitica</vt:lpstr>
      <vt:lpstr>Alcune foto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23</cp:revision>
  <dcterms:created xsi:type="dcterms:W3CDTF">2020-12-30T17:32:01Z</dcterms:created>
  <dcterms:modified xsi:type="dcterms:W3CDTF">2024-02-26T10:29:36Z</dcterms:modified>
</cp:coreProperties>
</file>