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335" r:id="rId2"/>
    <p:sldId id="404" r:id="rId3"/>
    <p:sldId id="405" r:id="rId4"/>
    <p:sldId id="403" r:id="rId5"/>
    <p:sldId id="389" r:id="rId6"/>
    <p:sldId id="406" r:id="rId7"/>
    <p:sldId id="407" r:id="rId8"/>
    <p:sldId id="424" r:id="rId9"/>
    <p:sldId id="426" r:id="rId10"/>
    <p:sldId id="409" r:id="rId11"/>
    <p:sldId id="435" r:id="rId12"/>
    <p:sldId id="427" r:id="rId13"/>
    <p:sldId id="436" r:id="rId14"/>
    <p:sldId id="437" r:id="rId15"/>
    <p:sldId id="425" r:id="rId16"/>
    <p:sldId id="434" r:id="rId17"/>
    <p:sldId id="349" r:id="rId18"/>
    <p:sldId id="428" r:id="rId19"/>
    <p:sldId id="408" r:id="rId20"/>
    <p:sldId id="429" r:id="rId21"/>
    <p:sldId id="431" r:id="rId22"/>
    <p:sldId id="432" r:id="rId23"/>
    <p:sldId id="433" r:id="rId24"/>
    <p:sldId id="430" r:id="rId25"/>
    <p:sldId id="410" r:id="rId26"/>
    <p:sldId id="438" r:id="rId27"/>
    <p:sldId id="442" r:id="rId28"/>
    <p:sldId id="444" r:id="rId29"/>
    <p:sldId id="443" r:id="rId30"/>
    <p:sldId id="445" r:id="rId31"/>
    <p:sldId id="446" r:id="rId32"/>
    <p:sldId id="470" r:id="rId33"/>
    <p:sldId id="471" r:id="rId34"/>
    <p:sldId id="472" r:id="rId35"/>
    <p:sldId id="473" r:id="rId36"/>
    <p:sldId id="474" r:id="rId37"/>
    <p:sldId id="476" r:id="rId38"/>
    <p:sldId id="475" r:id="rId39"/>
    <p:sldId id="468" r:id="rId40"/>
    <p:sldId id="469" r:id="rId41"/>
    <p:sldId id="482" r:id="rId42"/>
    <p:sldId id="483" r:id="rId43"/>
    <p:sldId id="484" r:id="rId44"/>
    <p:sldId id="485" r:id="rId45"/>
    <p:sldId id="486" r:id="rId46"/>
    <p:sldId id="477" r:id="rId47"/>
    <p:sldId id="481" r:id="rId48"/>
    <p:sldId id="478" r:id="rId49"/>
    <p:sldId id="479" r:id="rId50"/>
    <p:sldId id="480" r:id="rId5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p:restoredTop sz="95781"/>
  </p:normalViewPr>
  <p:slideViewPr>
    <p:cSldViewPr snapToGrid="0">
      <p:cViewPr varScale="1">
        <p:scale>
          <a:sx n="111" d="100"/>
          <a:sy n="111" d="100"/>
        </p:scale>
        <p:origin x="5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12/04/26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72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72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1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13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96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053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23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03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46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52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7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988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096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18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484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97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290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429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554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212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55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152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566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704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526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085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884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135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080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230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87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84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079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365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872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070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396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02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461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6912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268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03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5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948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65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29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66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34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9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12 aprile 2026</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12/04/26</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12/04/26</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La «giurisdizione» nei trattati sui diritti umani</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5001502"/>
          </a:xfrm>
        </p:spPr>
        <p:txBody>
          <a:bodyPr vert="horz" lIns="91440" tIns="45720" rIns="91440" bIns="45720" rtlCol="0">
            <a:normAutofit lnSpcReduction="10000"/>
          </a:bodyPr>
          <a:lstStyle/>
          <a:p>
            <a:pPr marL="0" indent="0" algn="just">
              <a:buNone/>
            </a:pPr>
            <a:r>
              <a:rPr lang="en-US" sz="1900" dirty="0" err="1"/>
              <a:t>L'ultimo</a:t>
            </a:r>
            <a:r>
              <a:rPr lang="en-US" sz="1900" dirty="0"/>
              <a:t> </a:t>
            </a:r>
            <a:r>
              <a:rPr lang="en-US" sz="1900" dirty="0" err="1"/>
              <a:t>giorno</a:t>
            </a:r>
            <a:r>
              <a:rPr lang="en-US" sz="1900" dirty="0"/>
              <a:t> del </a:t>
            </a:r>
            <a:r>
              <a:rPr lang="en-US" sz="1900" dirty="0" err="1"/>
              <a:t>suo</a:t>
            </a:r>
            <a:r>
              <a:rPr lang="en-US" sz="1900" dirty="0"/>
              <a:t> </a:t>
            </a:r>
            <a:r>
              <a:rPr lang="en-US" sz="1900" dirty="0" err="1"/>
              <a:t>soggiorno</a:t>
            </a:r>
            <a:r>
              <a:rPr lang="en-US" sz="1900" dirty="0"/>
              <a:t> a Nairobi, il </a:t>
            </a:r>
            <a:r>
              <a:rPr lang="en-US" sz="1900" dirty="0" err="1"/>
              <a:t>ricorrente</a:t>
            </a:r>
            <a:r>
              <a:rPr lang="en-US" sz="1900" dirty="0"/>
              <a:t> </a:t>
            </a:r>
            <a:r>
              <a:rPr lang="en-US" sz="1900" dirty="0" err="1"/>
              <a:t>è</a:t>
            </a:r>
            <a:r>
              <a:rPr lang="en-US" sz="1900" dirty="0"/>
              <a:t> </a:t>
            </a:r>
            <a:r>
              <a:rPr lang="en-US" sz="1900" dirty="0" err="1"/>
              <a:t>stato</a:t>
            </a:r>
            <a:r>
              <a:rPr lang="en-US" sz="1900" dirty="0"/>
              <a:t> </a:t>
            </a:r>
            <a:r>
              <a:rPr lang="en-US" sz="1900" dirty="0" err="1"/>
              <a:t>informato</a:t>
            </a:r>
            <a:r>
              <a:rPr lang="en-US" sz="1900" dirty="0"/>
              <a:t> </a:t>
            </a:r>
            <a:r>
              <a:rPr lang="en-US" sz="1900" dirty="0" err="1"/>
              <a:t>dall'ambasciatore</a:t>
            </a:r>
            <a:r>
              <a:rPr lang="en-US" sz="1900" dirty="0"/>
              <a:t> </a:t>
            </a:r>
            <a:r>
              <a:rPr lang="en-US" sz="1900" dirty="0" err="1"/>
              <a:t>greco</a:t>
            </a:r>
            <a:r>
              <a:rPr lang="en-US" sz="1900" dirty="0"/>
              <a:t>, al </a:t>
            </a:r>
            <a:r>
              <a:rPr lang="en-US" sz="1900" dirty="0" err="1"/>
              <a:t>suo</a:t>
            </a:r>
            <a:r>
              <a:rPr lang="en-US" sz="1900" dirty="0"/>
              <a:t> </a:t>
            </a:r>
            <a:r>
              <a:rPr lang="en-US" sz="1900" dirty="0" err="1"/>
              <a:t>ritorno</a:t>
            </a:r>
            <a:r>
              <a:rPr lang="en-US" sz="1900" dirty="0"/>
              <a:t> da un </a:t>
            </a:r>
            <a:r>
              <a:rPr lang="en-US" sz="1900" dirty="0" err="1"/>
              <a:t>incontro</a:t>
            </a:r>
            <a:r>
              <a:rPr lang="en-US" sz="1900" dirty="0"/>
              <a:t> con il </a:t>
            </a:r>
            <a:r>
              <a:rPr lang="en-US" sz="1900" dirty="0" err="1"/>
              <a:t>Ministro</a:t>
            </a:r>
            <a:r>
              <a:rPr lang="en-US" sz="1900" dirty="0"/>
              <a:t> </a:t>
            </a:r>
            <a:r>
              <a:rPr lang="en-US" sz="1900" dirty="0" err="1"/>
              <a:t>degli</a:t>
            </a:r>
            <a:r>
              <a:rPr lang="en-US" sz="1900" dirty="0"/>
              <a:t> </a:t>
            </a:r>
            <a:r>
              <a:rPr lang="en-US" sz="1900" dirty="0" err="1"/>
              <a:t>Affari</a:t>
            </a:r>
            <a:r>
              <a:rPr lang="en-US" sz="1900" dirty="0"/>
              <a:t> </a:t>
            </a:r>
            <a:r>
              <a:rPr lang="en-US" sz="1900" dirty="0" err="1"/>
              <a:t>Esteri</a:t>
            </a:r>
            <a:r>
              <a:rPr lang="en-US" sz="1900" dirty="0"/>
              <a:t> </a:t>
            </a:r>
            <a:r>
              <a:rPr lang="en-US" sz="1900" dirty="0" err="1"/>
              <a:t>keniota</a:t>
            </a:r>
            <a:r>
              <a:rPr lang="en-US" sz="1900" dirty="0"/>
              <a:t>, </a:t>
            </a:r>
            <a:r>
              <a:rPr lang="en-US" sz="1900" dirty="0" err="1"/>
              <a:t>che</a:t>
            </a:r>
            <a:r>
              <a:rPr lang="en-US" sz="1900" dirty="0"/>
              <a:t> era libero di </a:t>
            </a:r>
            <a:r>
              <a:rPr lang="en-US" sz="1900" dirty="0" err="1"/>
              <a:t>partire</a:t>
            </a:r>
            <a:r>
              <a:rPr lang="en-US" sz="1900" dirty="0"/>
              <a:t> per la </a:t>
            </a:r>
            <a:r>
              <a:rPr lang="en-US" sz="1900" dirty="0" err="1"/>
              <a:t>destinazione</a:t>
            </a:r>
            <a:r>
              <a:rPr lang="en-US" sz="1900" dirty="0"/>
              <a:t> di </a:t>
            </a:r>
            <a:r>
              <a:rPr lang="en-US" sz="1900" dirty="0" err="1"/>
              <a:t>sua</a:t>
            </a:r>
            <a:r>
              <a:rPr lang="en-US" sz="1900" dirty="0"/>
              <a:t> </a:t>
            </a:r>
            <a:r>
              <a:rPr lang="en-US" sz="1900" dirty="0" err="1"/>
              <a:t>scelta</a:t>
            </a:r>
            <a:r>
              <a:rPr lang="en-US" sz="1900" dirty="0"/>
              <a:t> e </a:t>
            </a:r>
            <a:r>
              <a:rPr lang="en-US" sz="1900" dirty="0" err="1"/>
              <a:t>che</a:t>
            </a:r>
            <a:r>
              <a:rPr lang="en-US" sz="1900" dirty="0"/>
              <a:t> </a:t>
            </a:r>
            <a:r>
              <a:rPr lang="en-US" sz="1900" dirty="0" err="1"/>
              <a:t>i</a:t>
            </a:r>
            <a:r>
              <a:rPr lang="en-US" sz="1900" dirty="0"/>
              <a:t> </a:t>
            </a:r>
            <a:r>
              <a:rPr lang="en-US" sz="1900" dirty="0" err="1"/>
              <a:t>Paesi</a:t>
            </a:r>
            <a:r>
              <a:rPr lang="en-US" sz="1900" dirty="0"/>
              <a:t> </a:t>
            </a:r>
            <a:r>
              <a:rPr lang="en-US" sz="1900" dirty="0" err="1"/>
              <a:t>Bassi</a:t>
            </a:r>
            <a:r>
              <a:rPr lang="en-US" sz="1900" dirty="0"/>
              <a:t> </a:t>
            </a:r>
            <a:r>
              <a:rPr lang="en-US" sz="1900" dirty="0" err="1"/>
              <a:t>erano</a:t>
            </a:r>
            <a:r>
              <a:rPr lang="en-US" sz="1900" dirty="0"/>
              <a:t> </a:t>
            </a:r>
            <a:r>
              <a:rPr lang="en-US" sz="1900" dirty="0" err="1"/>
              <a:t>pronti</a:t>
            </a:r>
            <a:r>
              <a:rPr lang="en-US" sz="1900" dirty="0"/>
              <a:t> ad </a:t>
            </a:r>
            <a:r>
              <a:rPr lang="en-US" sz="1900" dirty="0" err="1"/>
              <a:t>accoglierlo</a:t>
            </a:r>
            <a:r>
              <a:rPr lang="en-US" sz="1900" dirty="0"/>
              <a:t>. Il 15 </a:t>
            </a:r>
            <a:r>
              <a:rPr lang="en-US" sz="1900" dirty="0" err="1"/>
              <a:t>febbraio</a:t>
            </a:r>
            <a:r>
              <a:rPr lang="en-US" sz="1900" dirty="0"/>
              <a:t> 1999, </a:t>
            </a:r>
            <a:r>
              <a:rPr lang="en-US" sz="1900" dirty="0" err="1"/>
              <a:t>funzionari</a:t>
            </a:r>
            <a:r>
              <a:rPr lang="en-US" sz="1900" dirty="0"/>
              <a:t> </a:t>
            </a:r>
            <a:r>
              <a:rPr lang="en-US" sz="1900" dirty="0" err="1"/>
              <a:t>kenioti</a:t>
            </a:r>
            <a:r>
              <a:rPr lang="en-US" sz="1900" dirty="0"/>
              <a:t> </a:t>
            </a:r>
            <a:r>
              <a:rPr lang="en-US" sz="1900" dirty="0" err="1"/>
              <a:t>si</a:t>
            </a:r>
            <a:r>
              <a:rPr lang="en-US" sz="1900" dirty="0"/>
              <a:t> </a:t>
            </a:r>
            <a:r>
              <a:rPr lang="en-US" sz="1900" dirty="0" err="1"/>
              <a:t>recarono</a:t>
            </a:r>
            <a:r>
              <a:rPr lang="en-US" sz="1900" dirty="0"/>
              <a:t> </a:t>
            </a:r>
            <a:r>
              <a:rPr lang="en-US" sz="1900" dirty="0" err="1"/>
              <a:t>all'ambasciata</a:t>
            </a:r>
            <a:r>
              <a:rPr lang="en-US" sz="1900" dirty="0"/>
              <a:t> </a:t>
            </a:r>
            <a:r>
              <a:rPr lang="en-US" sz="1900" dirty="0" err="1"/>
              <a:t>greca</a:t>
            </a:r>
            <a:r>
              <a:rPr lang="en-US" sz="1900" dirty="0"/>
              <a:t> per </a:t>
            </a:r>
            <a:r>
              <a:rPr lang="en-US" sz="1900" dirty="0" err="1"/>
              <a:t>accompagnare</a:t>
            </a:r>
            <a:r>
              <a:rPr lang="en-US" sz="1900" dirty="0"/>
              <a:t> il signor </a:t>
            </a:r>
            <a:r>
              <a:rPr lang="en-US" sz="1900" dirty="0" err="1"/>
              <a:t>Öcalan</a:t>
            </a:r>
            <a:r>
              <a:rPr lang="en-US" sz="1900" dirty="0"/>
              <a:t> </a:t>
            </a:r>
            <a:r>
              <a:rPr lang="en-US" sz="1900" dirty="0" err="1"/>
              <a:t>all'aeroporto</a:t>
            </a:r>
            <a:r>
              <a:rPr lang="en-US" sz="1900" dirty="0"/>
              <a:t>. </a:t>
            </a:r>
            <a:r>
              <a:rPr lang="en-US" sz="1900" dirty="0" err="1"/>
              <a:t>L'ambasciatore</a:t>
            </a:r>
            <a:r>
              <a:rPr lang="en-US" sz="1900" dirty="0"/>
              <a:t> </a:t>
            </a:r>
            <a:r>
              <a:rPr lang="en-US" sz="1900" dirty="0" err="1"/>
              <a:t>greco</a:t>
            </a:r>
            <a:r>
              <a:rPr lang="en-US" sz="1900" dirty="0"/>
              <a:t> </a:t>
            </a:r>
            <a:r>
              <a:rPr lang="en-US" sz="1900" dirty="0" err="1"/>
              <a:t>dichiarò</a:t>
            </a:r>
            <a:r>
              <a:rPr lang="en-US" sz="1900" dirty="0"/>
              <a:t> di </a:t>
            </a:r>
            <a:r>
              <a:rPr lang="en-US" sz="1900" dirty="0" err="1"/>
              <a:t>voler</a:t>
            </a:r>
            <a:r>
              <a:rPr lang="en-US" sz="1900" dirty="0"/>
              <a:t> </a:t>
            </a:r>
            <a:r>
              <a:rPr lang="en-US" sz="1900" dirty="0" err="1"/>
              <a:t>accompagnare</a:t>
            </a:r>
            <a:r>
              <a:rPr lang="en-US" sz="1900" dirty="0"/>
              <a:t> </a:t>
            </a:r>
            <a:r>
              <a:rPr lang="en-US" sz="1900" dirty="0" err="1"/>
              <a:t>personalmente</a:t>
            </a:r>
            <a:r>
              <a:rPr lang="en-US" sz="1900" dirty="0"/>
              <a:t> il </a:t>
            </a:r>
            <a:r>
              <a:rPr lang="en-US" sz="1900" dirty="0" err="1"/>
              <a:t>ricorrente</a:t>
            </a:r>
            <a:r>
              <a:rPr lang="en-US" sz="1900" dirty="0"/>
              <a:t> </a:t>
            </a:r>
            <a:r>
              <a:rPr lang="en-US" sz="1900" dirty="0" err="1"/>
              <a:t>all'aeroporto</a:t>
            </a:r>
            <a:r>
              <a:rPr lang="en-US" sz="1900" dirty="0"/>
              <a:t> e ne </a:t>
            </a:r>
            <a:r>
              <a:rPr lang="en-US" sz="1900" dirty="0" err="1"/>
              <a:t>seguì</a:t>
            </a:r>
            <a:r>
              <a:rPr lang="en-US" sz="1900" dirty="0"/>
              <a:t> </a:t>
            </a:r>
            <a:r>
              <a:rPr lang="en-US" sz="1900" dirty="0" err="1"/>
              <a:t>una</a:t>
            </a:r>
            <a:r>
              <a:rPr lang="en-US" sz="1900" dirty="0"/>
              <a:t> </a:t>
            </a:r>
            <a:r>
              <a:rPr lang="en-US" sz="1900" dirty="0" err="1"/>
              <a:t>discussione</a:t>
            </a:r>
            <a:r>
              <a:rPr lang="en-US" sz="1900" dirty="0"/>
              <a:t> </a:t>
            </a:r>
            <a:r>
              <a:rPr lang="en-US" sz="1900" dirty="0" err="1"/>
              <a:t>tra</a:t>
            </a:r>
            <a:r>
              <a:rPr lang="en-US" sz="1900" dirty="0"/>
              <a:t> </a:t>
            </a:r>
            <a:r>
              <a:rPr lang="en-US" sz="1900" dirty="0" err="1"/>
              <a:t>l'ambasciatore</a:t>
            </a:r>
            <a:r>
              <a:rPr lang="en-US" sz="1900" dirty="0"/>
              <a:t> e </a:t>
            </a:r>
            <a:r>
              <a:rPr lang="en-US" sz="1900" dirty="0" err="1"/>
              <a:t>i</a:t>
            </a:r>
            <a:r>
              <a:rPr lang="en-US" sz="1900" dirty="0"/>
              <a:t> </a:t>
            </a:r>
            <a:r>
              <a:rPr lang="en-US" sz="1900" dirty="0" err="1"/>
              <a:t>funzionari</a:t>
            </a:r>
            <a:r>
              <a:rPr lang="en-US" sz="1900" dirty="0"/>
              <a:t> </a:t>
            </a:r>
            <a:r>
              <a:rPr lang="en-US" sz="1900" dirty="0" err="1"/>
              <a:t>kenioti</a:t>
            </a:r>
            <a:r>
              <a:rPr lang="en-US" sz="1900" dirty="0"/>
              <a:t>. </a:t>
            </a:r>
            <a:r>
              <a:rPr lang="en-US" sz="1900" dirty="0" err="1"/>
              <a:t>Alla</a:t>
            </a:r>
            <a:r>
              <a:rPr lang="en-US" sz="1900" dirty="0"/>
              <a:t> fine, il </a:t>
            </a:r>
            <a:r>
              <a:rPr lang="en-US" sz="1900" dirty="0" err="1"/>
              <a:t>ricorrente</a:t>
            </a:r>
            <a:r>
              <a:rPr lang="en-US" sz="1900" dirty="0"/>
              <a:t> </a:t>
            </a:r>
            <a:r>
              <a:rPr lang="en-US" sz="1900" dirty="0" err="1"/>
              <a:t>salì</a:t>
            </a:r>
            <a:r>
              <a:rPr lang="en-US" sz="1900" dirty="0"/>
              <a:t> a </a:t>
            </a:r>
            <a:r>
              <a:rPr lang="en-US" sz="1900" dirty="0" err="1"/>
              <a:t>bordo</a:t>
            </a:r>
            <a:r>
              <a:rPr lang="en-US" sz="1900" dirty="0"/>
              <a:t> di </a:t>
            </a:r>
            <a:r>
              <a:rPr lang="en-US" sz="1900" dirty="0" err="1"/>
              <a:t>un'auto</a:t>
            </a:r>
            <a:r>
              <a:rPr lang="en-US" sz="1900" dirty="0"/>
              <a:t> </a:t>
            </a:r>
            <a:r>
              <a:rPr lang="en-US" sz="1900" dirty="0" err="1"/>
              <a:t>guidata</a:t>
            </a:r>
            <a:r>
              <a:rPr lang="en-US" sz="1900" dirty="0"/>
              <a:t> da un </a:t>
            </a:r>
            <a:r>
              <a:rPr lang="en-US" sz="1900" dirty="0" err="1"/>
              <a:t>funzionario</a:t>
            </a:r>
            <a:r>
              <a:rPr lang="en-US" sz="1900" dirty="0"/>
              <a:t> </a:t>
            </a:r>
            <a:r>
              <a:rPr lang="en-US" sz="1900" dirty="0" err="1"/>
              <a:t>keniota</a:t>
            </a:r>
            <a:r>
              <a:rPr lang="en-US" sz="1900" dirty="0"/>
              <a:t>. Durante il </a:t>
            </a:r>
            <a:r>
              <a:rPr lang="en-US" sz="1900" dirty="0" err="1"/>
              <a:t>tragitto</a:t>
            </a:r>
            <a:r>
              <a:rPr lang="en-US" sz="1900" dirty="0"/>
              <a:t> verso </a:t>
            </a:r>
            <a:r>
              <a:rPr lang="en-US" sz="1900" dirty="0" err="1"/>
              <a:t>l'aeroporto</a:t>
            </a:r>
            <a:r>
              <a:rPr lang="en-US" sz="1900" dirty="0"/>
              <a:t>, </a:t>
            </a:r>
            <a:r>
              <a:rPr lang="en-US" sz="1900" dirty="0" err="1"/>
              <a:t>l'auto</a:t>
            </a:r>
            <a:r>
              <a:rPr lang="en-US" sz="1900" dirty="0"/>
              <a:t> </a:t>
            </a:r>
            <a:r>
              <a:rPr lang="en-US" sz="1900" dirty="0" err="1"/>
              <a:t>si</a:t>
            </a:r>
            <a:r>
              <a:rPr lang="en-US" sz="1900" dirty="0"/>
              <a:t> </a:t>
            </a:r>
            <a:r>
              <a:rPr lang="en-US" sz="1900" dirty="0" err="1"/>
              <a:t>staccò</a:t>
            </a:r>
            <a:r>
              <a:rPr lang="en-US" sz="1900" dirty="0"/>
              <a:t> dal </a:t>
            </a:r>
            <a:r>
              <a:rPr lang="en-US" sz="1900" dirty="0" err="1"/>
              <a:t>convoglio</a:t>
            </a:r>
            <a:r>
              <a:rPr lang="en-US" sz="1900" dirty="0"/>
              <a:t> e, </a:t>
            </a:r>
            <a:r>
              <a:rPr lang="en-US" sz="1900" dirty="0" err="1"/>
              <a:t>imboccando</a:t>
            </a:r>
            <a:r>
              <a:rPr lang="en-US" sz="1900" dirty="0"/>
              <a:t> un </a:t>
            </a:r>
            <a:r>
              <a:rPr lang="en-US" sz="1900" dirty="0" err="1"/>
              <a:t>percorso</a:t>
            </a:r>
            <a:r>
              <a:rPr lang="en-US" sz="1900" dirty="0"/>
              <a:t> </a:t>
            </a:r>
            <a:r>
              <a:rPr lang="en-US" sz="1900" dirty="0" err="1"/>
              <a:t>riservato</a:t>
            </a:r>
            <a:r>
              <a:rPr lang="en-US" sz="1900" dirty="0"/>
              <a:t> al </a:t>
            </a:r>
            <a:r>
              <a:rPr lang="en-US" sz="1900" dirty="0" err="1"/>
              <a:t>personale</a:t>
            </a:r>
            <a:r>
              <a:rPr lang="en-US" sz="1900" dirty="0"/>
              <a:t> di </a:t>
            </a:r>
            <a:r>
              <a:rPr lang="en-US" sz="1900" dirty="0" err="1"/>
              <a:t>sicurezza</a:t>
            </a:r>
            <a:r>
              <a:rPr lang="en-US" sz="1900" dirty="0"/>
              <a:t> </a:t>
            </a:r>
            <a:r>
              <a:rPr lang="en-US" sz="1900" dirty="0" err="1"/>
              <a:t>nell'area</a:t>
            </a:r>
            <a:r>
              <a:rPr lang="en-US" sz="1900" dirty="0"/>
              <a:t> di </a:t>
            </a:r>
            <a:r>
              <a:rPr lang="en-US" sz="1900" dirty="0" err="1"/>
              <a:t>transito</a:t>
            </a:r>
            <a:r>
              <a:rPr lang="en-US" sz="1900" dirty="0"/>
              <a:t> </a:t>
            </a:r>
            <a:r>
              <a:rPr lang="en-US" sz="1900" dirty="0" err="1"/>
              <a:t>internazionale</a:t>
            </a:r>
            <a:r>
              <a:rPr lang="en-US" sz="1900" dirty="0"/>
              <a:t> </a:t>
            </a:r>
            <a:r>
              <a:rPr lang="en-US" sz="1900" dirty="0" err="1"/>
              <a:t>dell'aeroporto</a:t>
            </a:r>
            <a:r>
              <a:rPr lang="en-US" sz="1900" dirty="0"/>
              <a:t> di Nairobi, </a:t>
            </a:r>
            <a:r>
              <a:rPr lang="en-US" sz="1900" b="1" dirty="0"/>
              <a:t>lo </a:t>
            </a:r>
            <a:r>
              <a:rPr lang="en-US" sz="1900" b="1" dirty="0" err="1"/>
              <a:t>condusse</a:t>
            </a:r>
            <a:r>
              <a:rPr lang="en-US" sz="1900" b="1" dirty="0"/>
              <a:t> a un </a:t>
            </a:r>
            <a:r>
              <a:rPr lang="en-US" sz="1900" b="1" dirty="0" err="1"/>
              <a:t>aereo</a:t>
            </a:r>
            <a:r>
              <a:rPr lang="en-US" sz="1900" b="1" dirty="0"/>
              <a:t> dove lo </a:t>
            </a:r>
            <a:r>
              <a:rPr lang="en-US" sz="1900" b="1" dirty="0" err="1"/>
              <a:t>attendevano</a:t>
            </a:r>
            <a:r>
              <a:rPr lang="en-US" sz="1900" b="1" dirty="0"/>
              <a:t> </a:t>
            </a:r>
            <a:r>
              <a:rPr lang="en-US" sz="1900" b="1" dirty="0" err="1"/>
              <a:t>funzionari</a:t>
            </a:r>
            <a:r>
              <a:rPr lang="en-US" sz="1900" b="1" dirty="0"/>
              <a:t> </a:t>
            </a:r>
            <a:r>
              <a:rPr lang="en-US" sz="1900" b="1" dirty="0" err="1"/>
              <a:t>turchi</a:t>
            </a:r>
            <a:r>
              <a:rPr lang="en-US" sz="1900" b="1" dirty="0"/>
              <a:t>. Il </a:t>
            </a:r>
            <a:r>
              <a:rPr lang="en-US" sz="1900" b="1" dirty="0" err="1"/>
              <a:t>ricorrente</a:t>
            </a:r>
            <a:r>
              <a:rPr lang="en-US" sz="1900" b="1" dirty="0"/>
              <a:t> fu </a:t>
            </a:r>
            <a:r>
              <a:rPr lang="en-US" sz="1900" b="1" dirty="0" err="1"/>
              <a:t>quindi</a:t>
            </a:r>
            <a:r>
              <a:rPr lang="en-US" sz="1900" b="1" dirty="0"/>
              <a:t> </a:t>
            </a:r>
            <a:r>
              <a:rPr lang="en-US" sz="1900" b="1" dirty="0" err="1"/>
              <a:t>arrestato</a:t>
            </a:r>
            <a:r>
              <a:rPr lang="en-US" sz="1900" b="1" dirty="0"/>
              <a:t> dopo </a:t>
            </a:r>
            <a:r>
              <a:rPr lang="en-US" sz="1900" b="1" dirty="0" err="1"/>
              <a:t>essere</a:t>
            </a:r>
            <a:r>
              <a:rPr lang="en-US" sz="1900" b="1" dirty="0"/>
              <a:t> </a:t>
            </a:r>
            <a:r>
              <a:rPr lang="en-US" sz="1900" b="1" dirty="0" err="1"/>
              <a:t>salito</a:t>
            </a:r>
            <a:r>
              <a:rPr lang="en-US" sz="1900" b="1" dirty="0"/>
              <a:t> a </a:t>
            </a:r>
            <a:r>
              <a:rPr lang="en-US" sz="1900" b="1" dirty="0" err="1"/>
              <a:t>bordo</a:t>
            </a:r>
            <a:r>
              <a:rPr lang="en-US" sz="1900" b="1" dirty="0"/>
              <a:t> </a:t>
            </a:r>
            <a:r>
              <a:rPr lang="en-US" sz="1900" b="1" dirty="0" err="1"/>
              <a:t>dell'aereo</a:t>
            </a:r>
            <a:r>
              <a:rPr lang="en-US" sz="1900" dirty="0"/>
              <a:t>, </a:t>
            </a:r>
            <a:r>
              <a:rPr lang="en-US" sz="1900" dirty="0" err="1"/>
              <a:t>intorno</a:t>
            </a:r>
            <a:r>
              <a:rPr lang="en-US" sz="1900" dirty="0"/>
              <a:t> alle 20:00.</a:t>
            </a:r>
          </a:p>
          <a:p>
            <a:pPr marL="0" indent="0" algn="just">
              <a:buNone/>
            </a:pPr>
            <a:r>
              <a:rPr lang="en-US" sz="1900" dirty="0"/>
              <a:t>[…]</a:t>
            </a:r>
          </a:p>
          <a:p>
            <a:pPr marL="0" indent="0" algn="just">
              <a:buNone/>
            </a:pPr>
            <a:r>
              <a:rPr lang="en-US" sz="1900" dirty="0"/>
              <a:t>Il </a:t>
            </a:r>
            <a:r>
              <a:rPr lang="en-US" sz="1900" dirty="0" err="1"/>
              <a:t>ricorrente</a:t>
            </a:r>
            <a:r>
              <a:rPr lang="en-US" sz="1900" dirty="0"/>
              <a:t> </a:t>
            </a:r>
            <a:r>
              <a:rPr lang="en-US" sz="1900" dirty="0" err="1"/>
              <a:t>è</a:t>
            </a:r>
            <a:r>
              <a:rPr lang="en-US" sz="1900" dirty="0"/>
              <a:t> </a:t>
            </a:r>
            <a:r>
              <a:rPr lang="en-US" sz="1900" dirty="0" err="1"/>
              <a:t>stato</a:t>
            </a:r>
            <a:r>
              <a:rPr lang="en-US" sz="1900" dirty="0"/>
              <a:t> tenuto </a:t>
            </a:r>
            <a:r>
              <a:rPr lang="en-US" sz="1900" dirty="0" err="1"/>
              <a:t>bendato</a:t>
            </a:r>
            <a:r>
              <a:rPr lang="en-US" sz="1900" dirty="0"/>
              <a:t> per </a:t>
            </a:r>
            <a:r>
              <a:rPr lang="en-US" sz="1900" dirty="0" err="1"/>
              <a:t>tutta</a:t>
            </a:r>
            <a:r>
              <a:rPr lang="en-US" sz="1900" dirty="0"/>
              <a:t> la </a:t>
            </a:r>
            <a:r>
              <a:rPr lang="en-US" sz="1900" dirty="0" err="1"/>
              <a:t>durata</a:t>
            </a:r>
            <a:r>
              <a:rPr lang="en-US" sz="1900" dirty="0"/>
              <a:t> del </a:t>
            </a:r>
            <a:r>
              <a:rPr lang="en-US" sz="1900" dirty="0" err="1"/>
              <a:t>volo</a:t>
            </a:r>
            <a:r>
              <a:rPr lang="en-US" sz="1900" dirty="0"/>
              <a:t>, </a:t>
            </a:r>
            <a:r>
              <a:rPr lang="en-US" sz="1900" dirty="0" err="1"/>
              <a:t>tranne</a:t>
            </a:r>
            <a:r>
              <a:rPr lang="en-US" sz="1900" dirty="0"/>
              <a:t> </a:t>
            </a:r>
            <a:r>
              <a:rPr lang="en-US" sz="1900" dirty="0" err="1"/>
              <a:t>quando</a:t>
            </a:r>
            <a:r>
              <a:rPr lang="en-US" sz="1900" dirty="0"/>
              <a:t> </a:t>
            </a:r>
            <a:r>
              <a:rPr lang="en-US" sz="1900" dirty="0" err="1"/>
              <a:t>i</a:t>
            </a:r>
            <a:r>
              <a:rPr lang="en-US" sz="1900" dirty="0"/>
              <a:t> </a:t>
            </a:r>
            <a:r>
              <a:rPr lang="en-US" sz="1900" dirty="0" err="1"/>
              <a:t>funzionari</a:t>
            </a:r>
            <a:r>
              <a:rPr lang="en-US" sz="1900" dirty="0"/>
              <a:t> </a:t>
            </a:r>
            <a:r>
              <a:rPr lang="en-US" sz="1900" dirty="0" err="1"/>
              <a:t>turchi</a:t>
            </a:r>
            <a:r>
              <a:rPr lang="en-US" sz="1900" dirty="0"/>
              <a:t> </a:t>
            </a:r>
            <a:r>
              <a:rPr lang="en-US" sz="1900" dirty="0" err="1"/>
              <a:t>indossavano</a:t>
            </a:r>
            <a:r>
              <a:rPr lang="en-US" sz="1900" dirty="0"/>
              <a:t> le </a:t>
            </a:r>
            <a:r>
              <a:rPr lang="en-US" sz="1900" dirty="0" err="1"/>
              <a:t>mascherine</a:t>
            </a:r>
            <a:r>
              <a:rPr lang="en-US" sz="1900" dirty="0"/>
              <a:t>. La </a:t>
            </a:r>
            <a:r>
              <a:rPr lang="en-US" sz="1900" dirty="0" err="1"/>
              <a:t>benda</a:t>
            </a:r>
            <a:r>
              <a:rPr lang="en-US" sz="1900" dirty="0"/>
              <a:t> </a:t>
            </a:r>
            <a:r>
              <a:rPr lang="en-US" sz="1900" dirty="0" err="1"/>
              <a:t>è</a:t>
            </a:r>
            <a:r>
              <a:rPr lang="en-US" sz="1900" dirty="0"/>
              <a:t> </a:t>
            </a:r>
            <a:r>
              <a:rPr lang="en-US" sz="1900" dirty="0" err="1"/>
              <a:t>stata</a:t>
            </a:r>
            <a:r>
              <a:rPr lang="en-US" sz="1900" dirty="0"/>
              <a:t> </a:t>
            </a:r>
            <a:r>
              <a:rPr lang="en-US" sz="1900" dirty="0" err="1"/>
              <a:t>rimossa</a:t>
            </a:r>
            <a:r>
              <a:rPr lang="en-US" sz="1900" dirty="0"/>
              <a:t> non </a:t>
            </a:r>
            <a:r>
              <a:rPr lang="en-US" sz="1900" dirty="0" err="1"/>
              <a:t>appena</a:t>
            </a:r>
            <a:r>
              <a:rPr lang="en-US" sz="1900" dirty="0"/>
              <a:t> </a:t>
            </a:r>
            <a:r>
              <a:rPr lang="en-US" sz="1900" dirty="0" err="1"/>
              <a:t>i</a:t>
            </a:r>
            <a:r>
              <a:rPr lang="en-US" sz="1900" dirty="0"/>
              <a:t> </a:t>
            </a:r>
            <a:r>
              <a:rPr lang="en-US" sz="1900" dirty="0" err="1"/>
              <a:t>funzionari</a:t>
            </a:r>
            <a:r>
              <a:rPr lang="en-US" sz="1900" dirty="0"/>
              <a:t> </a:t>
            </a:r>
            <a:r>
              <a:rPr lang="en-US" sz="1900" dirty="0" err="1"/>
              <a:t>hanno</a:t>
            </a:r>
            <a:r>
              <a:rPr lang="en-US" sz="1900" dirty="0"/>
              <a:t> </a:t>
            </a:r>
            <a:r>
              <a:rPr lang="en-US" sz="1900" dirty="0" err="1"/>
              <a:t>indossato</a:t>
            </a:r>
            <a:r>
              <a:rPr lang="en-US" sz="1900" dirty="0"/>
              <a:t> le </a:t>
            </a:r>
            <a:r>
              <a:rPr lang="en-US" sz="1900" dirty="0" err="1"/>
              <a:t>mascherine</a:t>
            </a:r>
            <a:r>
              <a:rPr lang="en-US" sz="1900" dirty="0"/>
              <a:t>. Secondo il </a:t>
            </a:r>
            <a:r>
              <a:rPr lang="en-US" sz="1900" dirty="0" err="1"/>
              <a:t>Governo</a:t>
            </a:r>
            <a:r>
              <a:rPr lang="en-US" sz="1900" dirty="0"/>
              <a:t>, la </a:t>
            </a:r>
            <a:r>
              <a:rPr lang="en-US" sz="1900" dirty="0" err="1"/>
              <a:t>benda</a:t>
            </a:r>
            <a:r>
              <a:rPr lang="en-US" sz="1900" dirty="0"/>
              <a:t> </a:t>
            </a:r>
            <a:r>
              <a:rPr lang="en-US" sz="1900" dirty="0" err="1"/>
              <a:t>è</a:t>
            </a:r>
            <a:r>
              <a:rPr lang="en-US" sz="1900" dirty="0"/>
              <a:t> </a:t>
            </a:r>
            <a:r>
              <a:rPr lang="en-US" sz="1900" dirty="0" err="1"/>
              <a:t>stata</a:t>
            </a:r>
            <a:r>
              <a:rPr lang="en-US" sz="1900" dirty="0"/>
              <a:t> </a:t>
            </a:r>
            <a:r>
              <a:rPr lang="en-US" sz="1900" dirty="0" err="1"/>
              <a:t>rimossa</a:t>
            </a:r>
            <a:r>
              <a:rPr lang="en-US" sz="1900" dirty="0"/>
              <a:t> non </a:t>
            </a:r>
            <a:r>
              <a:rPr lang="en-US" sz="1900" dirty="0" err="1"/>
              <a:t>appena</a:t>
            </a:r>
            <a:r>
              <a:rPr lang="en-US" sz="1900" dirty="0"/>
              <a:t> </a:t>
            </a:r>
            <a:r>
              <a:rPr lang="en-US" sz="1900" dirty="0" err="1"/>
              <a:t>l'aereo</a:t>
            </a:r>
            <a:r>
              <a:rPr lang="en-US" sz="1900" dirty="0"/>
              <a:t> </a:t>
            </a:r>
            <a:r>
              <a:rPr lang="en-US" sz="1900" dirty="0" err="1"/>
              <a:t>è</a:t>
            </a:r>
            <a:r>
              <a:rPr lang="en-US" sz="1900" dirty="0"/>
              <a:t> </a:t>
            </a:r>
            <a:r>
              <a:rPr lang="en-US" sz="1900" dirty="0" err="1"/>
              <a:t>entrato</a:t>
            </a:r>
            <a:r>
              <a:rPr lang="en-US" sz="1900" dirty="0"/>
              <a:t> </a:t>
            </a:r>
            <a:r>
              <a:rPr lang="en-US" sz="1900" dirty="0" err="1"/>
              <a:t>nello</a:t>
            </a:r>
            <a:r>
              <a:rPr lang="en-US" sz="1900" dirty="0"/>
              <a:t> </a:t>
            </a:r>
            <a:r>
              <a:rPr lang="en-US" sz="1900" dirty="0" err="1"/>
              <a:t>spazio</a:t>
            </a:r>
            <a:r>
              <a:rPr lang="en-US" sz="1900" dirty="0"/>
              <a:t> </a:t>
            </a:r>
            <a:r>
              <a:rPr lang="en-US" sz="1900" dirty="0" err="1"/>
              <a:t>aereo</a:t>
            </a:r>
            <a:r>
              <a:rPr lang="en-US" sz="1900" dirty="0"/>
              <a:t> </a:t>
            </a:r>
            <a:r>
              <a:rPr lang="en-US" sz="1900" dirty="0" err="1"/>
              <a:t>turco</a:t>
            </a:r>
            <a:r>
              <a:rPr lang="en-US" sz="1900" dirty="0"/>
              <a:t>. Il </a:t>
            </a:r>
            <a:r>
              <a:rPr lang="en-US" sz="1900" dirty="0" err="1"/>
              <a:t>ricorrente</a:t>
            </a:r>
            <a:r>
              <a:rPr lang="en-US" sz="1900" dirty="0"/>
              <a:t> </a:t>
            </a:r>
            <a:r>
              <a:rPr lang="en-US" sz="1900" dirty="0" err="1"/>
              <a:t>è</a:t>
            </a:r>
            <a:r>
              <a:rPr lang="en-US" sz="1900" dirty="0"/>
              <a:t> </a:t>
            </a:r>
            <a:r>
              <a:rPr lang="en-US" sz="1900" dirty="0" err="1"/>
              <a:t>stato</a:t>
            </a:r>
            <a:r>
              <a:rPr lang="en-US" sz="1900" dirty="0"/>
              <a:t> </a:t>
            </a:r>
            <a:r>
              <a:rPr lang="en-US" sz="1900" dirty="0" err="1"/>
              <a:t>arrestato</a:t>
            </a:r>
            <a:r>
              <a:rPr lang="en-US" sz="1900" dirty="0"/>
              <a:t> e </a:t>
            </a:r>
            <a:r>
              <a:rPr lang="en-US" sz="1900" dirty="0" err="1"/>
              <a:t>detenuto</a:t>
            </a:r>
            <a:r>
              <a:rPr lang="en-US" sz="1900" dirty="0"/>
              <a:t> </a:t>
            </a:r>
            <a:r>
              <a:rPr lang="en-US" sz="1900" dirty="0" err="1"/>
              <a:t>nel</a:t>
            </a:r>
            <a:r>
              <a:rPr lang="en-US" sz="1900" dirty="0"/>
              <a:t> </a:t>
            </a:r>
            <a:r>
              <a:rPr lang="en-US" sz="1900" dirty="0" err="1"/>
              <a:t>carcere</a:t>
            </a:r>
            <a:r>
              <a:rPr lang="en-US" sz="1900" dirty="0"/>
              <a:t> di </a:t>
            </a:r>
            <a:r>
              <a:rPr lang="en-US" sz="1900" dirty="0" err="1"/>
              <a:t>İmralı</a:t>
            </a:r>
            <a:r>
              <a:rPr lang="en-US" sz="1900" dirty="0"/>
              <a:t> il 16 </a:t>
            </a:r>
            <a:r>
              <a:rPr lang="en-US" sz="1900" dirty="0" err="1"/>
              <a:t>febbraio</a:t>
            </a:r>
            <a:r>
              <a:rPr lang="en-US" sz="1900" dirty="0"/>
              <a:t> 1999. Durante il </a:t>
            </a:r>
            <a:r>
              <a:rPr lang="en-US" sz="1900" dirty="0" err="1"/>
              <a:t>tragitto</a:t>
            </a:r>
            <a:r>
              <a:rPr lang="en-US" sz="1900" dirty="0"/>
              <a:t> </a:t>
            </a:r>
            <a:r>
              <a:rPr lang="en-US" sz="1900" dirty="0" err="1"/>
              <a:t>dall'aeroporto</a:t>
            </a:r>
            <a:r>
              <a:rPr lang="en-US" sz="1900" dirty="0"/>
              <a:t> in </a:t>
            </a:r>
            <a:r>
              <a:rPr lang="en-US" sz="1900" dirty="0" err="1"/>
              <a:t>Turchia</a:t>
            </a:r>
            <a:r>
              <a:rPr lang="en-US" sz="1900" dirty="0"/>
              <a:t> al </a:t>
            </a:r>
            <a:r>
              <a:rPr lang="en-US" sz="1900" dirty="0" err="1"/>
              <a:t>carcere</a:t>
            </a:r>
            <a:r>
              <a:rPr lang="en-US" sz="1900" dirty="0"/>
              <a:t> di </a:t>
            </a:r>
            <a:r>
              <a:rPr lang="en-US" sz="1900" dirty="0" err="1"/>
              <a:t>İmralı</a:t>
            </a:r>
            <a:r>
              <a:rPr lang="en-US" sz="1900" dirty="0"/>
              <a:t>, </a:t>
            </a:r>
            <a:r>
              <a:rPr lang="en-US" sz="1900" dirty="0" err="1"/>
              <a:t>indossava</a:t>
            </a:r>
            <a:r>
              <a:rPr lang="en-US" sz="1900" dirty="0"/>
              <a:t> un </a:t>
            </a:r>
            <a:r>
              <a:rPr lang="en-US" sz="1900" dirty="0" err="1"/>
              <a:t>cappuccio</a:t>
            </a:r>
            <a:r>
              <a:rPr lang="en-US" sz="1900" dirty="0"/>
              <a:t>. Nelle </a:t>
            </a:r>
            <a:r>
              <a:rPr lang="en-US" sz="1900" dirty="0" err="1"/>
              <a:t>fotografie</a:t>
            </a:r>
            <a:r>
              <a:rPr lang="en-US" sz="1900" dirty="0"/>
              <a:t> </a:t>
            </a:r>
            <a:r>
              <a:rPr lang="en-US" sz="1900" dirty="0" err="1"/>
              <a:t>scattate</a:t>
            </a:r>
            <a:r>
              <a:rPr lang="en-US" sz="1900" dirty="0"/>
              <a:t> </a:t>
            </a:r>
            <a:r>
              <a:rPr lang="en-US" sz="1900" dirty="0" err="1"/>
              <a:t>sull'isola</a:t>
            </a:r>
            <a:r>
              <a:rPr lang="en-US" sz="1900" dirty="0"/>
              <a:t> di </a:t>
            </a:r>
            <a:r>
              <a:rPr lang="en-US" sz="1900" dirty="0" err="1"/>
              <a:t>İmralı</a:t>
            </a:r>
            <a:r>
              <a:rPr lang="en-US" sz="1900" dirty="0"/>
              <a:t>, in </a:t>
            </a:r>
            <a:r>
              <a:rPr lang="en-US" sz="1900" dirty="0" err="1"/>
              <a:t>Turchia</a:t>
            </a:r>
            <a:r>
              <a:rPr lang="en-US" sz="1900" dirty="0"/>
              <a:t>, il </a:t>
            </a:r>
            <a:r>
              <a:rPr lang="en-US" sz="1900" dirty="0" err="1"/>
              <a:t>ricorrente</a:t>
            </a:r>
            <a:r>
              <a:rPr lang="en-US" sz="1900" dirty="0"/>
              <a:t> </a:t>
            </a:r>
            <a:r>
              <a:rPr lang="en-US" sz="1900" dirty="0" err="1"/>
              <a:t>appare</a:t>
            </a:r>
            <a:r>
              <a:rPr lang="en-US" sz="1900" dirty="0"/>
              <a:t> senza </a:t>
            </a:r>
            <a:r>
              <a:rPr lang="en-US" sz="1900" dirty="0" err="1"/>
              <a:t>cappuccio</a:t>
            </a:r>
            <a:r>
              <a:rPr lang="en-US" sz="1900" dirty="0"/>
              <a:t> né </a:t>
            </a:r>
            <a:r>
              <a:rPr lang="en-US" sz="1900" dirty="0" err="1"/>
              <a:t>benda</a:t>
            </a:r>
            <a:r>
              <a:rPr lang="en-US" sz="1900" dirty="0"/>
              <a:t>. In </a:t>
            </a:r>
            <a:r>
              <a:rPr lang="en-US" sz="1900" dirty="0" err="1"/>
              <a:t>seguito</a:t>
            </a:r>
            <a:r>
              <a:rPr lang="en-US" sz="1900" dirty="0"/>
              <a:t>, ha </a:t>
            </a:r>
            <a:r>
              <a:rPr lang="en-US" sz="1900" dirty="0" err="1"/>
              <a:t>dichiarato</a:t>
            </a:r>
            <a:r>
              <a:rPr lang="en-US" sz="1900" dirty="0"/>
              <a:t> di aver </a:t>
            </a:r>
            <a:r>
              <a:rPr lang="en-US" sz="1900" dirty="0" err="1"/>
              <a:t>ricevuto</a:t>
            </a:r>
            <a:r>
              <a:rPr lang="en-US" sz="1900" dirty="0"/>
              <a:t> </a:t>
            </a:r>
            <a:r>
              <a:rPr lang="en-US" sz="1900" dirty="0" err="1"/>
              <a:t>dei</a:t>
            </a:r>
            <a:r>
              <a:rPr lang="en-US" sz="1900" dirty="0"/>
              <a:t> </a:t>
            </a:r>
            <a:r>
              <a:rPr lang="en-US" sz="1900" dirty="0" err="1"/>
              <a:t>tranquillanti</a:t>
            </a:r>
            <a:r>
              <a:rPr lang="en-US" sz="1900" dirty="0"/>
              <a:t>, </a:t>
            </a:r>
            <a:r>
              <a:rPr lang="en-US" sz="1900" dirty="0" err="1"/>
              <a:t>probabilmente</a:t>
            </a:r>
            <a:r>
              <a:rPr lang="en-US" sz="1900" dirty="0"/>
              <a:t> </a:t>
            </a:r>
            <a:r>
              <a:rPr lang="en-US" sz="1900" dirty="0" err="1"/>
              <a:t>presso</a:t>
            </a:r>
            <a:r>
              <a:rPr lang="en-US" sz="1900" dirty="0"/>
              <a:t> </a:t>
            </a:r>
            <a:r>
              <a:rPr lang="en-US" sz="1900" dirty="0" err="1"/>
              <a:t>l'ambasciata</a:t>
            </a:r>
            <a:r>
              <a:rPr lang="en-US" sz="1900" dirty="0"/>
              <a:t> </a:t>
            </a:r>
            <a:r>
              <a:rPr lang="en-US" sz="1900" dirty="0" err="1"/>
              <a:t>greca</a:t>
            </a:r>
            <a:r>
              <a:rPr lang="en-US" sz="1900" dirty="0"/>
              <a:t> a Nairobi.</a:t>
            </a:r>
            <a:endParaRPr lang="it-IT" sz="22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err="1"/>
              <a:t>Öcalan</a:t>
            </a:r>
            <a:r>
              <a:rPr lang="it-IT" sz="4000" i="1" dirty="0"/>
              <a:t> c. Turchia</a:t>
            </a:r>
          </a:p>
          <a:p>
            <a:pPr algn="ctr">
              <a:defRPr/>
            </a:pPr>
            <a:r>
              <a:rPr lang="it-IT" sz="4000" dirty="0"/>
              <a:t>Corte EDU (GC), 12 maggio 2005</a:t>
            </a:r>
          </a:p>
        </p:txBody>
      </p:sp>
    </p:spTree>
    <p:extLst>
      <p:ext uri="{BB962C8B-B14F-4D97-AF65-F5344CB8AC3E}">
        <p14:creationId xmlns:p14="http://schemas.microsoft.com/office/powerpoint/2010/main" val="225213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5001502"/>
          </a:xfrm>
        </p:spPr>
        <p:txBody>
          <a:bodyPr vert="horz" lIns="91440" tIns="45720" rIns="91440" bIns="45720" rtlCol="0">
            <a:normAutofit fontScale="92500" lnSpcReduction="10000"/>
          </a:bodyPr>
          <a:lstStyle/>
          <a:p>
            <a:pPr marL="0" indent="0" algn="just" rtl="0">
              <a:buNone/>
            </a:pPr>
            <a:endParaRPr lang="it-IT" sz="3200" dirty="0">
              <a:effectLst/>
              <a:latin typeface="Google Sans"/>
            </a:endParaRPr>
          </a:p>
          <a:p>
            <a:pPr marL="0" indent="0" algn="just" rtl="0">
              <a:buNone/>
            </a:pPr>
            <a:r>
              <a:rPr lang="it-IT" sz="3200" dirty="0">
                <a:effectLst/>
                <a:latin typeface="Google Sans"/>
              </a:rPr>
              <a:t>La Corte rileva che il ricorrente è stato arrestato da membri delle forze di sicurezza turche a bordo di un aeromobile registrato in Turchia nella zona internazionale dell'aeroporto di Nairobi. È pacifico che, </a:t>
            </a:r>
            <a:r>
              <a:rPr lang="it-IT" sz="3200" b="1" dirty="0">
                <a:effectLst/>
                <a:latin typeface="Google Sans"/>
              </a:rPr>
              <a:t>subito dopo essere stato consegnato alle autorità turche dalle autorità keniote, il ricorrente si trovasse di fatto sotto l'autorità turca e quindi nella "giurisdizione" di tale Stato ai sensi dell'articolo 1 della Convenzione</a:t>
            </a:r>
            <a:r>
              <a:rPr lang="it-IT" sz="3200" dirty="0">
                <a:effectLst/>
                <a:latin typeface="Google Sans"/>
              </a:rPr>
              <a:t>, anche se in questo caso la Turchia ha esercitato la propria autorità al di fuori del proprio territorio. È vero infatti che il ricorrente è stato fisicamente costretto a tornare in Turchia dalle autorità turche ed era sotto la loro autorità e controllo a seguito dell'arresto e del suo ritorno in Turchia.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err="1"/>
              <a:t>Öcalan</a:t>
            </a:r>
            <a:r>
              <a:rPr lang="it-IT" sz="4000" i="1" dirty="0"/>
              <a:t> c. Turchia</a:t>
            </a:r>
          </a:p>
          <a:p>
            <a:pPr algn="ctr">
              <a:defRPr/>
            </a:pPr>
            <a:r>
              <a:rPr lang="it-IT" sz="4000" dirty="0"/>
              <a:t>Corte EDU (GC), 12 maggio 2005</a:t>
            </a:r>
          </a:p>
        </p:txBody>
      </p:sp>
    </p:spTree>
    <p:extLst>
      <p:ext uri="{BB962C8B-B14F-4D97-AF65-F5344CB8AC3E}">
        <p14:creationId xmlns:p14="http://schemas.microsoft.com/office/powerpoint/2010/main" val="377173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endParaRPr lang="it-IT" sz="4400" i="1" dirty="0"/>
          </a:p>
          <a:p>
            <a:pPr marL="0" indent="0" algn="ctr">
              <a:buNone/>
            </a:pPr>
            <a:r>
              <a:rPr lang="it-IT" sz="4400" dirty="0"/>
              <a:t>controllo in mare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05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5001502"/>
          </a:xfrm>
        </p:spPr>
        <p:txBody>
          <a:bodyPr vert="horz" lIns="91440" tIns="45720" rIns="91440" bIns="45720" rtlCol="0">
            <a:normAutofit fontScale="92500" lnSpcReduction="10000"/>
          </a:bodyPr>
          <a:lstStyle/>
          <a:p>
            <a:pPr marL="0" indent="0" algn="just">
              <a:buNone/>
            </a:pPr>
            <a:r>
              <a:rPr lang="it-IT" sz="2000" dirty="0">
                <a:effectLst/>
                <a:latin typeface="Google Sans"/>
              </a:rPr>
              <a:t>I ricorrenti, undici cittadini somali e tredici cittadini eritrei, fanno parte di un gruppo di circa duecento persone che ha lasciato la Libia a bordo di tre imbarcazioni allo scopo di raggiungere le coste italiane. Il 6 maggio 2009, quando le imbarcazioni si trovavano a trentacinque miglia marine a sud di Lampedusa (Agrigento), ossia all’interno della zona marittima di ricerca e salvataggio («zona di responsabilità SAR») che rientra nella giurisdizione di Malta, furono avvicinate da tre navi della Guardia di finanza e della Guardia costiera italiane. Gli occupanti delle imbarcazioni intercettate furono trasferiti sulle navi militari italiane e ricondotti a Tripoli. I ricorrenti affermano che, durante il viaggio, le autorità italiane non li hanno informati della loro vera destinazione e non hanno compiuto alcuna procedura di identificazione. Tutti i loro effetti personali, ivi compresi alcuni documenti attestanti la loro identità, furono confiscati dai militari.</a:t>
            </a:r>
          </a:p>
          <a:p>
            <a:pPr marL="0" indent="0" algn="just">
              <a:buNone/>
            </a:pPr>
            <a:br>
              <a:rPr lang="it-IT" sz="2000" dirty="0">
                <a:effectLst/>
                <a:latin typeface="Google Sans"/>
              </a:rPr>
            </a:br>
            <a:r>
              <a:rPr lang="it-IT" sz="2000" dirty="0">
                <a:effectLst/>
                <a:latin typeface="Google Sans"/>
              </a:rPr>
              <a:t>Una volta arrivati al porto di Tripoli, dopo dieci ore di navigazione, i migranti furono consegnati alle autorità libiche. Secondo la versione dei fatti presentata dai ricorrenti, questi si opposero alla loro consegna alle autorità libiche, ma furono obbligati con la forza a lasciare le navi italiane.</a:t>
            </a:r>
            <a:r>
              <a:rPr lang="it-IT" sz="2000" dirty="0">
                <a:latin typeface="Google Sans"/>
              </a:rPr>
              <a:t> </a:t>
            </a:r>
            <a:r>
              <a:rPr lang="it-IT" sz="2000" dirty="0">
                <a:effectLst/>
                <a:latin typeface="Google Sans"/>
              </a:rPr>
              <a:t>Durante una conferenza stampa tenuta il 7 maggio 2009, il ministro dell’Interno italiano dichiarò che le operazioni di intercettazione delle imbarcazioni in alto mare e di rinvio dei migranti in Libia facevano seguito all’entrata in vigore, il 4 febbraio 2009, di accordi bilaterali conclusi con la Libia, e rappresentavano una svolta importante nella lotta contro l’immigrazione clandestina. Il 25 maggio 2009, in occasione di un intervento davanti al Senato, il ministro indicò che, tra il 6 e il 10 maggio 2009, più di 471 migranti clandestini erano stati intercettati in alto mare e trasferiti verso la Libia conformemente agli accordi bilaterali suddetti.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a:t>Hirsi </a:t>
            </a:r>
            <a:r>
              <a:rPr lang="it-IT" sz="4000" i="1" dirty="0" err="1"/>
              <a:t>Jamaa</a:t>
            </a:r>
            <a:r>
              <a:rPr lang="it-IT" sz="4000" i="1" dirty="0"/>
              <a:t> et al. c. Italia</a:t>
            </a:r>
          </a:p>
          <a:p>
            <a:pPr algn="ctr">
              <a:defRPr/>
            </a:pPr>
            <a:r>
              <a:rPr lang="it-IT" sz="4000" dirty="0"/>
              <a:t>Corte EDU (GC), 23 febbraio 2012</a:t>
            </a:r>
          </a:p>
        </p:txBody>
      </p:sp>
    </p:spTree>
    <p:extLst>
      <p:ext uri="{BB962C8B-B14F-4D97-AF65-F5344CB8AC3E}">
        <p14:creationId xmlns:p14="http://schemas.microsoft.com/office/powerpoint/2010/main" val="239088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5001502"/>
          </a:xfrm>
        </p:spPr>
        <p:txBody>
          <a:bodyPr vert="horz" wrap="square" lIns="91440" tIns="45720" rIns="91440" bIns="45720" rtlCol="0">
            <a:normAutofit fontScale="92500" lnSpcReduction="10000"/>
          </a:bodyPr>
          <a:lstStyle/>
          <a:p>
            <a:pPr marL="0" indent="0" algn="just">
              <a:buNone/>
            </a:pPr>
            <a:r>
              <a:rPr lang="it-IT" dirty="0">
                <a:effectLst/>
                <a:latin typeface="Google Sans"/>
              </a:rPr>
              <a:t>Non è oggetto di contestazione dinanzi alla Corte la circostanza che gli avvenimenti controversi si siano svolti in alto mare, a bordo di navi militari battenti bandiera italiana. Il governo convenuto riconosce del resto che le motovedette della guardia di finanza e della guardia costiera sulle quali sono stati imbarcati i ricorrenti rientravano completamente nella giurisdizione dell’Italia.</a:t>
            </a:r>
            <a:r>
              <a:rPr lang="it-IT" dirty="0">
                <a:latin typeface="Google Sans"/>
              </a:rPr>
              <a:t> </a:t>
            </a:r>
            <a:r>
              <a:rPr lang="it-IT" dirty="0">
                <a:effectLst/>
                <a:latin typeface="Google Sans"/>
              </a:rPr>
              <a:t>La Corte osserva che, in virtù delle disposizioni pertinenti del diritto del mare, </a:t>
            </a:r>
            <a:r>
              <a:rPr lang="it-IT" b="1" dirty="0">
                <a:effectLst/>
                <a:latin typeface="Google Sans"/>
              </a:rPr>
              <a:t>una nave che navighi in alto mare è soggetta alla giurisdizione esclusiva dello Stato di cui batte bandiera</a:t>
            </a:r>
            <a:r>
              <a:rPr lang="it-IT" dirty="0">
                <a:effectLst/>
                <a:latin typeface="Google Sans"/>
              </a:rPr>
              <a:t>. Questo principio di diritto internazionale ha portato la Corte a riconoscere, nelle cause riguardanti azioni compiute a bordo di navi battenti bandiera di uno Stato, come anche degli aeromobili registrati, casi di esercizio extraterritoriale della giurisdizione di quello Stato (paragrafo 75 </a:t>
            </a:r>
            <a:r>
              <a:rPr lang="it-IT" dirty="0" err="1">
                <a:effectLst/>
                <a:latin typeface="Google Sans"/>
              </a:rPr>
              <a:t>supra</a:t>
            </a:r>
            <a:r>
              <a:rPr lang="it-IT" dirty="0">
                <a:effectLst/>
                <a:latin typeface="Google Sans"/>
              </a:rPr>
              <a:t>). Dal momento che vi è controllo su altri, </a:t>
            </a:r>
            <a:r>
              <a:rPr lang="it-IT" b="1" dirty="0">
                <a:effectLst/>
                <a:latin typeface="Google Sans"/>
              </a:rPr>
              <a:t>si tratta in questi casi di un controllo </a:t>
            </a:r>
            <a:r>
              <a:rPr lang="it-IT" b="1" i="1" dirty="0">
                <a:effectLst/>
                <a:latin typeface="Google Sans"/>
              </a:rPr>
              <a:t>de </a:t>
            </a:r>
            <a:r>
              <a:rPr lang="it-IT" b="1" i="1" dirty="0" err="1">
                <a:effectLst/>
                <a:latin typeface="Google Sans"/>
              </a:rPr>
              <a:t>jure</a:t>
            </a:r>
            <a:r>
              <a:rPr lang="it-IT" b="1" i="1" dirty="0">
                <a:effectLst/>
                <a:latin typeface="Google Sans"/>
              </a:rPr>
              <a:t> </a:t>
            </a:r>
            <a:r>
              <a:rPr lang="it-IT" b="1" dirty="0">
                <a:effectLst/>
                <a:latin typeface="Google Sans"/>
              </a:rPr>
              <a:t>esercitato dallo Stato in questione sugli individui interessati</a:t>
            </a:r>
            <a:r>
              <a:rPr lang="it-IT" dirty="0">
                <a:effectLst/>
                <a:latin typeface="Google Sans"/>
              </a:rPr>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a:t>Hirsi </a:t>
            </a:r>
            <a:r>
              <a:rPr lang="it-IT" sz="4000" i="1" dirty="0" err="1"/>
              <a:t>Jamaa</a:t>
            </a:r>
            <a:r>
              <a:rPr lang="it-IT" sz="4000" i="1" dirty="0"/>
              <a:t> et al. c. Italia</a:t>
            </a:r>
          </a:p>
          <a:p>
            <a:pPr algn="ctr">
              <a:defRPr/>
            </a:pPr>
            <a:r>
              <a:rPr lang="it-IT" sz="4000" dirty="0"/>
              <a:t>Corte EDU (GC), 23 febbraio 2012</a:t>
            </a:r>
          </a:p>
        </p:txBody>
      </p:sp>
    </p:spTree>
    <p:extLst>
      <p:ext uri="{BB962C8B-B14F-4D97-AF65-F5344CB8AC3E}">
        <p14:creationId xmlns:p14="http://schemas.microsoft.com/office/powerpoint/2010/main" val="401112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endParaRPr lang="it-IT" sz="4400" i="1" dirty="0"/>
          </a:p>
          <a:p>
            <a:pPr marL="0" indent="0" algn="ctr">
              <a:buNone/>
            </a:pPr>
            <a:r>
              <a:rPr lang="it-IT" sz="4400" dirty="0"/>
              <a:t>occupazione militare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64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5001502"/>
          </a:xfrm>
        </p:spPr>
        <p:txBody>
          <a:bodyPr vert="horz" lIns="91440" tIns="45720" rIns="91440" bIns="45720" rtlCol="0">
            <a:normAutofit lnSpcReduction="10000"/>
          </a:bodyPr>
          <a:lstStyle/>
          <a:p>
            <a:pPr marL="0" indent="0" algn="just">
              <a:buNone/>
            </a:pPr>
            <a:r>
              <a:rPr lang="en-US" sz="1900" dirty="0"/>
              <a:t>Si </a:t>
            </a:r>
            <a:r>
              <a:rPr lang="en-US" sz="1900" dirty="0" err="1"/>
              <a:t>può</a:t>
            </a:r>
            <a:r>
              <a:rPr lang="en-US" sz="1900" dirty="0"/>
              <a:t> </a:t>
            </a:r>
            <a:r>
              <a:rPr lang="en-US" sz="1900" dirty="0" err="1"/>
              <a:t>notare</a:t>
            </a:r>
            <a:r>
              <a:rPr lang="en-US" sz="1900" dirty="0"/>
              <a:t>, </a:t>
            </a:r>
            <a:r>
              <a:rPr lang="en-US" sz="1900" dirty="0" err="1"/>
              <a:t>quindi</a:t>
            </a:r>
            <a:r>
              <a:rPr lang="en-US" sz="1900" dirty="0"/>
              <a:t>, </a:t>
            </a:r>
            <a:r>
              <a:rPr lang="en-US" sz="1900" dirty="0" err="1"/>
              <a:t>che</a:t>
            </a:r>
            <a:r>
              <a:rPr lang="en-US" sz="1900" dirty="0"/>
              <a:t> </a:t>
            </a:r>
            <a:r>
              <a:rPr lang="en-US" sz="1900" b="1" dirty="0"/>
              <a:t>in </a:t>
            </a:r>
            <a:r>
              <a:rPr lang="en-US" sz="1900" b="1" dirty="0" err="1"/>
              <a:t>seguito</a:t>
            </a:r>
            <a:r>
              <a:rPr lang="en-US" sz="1900" b="1" dirty="0"/>
              <a:t> </a:t>
            </a:r>
            <a:r>
              <a:rPr lang="en-US" sz="1900" b="1" dirty="0" err="1"/>
              <a:t>alla</a:t>
            </a:r>
            <a:r>
              <a:rPr lang="en-US" sz="1900" b="1" dirty="0"/>
              <a:t> </a:t>
            </a:r>
            <a:r>
              <a:rPr lang="en-US" sz="1900" b="1" dirty="0" err="1"/>
              <a:t>rimozione</a:t>
            </a:r>
            <a:r>
              <a:rPr lang="en-US" sz="1900" b="1" dirty="0"/>
              <a:t> dal </a:t>
            </a:r>
            <a:r>
              <a:rPr lang="en-US" sz="1900" b="1" dirty="0" err="1"/>
              <a:t>potere</a:t>
            </a:r>
            <a:r>
              <a:rPr lang="en-US" sz="1900" b="1" dirty="0"/>
              <a:t> del regime Ba'ath e </a:t>
            </a:r>
            <a:r>
              <a:rPr lang="en-US" sz="1900" b="1" dirty="0" err="1"/>
              <a:t>fino</a:t>
            </a:r>
            <a:r>
              <a:rPr lang="en-US" sz="1900" b="1" dirty="0"/>
              <a:t> </a:t>
            </a:r>
            <a:r>
              <a:rPr lang="en-US" sz="1900" b="1" dirty="0" err="1"/>
              <a:t>alla</a:t>
            </a:r>
            <a:r>
              <a:rPr lang="en-US" sz="1900" b="1" dirty="0"/>
              <a:t> </a:t>
            </a:r>
            <a:r>
              <a:rPr lang="en-US" sz="1900" b="1" dirty="0" err="1"/>
              <a:t>creazione</a:t>
            </a:r>
            <a:r>
              <a:rPr lang="en-US" sz="1900" b="1" dirty="0"/>
              <a:t> del </a:t>
            </a:r>
            <a:r>
              <a:rPr lang="en-US" sz="1900" b="1" dirty="0" err="1"/>
              <a:t>governo</a:t>
            </a:r>
            <a:r>
              <a:rPr lang="en-US" sz="1900" b="1" dirty="0"/>
              <a:t> </a:t>
            </a:r>
            <a:r>
              <a:rPr lang="en-US" sz="1900" b="1" dirty="0" err="1"/>
              <a:t>iracheno</a:t>
            </a:r>
            <a:r>
              <a:rPr lang="en-US" sz="1900" b="1" dirty="0"/>
              <a:t> ad interim, il Regno </a:t>
            </a:r>
            <a:r>
              <a:rPr lang="en-US" sz="1900" b="1" dirty="0" err="1"/>
              <a:t>Unito</a:t>
            </a:r>
            <a:r>
              <a:rPr lang="en-US" sz="1900" b="1" dirty="0"/>
              <a:t> (</a:t>
            </a:r>
            <a:r>
              <a:rPr lang="en-US" sz="1900" b="1" dirty="0" err="1"/>
              <a:t>insieme</a:t>
            </a:r>
            <a:r>
              <a:rPr lang="en-US" sz="1900" b="1" dirty="0"/>
              <a:t> </a:t>
            </a:r>
            <a:r>
              <a:rPr lang="en-US" sz="1900" b="1" dirty="0" err="1"/>
              <a:t>agli</a:t>
            </a:r>
            <a:r>
              <a:rPr lang="en-US" sz="1900" b="1" dirty="0"/>
              <a:t> </a:t>
            </a:r>
            <a:r>
              <a:rPr lang="en-US" sz="1900" b="1" dirty="0" err="1"/>
              <a:t>Stati</a:t>
            </a:r>
            <a:r>
              <a:rPr lang="en-US" sz="1900" b="1" dirty="0"/>
              <a:t> </a:t>
            </a:r>
            <a:r>
              <a:rPr lang="en-US" sz="1900" b="1" dirty="0" err="1"/>
              <a:t>Uniti</a:t>
            </a:r>
            <a:r>
              <a:rPr lang="en-US" sz="1900" b="1" dirty="0"/>
              <a:t> </a:t>
            </a:r>
            <a:r>
              <a:rPr lang="en-US" sz="1900" b="1" dirty="0" err="1"/>
              <a:t>d'America</a:t>
            </a:r>
            <a:r>
              <a:rPr lang="en-US" sz="1900" b="1" dirty="0"/>
              <a:t>) ha </a:t>
            </a:r>
            <a:r>
              <a:rPr lang="en-US" sz="1900" b="1" dirty="0" err="1"/>
              <a:t>assunto</a:t>
            </a:r>
            <a:r>
              <a:rPr lang="en-US" sz="1900" b="1" dirty="0"/>
              <a:t> in Iraq </a:t>
            </a:r>
            <a:r>
              <a:rPr lang="en-US" sz="1900" b="1" dirty="0" err="1"/>
              <a:t>l'esercizio</a:t>
            </a:r>
            <a:r>
              <a:rPr lang="en-US" sz="1900" b="1" dirty="0"/>
              <a:t> di </a:t>
            </a:r>
            <a:r>
              <a:rPr lang="en-US" sz="1900" b="1" dirty="0" err="1"/>
              <a:t>alcuni</a:t>
            </a:r>
            <a:r>
              <a:rPr lang="en-US" sz="1900" b="1" dirty="0"/>
              <a:t> </a:t>
            </a:r>
            <a:r>
              <a:rPr lang="en-US" sz="1900" b="1" dirty="0" err="1"/>
              <a:t>dei</a:t>
            </a:r>
            <a:r>
              <a:rPr lang="en-US" sz="1900" b="1" dirty="0"/>
              <a:t> </a:t>
            </a:r>
            <a:r>
              <a:rPr lang="en-US" sz="1900" b="1" dirty="0" err="1"/>
              <a:t>poteri</a:t>
            </a:r>
            <a:r>
              <a:rPr lang="en-US" sz="1900" b="1" dirty="0"/>
              <a:t> </a:t>
            </a:r>
            <a:r>
              <a:rPr lang="en-US" sz="1900" b="1" dirty="0" err="1"/>
              <a:t>pubblici</a:t>
            </a:r>
            <a:r>
              <a:rPr lang="en-US" sz="1900" b="1" dirty="0"/>
              <a:t> </a:t>
            </a:r>
            <a:r>
              <a:rPr lang="en-US" sz="1900" b="1" dirty="0" err="1"/>
              <a:t>che</a:t>
            </a:r>
            <a:r>
              <a:rPr lang="en-US" sz="1900" b="1" dirty="0"/>
              <a:t> </a:t>
            </a:r>
            <a:r>
              <a:rPr lang="en-US" sz="1900" b="1" dirty="0" err="1"/>
              <a:t>normalmente</a:t>
            </a:r>
            <a:r>
              <a:rPr lang="en-US" sz="1900" b="1" dirty="0"/>
              <a:t> </a:t>
            </a:r>
            <a:r>
              <a:rPr lang="en-US" sz="1900" b="1" dirty="0" err="1"/>
              <a:t>devono</a:t>
            </a:r>
            <a:r>
              <a:rPr lang="en-US" sz="1900" b="1" dirty="0"/>
              <a:t> </a:t>
            </a:r>
            <a:r>
              <a:rPr lang="en-US" sz="1900" b="1" dirty="0" err="1"/>
              <a:t>essere</a:t>
            </a:r>
            <a:r>
              <a:rPr lang="en-US" sz="1900" b="1" dirty="0"/>
              <a:t> </a:t>
            </a:r>
            <a:r>
              <a:rPr lang="en-US" sz="1900" b="1" dirty="0" err="1"/>
              <a:t>esercitati</a:t>
            </a:r>
            <a:r>
              <a:rPr lang="en-US" sz="1900" b="1" dirty="0"/>
              <a:t> da un </a:t>
            </a:r>
            <a:r>
              <a:rPr lang="en-US" sz="1900" b="1" dirty="0" err="1"/>
              <a:t>governo</a:t>
            </a:r>
            <a:r>
              <a:rPr lang="en-US" sz="1900" b="1" dirty="0"/>
              <a:t> </a:t>
            </a:r>
            <a:r>
              <a:rPr lang="en-US" sz="1900" b="1" dirty="0" err="1"/>
              <a:t>sovrano</a:t>
            </a:r>
            <a:r>
              <a:rPr lang="en-US" sz="1900" dirty="0"/>
              <a:t>. In </a:t>
            </a:r>
            <a:r>
              <a:rPr lang="en-US" sz="1900" dirty="0" err="1"/>
              <a:t>particolare</a:t>
            </a:r>
            <a:r>
              <a:rPr lang="en-US" sz="1900" dirty="0"/>
              <a:t>, il Regno </a:t>
            </a:r>
            <a:r>
              <a:rPr lang="en-US" sz="1900" dirty="0" err="1"/>
              <a:t>Unito</a:t>
            </a:r>
            <a:r>
              <a:rPr lang="en-US" sz="1900" dirty="0"/>
              <a:t> ha </a:t>
            </a:r>
            <a:r>
              <a:rPr lang="en-US" sz="1900" dirty="0" err="1"/>
              <a:t>assunto</a:t>
            </a:r>
            <a:r>
              <a:rPr lang="en-US" sz="1900" dirty="0"/>
              <a:t> </a:t>
            </a:r>
            <a:r>
              <a:rPr lang="en-US" sz="1900" dirty="0" err="1"/>
              <a:t>l'autorità</a:t>
            </a:r>
            <a:r>
              <a:rPr lang="en-US" sz="1900" dirty="0"/>
              <a:t> e la </a:t>
            </a:r>
            <a:r>
              <a:rPr lang="en-US" sz="1900" dirty="0" err="1"/>
              <a:t>responsabilità</a:t>
            </a:r>
            <a:r>
              <a:rPr lang="en-US" sz="1900" dirty="0"/>
              <a:t> del </a:t>
            </a:r>
            <a:r>
              <a:rPr lang="en-US" sz="1900" dirty="0" err="1"/>
              <a:t>mantenimento</a:t>
            </a:r>
            <a:r>
              <a:rPr lang="en-US" sz="1900" dirty="0"/>
              <a:t> </a:t>
            </a:r>
            <a:r>
              <a:rPr lang="en-US" sz="1900" dirty="0" err="1"/>
              <a:t>della</a:t>
            </a:r>
            <a:r>
              <a:rPr lang="en-US" sz="1900" dirty="0"/>
              <a:t> </a:t>
            </a:r>
            <a:r>
              <a:rPr lang="en-US" sz="1900" dirty="0" err="1"/>
              <a:t>sicurezza</a:t>
            </a:r>
            <a:r>
              <a:rPr lang="en-US" sz="1900" dirty="0"/>
              <a:t> </a:t>
            </a:r>
            <a:r>
              <a:rPr lang="en-US" sz="1900" dirty="0" err="1"/>
              <a:t>nel</a:t>
            </a:r>
            <a:r>
              <a:rPr lang="en-US" sz="1900" dirty="0"/>
              <a:t> </a:t>
            </a:r>
            <a:r>
              <a:rPr lang="en-US" sz="1900" dirty="0" err="1"/>
              <a:t>sud-est</a:t>
            </a:r>
            <a:r>
              <a:rPr lang="en-US" sz="1900" dirty="0"/>
              <a:t> </a:t>
            </a:r>
            <a:r>
              <a:rPr lang="en-US" sz="1900" dirty="0" err="1"/>
              <a:t>dell'Iraq</a:t>
            </a:r>
            <a:r>
              <a:rPr lang="en-US" sz="1900" dirty="0"/>
              <a:t>. In </a:t>
            </a:r>
            <a:r>
              <a:rPr lang="en-US" sz="1900" dirty="0" err="1"/>
              <a:t>tali</a:t>
            </a:r>
            <a:r>
              <a:rPr lang="en-US" sz="1900" dirty="0"/>
              <a:t> </a:t>
            </a:r>
            <a:r>
              <a:rPr lang="en-US" sz="1900" dirty="0" err="1"/>
              <a:t>circostanze</a:t>
            </a:r>
            <a:r>
              <a:rPr lang="en-US" sz="1900" dirty="0"/>
              <a:t> </a:t>
            </a:r>
            <a:r>
              <a:rPr lang="en-US" sz="1900" dirty="0" err="1"/>
              <a:t>eccezionali</a:t>
            </a:r>
            <a:r>
              <a:rPr lang="en-US" sz="1900" dirty="0"/>
              <a:t>, la Corte </a:t>
            </a:r>
            <a:r>
              <a:rPr lang="en-US" sz="1900" dirty="0" err="1"/>
              <a:t>ritiene</a:t>
            </a:r>
            <a:r>
              <a:rPr lang="en-US" sz="1900" dirty="0"/>
              <a:t> </a:t>
            </a:r>
            <a:r>
              <a:rPr lang="en-US" sz="1900" dirty="0" err="1"/>
              <a:t>che</a:t>
            </a:r>
            <a:r>
              <a:rPr lang="en-US" sz="1900" dirty="0"/>
              <a:t> il Regno </a:t>
            </a:r>
            <a:r>
              <a:rPr lang="en-US" sz="1900" dirty="0" err="1"/>
              <a:t>Unito</a:t>
            </a:r>
            <a:r>
              <a:rPr lang="en-US" sz="1900" dirty="0"/>
              <a:t>, </a:t>
            </a:r>
            <a:r>
              <a:rPr lang="en-US" sz="1900" dirty="0" err="1"/>
              <a:t>attraverso</a:t>
            </a:r>
            <a:r>
              <a:rPr lang="en-US" sz="1900" dirty="0"/>
              <a:t> </a:t>
            </a:r>
            <a:r>
              <a:rPr lang="en-US" sz="1900" dirty="0" err="1"/>
              <a:t>i</a:t>
            </a:r>
            <a:r>
              <a:rPr lang="en-US" sz="1900" dirty="0"/>
              <a:t> </a:t>
            </a:r>
            <a:r>
              <a:rPr lang="en-US" sz="1900" dirty="0" err="1"/>
              <a:t>suoi</a:t>
            </a:r>
            <a:r>
              <a:rPr lang="en-US" sz="1900" dirty="0"/>
              <a:t> </a:t>
            </a:r>
            <a:r>
              <a:rPr lang="en-US" sz="1900" dirty="0" err="1"/>
              <a:t>soldati</a:t>
            </a:r>
            <a:r>
              <a:rPr lang="en-US" sz="1900" dirty="0"/>
              <a:t> </a:t>
            </a:r>
            <a:r>
              <a:rPr lang="en-US" sz="1900" dirty="0" err="1"/>
              <a:t>impegnati</a:t>
            </a:r>
            <a:r>
              <a:rPr lang="en-US" sz="1900" dirty="0"/>
              <a:t> in </a:t>
            </a:r>
            <a:r>
              <a:rPr lang="en-US" sz="1900" dirty="0" err="1"/>
              <a:t>operazioni</a:t>
            </a:r>
            <a:r>
              <a:rPr lang="en-US" sz="1900" dirty="0"/>
              <a:t> di </a:t>
            </a:r>
            <a:r>
              <a:rPr lang="en-US" sz="1900" dirty="0" err="1"/>
              <a:t>sicurezza</a:t>
            </a:r>
            <a:r>
              <a:rPr lang="en-US" sz="1900" dirty="0"/>
              <a:t> a </a:t>
            </a:r>
            <a:r>
              <a:rPr lang="en-US" sz="1900" dirty="0" err="1"/>
              <a:t>Bassora</a:t>
            </a:r>
            <a:r>
              <a:rPr lang="en-US" sz="1900" dirty="0"/>
              <a:t> </a:t>
            </a:r>
            <a:r>
              <a:rPr lang="en-US" sz="1900" dirty="0" err="1"/>
              <a:t>durante</a:t>
            </a:r>
            <a:r>
              <a:rPr lang="en-US" sz="1900" dirty="0"/>
              <a:t> il </a:t>
            </a:r>
            <a:r>
              <a:rPr lang="en-US" sz="1900" dirty="0" err="1"/>
              <a:t>periodo</a:t>
            </a:r>
            <a:r>
              <a:rPr lang="en-US" sz="1900" dirty="0"/>
              <a:t> in </a:t>
            </a:r>
            <a:r>
              <a:rPr lang="en-US" sz="1900" dirty="0" err="1"/>
              <a:t>questione</a:t>
            </a:r>
            <a:r>
              <a:rPr lang="en-US" sz="1900" dirty="0"/>
              <a:t>, </a:t>
            </a:r>
            <a:r>
              <a:rPr lang="en-US" sz="1900" dirty="0" err="1"/>
              <a:t>abbia</a:t>
            </a:r>
            <a:r>
              <a:rPr lang="en-US" sz="1900" dirty="0"/>
              <a:t> </a:t>
            </a:r>
            <a:r>
              <a:rPr lang="en-US" sz="1900" dirty="0" err="1"/>
              <a:t>esercitato</a:t>
            </a:r>
            <a:r>
              <a:rPr lang="en-US" sz="1900" dirty="0"/>
              <a:t> </a:t>
            </a:r>
            <a:r>
              <a:rPr lang="en-US" sz="1900" dirty="0" err="1"/>
              <a:t>l'autorità</a:t>
            </a:r>
            <a:r>
              <a:rPr lang="en-US" sz="1900" dirty="0"/>
              <a:t> e il </a:t>
            </a:r>
            <a:r>
              <a:rPr lang="en-US" sz="1900" dirty="0" err="1"/>
              <a:t>controllo</a:t>
            </a:r>
            <a:r>
              <a:rPr lang="en-US" sz="1900" dirty="0"/>
              <a:t> </a:t>
            </a:r>
            <a:r>
              <a:rPr lang="en-US" sz="1900" dirty="0" err="1"/>
              <a:t>sulle</a:t>
            </a:r>
            <a:r>
              <a:rPr lang="en-US" sz="1900" dirty="0"/>
              <a:t> </a:t>
            </a:r>
            <a:r>
              <a:rPr lang="en-US" sz="1900" dirty="0" err="1"/>
              <a:t>persone</a:t>
            </a:r>
            <a:r>
              <a:rPr lang="en-US" sz="1900" dirty="0"/>
              <a:t> </a:t>
            </a:r>
            <a:r>
              <a:rPr lang="en-US" sz="1900" dirty="0" err="1"/>
              <a:t>uccise</a:t>
            </a:r>
            <a:r>
              <a:rPr lang="en-US" sz="1900" dirty="0"/>
              <a:t> </a:t>
            </a:r>
            <a:r>
              <a:rPr lang="en-US" sz="1900" dirty="0" err="1"/>
              <a:t>nel</a:t>
            </a:r>
            <a:r>
              <a:rPr lang="en-US" sz="1900" dirty="0"/>
              <a:t> </a:t>
            </a:r>
            <a:r>
              <a:rPr lang="en-US" sz="1900" dirty="0" err="1"/>
              <a:t>corso</a:t>
            </a:r>
            <a:r>
              <a:rPr lang="en-US" sz="1900" dirty="0"/>
              <a:t> di </a:t>
            </a:r>
            <a:r>
              <a:rPr lang="en-US" sz="1900" dirty="0" err="1"/>
              <a:t>tali</a:t>
            </a:r>
            <a:r>
              <a:rPr lang="en-US" sz="1900" dirty="0"/>
              <a:t> </a:t>
            </a:r>
            <a:r>
              <a:rPr lang="en-US" sz="1900" dirty="0" err="1"/>
              <a:t>operazioni</a:t>
            </a:r>
            <a:r>
              <a:rPr lang="en-US" sz="1900" dirty="0"/>
              <a:t> di </a:t>
            </a:r>
            <a:r>
              <a:rPr lang="en-US" sz="1900" dirty="0" err="1"/>
              <a:t>sicurezza</a:t>
            </a:r>
            <a:r>
              <a:rPr lang="en-US" sz="1900" dirty="0"/>
              <a:t>, in modo da </a:t>
            </a:r>
            <a:r>
              <a:rPr lang="en-US" sz="1900" dirty="0" err="1"/>
              <a:t>stabilire</a:t>
            </a:r>
            <a:r>
              <a:rPr lang="en-US" sz="1900" dirty="0"/>
              <a:t> un </a:t>
            </a:r>
            <a:r>
              <a:rPr lang="en-US" sz="1900" dirty="0" err="1"/>
              <a:t>legame</a:t>
            </a:r>
            <a:r>
              <a:rPr lang="en-US" sz="1900" dirty="0"/>
              <a:t> </a:t>
            </a:r>
            <a:r>
              <a:rPr lang="en-US" sz="1900" dirty="0" err="1"/>
              <a:t>giurisdizionale</a:t>
            </a:r>
            <a:r>
              <a:rPr lang="en-US" sz="1900" dirty="0"/>
              <a:t> </a:t>
            </a:r>
            <a:r>
              <a:rPr lang="en-US" sz="1900" dirty="0" err="1"/>
              <a:t>tra</a:t>
            </a:r>
            <a:r>
              <a:rPr lang="en-US" sz="1900" dirty="0"/>
              <a:t> il </a:t>
            </a:r>
            <a:r>
              <a:rPr lang="en-US" sz="1900" dirty="0" err="1"/>
              <a:t>defunto</a:t>
            </a:r>
            <a:r>
              <a:rPr lang="en-US" sz="1900" dirty="0"/>
              <a:t> e il Regno </a:t>
            </a:r>
            <a:r>
              <a:rPr lang="en-US" sz="1900" dirty="0" err="1"/>
              <a:t>Unito</a:t>
            </a:r>
            <a:r>
              <a:rPr lang="en-US" sz="1900" dirty="0"/>
              <a:t> ai </a:t>
            </a:r>
            <a:r>
              <a:rPr lang="en-US" sz="1900" dirty="0" err="1"/>
              <a:t>fini</a:t>
            </a:r>
            <a:r>
              <a:rPr lang="en-US" sz="1900" dirty="0"/>
              <a:t> </a:t>
            </a:r>
            <a:r>
              <a:rPr lang="en-US" sz="1900" dirty="0" err="1"/>
              <a:t>dell'articolo</a:t>
            </a:r>
            <a:r>
              <a:rPr lang="en-US" sz="1900" dirty="0"/>
              <a:t> 1 </a:t>
            </a:r>
            <a:r>
              <a:rPr lang="en-US" sz="1900" dirty="0" err="1"/>
              <a:t>della</a:t>
            </a:r>
            <a:r>
              <a:rPr lang="en-US" sz="1900" dirty="0"/>
              <a:t> </a:t>
            </a:r>
            <a:r>
              <a:rPr lang="en-US" sz="1900" dirty="0" err="1"/>
              <a:t>Convenzione</a:t>
            </a:r>
            <a:r>
              <a:rPr lang="en-US" sz="1900" dirty="0"/>
              <a:t>.
In tale </a:t>
            </a:r>
            <a:r>
              <a:rPr lang="en-US" sz="1900" dirty="0" err="1"/>
              <a:t>contesto</a:t>
            </a:r>
            <a:r>
              <a:rPr lang="en-US" sz="1900" dirty="0"/>
              <a:t>, la Corte </a:t>
            </a:r>
            <a:r>
              <a:rPr lang="en-US" sz="1900" dirty="0" err="1"/>
              <a:t>ricorda</a:t>
            </a:r>
            <a:r>
              <a:rPr lang="en-US" sz="1900" dirty="0"/>
              <a:t> </a:t>
            </a:r>
            <a:r>
              <a:rPr lang="en-US" sz="1900" dirty="0" err="1"/>
              <a:t>che</a:t>
            </a:r>
            <a:r>
              <a:rPr lang="en-US" sz="1900" dirty="0"/>
              <a:t> </a:t>
            </a:r>
            <a:r>
              <a:rPr lang="en-US" sz="1900" dirty="0" err="1"/>
              <a:t>i</a:t>
            </a:r>
            <a:r>
              <a:rPr lang="en-US" sz="1900" dirty="0"/>
              <a:t> </a:t>
            </a:r>
            <a:r>
              <a:rPr lang="en-US" sz="1900" dirty="0" err="1"/>
              <a:t>decessi</a:t>
            </a:r>
            <a:r>
              <a:rPr lang="en-US" sz="1900" dirty="0"/>
              <a:t> di cui </a:t>
            </a:r>
            <a:r>
              <a:rPr lang="en-US" sz="1900" dirty="0" err="1"/>
              <a:t>trattasi</a:t>
            </a:r>
            <a:r>
              <a:rPr lang="en-US" sz="1900" dirty="0"/>
              <a:t> </a:t>
            </a:r>
            <a:r>
              <a:rPr lang="en-US" sz="1900" dirty="0" err="1"/>
              <a:t>nella</a:t>
            </a:r>
            <a:r>
              <a:rPr lang="en-US" sz="1900" dirty="0"/>
              <a:t> </a:t>
            </a:r>
            <a:r>
              <a:rPr lang="en-US" sz="1900" dirty="0" err="1"/>
              <a:t>presente</a:t>
            </a:r>
            <a:r>
              <a:rPr lang="en-US" sz="1900" dirty="0"/>
              <a:t> causa </a:t>
            </a:r>
            <a:r>
              <a:rPr lang="en-US" sz="1900" dirty="0" err="1"/>
              <a:t>si</a:t>
            </a:r>
            <a:r>
              <a:rPr lang="en-US" sz="1900" dirty="0"/>
              <a:t> </a:t>
            </a:r>
            <a:r>
              <a:rPr lang="en-US" sz="1900" dirty="0" err="1"/>
              <a:t>sono</a:t>
            </a:r>
            <a:r>
              <a:rPr lang="en-US" sz="1900" dirty="0"/>
              <a:t> </a:t>
            </a:r>
            <a:r>
              <a:rPr lang="en-US" sz="1900" dirty="0" err="1"/>
              <a:t>verificati</a:t>
            </a:r>
            <a:r>
              <a:rPr lang="en-US" sz="1900" dirty="0"/>
              <a:t> </a:t>
            </a:r>
            <a:r>
              <a:rPr lang="en-US" sz="1900" dirty="0" err="1"/>
              <a:t>durante</a:t>
            </a:r>
            <a:r>
              <a:rPr lang="en-US" sz="1900" dirty="0"/>
              <a:t> il </a:t>
            </a:r>
            <a:r>
              <a:rPr lang="en-US" sz="1900" dirty="0" err="1"/>
              <a:t>periodo</a:t>
            </a:r>
            <a:r>
              <a:rPr lang="en-US" sz="1900" dirty="0"/>
              <a:t> di </a:t>
            </a:r>
            <a:r>
              <a:rPr lang="en-US" sz="1900" dirty="0" err="1"/>
              <a:t>riferimento</a:t>
            </a:r>
            <a:r>
              <a:rPr lang="en-US" sz="1900" dirty="0"/>
              <a:t> [</a:t>
            </a:r>
            <a:r>
              <a:rPr lang="en-US" sz="1900" dirty="0" err="1"/>
              <a:t>maggio-novembre</a:t>
            </a:r>
            <a:r>
              <a:rPr lang="en-US" sz="1900" dirty="0"/>
              <a:t> 2023]. </a:t>
            </a:r>
            <a:r>
              <a:rPr lang="en-US" sz="1900" dirty="0" err="1"/>
              <a:t>È</a:t>
            </a:r>
            <a:r>
              <a:rPr lang="en-US" sz="1900" dirty="0"/>
              <a:t> </a:t>
            </a:r>
            <a:r>
              <a:rPr lang="en-US" sz="1900" dirty="0" err="1"/>
              <a:t>pacifico</a:t>
            </a:r>
            <a:r>
              <a:rPr lang="en-US" sz="1900" dirty="0"/>
              <a:t> </a:t>
            </a:r>
            <a:r>
              <a:rPr lang="en-US" sz="1900" dirty="0" err="1"/>
              <a:t>che</a:t>
            </a:r>
            <a:r>
              <a:rPr lang="en-US" sz="1900" dirty="0"/>
              <a:t> la </a:t>
            </a:r>
            <a:r>
              <a:rPr lang="en-US" sz="1900" dirty="0" err="1"/>
              <a:t>morte</a:t>
            </a:r>
            <a:r>
              <a:rPr lang="en-US" sz="1900" dirty="0"/>
              <a:t> </a:t>
            </a:r>
            <a:r>
              <a:rPr lang="en-US" sz="1900" dirty="0" err="1"/>
              <a:t>dei</a:t>
            </a:r>
            <a:r>
              <a:rPr lang="en-US" sz="1900" dirty="0"/>
              <a:t> </a:t>
            </a:r>
            <a:r>
              <a:rPr lang="en-US" sz="1900" dirty="0" err="1"/>
              <a:t>parenti</a:t>
            </a:r>
            <a:r>
              <a:rPr lang="en-US" sz="1900" dirty="0"/>
              <a:t> del primo, secondo, quarto, quinto e </a:t>
            </a:r>
            <a:r>
              <a:rPr lang="en-US" sz="1900" dirty="0" err="1"/>
              <a:t>sesto</a:t>
            </a:r>
            <a:r>
              <a:rPr lang="en-US" sz="1900" dirty="0"/>
              <a:t> </a:t>
            </a:r>
            <a:r>
              <a:rPr lang="en-US" sz="1900" dirty="0" err="1"/>
              <a:t>ricorrente</a:t>
            </a:r>
            <a:r>
              <a:rPr lang="en-US" sz="1900" dirty="0"/>
              <a:t> </a:t>
            </a:r>
            <a:r>
              <a:rPr lang="en-US" sz="1900" dirty="0" err="1"/>
              <a:t>è</a:t>
            </a:r>
            <a:r>
              <a:rPr lang="en-US" sz="1900" dirty="0"/>
              <a:t> </a:t>
            </a:r>
            <a:r>
              <a:rPr lang="en-US" sz="1900" dirty="0" err="1"/>
              <a:t>stata</a:t>
            </a:r>
            <a:r>
              <a:rPr lang="en-US" sz="1900" dirty="0"/>
              <a:t> causata da </a:t>
            </a:r>
            <a:r>
              <a:rPr lang="en-US" sz="1900" dirty="0" err="1"/>
              <a:t>atti</a:t>
            </a:r>
            <a:r>
              <a:rPr lang="en-US" sz="1900" dirty="0"/>
              <a:t> di </a:t>
            </a:r>
            <a:r>
              <a:rPr lang="en-US" sz="1900" dirty="0" err="1"/>
              <a:t>soldati</a:t>
            </a:r>
            <a:r>
              <a:rPr lang="en-US" sz="1900" dirty="0"/>
              <a:t> </a:t>
            </a:r>
            <a:r>
              <a:rPr lang="en-US" sz="1900" dirty="0" err="1"/>
              <a:t>britannici</a:t>
            </a:r>
            <a:r>
              <a:rPr lang="en-US" sz="1900" dirty="0"/>
              <a:t> </a:t>
            </a:r>
            <a:r>
              <a:rPr lang="en-US" sz="1900" dirty="0" err="1"/>
              <a:t>nel</a:t>
            </a:r>
            <a:r>
              <a:rPr lang="en-US" sz="1900" dirty="0"/>
              <a:t> </a:t>
            </a:r>
            <a:r>
              <a:rPr lang="en-US" sz="1900" dirty="0" err="1"/>
              <a:t>corso</a:t>
            </a:r>
            <a:r>
              <a:rPr lang="en-US" sz="1900" dirty="0"/>
              <a:t> di </a:t>
            </a:r>
            <a:r>
              <a:rPr lang="en-US" sz="1900" dirty="0" err="1"/>
              <a:t>operazioni</a:t>
            </a:r>
            <a:r>
              <a:rPr lang="en-US" sz="1900" dirty="0"/>
              <a:t> di </a:t>
            </a:r>
            <a:r>
              <a:rPr lang="en-US" sz="1900" dirty="0" err="1"/>
              <a:t>sicurezza</a:t>
            </a:r>
            <a:r>
              <a:rPr lang="en-US" sz="1900" dirty="0"/>
              <a:t> </a:t>
            </a:r>
            <a:r>
              <a:rPr lang="en-US" sz="1900" dirty="0" err="1"/>
              <a:t>condotte</a:t>
            </a:r>
            <a:r>
              <a:rPr lang="en-US" sz="1900" dirty="0"/>
              <a:t> </a:t>
            </a:r>
            <a:r>
              <a:rPr lang="en-US" sz="1900" dirty="0" err="1"/>
              <a:t>dalle</a:t>
            </a:r>
            <a:r>
              <a:rPr lang="en-US" sz="1900" dirty="0"/>
              <a:t> </a:t>
            </a:r>
            <a:r>
              <a:rPr lang="en-US" sz="1900" dirty="0" err="1"/>
              <a:t>forze</a:t>
            </a:r>
            <a:r>
              <a:rPr lang="en-US" sz="1900" dirty="0"/>
              <a:t> </a:t>
            </a:r>
            <a:r>
              <a:rPr lang="en-US" sz="1900" dirty="0" err="1"/>
              <a:t>britanniche</a:t>
            </a:r>
            <a:r>
              <a:rPr lang="en-US" sz="1900" dirty="0"/>
              <a:t> in </a:t>
            </a:r>
            <a:r>
              <a:rPr lang="en-US" sz="1900" dirty="0" err="1"/>
              <a:t>varie</a:t>
            </a:r>
            <a:r>
              <a:rPr lang="en-US" sz="1900" dirty="0"/>
              <a:t> parti </a:t>
            </a:r>
            <a:r>
              <a:rPr lang="en-US" sz="1900" dirty="0" err="1"/>
              <a:t>della</a:t>
            </a:r>
            <a:r>
              <a:rPr lang="en-US" sz="1900" dirty="0"/>
              <a:t> </a:t>
            </a:r>
            <a:r>
              <a:rPr lang="en-US" sz="1900" dirty="0" err="1"/>
              <a:t>città</a:t>
            </a:r>
            <a:r>
              <a:rPr lang="en-US" sz="1900" dirty="0"/>
              <a:t> di </a:t>
            </a:r>
            <a:r>
              <a:rPr lang="en-US" sz="1900" dirty="0" err="1"/>
              <a:t>Bassora</a:t>
            </a:r>
            <a:r>
              <a:rPr lang="en-US" sz="1900" dirty="0"/>
              <a:t> o in </a:t>
            </a:r>
            <a:r>
              <a:rPr lang="en-US" sz="1900" dirty="0" err="1"/>
              <a:t>concomitanza</a:t>
            </a:r>
            <a:r>
              <a:rPr lang="en-US" sz="1900" dirty="0"/>
              <a:t> con </a:t>
            </a:r>
            <a:r>
              <a:rPr lang="en-US" sz="1900" dirty="0" err="1"/>
              <a:t>esse</a:t>
            </a:r>
            <a:r>
              <a:rPr lang="en-US" sz="1900" dirty="0"/>
              <a:t>. Ne </a:t>
            </a:r>
            <a:r>
              <a:rPr lang="en-US" sz="1900" dirty="0" err="1"/>
              <a:t>consegue</a:t>
            </a:r>
            <a:r>
              <a:rPr lang="en-US" sz="1900" dirty="0"/>
              <a:t> </a:t>
            </a:r>
            <a:r>
              <a:rPr lang="en-US" sz="1900" dirty="0" err="1"/>
              <a:t>che</a:t>
            </a:r>
            <a:r>
              <a:rPr lang="en-US" sz="1900" dirty="0"/>
              <a:t>, in tutti </a:t>
            </a:r>
            <a:r>
              <a:rPr lang="en-US" sz="1900" dirty="0" err="1"/>
              <a:t>i</a:t>
            </a:r>
            <a:r>
              <a:rPr lang="en-US" sz="1900" dirty="0"/>
              <a:t> </a:t>
            </a:r>
            <a:r>
              <a:rPr lang="en-US" sz="1900" dirty="0" err="1"/>
              <a:t>casi</a:t>
            </a:r>
            <a:r>
              <a:rPr lang="en-US" sz="1900" dirty="0"/>
              <a:t>, </a:t>
            </a:r>
            <a:r>
              <a:rPr lang="en-US" sz="1900" b="1" dirty="0" err="1"/>
              <a:t>esisteva</a:t>
            </a:r>
            <a:r>
              <a:rPr lang="en-US" sz="1900" b="1" dirty="0"/>
              <a:t> un </a:t>
            </a:r>
            <a:r>
              <a:rPr lang="en-US" sz="1900" b="1" dirty="0" err="1"/>
              <a:t>nesso</a:t>
            </a:r>
            <a:r>
              <a:rPr lang="en-US" sz="1900" b="1" dirty="0"/>
              <a:t> </a:t>
            </a:r>
            <a:r>
              <a:rPr lang="en-US" sz="1900" b="1" dirty="0" err="1"/>
              <a:t>giurisdizionale</a:t>
            </a:r>
            <a:r>
              <a:rPr lang="en-US" sz="1900" b="1" dirty="0"/>
              <a:t> </a:t>
            </a:r>
            <a:r>
              <a:rPr lang="en-US" sz="1900" b="1" dirty="0" err="1"/>
              <a:t>tra</a:t>
            </a:r>
            <a:r>
              <a:rPr lang="en-US" sz="1900" b="1" dirty="0"/>
              <a:t> il Regno </a:t>
            </a:r>
            <a:r>
              <a:rPr lang="en-US" sz="1900" b="1" dirty="0" err="1"/>
              <a:t>Unito</a:t>
            </a:r>
            <a:r>
              <a:rPr lang="en-US" sz="1900" b="1" dirty="0"/>
              <a:t> e il </a:t>
            </a:r>
            <a:r>
              <a:rPr lang="en-US" sz="1900" b="1" dirty="0" err="1"/>
              <a:t>defunto</a:t>
            </a:r>
            <a:r>
              <a:rPr lang="en-US" sz="1900" b="1" dirty="0"/>
              <a:t>, ai sensi </a:t>
            </a:r>
            <a:r>
              <a:rPr lang="en-US" sz="1900" b="1" dirty="0" err="1"/>
              <a:t>dell'articolo</a:t>
            </a:r>
            <a:r>
              <a:rPr lang="en-US" sz="1900" b="1" dirty="0"/>
              <a:t> 1 </a:t>
            </a:r>
            <a:r>
              <a:rPr lang="en-US" sz="1900" b="1" dirty="0" err="1"/>
              <a:t>della</a:t>
            </a:r>
            <a:r>
              <a:rPr lang="en-US" sz="1900" b="1" dirty="0"/>
              <a:t> </a:t>
            </a:r>
            <a:r>
              <a:rPr lang="en-US" sz="1900" b="1" dirty="0" err="1"/>
              <a:t>Convenzione</a:t>
            </a:r>
            <a:r>
              <a:rPr lang="en-US" sz="1900" dirty="0"/>
              <a:t>. La </a:t>
            </a:r>
            <a:r>
              <a:rPr lang="en-US" sz="1900" dirty="0" err="1"/>
              <a:t>moglie</a:t>
            </a:r>
            <a:r>
              <a:rPr lang="en-US" sz="1900" dirty="0"/>
              <a:t> del </a:t>
            </a:r>
            <a:r>
              <a:rPr lang="en-US" sz="1900" dirty="0" err="1"/>
              <a:t>terzo</a:t>
            </a:r>
            <a:r>
              <a:rPr lang="en-US" sz="1900" dirty="0"/>
              <a:t> </a:t>
            </a:r>
            <a:r>
              <a:rPr lang="en-US" sz="1900" dirty="0" err="1"/>
              <a:t>ricorrente</a:t>
            </a:r>
            <a:r>
              <a:rPr lang="en-US" sz="1900" dirty="0"/>
              <a:t> </a:t>
            </a:r>
            <a:r>
              <a:rPr lang="en-US" sz="1900" dirty="0" err="1"/>
              <a:t>è</a:t>
            </a:r>
            <a:r>
              <a:rPr lang="en-US" sz="1900" dirty="0"/>
              <a:t> </a:t>
            </a:r>
            <a:r>
              <a:rPr lang="en-US" sz="1900" dirty="0" err="1"/>
              <a:t>stata</a:t>
            </a:r>
            <a:r>
              <a:rPr lang="en-US" sz="1900" dirty="0"/>
              <a:t> </a:t>
            </a:r>
            <a:r>
              <a:rPr lang="en-US" sz="1900" dirty="0" err="1"/>
              <a:t>uccisa</a:t>
            </a:r>
            <a:r>
              <a:rPr lang="en-US" sz="1900" dirty="0"/>
              <a:t> </a:t>
            </a:r>
            <a:r>
              <a:rPr lang="en-US" sz="1900" dirty="0" err="1"/>
              <a:t>durante</a:t>
            </a:r>
            <a:r>
              <a:rPr lang="en-US" sz="1900" dirty="0"/>
              <a:t> uno </a:t>
            </a:r>
            <a:r>
              <a:rPr lang="en-US" sz="1900" dirty="0" err="1"/>
              <a:t>scontro</a:t>
            </a:r>
            <a:r>
              <a:rPr lang="en-US" sz="1900" dirty="0"/>
              <a:t> a fuoco </a:t>
            </a:r>
            <a:r>
              <a:rPr lang="en-US" sz="1900" dirty="0" err="1"/>
              <a:t>tra</a:t>
            </a:r>
            <a:r>
              <a:rPr lang="en-US" sz="1900" dirty="0"/>
              <a:t> </a:t>
            </a:r>
            <a:r>
              <a:rPr lang="en-US" sz="1900" dirty="0" err="1"/>
              <a:t>una</a:t>
            </a:r>
            <a:r>
              <a:rPr lang="en-US" sz="1900" dirty="0"/>
              <a:t> </a:t>
            </a:r>
            <a:r>
              <a:rPr lang="en-US" sz="1900" dirty="0" err="1"/>
              <a:t>pattuglia</a:t>
            </a:r>
            <a:r>
              <a:rPr lang="en-US" sz="1900" dirty="0"/>
              <a:t> di </a:t>
            </a:r>
            <a:r>
              <a:rPr lang="en-US" sz="1900" dirty="0" err="1"/>
              <a:t>soldati</a:t>
            </a:r>
            <a:r>
              <a:rPr lang="en-US" sz="1900" dirty="0"/>
              <a:t> </a:t>
            </a:r>
            <a:r>
              <a:rPr lang="en-US" sz="1900" dirty="0" err="1"/>
              <a:t>britannici</a:t>
            </a:r>
            <a:r>
              <a:rPr lang="en-US" sz="1900" dirty="0"/>
              <a:t> e </a:t>
            </a:r>
            <a:r>
              <a:rPr lang="en-US" sz="1900" dirty="0" err="1"/>
              <a:t>uomini</a:t>
            </a:r>
            <a:r>
              <a:rPr lang="en-US" sz="1900" dirty="0"/>
              <a:t> </a:t>
            </a:r>
            <a:r>
              <a:rPr lang="en-US" sz="1900" dirty="0" err="1"/>
              <a:t>armati</a:t>
            </a:r>
            <a:r>
              <a:rPr lang="en-US" sz="1900" dirty="0"/>
              <a:t> non </a:t>
            </a:r>
            <a:r>
              <a:rPr lang="en-US" sz="1900" dirty="0" err="1"/>
              <a:t>identificati</a:t>
            </a:r>
            <a:r>
              <a:rPr lang="en-US" sz="1900" dirty="0"/>
              <a:t> e non </a:t>
            </a:r>
            <a:r>
              <a:rPr lang="en-US" sz="1900" dirty="0" err="1"/>
              <a:t>si</a:t>
            </a:r>
            <a:r>
              <a:rPr lang="en-US" sz="1900" dirty="0"/>
              <a:t> </a:t>
            </a:r>
            <a:r>
              <a:rPr lang="en-US" sz="1900" dirty="0" err="1"/>
              <a:t>sa</a:t>
            </a:r>
            <a:r>
              <a:rPr lang="en-US" sz="1900" dirty="0"/>
              <a:t> da chi </a:t>
            </a:r>
            <a:r>
              <a:rPr lang="en-US" sz="1900" dirty="0" err="1"/>
              <a:t>abbia</a:t>
            </a:r>
            <a:r>
              <a:rPr lang="en-US" sz="1900" dirty="0"/>
              <a:t> </a:t>
            </a:r>
            <a:r>
              <a:rPr lang="en-US" sz="1900" dirty="0" err="1"/>
              <a:t>sparato</a:t>
            </a:r>
            <a:r>
              <a:rPr lang="en-US" sz="1900" dirty="0"/>
              <a:t> il </a:t>
            </a:r>
            <a:r>
              <a:rPr lang="en-US" sz="1900" dirty="0" err="1"/>
              <a:t>proiettile</a:t>
            </a:r>
            <a:r>
              <a:rPr lang="en-US" sz="1900" dirty="0"/>
              <a:t> fatale. La Corte </a:t>
            </a:r>
            <a:r>
              <a:rPr lang="en-US" sz="1900" dirty="0" err="1"/>
              <a:t>ritiene</a:t>
            </a:r>
            <a:r>
              <a:rPr lang="en-US" sz="1900" dirty="0"/>
              <a:t> </a:t>
            </a:r>
            <a:r>
              <a:rPr lang="en-US" sz="1900" dirty="0" err="1"/>
              <a:t>che</a:t>
            </a:r>
            <a:r>
              <a:rPr lang="en-US" sz="1900" dirty="0"/>
              <a:t>, </a:t>
            </a:r>
            <a:r>
              <a:rPr lang="en-US" sz="1900" dirty="0" err="1"/>
              <a:t>poiché</a:t>
            </a:r>
            <a:r>
              <a:rPr lang="en-US" sz="1900" dirty="0"/>
              <a:t> il </a:t>
            </a:r>
            <a:r>
              <a:rPr lang="en-US" sz="1900" dirty="0" err="1"/>
              <a:t>decesso</a:t>
            </a:r>
            <a:r>
              <a:rPr lang="en-US" sz="1900" dirty="0"/>
              <a:t> </a:t>
            </a:r>
            <a:r>
              <a:rPr lang="en-US" sz="1900" dirty="0" err="1"/>
              <a:t>è</a:t>
            </a:r>
            <a:r>
              <a:rPr lang="en-US" sz="1900" dirty="0"/>
              <a:t> </a:t>
            </a:r>
            <a:r>
              <a:rPr lang="en-US" sz="1900" dirty="0" err="1"/>
              <a:t>avvenuto</a:t>
            </a:r>
            <a:r>
              <a:rPr lang="en-US" sz="1900" dirty="0"/>
              <a:t> </a:t>
            </a:r>
            <a:r>
              <a:rPr lang="en-US" sz="1900" dirty="0" err="1"/>
              <a:t>nel</a:t>
            </a:r>
            <a:r>
              <a:rPr lang="en-US" sz="1900" dirty="0"/>
              <a:t> </a:t>
            </a:r>
            <a:r>
              <a:rPr lang="en-US" sz="1900" dirty="0" err="1"/>
              <a:t>corso</a:t>
            </a:r>
            <a:r>
              <a:rPr lang="en-US" sz="1900" dirty="0"/>
              <a:t> di </a:t>
            </a:r>
            <a:r>
              <a:rPr lang="en-US" sz="1900" dirty="0" err="1"/>
              <a:t>un'operazione</a:t>
            </a:r>
            <a:r>
              <a:rPr lang="en-US" sz="1900" dirty="0"/>
              <a:t> di </a:t>
            </a:r>
            <a:r>
              <a:rPr lang="en-US" sz="1900" dirty="0" err="1"/>
              <a:t>sicurezza</a:t>
            </a:r>
            <a:r>
              <a:rPr lang="en-US" sz="1900" dirty="0"/>
              <a:t> del Regno </a:t>
            </a:r>
            <a:r>
              <a:rPr lang="en-US" sz="1900" dirty="0" err="1"/>
              <a:t>Unito</a:t>
            </a:r>
            <a:r>
              <a:rPr lang="en-US" sz="1900" dirty="0"/>
              <a:t>, </a:t>
            </a:r>
            <a:r>
              <a:rPr lang="en-US" sz="1900" dirty="0" err="1"/>
              <a:t>quando</a:t>
            </a:r>
            <a:r>
              <a:rPr lang="en-US" sz="1900" dirty="0"/>
              <a:t> </a:t>
            </a:r>
            <a:r>
              <a:rPr lang="en-US" sz="1900" dirty="0" err="1"/>
              <a:t>i</a:t>
            </a:r>
            <a:r>
              <a:rPr lang="en-US" sz="1900" dirty="0"/>
              <a:t> </a:t>
            </a:r>
            <a:r>
              <a:rPr lang="en-US" sz="1900" dirty="0" err="1"/>
              <a:t>soldati</a:t>
            </a:r>
            <a:r>
              <a:rPr lang="en-US" sz="1900" dirty="0"/>
              <a:t> </a:t>
            </a:r>
            <a:r>
              <a:rPr lang="en-US" sz="1900" dirty="0" err="1"/>
              <a:t>britannici</a:t>
            </a:r>
            <a:r>
              <a:rPr lang="en-US" sz="1900" dirty="0"/>
              <a:t> </a:t>
            </a:r>
            <a:r>
              <a:rPr lang="en-US" sz="1900" dirty="0" err="1"/>
              <a:t>hanno</a:t>
            </a:r>
            <a:r>
              <a:rPr lang="en-US" sz="1900" dirty="0"/>
              <a:t> </a:t>
            </a:r>
            <a:r>
              <a:rPr lang="en-US" sz="1900" dirty="0" err="1"/>
              <a:t>effettuato</a:t>
            </a:r>
            <a:r>
              <a:rPr lang="en-US" sz="1900" dirty="0"/>
              <a:t> un </a:t>
            </a:r>
            <a:r>
              <a:rPr lang="en-US" sz="1900" dirty="0" err="1"/>
              <a:t>pattugliamento</a:t>
            </a:r>
            <a:r>
              <a:rPr lang="en-US" sz="1900" dirty="0"/>
              <a:t> </a:t>
            </a:r>
            <a:r>
              <a:rPr lang="en-US" sz="1900" dirty="0" err="1"/>
              <a:t>nelle</a:t>
            </a:r>
            <a:r>
              <a:rPr lang="en-US" sz="1900" dirty="0"/>
              <a:t> </a:t>
            </a:r>
            <a:r>
              <a:rPr lang="en-US" sz="1900" dirty="0" err="1"/>
              <a:t>vicinanze</a:t>
            </a:r>
            <a:r>
              <a:rPr lang="en-US" sz="1900" dirty="0"/>
              <a:t> </a:t>
            </a:r>
            <a:r>
              <a:rPr lang="en-US" sz="1900" dirty="0" err="1"/>
              <a:t>dell'abitazione</a:t>
            </a:r>
            <a:r>
              <a:rPr lang="en-US" sz="1900" dirty="0"/>
              <a:t> del </a:t>
            </a:r>
            <a:r>
              <a:rPr lang="en-US" sz="1900" dirty="0" err="1"/>
              <a:t>ricorrente</a:t>
            </a:r>
            <a:r>
              <a:rPr lang="en-US" sz="1900" dirty="0"/>
              <a:t> e </a:t>
            </a:r>
            <a:r>
              <a:rPr lang="en-US" sz="1900" dirty="0" err="1"/>
              <a:t>si</a:t>
            </a:r>
            <a:r>
              <a:rPr lang="en-US" sz="1900" dirty="0"/>
              <a:t> </a:t>
            </a:r>
            <a:r>
              <a:rPr lang="en-US" sz="1900" dirty="0" err="1"/>
              <a:t>sono</a:t>
            </a:r>
            <a:r>
              <a:rPr lang="en-US" sz="1900" dirty="0"/>
              <a:t> </a:t>
            </a:r>
            <a:r>
              <a:rPr lang="en-US" sz="1900" dirty="0" err="1"/>
              <a:t>uniti</a:t>
            </a:r>
            <a:r>
              <a:rPr lang="en-US" sz="1900" dirty="0"/>
              <a:t> </a:t>
            </a:r>
            <a:r>
              <a:rPr lang="en-US" sz="1900" dirty="0" err="1"/>
              <a:t>allo</a:t>
            </a:r>
            <a:r>
              <a:rPr lang="en-US" sz="1900" dirty="0"/>
              <a:t> </a:t>
            </a:r>
            <a:r>
              <a:rPr lang="en-US" sz="1900" dirty="0" err="1"/>
              <a:t>scambio</a:t>
            </a:r>
            <a:r>
              <a:rPr lang="en-US" sz="1900" dirty="0"/>
              <a:t> di fuoco fatale, </a:t>
            </a:r>
            <a:r>
              <a:rPr lang="en-US" sz="1900" dirty="0" err="1"/>
              <a:t>esisteva</a:t>
            </a:r>
            <a:r>
              <a:rPr lang="en-US" sz="1900" dirty="0"/>
              <a:t> un </a:t>
            </a:r>
            <a:r>
              <a:rPr lang="en-US" sz="1900" dirty="0" err="1"/>
              <a:t>legame</a:t>
            </a:r>
            <a:r>
              <a:rPr lang="en-US" sz="1900" dirty="0"/>
              <a:t> </a:t>
            </a:r>
            <a:r>
              <a:rPr lang="en-US" sz="1900" dirty="0" err="1"/>
              <a:t>giurisdizionale</a:t>
            </a:r>
            <a:r>
              <a:rPr lang="en-US" sz="1900" dirty="0"/>
              <a:t> </a:t>
            </a:r>
            <a:r>
              <a:rPr lang="en-US" sz="1900" dirty="0" err="1"/>
              <a:t>tra</a:t>
            </a:r>
            <a:r>
              <a:rPr lang="en-US" sz="1900" dirty="0"/>
              <a:t> il Regno </a:t>
            </a:r>
            <a:r>
              <a:rPr lang="en-US" sz="1900" dirty="0" err="1"/>
              <a:t>Unito</a:t>
            </a:r>
            <a:r>
              <a:rPr lang="en-US" sz="1900" dirty="0"/>
              <a:t> e </a:t>
            </a:r>
            <a:r>
              <a:rPr lang="en-US" sz="1900" dirty="0" err="1"/>
              <a:t>anche</a:t>
            </a:r>
            <a:r>
              <a:rPr lang="en-US" sz="1900" dirty="0"/>
              <a:t> </a:t>
            </a:r>
            <a:r>
              <a:rPr lang="en-US" sz="1900" dirty="0" err="1"/>
              <a:t>questo</a:t>
            </a:r>
            <a:r>
              <a:rPr lang="en-US" sz="1900" dirty="0"/>
              <a:t> </a:t>
            </a:r>
            <a:r>
              <a:rPr lang="en-US" sz="1900" dirty="0" err="1"/>
              <a:t>deceduto</a:t>
            </a:r>
            <a:r>
              <a:rPr lang="en-US" sz="1900" dirty="0"/>
              <a:t>.</a:t>
            </a:r>
            <a:endParaRPr lang="it-IT" sz="22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a:t>Al </a:t>
            </a:r>
            <a:r>
              <a:rPr lang="it-IT" sz="4000" i="1" dirty="0" err="1"/>
              <a:t>Skeini</a:t>
            </a:r>
            <a:r>
              <a:rPr lang="it-IT" sz="4000" i="1" dirty="0"/>
              <a:t> c. Regno Unito</a:t>
            </a:r>
          </a:p>
          <a:p>
            <a:pPr algn="ctr">
              <a:defRPr/>
            </a:pPr>
            <a:r>
              <a:rPr lang="it-IT" sz="4000" dirty="0"/>
              <a:t>Corte EDU, 7 luglio 2011</a:t>
            </a:r>
          </a:p>
        </p:txBody>
      </p:sp>
    </p:spTree>
    <p:extLst>
      <p:ext uri="{BB962C8B-B14F-4D97-AF65-F5344CB8AC3E}">
        <p14:creationId xmlns:p14="http://schemas.microsoft.com/office/powerpoint/2010/main" val="249245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endParaRPr lang="it-IT" sz="4400" i="1" dirty="0"/>
          </a:p>
          <a:p>
            <a:pPr marL="0" indent="0" algn="ctr">
              <a:buNone/>
            </a:pPr>
            <a:r>
              <a:rPr lang="it-IT" sz="4400" dirty="0"/>
              <a:t>Stati fantoccio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244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EFE1D064-5A4C-3195-B384-E93CAD8C8E6C}"/>
              </a:ext>
            </a:extLst>
          </p:cNvPr>
          <p:cNvPicPr>
            <a:picLocks noChangeAspect="1"/>
          </p:cNvPicPr>
          <p:nvPr/>
        </p:nvPicPr>
        <p:blipFill>
          <a:blip r:embed="rId3"/>
          <a:stretch>
            <a:fillRect/>
          </a:stretch>
        </p:blipFill>
        <p:spPr>
          <a:xfrm>
            <a:off x="3589021" y="643466"/>
            <a:ext cx="5013958" cy="5571067"/>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37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635842"/>
          </a:xfrm>
        </p:spPr>
        <p:txBody>
          <a:bodyPr vert="horz" lIns="91440" tIns="45720" rIns="91440" bIns="45720" rtlCol="0">
            <a:normAutofit fontScale="92500" lnSpcReduction="20000"/>
          </a:bodyPr>
          <a:lstStyle/>
          <a:p>
            <a:pPr marL="0" indent="0" algn="just">
              <a:buNone/>
            </a:pPr>
            <a:r>
              <a:rPr lang="it-IT" sz="2400" dirty="0"/>
              <a:t>[È] importante che il Governo turco abbia riconosciuto che la perdita di controllo della proprietà da parte della ricorrente deriva dall'occupazione della parte settentrionale di Cipro da parte delle truppe turche e dalla conseguente istituzione della "TRNC". Inoltre, non è stato contestato che alla ricorrente sia stato più volte impedito dalle truppe turche di accedere alla sua proprietà. Tuttavia, nel corso del procedimento, il Governo turco ha negato ogni responsabilità per le questioni lamentate, sostenendo che le sue forze armate agiscono esclusivamente in collaborazione e per conto delle presunte autorità indipendenti e autonome della "TRNC". […]</a:t>
            </a:r>
          </a:p>
          <a:p>
            <a:pPr marL="0" indent="0" algn="just">
              <a:buNone/>
            </a:pPr>
            <a:r>
              <a:rPr lang="it-IT" sz="2400" dirty="0"/>
              <a:t>Non è necessario stabilire se, come suggerito dalla ricorrente e dal Governo di Cipro, la Turchia eserciti effettivamente un controllo dettagliato sulle politiche e sulle azioni delle autorità della "TRNC". Dal gran numero di truppe impegnate in operazioni attive nel nord di Cipro </a:t>
            </a:r>
            <a:r>
              <a:rPr lang="it-IT" sz="2400" b="1" dirty="0"/>
              <a:t>risulta evidente che il suo esercito esercita un controllo effettivo su quella parte dell'isola. Tale controllo, secondo il criterio applicabile e nelle circostanze del caso, implica la sua responsabilità per le politiche e le azioni della "TRNC". Coloro che sono interessati da tali politiche o azioni rientrano pertanto nella "giurisdizione" della Turchia </a:t>
            </a:r>
            <a:r>
              <a:rPr lang="it-IT" sz="2400" dirty="0"/>
              <a:t>ai sensi dell'articolo 1 della Convenzione (art. 1). Il suo obbligo di garantire al ricorrente i diritti e le libertà sanciti dalla Convenzione si estende quindi anche alla parte settentrionale di Cipro.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err="1"/>
              <a:t>Loizidou</a:t>
            </a:r>
            <a:r>
              <a:rPr lang="it-IT" sz="4000" i="1" dirty="0"/>
              <a:t> c. Turchia</a:t>
            </a:r>
          </a:p>
          <a:p>
            <a:pPr algn="ctr">
              <a:defRPr/>
            </a:pPr>
            <a:r>
              <a:rPr lang="it-IT" sz="4000" dirty="0"/>
              <a:t>Corte EDU, 23 marzo 1995</a:t>
            </a:r>
          </a:p>
        </p:txBody>
      </p:sp>
    </p:spTree>
    <p:extLst>
      <p:ext uri="{BB962C8B-B14F-4D97-AF65-F5344CB8AC3E}">
        <p14:creationId xmlns:p14="http://schemas.microsoft.com/office/powerpoint/2010/main" val="210577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en-US" sz="3400" dirty="0"/>
          </a:p>
          <a:p>
            <a:pPr marL="0" indent="0" algn="just">
              <a:buNone/>
            </a:pPr>
            <a:endParaRPr lang="en-US" sz="4000" dirty="0"/>
          </a:p>
          <a:p>
            <a:pPr marL="0" indent="0" algn="just">
              <a:buNone/>
            </a:pPr>
            <a:r>
              <a:rPr lang="en-US" sz="4000" dirty="0"/>
              <a:t>Le Alte </a:t>
            </a:r>
            <a:r>
              <a:rPr lang="en-US" sz="4000" dirty="0" err="1"/>
              <a:t>Parti</a:t>
            </a:r>
            <a:r>
              <a:rPr lang="en-US" sz="4000" dirty="0"/>
              <a:t> </a:t>
            </a:r>
            <a:r>
              <a:rPr lang="en-US" sz="4000" dirty="0" err="1"/>
              <a:t>contraenti</a:t>
            </a:r>
            <a:r>
              <a:rPr lang="en-US" sz="4000" dirty="0"/>
              <a:t> </a:t>
            </a:r>
            <a:r>
              <a:rPr lang="en-US" sz="4000" dirty="0" err="1"/>
              <a:t>riconoscono</a:t>
            </a:r>
            <a:r>
              <a:rPr lang="en-US" sz="4000" dirty="0"/>
              <a:t> a </a:t>
            </a:r>
            <a:r>
              <a:rPr lang="en-US" sz="4000" b="1" dirty="0" err="1"/>
              <a:t>ogni</a:t>
            </a:r>
            <a:r>
              <a:rPr lang="en-US" sz="4000" b="1" dirty="0"/>
              <a:t> persona </a:t>
            </a:r>
            <a:r>
              <a:rPr lang="en-US" sz="4000" b="1" dirty="0" err="1"/>
              <a:t>sottoposta</a:t>
            </a:r>
            <a:r>
              <a:rPr lang="en-US" sz="4000" b="1" dirty="0"/>
              <a:t> </a:t>
            </a:r>
            <a:r>
              <a:rPr lang="en-US" sz="4000" b="1" dirty="0" err="1"/>
              <a:t>alla</a:t>
            </a:r>
            <a:r>
              <a:rPr lang="en-US" sz="4000" b="1" dirty="0"/>
              <a:t> </a:t>
            </a:r>
            <a:r>
              <a:rPr lang="en-US" sz="4000" b="1" dirty="0" err="1"/>
              <a:t>loro</a:t>
            </a:r>
            <a:r>
              <a:rPr lang="en-US" sz="4000" b="1" dirty="0"/>
              <a:t> </a:t>
            </a:r>
            <a:r>
              <a:rPr lang="en-US" sz="4000" b="1" dirty="0" err="1"/>
              <a:t>giurisdizione</a:t>
            </a:r>
            <a:r>
              <a:rPr lang="en-US" sz="4000" b="1" dirty="0"/>
              <a:t> </a:t>
            </a:r>
            <a:r>
              <a:rPr lang="en-US" sz="4000" dirty="0" err="1"/>
              <a:t>i</a:t>
            </a:r>
            <a:r>
              <a:rPr lang="en-US" sz="4000" dirty="0"/>
              <a:t> </a:t>
            </a:r>
            <a:r>
              <a:rPr lang="en-US" sz="4000" dirty="0" err="1"/>
              <a:t>diritti</a:t>
            </a:r>
            <a:r>
              <a:rPr lang="en-US" sz="4000" dirty="0"/>
              <a:t> e le </a:t>
            </a:r>
            <a:r>
              <a:rPr lang="en-US" sz="4000" dirty="0" err="1"/>
              <a:t>libertà</a:t>
            </a:r>
            <a:r>
              <a:rPr lang="en-US" sz="4000" dirty="0"/>
              <a:t> </a:t>
            </a:r>
            <a:r>
              <a:rPr lang="en-US" sz="4000" dirty="0" err="1"/>
              <a:t>enunciati</a:t>
            </a:r>
            <a:r>
              <a:rPr lang="en-US" sz="4000" dirty="0"/>
              <a:t> </a:t>
            </a:r>
            <a:r>
              <a:rPr lang="en-US" sz="4000" dirty="0" err="1"/>
              <a:t>nel</a:t>
            </a:r>
            <a:r>
              <a:rPr lang="en-US" sz="4000" dirty="0"/>
              <a:t> </a:t>
            </a:r>
            <a:r>
              <a:rPr lang="en-US" sz="4000" dirty="0" err="1"/>
              <a:t>Titolo</a:t>
            </a:r>
            <a:r>
              <a:rPr lang="en-US" sz="4000" dirty="0"/>
              <a:t> primo </a:t>
            </a:r>
            <a:r>
              <a:rPr lang="en-US" sz="4000" dirty="0" err="1"/>
              <a:t>della</a:t>
            </a:r>
            <a:r>
              <a:rPr lang="en-US" sz="4000" dirty="0"/>
              <a:t> </a:t>
            </a:r>
            <a:r>
              <a:rPr lang="en-US" sz="4000" dirty="0" err="1"/>
              <a:t>presente</a:t>
            </a:r>
            <a:r>
              <a:rPr lang="en-US" sz="4000" dirty="0"/>
              <a:t> </a:t>
            </a:r>
            <a:r>
              <a:rPr lang="en-US" sz="4000" dirty="0" err="1"/>
              <a:t>Convenzione</a:t>
            </a:r>
            <a:r>
              <a:rPr lang="en-US" sz="4000" dirty="0"/>
              <a:t>.</a:t>
            </a:r>
            <a:endParaRPr lang="it-IT" sz="5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Convenzione europea dei diritti dell’uomo</a:t>
            </a:r>
          </a:p>
          <a:p>
            <a:pPr algn="ctr">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1</a:t>
            </a:r>
          </a:p>
        </p:txBody>
      </p:sp>
    </p:spTree>
    <p:extLst>
      <p:ext uri="{BB962C8B-B14F-4D97-AF65-F5344CB8AC3E}">
        <p14:creationId xmlns:p14="http://schemas.microsoft.com/office/powerpoint/2010/main" val="252644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835E9C06-EEB6-F132-8893-7E0543A91C10}"/>
              </a:ext>
            </a:extLst>
          </p:cNvPr>
          <p:cNvPicPr>
            <a:picLocks noChangeAspect="1"/>
          </p:cNvPicPr>
          <p:nvPr/>
        </p:nvPicPr>
        <p:blipFill>
          <a:blip r:embed="rId3"/>
          <a:srcRect b="19"/>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09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635842"/>
          </a:xfrm>
        </p:spPr>
        <p:txBody>
          <a:bodyPr vert="horz" lIns="91440" tIns="45720" rIns="91440" bIns="45720" rtlCol="0">
            <a:normAutofit lnSpcReduction="10000"/>
          </a:bodyPr>
          <a:lstStyle/>
          <a:p>
            <a:pPr marL="0" indent="0" algn="just">
              <a:buNone/>
            </a:pPr>
            <a:r>
              <a:rPr lang="it-IT" sz="2400" dirty="0"/>
              <a:t>I ricorrenti sono bambini e genitori della comunità moldava in </a:t>
            </a:r>
            <a:r>
              <a:rPr lang="it-IT" sz="2400" dirty="0" err="1"/>
              <a:t>Transnistria</a:t>
            </a:r>
            <a:r>
              <a:rPr lang="it-IT" sz="2400" dirty="0"/>
              <a:t> che lamentano gli effetti sulla loro istruzione e sulla vita familiare dei loro figli causati dalla politica linguistica delle autorità separatiste. Il nucleo delle loro lamentele riguarda le azioni intraprese dalle autorità della "MRT" nel 2002 e nel 2004 per dare attuazione a decisioni adottate alcuni anni prima, che vietavano l'uso dell'alfabeto latino nelle scuole e imponevano a tutti gli istituti scolastici di registrarsi e iniziare ad utilizzare un curriculum approvato dalla "MRT" e l'alfabeto cirillico. Così, il 22 agosto 2002, la polizia della "MRT" sfrattò con la forza alunni e insegnanti dalla scuola </a:t>
            </a:r>
            <a:r>
              <a:rPr lang="it-IT" sz="2400" dirty="0" err="1"/>
              <a:t>Ştefan</a:t>
            </a:r>
            <a:r>
              <a:rPr lang="it-IT" sz="2400" dirty="0"/>
              <a:t> cel Mare di </a:t>
            </a:r>
            <a:r>
              <a:rPr lang="it-IT" sz="2400" dirty="0" err="1"/>
              <a:t>Grigoriopol</a:t>
            </a:r>
            <a:r>
              <a:rPr lang="it-IT" sz="2400" dirty="0"/>
              <a:t>. Alla scuola non fu permesso di riaprire nello stesso edificio e fu successivamente trasferita in una sede a circa 20 chilometri di distanza, in territorio moldavo. Nel luglio del 2004, bambini e personale della scuola </a:t>
            </a:r>
            <a:r>
              <a:rPr lang="it-IT" sz="2400" dirty="0" err="1"/>
              <a:t>Evrica</a:t>
            </a:r>
            <a:r>
              <a:rPr lang="it-IT" sz="2400" dirty="0"/>
              <a:t> di </a:t>
            </a:r>
            <a:r>
              <a:rPr lang="it-IT" sz="2400" dirty="0" err="1"/>
              <a:t>Rîbniţa</a:t>
            </a:r>
            <a:r>
              <a:rPr lang="it-IT" sz="2400" dirty="0"/>
              <a:t> furono sfrattati. Nello stesso mese, la scuola Alexandru cel </a:t>
            </a:r>
            <a:r>
              <a:rPr lang="it-IT" sz="2400" dirty="0" err="1"/>
              <a:t>Bun</a:t>
            </a:r>
            <a:r>
              <a:rPr lang="it-IT" sz="2400" dirty="0"/>
              <a:t> di Tighina rischiò la chiusura e venne privata delle forniture di elettricità e acqua. Entrambe le scuole furono costrette a trasferirsi in sedi meno adatte e meno attrezzate nelle rispettive città all'inizio dell'anno scolastico successivo.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err="1"/>
              <a:t>Catan</a:t>
            </a:r>
            <a:r>
              <a:rPr lang="it-IT" sz="4000" i="1" dirty="0"/>
              <a:t> e altri c. Moldavia e Russia</a:t>
            </a:r>
          </a:p>
          <a:p>
            <a:pPr algn="ctr">
              <a:defRPr/>
            </a:pPr>
            <a:r>
              <a:rPr lang="it-IT" sz="4000" dirty="0"/>
              <a:t>Corte EDU, 19 ottobre 2012</a:t>
            </a:r>
          </a:p>
        </p:txBody>
      </p:sp>
    </p:spTree>
    <p:extLst>
      <p:ext uri="{BB962C8B-B14F-4D97-AF65-F5344CB8AC3E}">
        <p14:creationId xmlns:p14="http://schemas.microsoft.com/office/powerpoint/2010/main" val="65274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635842"/>
          </a:xfrm>
        </p:spPr>
        <p:txBody>
          <a:bodyPr vert="horz" lIns="91440" tIns="45720" rIns="91440" bIns="45720" rtlCol="0">
            <a:normAutofit fontScale="85000" lnSpcReduction="20000"/>
          </a:bodyPr>
          <a:lstStyle/>
          <a:p>
            <a:pPr marL="0" indent="0" algn="just">
              <a:buNone/>
            </a:pPr>
            <a:r>
              <a:rPr lang="it-IT" sz="2400" b="1" dirty="0"/>
              <a:t>Per il governo russo</a:t>
            </a:r>
            <a:r>
              <a:rPr lang="it-IT" sz="2400" dirty="0"/>
              <a:t>, la giurisdizione poteva essere eccezionalmente estesa </a:t>
            </a:r>
            <a:r>
              <a:rPr lang="it-IT" sz="2400" dirty="0" err="1"/>
              <a:t>extraterritorialmente</a:t>
            </a:r>
            <a:r>
              <a:rPr lang="it-IT" sz="2400" dirty="0"/>
              <a:t> qualora uno Stato contraente esercitasse un controllo effettivo su un altro territorio, equivalente al grado di controllo esercitato sul proprio territorio in tempo di pace. Ciò potrebbe includere casi in cui lo Stato Parte occupava stabilmente un territorio a lungo termine o in cui un territorio era effettivamente controllato da un governo che era correttamente considerato un organo del relativo Stato Parte […]. Non si potrebbe affermare che la Russia abbia esercitato la giurisdizione nel caso in esame, in cui il territorio era controllato da un governo di fatto che non era un organo o uno strumento della Russia.</a:t>
            </a:r>
          </a:p>
          <a:p>
            <a:pPr marL="0" indent="0" algn="just">
              <a:buNone/>
            </a:pPr>
            <a:r>
              <a:rPr lang="it-IT" sz="2400" dirty="0"/>
              <a:t>In ulteriore subordinazione, </a:t>
            </a:r>
            <a:r>
              <a:rPr lang="it-IT" sz="2400" b="1" dirty="0"/>
              <a:t>il governo russo ha sostenuto che il caso in esame dovrebbe essere distinto dai casi precedenti perché non vi era alcuna prova di un atto extraterritoriale da parte delle autorità russe</a:t>
            </a:r>
            <a:r>
              <a:rPr lang="it-IT" sz="2400" dirty="0"/>
              <a:t>. Al contrario, nel caso Al-</a:t>
            </a:r>
            <a:r>
              <a:rPr lang="it-IT" sz="2400" dirty="0" err="1"/>
              <a:t>Skeini</a:t>
            </a:r>
            <a:r>
              <a:rPr lang="it-IT" sz="2400" dirty="0"/>
              <a:t>, ad esempio, la Corte ha ritenuto che i parenti dei ricorrenti rientrassero nella giurisdizione del Regno Unito perché erano stati uccisi da soldati britannici. […] Nel caso in esame, il governo russo ha sottolineato che non vi era alcun nesso causale tra la presenza delle forze russe in </a:t>
            </a:r>
            <a:r>
              <a:rPr lang="it-IT" sz="2400" dirty="0" err="1"/>
              <a:t>Transnistria</a:t>
            </a:r>
            <a:r>
              <a:rPr lang="it-IT" sz="2400" dirty="0"/>
              <a:t> e il trattamento riservato alle scuole dei ricorrenti. Al contrario, il governo russo aveva cercato di risolvere la crisi scolastica agendo da mediatore. Inoltre, il governo russo ha sostenuto che non vi erano prove che la Russia esercitasse un effettivo controllo militare o politico in </a:t>
            </a:r>
            <a:r>
              <a:rPr lang="it-IT" sz="2400" dirty="0" err="1"/>
              <a:t>Transnistria</a:t>
            </a:r>
            <a:r>
              <a:rPr lang="it-IT" sz="2400" dirty="0"/>
              <a:t>. Se la Corte dovesse riconoscere la giurisdizione russa in questo caso, ciò significherebbe di fatto che la Russia sarebbe responsabile, ai sensi della Convenzione, di qualsiasi violazione avvenuta in </a:t>
            </a:r>
            <a:r>
              <a:rPr lang="it-IT" sz="2400" dirty="0" err="1"/>
              <a:t>Transnistria</a:t>
            </a:r>
            <a:r>
              <a:rPr lang="it-IT" sz="2400" dirty="0"/>
              <a:t>, nonostante l'irrilevanza della presenza militare russa nella regione.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err="1"/>
              <a:t>Catan</a:t>
            </a:r>
            <a:r>
              <a:rPr lang="it-IT" sz="4000" i="1" dirty="0"/>
              <a:t> e altri c. Moldavia e Russia</a:t>
            </a:r>
          </a:p>
          <a:p>
            <a:pPr algn="ctr">
              <a:defRPr/>
            </a:pPr>
            <a:r>
              <a:rPr lang="it-IT" sz="4000" dirty="0"/>
              <a:t>Corte EDU, 19 ottobre 2012</a:t>
            </a:r>
          </a:p>
        </p:txBody>
      </p:sp>
    </p:spTree>
    <p:extLst>
      <p:ext uri="{BB962C8B-B14F-4D97-AF65-F5344CB8AC3E}">
        <p14:creationId xmlns:p14="http://schemas.microsoft.com/office/powerpoint/2010/main" val="363341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5138026"/>
          </a:xfrm>
        </p:spPr>
        <p:txBody>
          <a:bodyPr vert="horz" lIns="91440" tIns="45720" rIns="91440" bIns="45720" rtlCol="0">
            <a:normAutofit fontScale="85000" lnSpcReduction="20000"/>
          </a:bodyPr>
          <a:lstStyle/>
          <a:p>
            <a:pPr marL="0" indent="0" algn="just">
              <a:buNone/>
            </a:pPr>
            <a:r>
              <a:rPr lang="it-IT" sz="2400" b="1" dirty="0"/>
              <a:t>La Corte riconosce che non vi sono prove di un coinvolgimento diretto di agenti russi nell'azione intrapresa contro le scuole dei ricorrenti. Tuttavia, i ricorrenti sostengono che la Russia abbia esercitato un controllo effettivo</a:t>
            </a:r>
            <a:r>
              <a:rPr lang="it-IT" sz="2400" dirty="0"/>
              <a:t> sul "MRT" durante il periodo in questione e la Corte deve accertare se ciò sia effettivamente avvenuto.</a:t>
            </a:r>
          </a:p>
          <a:p>
            <a:pPr marL="0" indent="0" algn="just">
              <a:buNone/>
            </a:pPr>
            <a:r>
              <a:rPr lang="it-IT" sz="2400" dirty="0"/>
              <a:t>Stabilire se uno Stato contraente eserciti un controllo effettivo su un'area al di fuori del proprio territorio è una questione di fatto. Nel determinare se sussista un controllo effettivo, la Corte farà riferimento principalmente alla forza della presenza militare dello Stato nell'area (cfr. </a:t>
            </a:r>
            <a:r>
              <a:rPr lang="it-IT" sz="2400" dirty="0" err="1"/>
              <a:t>Loizidou</a:t>
            </a:r>
            <a:r>
              <a:rPr lang="it-IT" sz="2400" dirty="0"/>
              <a:t> […]). Possono essere rilevanti anche altri indicatori, come la misura in cui il sostegno militare, economico e politico fornito all'amministrazione locale subordinata le conferisce influenza e controllo sulla regione.</a:t>
            </a:r>
          </a:p>
          <a:p>
            <a:pPr marL="0" indent="0" algn="just">
              <a:buNone/>
            </a:pPr>
            <a:r>
              <a:rPr lang="it-IT" sz="2400" dirty="0"/>
              <a:t>Il "MRT" è stato istituito a seguito dell'assistenza militare russa. La continua presenza militare e di armamenti russi nella regione ha inviato un segnale forte, ai leader del "MRT", al governo moldavo e agli osservatori internazionali, del costante sostegno militare della Russia ai separatisti. Inoltre, la popolazione dipendeva da forniture di gas gratuite o fortemente sovvenzionate, pensioni e altri aiuti finanziari provenienti dalla Russia.</a:t>
            </a:r>
          </a:p>
          <a:p>
            <a:pPr marL="0" indent="0" algn="just">
              <a:buNone/>
            </a:pPr>
            <a:r>
              <a:rPr lang="it-IT" sz="2400" dirty="0"/>
              <a:t>[…]In tali circostanze, </a:t>
            </a:r>
            <a:r>
              <a:rPr lang="it-IT" sz="2400" b="1" dirty="0"/>
              <a:t>l'elevato livello di dipendenza del "MRT" dal sostegno russo fornisce una forte indicazione del fatto che la Russia ha esercitato un controllo effettivo </a:t>
            </a:r>
            <a:r>
              <a:rPr lang="it-IT" sz="2400" dirty="0"/>
              <a:t>e un'influenza decisiva sull'amministrazione del "MRT" durante il periodo della crisi delle scuole. Ne consegue che i ricorrenti nel presente caso rientrano nella giurisdizione russa ai sensi dell'articolo 1 della Convenzione.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err="1"/>
              <a:t>Catan</a:t>
            </a:r>
            <a:r>
              <a:rPr lang="it-IT" sz="4000" i="1" dirty="0"/>
              <a:t> e altri c. Moldavia e Russia</a:t>
            </a:r>
          </a:p>
          <a:p>
            <a:pPr algn="ctr">
              <a:defRPr/>
            </a:pPr>
            <a:r>
              <a:rPr lang="it-IT" sz="4000" dirty="0"/>
              <a:t>Corte EDU, 19 ottobre 2012</a:t>
            </a:r>
          </a:p>
        </p:txBody>
      </p:sp>
    </p:spTree>
    <p:extLst>
      <p:ext uri="{BB962C8B-B14F-4D97-AF65-F5344CB8AC3E}">
        <p14:creationId xmlns:p14="http://schemas.microsoft.com/office/powerpoint/2010/main" val="277232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20000"/>
          </a:bodyPr>
          <a:lstStyle/>
          <a:p>
            <a:pPr marL="0" indent="0" algn="just">
              <a:buNone/>
            </a:pPr>
            <a:endParaRPr lang="it-IT" sz="2400" dirty="0"/>
          </a:p>
          <a:p>
            <a:pPr marL="0" indent="0" algn="just">
              <a:buNone/>
            </a:pPr>
            <a:r>
              <a:rPr lang="it-IT" sz="2400" dirty="0"/>
              <a:t>Per quanto riguarda il "significato ordinario" del termine pertinente di cui all’articolo 1 della Convenzione, la Corte è convinta che, dal punto di vista del diritto internazionale pubblico, la competenza giurisdizionale di uno Stato sia principalmente territoriale.  […]
[L]a giurisprudenza della Corte dimostra che il riconoscimento dell’esercizio della competenza extraterritoriale da parte di uno Stato contraente è eccezionale: lo ha fatto quando lo Stato convenuto, attraverso il </a:t>
            </a:r>
            <a:r>
              <a:rPr lang="it-IT" sz="2400" b="1" dirty="0"/>
              <a:t>controllo effettivo del territorio in questione e dei suoi abitanti all’estero in conseguenza di un’occupazione militare o attraverso il consenso, l’invito o l’acquiescenza</a:t>
            </a:r>
            <a:r>
              <a:rPr lang="it-IT" sz="2400" dirty="0"/>
              <a:t> del governo di tale territorio,  esercita in tutto o in parte i poteri pubblici che normalmente devono essere esercitati da tale governo. […]
Inoltre, la Corte rileva che altri casi riconosciuti di esercizio extraterritoriale della giurisdizione da parte di uno Stato includono i casi che coinvolgono le </a:t>
            </a:r>
            <a:r>
              <a:rPr lang="it-IT" sz="2400" b="1" dirty="0"/>
              <a:t>attività dei suoi agenti diplomatici o consolari all’estero</a:t>
            </a:r>
            <a:r>
              <a:rPr lang="it-IT" sz="2400" dirty="0"/>
              <a:t> e </a:t>
            </a:r>
            <a:r>
              <a:rPr lang="it-IT" sz="2400" b="1" dirty="0"/>
              <a:t>a bordo di imbarcazioni e navi immatricolate in tale Stato o battenti bandiera di tale Stato</a:t>
            </a:r>
            <a:r>
              <a:rPr lang="it-IT" sz="2400" dirty="0"/>
              <a:t>. In queste situazioni specifiche, il diritto internazionale consuetudinario e le disposizioni dei trattati hanno riconosciuto l'esercizio extraterritoriale della giurisdizione da parte dello Stato interessato.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err="1"/>
              <a:t>Banković</a:t>
            </a:r>
            <a:r>
              <a:rPr lang="it-IT" sz="4000" i="1" dirty="0"/>
              <a:t> c. Belgio e altri</a:t>
            </a:r>
          </a:p>
          <a:p>
            <a:pPr algn="ctr">
              <a:defRPr/>
            </a:pPr>
            <a:r>
              <a:rPr lang="it-IT" sz="4000" dirty="0"/>
              <a:t>Corte EDU, 12 dicembre 2001</a:t>
            </a:r>
          </a:p>
        </p:txBody>
      </p:sp>
    </p:spTree>
    <p:extLst>
      <p:ext uri="{BB962C8B-B14F-4D97-AF65-F5344CB8AC3E}">
        <p14:creationId xmlns:p14="http://schemas.microsoft.com/office/powerpoint/2010/main" val="241884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767086"/>
          </a:xfrm>
        </p:spPr>
        <p:txBody>
          <a:bodyPr vert="horz" lIns="91440" tIns="45720" rIns="91440" bIns="45720" rtlCol="0">
            <a:normAutofit fontScale="92500" lnSpcReduction="20000"/>
          </a:bodyPr>
          <a:lstStyle/>
          <a:p>
            <a:pPr marL="0" indent="0" algn="just">
              <a:buNone/>
            </a:pPr>
            <a:endParaRPr lang="it-IT" sz="1600" dirty="0"/>
          </a:p>
          <a:p>
            <a:pPr marL="0" indent="0" algn="just">
              <a:buNone/>
            </a:pPr>
            <a:r>
              <a:rPr lang="it-IT" sz="1800" dirty="0"/>
              <a:t>I ricorrenti sostengono che il bombardamento alla RTS da parte degli Stati convenuti costituisce un ulteriore esempio di atto extraterritoriale che può essere adattato dalla nozione di "giurisdizione" di cui all'articolo 1 della Convenzione […]
In primo luogo, i ricorrenti [...] sostengono che l'obbligo positivo di cui all’articolo 1 si estende alla garanzia dei diritti della Convenzione in modo proporzionato al livello di controllo esercitato in una determinata situazione extraterritoriale. I governi sostengono che ciò equivale a una nozione di "causa ed effetto" di giurisdizione […]. </a:t>
            </a:r>
            <a:r>
              <a:rPr lang="it-IT" sz="1800" b="1" dirty="0"/>
              <a:t>La Corte ritiene che l'argomento dei ricorrenti equivalga a sostenere che chiunque sia leso da un atto imputabile a uno Stato contraente, in qualsiasi parte del mondo tale atto sia stato commesso o ne abbia avvertito le conseguenze, è in tal modo condotto nella giurisdizione di tale Stato </a:t>
            </a:r>
            <a:r>
              <a:rPr lang="it-IT" sz="1800" dirty="0"/>
              <a:t>ai sensi dell'articolo 1 della Convenzione.
La Corte è incline a concordare con l'argomentazione dei Governi secondo cui il testo dell'articolo 1 non tiene conto di un tale approccio alla "giurisdizione". È vero che i ricorrenti ammettono che la competenza, e qualsiasi conseguente responsabilità derivante dalla Convenzione di Stato, sarebbe limitata, nelle circostanze, alla commissione e alle conseguenze di tale particolare atto. Tuttavia, la Corte ritiene che il tenore letterale dell'articolo 1 non fornisca alcun sostegno all' affermazione dei ricorrenti [...]. Infatti, l'approccio delle ricorrenti non spiega l'applicazione dell'espressione "nell'ambito della loro competenza" di cui all'articolo 1 e si spinge fino a rendere tali termini superflui e privi di qualsiasi significato. […]
Inoltre, </a:t>
            </a:r>
            <a:r>
              <a:rPr lang="it-IT" sz="1800" b="1" dirty="0"/>
              <a:t>la nozione di competenza dei ricorrenti equipara la determinazione della questione se un singolo rientri nella giurisdizione di uno Stato contraente alla questione se tale persona possa essere considerata vittima di una violazione dei diritti garantiti dalla Convenzione. Si tratta di condizioni di ammissibilità separate e distinte</a:t>
            </a:r>
            <a:r>
              <a:rPr lang="it-IT" sz="1800" dirty="0"/>
              <a:t>, ciascuna delle quali deve essere soddisfatta nell'ordinanza sopra menzionata, prima che un singolo possa invocare le disposizioni della Convenzione contro uno Stato contraente.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i="1" dirty="0" err="1"/>
              <a:t>Banković</a:t>
            </a:r>
            <a:r>
              <a:rPr lang="it-IT" sz="4000" i="1" dirty="0"/>
              <a:t> c. Belgio e altri</a:t>
            </a:r>
          </a:p>
          <a:p>
            <a:pPr algn="ctr">
              <a:defRPr/>
            </a:pPr>
            <a:r>
              <a:rPr lang="it-IT" sz="4000" dirty="0"/>
              <a:t>Corte EDU, 12 dicembre 2001</a:t>
            </a:r>
          </a:p>
        </p:txBody>
      </p:sp>
    </p:spTree>
    <p:extLst>
      <p:ext uri="{BB962C8B-B14F-4D97-AF65-F5344CB8AC3E}">
        <p14:creationId xmlns:p14="http://schemas.microsoft.com/office/powerpoint/2010/main" val="1414660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endParaRPr lang="it-IT" sz="4400" i="1" dirty="0"/>
          </a:p>
          <a:p>
            <a:pPr marL="0" indent="0" algn="ctr">
              <a:buNone/>
            </a:pPr>
            <a:r>
              <a:rPr lang="it-IT" sz="4400" i="1" dirty="0"/>
              <a:t>Legal </a:t>
            </a:r>
            <a:r>
              <a:rPr lang="it-IT" sz="4400" i="1" dirty="0" err="1"/>
              <a:t>Consequences</a:t>
            </a:r>
            <a:r>
              <a:rPr lang="it-IT" sz="4400" i="1" dirty="0"/>
              <a:t> of the Construction of a </a:t>
            </a:r>
            <a:r>
              <a:rPr lang="it-IT" sz="4400" i="1" dirty="0" err="1"/>
              <a:t>Wall</a:t>
            </a:r>
            <a:r>
              <a:rPr lang="it-IT" sz="4400" i="1" dirty="0"/>
              <a:t> in the </a:t>
            </a:r>
            <a:r>
              <a:rPr lang="it-IT" sz="4400" i="1" dirty="0" err="1"/>
              <a:t>Occupied</a:t>
            </a:r>
            <a:r>
              <a:rPr lang="it-IT" sz="4400" i="1" dirty="0"/>
              <a:t> </a:t>
            </a:r>
            <a:r>
              <a:rPr lang="it-IT" sz="4400" i="1" dirty="0" err="1"/>
              <a:t>Palestinian</a:t>
            </a:r>
            <a:r>
              <a:rPr lang="it-IT" sz="4400" i="1" dirty="0"/>
              <a:t> </a:t>
            </a:r>
            <a:r>
              <a:rPr lang="it-IT" sz="4400" i="1" dirty="0" err="1"/>
              <a:t>Territory</a:t>
            </a:r>
            <a:endParaRPr lang="it-IT" sz="4400" i="1" dirty="0"/>
          </a:p>
          <a:p>
            <a:pPr marL="0" indent="0" algn="ctr">
              <a:buNone/>
            </a:pPr>
            <a:endParaRPr lang="it-IT" sz="4400" i="1" dirty="0"/>
          </a:p>
          <a:p>
            <a:pPr marL="0" indent="0" algn="ctr">
              <a:buNone/>
            </a:pPr>
            <a:r>
              <a:rPr lang="it-IT" sz="4400" dirty="0"/>
              <a:t>Parere della Corte internazionale di giustizia</a:t>
            </a:r>
          </a:p>
          <a:p>
            <a:pPr marL="0" indent="0" algn="ctr">
              <a:buNone/>
            </a:pPr>
            <a:r>
              <a:rPr lang="it-IT" sz="4400" dirty="0"/>
              <a:t>9 luglio 2004</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69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27</a:t>
            </a:fld>
            <a:endParaRPr lang="en-US"/>
          </a:p>
        </p:txBody>
      </p:sp>
      <p:pic>
        <p:nvPicPr>
          <p:cNvPr id="4" name="Immagine 3">
            <a:extLst>
              <a:ext uri="{FF2B5EF4-FFF2-40B4-BE49-F238E27FC236}">
                <a16:creationId xmlns:a16="http://schemas.microsoft.com/office/drawing/2014/main" id="{7337CC18-E8CF-509D-0CC3-DD22B5754338}"/>
              </a:ext>
            </a:extLst>
          </p:cNvPr>
          <p:cNvPicPr>
            <a:picLocks noChangeAspect="1"/>
          </p:cNvPicPr>
          <p:nvPr/>
        </p:nvPicPr>
        <p:blipFill>
          <a:blip r:embed="rId3"/>
          <a:srcRect/>
          <a:stretch/>
        </p:blipFill>
        <p:spPr>
          <a:xfrm>
            <a:off x="2581835" y="94864"/>
            <a:ext cx="7128317" cy="6763136"/>
          </a:xfrm>
          <a:prstGeom prst="rect">
            <a:avLst/>
          </a:prstGeom>
        </p:spPr>
      </p:pic>
    </p:spTree>
    <p:extLst>
      <p:ext uri="{BB962C8B-B14F-4D97-AF65-F5344CB8AC3E}">
        <p14:creationId xmlns:p14="http://schemas.microsoft.com/office/powerpoint/2010/main" val="829870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28</a:t>
            </a:fld>
            <a:endParaRPr lang="en-US"/>
          </a:p>
        </p:txBody>
      </p:sp>
      <p:pic>
        <p:nvPicPr>
          <p:cNvPr id="4" name="Immagine 3">
            <a:extLst>
              <a:ext uri="{FF2B5EF4-FFF2-40B4-BE49-F238E27FC236}">
                <a16:creationId xmlns:a16="http://schemas.microsoft.com/office/drawing/2014/main" id="{7337CC18-E8CF-509D-0CC3-DD22B5754338}"/>
              </a:ext>
            </a:extLst>
          </p:cNvPr>
          <p:cNvPicPr>
            <a:picLocks noChangeAspect="1"/>
          </p:cNvPicPr>
          <p:nvPr/>
        </p:nvPicPr>
        <p:blipFill>
          <a:blip r:embed="rId3"/>
          <a:srcRect/>
          <a:stretch/>
        </p:blipFill>
        <p:spPr>
          <a:xfrm>
            <a:off x="688489" y="490378"/>
            <a:ext cx="10721030" cy="5865972"/>
          </a:xfrm>
          <a:prstGeom prst="rect">
            <a:avLst/>
          </a:prstGeom>
        </p:spPr>
      </p:pic>
    </p:spTree>
    <p:extLst>
      <p:ext uri="{BB962C8B-B14F-4D97-AF65-F5344CB8AC3E}">
        <p14:creationId xmlns:p14="http://schemas.microsoft.com/office/powerpoint/2010/main" val="182226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29</a:t>
            </a:fld>
            <a:endParaRPr lang="en-US"/>
          </a:p>
        </p:txBody>
      </p:sp>
      <p:pic>
        <p:nvPicPr>
          <p:cNvPr id="4" name="Immagine 3" descr="Immagine che contiene testo, mappa, schermata&#10;&#10;Descrizione generata automaticamente">
            <a:extLst>
              <a:ext uri="{FF2B5EF4-FFF2-40B4-BE49-F238E27FC236}">
                <a16:creationId xmlns:a16="http://schemas.microsoft.com/office/drawing/2014/main" id="{7337CC18-E8CF-509D-0CC3-DD22B5754338}"/>
              </a:ext>
            </a:extLst>
          </p:cNvPr>
          <p:cNvPicPr>
            <a:picLocks noChangeAspect="1"/>
          </p:cNvPicPr>
          <p:nvPr/>
        </p:nvPicPr>
        <p:blipFill>
          <a:blip r:embed="rId3"/>
          <a:stretch>
            <a:fillRect/>
          </a:stretch>
        </p:blipFill>
        <p:spPr>
          <a:xfrm>
            <a:off x="2940248" y="0"/>
            <a:ext cx="6311503" cy="6858000"/>
          </a:xfrm>
          <a:prstGeom prst="rect">
            <a:avLst/>
          </a:prstGeom>
        </p:spPr>
      </p:pic>
    </p:spTree>
    <p:extLst>
      <p:ext uri="{BB962C8B-B14F-4D97-AF65-F5344CB8AC3E}">
        <p14:creationId xmlns:p14="http://schemas.microsoft.com/office/powerpoint/2010/main" val="261948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20000"/>
          </a:bodyPr>
          <a:lstStyle/>
          <a:p>
            <a:pPr marL="0" indent="0" algn="just">
              <a:buNone/>
            </a:pPr>
            <a:endParaRPr lang="en-US" sz="3400" dirty="0"/>
          </a:p>
          <a:p>
            <a:pPr marL="0" indent="0" algn="just">
              <a:buNone/>
            </a:pPr>
            <a:endParaRPr lang="en-US" sz="4000" dirty="0"/>
          </a:p>
          <a:p>
            <a:pPr marL="0" indent="0" algn="just">
              <a:buNone/>
            </a:pPr>
            <a:r>
              <a:rPr lang="en-US" sz="4000" dirty="0" err="1"/>
              <a:t>Gli</a:t>
            </a:r>
            <a:r>
              <a:rPr lang="en-US" sz="4000" dirty="0"/>
              <a:t> </a:t>
            </a:r>
            <a:r>
              <a:rPr lang="en-US" sz="4000" dirty="0" err="1"/>
              <a:t>Stati</a:t>
            </a:r>
            <a:r>
              <a:rPr lang="en-US" sz="4000" dirty="0"/>
              <a:t> </a:t>
            </a:r>
            <a:r>
              <a:rPr lang="en-US" sz="4000" dirty="0" err="1"/>
              <a:t>Parti</a:t>
            </a:r>
            <a:r>
              <a:rPr lang="en-US" sz="4000" dirty="0"/>
              <a:t> di </a:t>
            </a:r>
            <a:r>
              <a:rPr lang="en-US" sz="4000" dirty="0" err="1"/>
              <a:t>questa</a:t>
            </a:r>
            <a:r>
              <a:rPr lang="en-US" sz="4000" dirty="0"/>
              <a:t> </a:t>
            </a:r>
            <a:r>
              <a:rPr lang="en-US" sz="4000" dirty="0" err="1"/>
              <a:t>Convenzione</a:t>
            </a:r>
            <a:r>
              <a:rPr lang="en-US" sz="4000" dirty="0"/>
              <a:t> </a:t>
            </a:r>
            <a:r>
              <a:rPr lang="en-US" sz="4000" dirty="0" err="1"/>
              <a:t>si</a:t>
            </a:r>
            <a:r>
              <a:rPr lang="en-US" sz="4000" dirty="0"/>
              <a:t> </a:t>
            </a:r>
            <a:r>
              <a:rPr lang="en-US" sz="4000" dirty="0" err="1"/>
              <a:t>impegnano</a:t>
            </a:r>
            <a:r>
              <a:rPr lang="en-US" sz="4000" dirty="0"/>
              <a:t> a </a:t>
            </a:r>
            <a:r>
              <a:rPr lang="en-US" sz="4000" dirty="0" err="1"/>
              <a:t>rispettare</a:t>
            </a:r>
            <a:r>
              <a:rPr lang="en-US" sz="4000" dirty="0"/>
              <a:t> </a:t>
            </a:r>
            <a:r>
              <a:rPr lang="en-US" sz="4000" dirty="0" err="1"/>
              <a:t>i</a:t>
            </a:r>
            <a:r>
              <a:rPr lang="en-US" sz="4000" dirty="0"/>
              <a:t> </a:t>
            </a:r>
            <a:r>
              <a:rPr lang="en-US" sz="4000" dirty="0" err="1"/>
              <a:t>diritti</a:t>
            </a:r>
            <a:r>
              <a:rPr lang="en-US" sz="4000" dirty="0"/>
              <a:t> e le </a:t>
            </a:r>
            <a:r>
              <a:rPr lang="en-US" sz="4000" dirty="0" err="1"/>
              <a:t>libertà</a:t>
            </a:r>
            <a:r>
              <a:rPr lang="en-US" sz="4000" dirty="0"/>
              <a:t> </a:t>
            </a:r>
            <a:r>
              <a:rPr lang="en-US" sz="4000" dirty="0" err="1"/>
              <a:t>riconosciuti</a:t>
            </a:r>
            <a:r>
              <a:rPr lang="en-US" sz="4000" dirty="0"/>
              <a:t> </a:t>
            </a:r>
            <a:r>
              <a:rPr lang="en-US" sz="4000" dirty="0" err="1"/>
              <a:t>negli</a:t>
            </a:r>
            <a:r>
              <a:rPr lang="en-US" sz="4000" dirty="0"/>
              <a:t> </a:t>
            </a:r>
            <a:r>
              <a:rPr lang="en-US" sz="4000" dirty="0" err="1"/>
              <a:t>articoli</a:t>
            </a:r>
            <a:r>
              <a:rPr lang="en-US" sz="4000" dirty="0"/>
              <a:t> </a:t>
            </a:r>
            <a:r>
              <a:rPr lang="en-US" sz="4000" dirty="0" err="1"/>
              <a:t>seguenti</a:t>
            </a:r>
            <a:r>
              <a:rPr lang="en-US" sz="4000" dirty="0"/>
              <a:t> e ad </a:t>
            </a:r>
            <a:r>
              <a:rPr lang="en-US" sz="4000" dirty="0" err="1"/>
              <a:t>assicurare</a:t>
            </a:r>
            <a:r>
              <a:rPr lang="en-US" sz="4000" dirty="0"/>
              <a:t> a </a:t>
            </a:r>
            <a:r>
              <a:rPr lang="en-US" sz="4000" b="1" dirty="0" err="1"/>
              <a:t>tutte</a:t>
            </a:r>
            <a:r>
              <a:rPr lang="en-US" sz="4000" b="1" dirty="0"/>
              <a:t> le </a:t>
            </a:r>
            <a:r>
              <a:rPr lang="en-US" sz="4000" b="1" dirty="0" err="1"/>
              <a:t>persone</a:t>
            </a:r>
            <a:r>
              <a:rPr lang="en-US" sz="4000" b="1" dirty="0"/>
              <a:t> </a:t>
            </a:r>
            <a:r>
              <a:rPr lang="en-US" sz="4000" b="1" dirty="0" err="1"/>
              <a:t>soggette</a:t>
            </a:r>
            <a:r>
              <a:rPr lang="en-US" sz="4000" b="1" dirty="0"/>
              <a:t> </a:t>
            </a:r>
            <a:r>
              <a:rPr lang="en-US" sz="4000" b="1" dirty="0" err="1"/>
              <a:t>alla</a:t>
            </a:r>
            <a:r>
              <a:rPr lang="en-US" sz="4000" b="1" dirty="0"/>
              <a:t> </a:t>
            </a:r>
            <a:r>
              <a:rPr lang="en-US" sz="4000" b="1" dirty="0" err="1"/>
              <a:t>loro</a:t>
            </a:r>
            <a:r>
              <a:rPr lang="en-US" sz="4000" b="1" dirty="0"/>
              <a:t> </a:t>
            </a:r>
            <a:r>
              <a:rPr lang="en-US" sz="4000" b="1" dirty="0" err="1"/>
              <a:t>giurisdizione</a:t>
            </a:r>
            <a:r>
              <a:rPr lang="en-US" sz="4000" dirty="0"/>
              <a:t> il libero e </a:t>
            </a:r>
            <a:r>
              <a:rPr lang="en-US" sz="4000" dirty="0" err="1"/>
              <a:t>pieno</a:t>
            </a:r>
            <a:r>
              <a:rPr lang="en-US" sz="4000" dirty="0"/>
              <a:t> </a:t>
            </a:r>
            <a:r>
              <a:rPr lang="en-US" sz="4000" dirty="0" err="1"/>
              <a:t>esercizio</a:t>
            </a:r>
            <a:r>
              <a:rPr lang="en-US" sz="4000" dirty="0"/>
              <a:t> di </a:t>
            </a:r>
            <a:r>
              <a:rPr lang="en-US" sz="4000" dirty="0" err="1"/>
              <a:t>tali</a:t>
            </a:r>
            <a:r>
              <a:rPr lang="en-US" sz="4000" dirty="0"/>
              <a:t> </a:t>
            </a:r>
            <a:r>
              <a:rPr lang="en-US" sz="4000" dirty="0" err="1"/>
              <a:t>diritti</a:t>
            </a:r>
            <a:r>
              <a:rPr lang="en-US" sz="4000" dirty="0"/>
              <a:t> e </a:t>
            </a:r>
            <a:r>
              <a:rPr lang="en-US" sz="4000" dirty="0" err="1"/>
              <a:t>libertà</a:t>
            </a:r>
            <a:r>
              <a:rPr lang="en-US" sz="4000" dirty="0"/>
              <a:t>, senza </a:t>
            </a:r>
            <a:r>
              <a:rPr lang="en-US" sz="4000" dirty="0" err="1"/>
              <a:t>discriminazione</a:t>
            </a:r>
            <a:r>
              <a:rPr lang="en-US" sz="4000" dirty="0"/>
              <a:t> per </a:t>
            </a:r>
            <a:r>
              <a:rPr lang="en-US" sz="4000" dirty="0" err="1"/>
              <a:t>ragioni</a:t>
            </a:r>
            <a:r>
              <a:rPr lang="en-US" sz="4000" dirty="0"/>
              <a:t> di </a:t>
            </a:r>
            <a:r>
              <a:rPr lang="en-US" sz="4000" dirty="0" err="1"/>
              <a:t>razza</a:t>
            </a:r>
            <a:r>
              <a:rPr lang="en-US" sz="4000" dirty="0"/>
              <a:t>, </a:t>
            </a:r>
            <a:r>
              <a:rPr lang="en-US" sz="4000" dirty="0" err="1"/>
              <a:t>colore</a:t>
            </a:r>
            <a:r>
              <a:rPr lang="en-US" sz="4000" dirty="0"/>
              <a:t>, </a:t>
            </a:r>
            <a:r>
              <a:rPr lang="en-US" sz="4000" dirty="0" err="1"/>
              <a:t>sesso</a:t>
            </a:r>
            <a:r>
              <a:rPr lang="en-US" sz="4000" dirty="0"/>
              <a:t>, lingua, </a:t>
            </a:r>
            <a:r>
              <a:rPr lang="en-US" sz="4000" dirty="0" err="1"/>
              <a:t>religione</a:t>
            </a:r>
            <a:r>
              <a:rPr lang="en-US" sz="4000" dirty="0"/>
              <a:t>, </a:t>
            </a:r>
            <a:r>
              <a:rPr lang="en-US" sz="4000" dirty="0" err="1"/>
              <a:t>opinione</a:t>
            </a:r>
            <a:r>
              <a:rPr lang="en-US" sz="4000" dirty="0"/>
              <a:t> </a:t>
            </a:r>
            <a:r>
              <a:rPr lang="en-US" sz="4000" dirty="0" err="1"/>
              <a:t>politica</a:t>
            </a:r>
            <a:r>
              <a:rPr lang="en-US" sz="4000" dirty="0"/>
              <a:t> o </a:t>
            </a:r>
            <a:r>
              <a:rPr lang="en-US" sz="4000" dirty="0" err="1"/>
              <a:t>altra</a:t>
            </a:r>
            <a:r>
              <a:rPr lang="en-US" sz="4000" dirty="0"/>
              <a:t>, </a:t>
            </a:r>
            <a:r>
              <a:rPr lang="en-US" sz="4000" dirty="0" err="1"/>
              <a:t>origine</a:t>
            </a:r>
            <a:r>
              <a:rPr lang="en-US" sz="4000" dirty="0"/>
              <a:t> </a:t>
            </a:r>
            <a:r>
              <a:rPr lang="en-US" sz="4000" dirty="0" err="1"/>
              <a:t>nazionale</a:t>
            </a:r>
            <a:r>
              <a:rPr lang="en-US" sz="4000" dirty="0"/>
              <a:t> o </a:t>
            </a:r>
            <a:r>
              <a:rPr lang="en-US" sz="4000" dirty="0" err="1"/>
              <a:t>sociale</a:t>
            </a:r>
            <a:r>
              <a:rPr lang="en-US" sz="4000" dirty="0"/>
              <a:t>, </a:t>
            </a:r>
            <a:r>
              <a:rPr lang="en-US" sz="4000" dirty="0" err="1"/>
              <a:t>condizione</a:t>
            </a:r>
            <a:r>
              <a:rPr lang="en-US" sz="4000" dirty="0"/>
              <a:t> </a:t>
            </a:r>
            <a:r>
              <a:rPr lang="en-US" sz="4000" dirty="0" err="1"/>
              <a:t>economica</a:t>
            </a:r>
            <a:r>
              <a:rPr lang="en-US" sz="4000" dirty="0"/>
              <a:t>, </a:t>
            </a:r>
            <a:r>
              <a:rPr lang="en-US" sz="4000" dirty="0" err="1"/>
              <a:t>nascita</a:t>
            </a:r>
            <a:r>
              <a:rPr lang="en-US" sz="4000" dirty="0"/>
              <a:t> o </a:t>
            </a:r>
            <a:r>
              <a:rPr lang="en-US" sz="4000" dirty="0" err="1"/>
              <a:t>ogni</a:t>
            </a:r>
            <a:r>
              <a:rPr lang="en-US" sz="4000" dirty="0"/>
              <a:t> </a:t>
            </a:r>
            <a:r>
              <a:rPr lang="en-US" sz="4000" dirty="0" err="1"/>
              <a:t>altra</a:t>
            </a:r>
            <a:r>
              <a:rPr lang="en-US" sz="4000" dirty="0"/>
              <a:t> </a:t>
            </a:r>
            <a:r>
              <a:rPr lang="en-US" sz="4000" dirty="0" err="1"/>
              <a:t>condizione</a:t>
            </a:r>
            <a:r>
              <a:rPr lang="en-US" sz="4000" dirty="0"/>
              <a:t> </a:t>
            </a:r>
            <a:r>
              <a:rPr lang="en-US" sz="4000" dirty="0" err="1"/>
              <a:t>sociale</a:t>
            </a:r>
            <a:r>
              <a:rPr lang="en-US" sz="4000" dirty="0"/>
              <a:t>.</a:t>
            </a:r>
            <a:endParaRPr lang="it-IT" sz="5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Convenzione americana dei diritti umani</a:t>
            </a:r>
          </a:p>
          <a:p>
            <a:pPr algn="ctr">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a:t>
            </a:r>
            <a:r>
              <a:rPr lang="it-IT" sz="4000" dirty="0">
                <a:solidFill>
                  <a:prstClr val="black"/>
                </a:solidFill>
                <a:latin typeface="Calibri" panose="020F0502020204030204"/>
              </a:rPr>
              <a:t>1</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241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30</a:t>
            </a:fld>
            <a:endParaRPr lang="en-US"/>
          </a:p>
        </p:txBody>
      </p:sp>
      <p:pic>
        <p:nvPicPr>
          <p:cNvPr id="4" name="Immagine 3">
            <a:extLst>
              <a:ext uri="{FF2B5EF4-FFF2-40B4-BE49-F238E27FC236}">
                <a16:creationId xmlns:a16="http://schemas.microsoft.com/office/drawing/2014/main" id="{7337CC18-E8CF-509D-0CC3-DD22B5754338}"/>
              </a:ext>
            </a:extLst>
          </p:cNvPr>
          <p:cNvPicPr>
            <a:picLocks noChangeAspect="1"/>
          </p:cNvPicPr>
          <p:nvPr/>
        </p:nvPicPr>
        <p:blipFill>
          <a:blip r:embed="rId3"/>
          <a:srcRect/>
          <a:stretch/>
        </p:blipFill>
        <p:spPr>
          <a:xfrm>
            <a:off x="3626961" y="0"/>
            <a:ext cx="4938076" cy="6858000"/>
          </a:xfrm>
          <a:prstGeom prst="rect">
            <a:avLst/>
          </a:prstGeom>
        </p:spPr>
      </p:pic>
    </p:spTree>
    <p:extLst>
      <p:ext uri="{BB962C8B-B14F-4D97-AF65-F5344CB8AC3E}">
        <p14:creationId xmlns:p14="http://schemas.microsoft.com/office/powerpoint/2010/main" val="2474512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31</a:t>
            </a:fld>
            <a:endParaRPr lang="en-US"/>
          </a:p>
        </p:txBody>
      </p:sp>
      <p:pic>
        <p:nvPicPr>
          <p:cNvPr id="4" name="Immagine 3">
            <a:extLst>
              <a:ext uri="{FF2B5EF4-FFF2-40B4-BE49-F238E27FC236}">
                <a16:creationId xmlns:a16="http://schemas.microsoft.com/office/drawing/2014/main" id="{7337CC18-E8CF-509D-0CC3-DD22B5754338}"/>
              </a:ext>
            </a:extLst>
          </p:cNvPr>
          <p:cNvPicPr>
            <a:picLocks noChangeAspect="1"/>
          </p:cNvPicPr>
          <p:nvPr/>
        </p:nvPicPr>
        <p:blipFill>
          <a:blip r:embed="rId3"/>
          <a:srcRect/>
          <a:stretch/>
        </p:blipFill>
        <p:spPr>
          <a:xfrm>
            <a:off x="1183342" y="78565"/>
            <a:ext cx="9585063" cy="6779435"/>
          </a:xfrm>
          <a:prstGeom prst="rect">
            <a:avLst/>
          </a:prstGeom>
        </p:spPr>
      </p:pic>
    </p:spTree>
    <p:extLst>
      <p:ext uri="{BB962C8B-B14F-4D97-AF65-F5344CB8AC3E}">
        <p14:creationId xmlns:p14="http://schemas.microsoft.com/office/powerpoint/2010/main" val="182884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301675"/>
            <a:ext cx="10515600" cy="5260490"/>
          </a:xfrm>
        </p:spPr>
        <p:txBody>
          <a:bodyPr vert="horz" lIns="91440" tIns="45720" rIns="91440" bIns="45720" rtlCol="0">
            <a:normAutofit fontScale="92500" lnSpcReduction="10000"/>
          </a:bodyPr>
          <a:lstStyle/>
          <a:p>
            <a:pPr marL="0" indent="0" algn="just">
              <a:buNone/>
            </a:pPr>
            <a:r>
              <a:rPr lang="it-IT" sz="2400" dirty="0"/>
              <a:t>Pur prendendo atto dell’assicurazione data da Israele che la costruzione del muro non equivale ad annessione e che il muro è di natura temporanea (...), tuttavia non può rimanere indifferente a certi timori che le sono stati espressi che il tracciato del muro pregiudicherà la futura frontiera tra Israele e Palestina, e al timore che Israele possa integrare gli insediamenti e le loro vie di accesso. […]
[I]l tracciato previsto incorporerebbe nell'area compresa tra la Linea Verde e il muro oltre il 16% del territorio della Cisgiordania.  Circa l'80% dei coloni che vivono nei Territori Palestinesi Occupati, cioè 320.000 individui, risiederebbero in quell’area, così come 237.000 palestinesi.  Inoltre, a seguito della costruzione del muro, circa 160.000 altri palestinesi risiederebbero in comunità quasi completamente circondate (...).
In altri termini, il tracciato scelto per il muro esprime in loco le misure illegali adottate da Israele nei confronti di Gerusalemme e degli insediamenti, come deplorato dal Consiglio di Sicurezza (...).  C’è anche il rischio di ulteriori alterazioni della composizione demografica dei Territori Palestinesi Occupati derivanti dalla costruzione del muro, in quanto sta contribuendo (...) alla partenza delle popolazioni palestinesi da alcune aree. Questa interpretazione, insieme alle misure adottate in precedenza, </a:t>
            </a:r>
            <a:r>
              <a:rPr lang="it-IT" sz="2400" b="1" dirty="0"/>
              <a:t>ostacola quindi gravemente l'esercizio da parte del popolo palestinese del suo diritto all’autodeterminazione, e costituisce quindi una violazione dell’obbligo di Israele di rispettare tale diritto</a:t>
            </a:r>
            <a:r>
              <a:rPr lang="it-IT" sz="2400" dirty="0"/>
              <a:t>.</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lang="it-IT" sz="4000" dirty="0">
                <a:solidFill>
                  <a:prstClr val="black"/>
                </a:solidFill>
              </a:rPr>
              <a:t>Parere </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Costruzione di un Muro in Palestina</a:t>
            </a:r>
          </a:p>
        </p:txBody>
      </p:sp>
    </p:spTree>
    <p:extLst>
      <p:ext uri="{BB962C8B-B14F-4D97-AF65-F5344CB8AC3E}">
        <p14:creationId xmlns:p14="http://schemas.microsoft.com/office/powerpoint/2010/main" val="3077570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301675"/>
            <a:ext cx="10515600" cy="5260490"/>
          </a:xfrm>
        </p:spPr>
        <p:txBody>
          <a:bodyPr vert="horz" lIns="91440" tIns="45720" rIns="91440" bIns="45720" rtlCol="0">
            <a:normAutofit lnSpcReduction="10000"/>
          </a:bodyPr>
          <a:lstStyle/>
          <a:p>
            <a:pPr marL="0" indent="0" algn="just">
              <a:buNone/>
            </a:pPr>
            <a:r>
              <a:rPr lang="it-IT" sz="2400" dirty="0"/>
              <a:t>102. I partecipanti al procedimento dinanzi alla Corte non concordano nemmeno sull'applicabilità, all'interno dei Territori Palestinesi Occupati, delle convenzioni internazionali sui diritti umani di cui Israele è parte. Allegato 1 alla relazione del Segretario Generale:</a:t>
            </a:r>
          </a:p>
          <a:p>
            <a:pPr marL="457200" lvl="1" indent="0" algn="just">
              <a:buNone/>
            </a:pPr>
            <a:r>
              <a:rPr lang="it-IT" sz="2000" dirty="0"/>
              <a:t>"4. </a:t>
            </a:r>
            <a:r>
              <a:rPr lang="it-IT" sz="2000" b="1" dirty="0"/>
              <a:t>Israele nega che il Patto internazionale sui diritti civili e politici e il Patto internazionale sui diritti economici, sociali e culturali </a:t>
            </a:r>
            <a:r>
              <a:rPr lang="it-IT" sz="2000" dirty="0"/>
              <a:t>[…] </a:t>
            </a:r>
            <a:r>
              <a:rPr lang="it-IT" sz="2000" b="1" dirty="0"/>
              <a:t>siano applicabili ai territori palestinesi occupati</a:t>
            </a:r>
            <a:r>
              <a:rPr lang="it-IT" sz="2000" dirty="0"/>
              <a:t>. </a:t>
            </a:r>
            <a:r>
              <a:rPr lang="it-IT" sz="2000" b="1" dirty="0"/>
              <a:t>Afferma che </a:t>
            </a:r>
            <a:r>
              <a:rPr lang="it-IT" sz="2000" dirty="0"/>
              <a:t>il diritto umanitario è la protezione garantita in situazioni di conflitto come quella in Cisgiordania e nella Striscia di Gaza, mentre </a:t>
            </a:r>
            <a:r>
              <a:rPr lang="it-IT" sz="2000" b="1" dirty="0"/>
              <a:t>i trattati sui diritti umani sono stati concepiti per la protezione dei cittadini dal proprio governo in tempo di pace</a:t>
            </a:r>
            <a:r>
              <a:rPr lang="it-IT" sz="2000" dirty="0"/>
              <a:t>."</a:t>
            </a:r>
          </a:p>
          <a:p>
            <a:pPr marL="0" indent="0" algn="just">
              <a:buNone/>
            </a:pPr>
            <a:r>
              <a:rPr lang="it-IT" sz="2400" dirty="0"/>
              <a:t>Tra gli altri partecipanti al procedimento, coloro che hanno affrontato la questione sostengono, al contrario, che entrambi i Patti siano applicabili ai territori palestinesi occupati.</a:t>
            </a:r>
          </a:p>
          <a:p>
            <a:pPr marL="0" indent="0" algn="just">
              <a:buNone/>
            </a:pPr>
            <a:r>
              <a:rPr lang="it-IT" sz="2400" dirty="0"/>
              <a:t>103. Il 3 ottobre 1991 Israele ha ratificato sia il Patto internazionale sui diritti economici, sociali e culturali del 19 dicembre 1966 sia il Patto internazionale sui diritti civili e politici della stessa data, nonché la Convenzione delle Nazioni Unite sui diritti dell'infanzia del 20 novembre 1989. È parte di questi tre strumenti.</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lang="it-IT" sz="4000" dirty="0">
                <a:solidFill>
                  <a:prstClr val="black"/>
                </a:solidFill>
              </a:rPr>
              <a:t>Parere </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Costruzione di un Muro in Palestina</a:t>
            </a:r>
          </a:p>
        </p:txBody>
      </p:sp>
    </p:spTree>
    <p:extLst>
      <p:ext uri="{BB962C8B-B14F-4D97-AF65-F5344CB8AC3E}">
        <p14:creationId xmlns:p14="http://schemas.microsoft.com/office/powerpoint/2010/main" val="3037455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301675"/>
            <a:ext cx="10515600" cy="5260490"/>
          </a:xfrm>
        </p:spPr>
        <p:txBody>
          <a:bodyPr vert="horz" lIns="91440" tIns="45720" rIns="91440" bIns="45720" rtlCol="0">
            <a:normAutofit lnSpcReduction="10000"/>
          </a:bodyPr>
          <a:lstStyle/>
          <a:p>
            <a:pPr marL="0" indent="0" algn="just">
              <a:buNone/>
            </a:pPr>
            <a:r>
              <a:rPr lang="it-IT" dirty="0"/>
              <a:t>108. L'ambito di applicazione del Patto internazionale sui diritti civili e politici è definito dall'</a:t>
            </a:r>
            <a:r>
              <a:rPr lang="it-IT" b="1" dirty="0"/>
              <a:t>articolo 2, paragrafo 1</a:t>
            </a:r>
            <a:r>
              <a:rPr lang="it-IT" dirty="0"/>
              <a:t>, che recita:</a:t>
            </a:r>
          </a:p>
          <a:p>
            <a:pPr marL="457200" lvl="1" indent="0" algn="just">
              <a:buNone/>
            </a:pPr>
            <a:r>
              <a:rPr lang="it-IT" dirty="0"/>
              <a:t>Ciascuno Stato parte del presente Patto si impegna a rispettare e a garantire a tutti gli individui presenti nel suo territorio e soggetti alla sua giurisdizione i diritti riconosciuti nel presente Patto, senza alcuna distinzione di genere, come razza, colore, sesso, lingua, religione, opinione politica o di altro genere, origine nazionale o sociale, proprietà, nascita o altra condizione.</a:t>
            </a:r>
          </a:p>
          <a:p>
            <a:pPr marL="0" indent="0" algn="just">
              <a:buNone/>
            </a:pPr>
            <a:r>
              <a:rPr lang="it-IT" b="1" dirty="0"/>
              <a:t>Questa disposizione può essere interpretata come applicabile solo agli individui che si trovano nel territorio dello Stato e sono soggetti alla sua giurisdizione, [oppure] come riferita sia agli individui presenti all'interno del territorio di uno Stato, sia a quelli al di fuori di tale territorio ma soggetti alla giurisdizione di quello Stato</a:t>
            </a:r>
            <a:r>
              <a:rPr lang="it-IT" dirty="0"/>
              <a:t>. La Corte cercherà quindi di determinare il significato da attribuire a questo testo.</a:t>
            </a:r>
            <a:endParaRPr lang="it-IT" sz="1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lang="it-IT" sz="4000" dirty="0">
                <a:solidFill>
                  <a:prstClr val="black"/>
                </a:solidFill>
              </a:rPr>
              <a:t>Parere </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Costruzione di un Muro in Palestina</a:t>
            </a:r>
          </a:p>
        </p:txBody>
      </p:sp>
    </p:spTree>
    <p:extLst>
      <p:ext uri="{BB962C8B-B14F-4D97-AF65-F5344CB8AC3E}">
        <p14:creationId xmlns:p14="http://schemas.microsoft.com/office/powerpoint/2010/main" val="2381058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104420"/>
            <a:ext cx="10515600" cy="5457745"/>
          </a:xfrm>
        </p:spPr>
        <p:txBody>
          <a:bodyPr vert="horz" lIns="91440" tIns="45720" rIns="91440" bIns="45720" rtlCol="0">
            <a:normAutofit fontScale="92500" lnSpcReduction="10000"/>
          </a:bodyPr>
          <a:lstStyle/>
          <a:p>
            <a:pPr marL="0" indent="0" algn="just">
              <a:buNone/>
            </a:pPr>
            <a:r>
              <a:rPr lang="it-IT" sz="2400" dirty="0"/>
              <a:t>109. La Corte osserva che, sebbene la giurisdizione degli Stati sia principalmente territoriale, essa può talvolta essere esercitata al di fuori del territorio nazionale. Considerando </a:t>
            </a:r>
            <a:r>
              <a:rPr lang="it-IT" sz="2400" b="1" dirty="0"/>
              <a:t>l'oggetto e lo scopo del Patto internazionale sui diritti civili e politici</a:t>
            </a:r>
            <a:r>
              <a:rPr lang="it-IT" sz="2400" dirty="0"/>
              <a:t>, appare naturale che, anche in tali circostanze, gli Stati parte del Patto siano tenuti a rispettarne le disposizioni.</a:t>
            </a:r>
          </a:p>
          <a:p>
            <a:pPr marL="0" indent="0" algn="just">
              <a:buNone/>
            </a:pPr>
            <a:r>
              <a:rPr lang="it-IT" sz="2400" dirty="0"/>
              <a:t>La </a:t>
            </a:r>
            <a:r>
              <a:rPr lang="it-IT" sz="2400" b="1" dirty="0"/>
              <a:t>prassi costante del Comitato per i diritti umani </a:t>
            </a:r>
            <a:r>
              <a:rPr lang="it-IT" sz="2400" dirty="0"/>
              <a:t>è coerente con questo principio. Pertanto, il Comitato ha ritenuto il Patto applicabile laddove lo Stato esercita la propria giurisdizione in territorio straniero. Si è pronunciato sulla liceità degli atti compiuti dall'Uruguay in casi di arresti effettuati da agenti uruguaiani in Brasile o Argentina (caso n. 52/79, </a:t>
            </a:r>
            <a:r>
              <a:rPr lang="it-IT" sz="2400" i="1" dirty="0"/>
              <a:t>Lopez Burgos c. Uruguay</a:t>
            </a:r>
            <a:r>
              <a:rPr lang="it-IT" sz="2400" dirty="0"/>
              <a:t>; caso n. 56/79, </a:t>
            </a:r>
            <a:r>
              <a:rPr lang="it-IT" sz="2400" i="1" dirty="0"/>
              <a:t>Lilian </a:t>
            </a:r>
            <a:r>
              <a:rPr lang="it-IT" sz="2400" i="1" dirty="0" err="1"/>
              <a:t>Celiberti</a:t>
            </a:r>
            <a:r>
              <a:rPr lang="it-IT" sz="2400" i="1" dirty="0"/>
              <a:t> de </a:t>
            </a:r>
            <a:r>
              <a:rPr lang="it-IT" sz="2400" i="1" dirty="0" err="1"/>
              <a:t>Casariego</a:t>
            </a:r>
            <a:r>
              <a:rPr lang="it-IT" sz="2400" i="1" dirty="0"/>
              <a:t> c. Uruguay</a:t>
            </a:r>
            <a:r>
              <a:rPr lang="it-IT" sz="2400" dirty="0"/>
              <a:t>). Ha deciso in tal senso nel caso del sequestro di un passaporto da parte di un consolato uruguaiano in Germania (caso n. 106181, </a:t>
            </a:r>
            <a:r>
              <a:rPr lang="it-IT" sz="2400" i="1" dirty="0"/>
              <a:t>Montero c. Uruguay</a:t>
            </a:r>
            <a:r>
              <a:rPr lang="it-IT" sz="2400" dirty="0"/>
              <a:t>).</a:t>
            </a:r>
          </a:p>
          <a:p>
            <a:pPr marL="0" indent="0" algn="just">
              <a:buNone/>
            </a:pPr>
            <a:r>
              <a:rPr lang="it-IT" sz="2400" b="1" dirty="0"/>
              <a:t>I lavori preparatori del Patto confermano l'interpretazione del Comitato dell'articolo 2 di tale strumento</a:t>
            </a:r>
            <a:r>
              <a:rPr lang="it-IT" sz="2400" dirty="0"/>
              <a:t>. Essi dimostrano che, adottando la formulazione scelta, </a:t>
            </a:r>
            <a:r>
              <a:rPr lang="it-IT" sz="2400" b="1" dirty="0"/>
              <a:t>i redattori del Patto non intendevano consentire agli Stati di sottrarsi ai propri obblighi quando esercitano la giurisdizione al di fuori del proprio territorio nazionale. Intendevano solo impedire alle persone residenti all'estero di far valere, nei confronti del proprio Stato di origine, diritti che non rientrano nella competenza di tale Stato, bensì in quella dello Stato di residenza</a:t>
            </a:r>
            <a:r>
              <a:rPr lang="it-IT" sz="2400" dirty="0"/>
              <a:t>.</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lang="it-IT" sz="4000" dirty="0">
                <a:solidFill>
                  <a:prstClr val="black"/>
                </a:solidFill>
              </a:rPr>
              <a:t>Parere </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Costruzione di un Muro in Palestina</a:t>
            </a:r>
          </a:p>
        </p:txBody>
      </p:sp>
    </p:spTree>
    <p:extLst>
      <p:ext uri="{BB962C8B-B14F-4D97-AF65-F5344CB8AC3E}">
        <p14:creationId xmlns:p14="http://schemas.microsoft.com/office/powerpoint/2010/main" val="791709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104420"/>
            <a:ext cx="10515600" cy="5457745"/>
          </a:xfrm>
        </p:spPr>
        <p:txBody>
          <a:bodyPr vert="horz" lIns="91440" tIns="45720" rIns="91440" bIns="45720" rtlCol="0">
            <a:normAutofit fontScale="92500" lnSpcReduction="10000"/>
          </a:bodyPr>
          <a:lstStyle/>
          <a:p>
            <a:pPr marL="0" indent="0" algn="just">
              <a:buNone/>
            </a:pPr>
            <a:r>
              <a:rPr lang="it-IT" sz="2400" dirty="0"/>
              <a:t>112. </a:t>
            </a:r>
            <a:r>
              <a:rPr lang="it-IT" sz="2400" b="1" dirty="0"/>
              <a:t>Il Patto internazionale sui diritti economici, sociali e culturali non contiene alcuna disposizione sul suo ambito di applicazione</a:t>
            </a:r>
            <a:r>
              <a:rPr lang="it-IT" sz="2400" dirty="0"/>
              <a:t>. Ciò può essere spiegato dal fatto che questo Patto garantisce diritti che sono essenzialmente territoriali. </a:t>
            </a:r>
            <a:r>
              <a:rPr lang="it-IT" sz="2400" b="1" dirty="0"/>
              <a:t>Tuttavia, non si può escludere che si applichi sia ai territori sui quali uno Stato parte esercita la sovranità, sia a quelli sui quali tale Stato esercita la giurisdizione territoriale.</a:t>
            </a:r>
            <a:r>
              <a:rPr lang="it-IT" sz="2400" dirty="0"/>
              <a:t> […]</a:t>
            </a:r>
          </a:p>
          <a:p>
            <a:pPr marL="0" indent="0" algn="just">
              <a:buNone/>
            </a:pPr>
            <a:r>
              <a:rPr lang="it-IT" sz="2400" dirty="0"/>
              <a:t>Non è irrilevante ricordare a questo proposito la posizione assunta da Israele nei suoi rapporti al Comitato per i diritti economici, sociali e culturali. Nel suo rapporto iniziale al Comitato del 4 dicembre 1998, Israele ha fornito "statistiche che indicavano il godimento dei diritti sanciti dal Patto da parte dei coloni israeliani nei territori occupati". Il Comitato ha osservato che, secondo Israele, "la popolazione palestinese all'interno delle stesse aree giurisdizionali è stata esclusa sia dal rapporto che dalla protezione del Patto" (E/C.12/1/Add.27, par. 8). Il Comitato ha espresso la propria preoccupazione al riguardo […]</a:t>
            </a:r>
          </a:p>
          <a:p>
            <a:pPr marL="0" indent="0" algn="just">
              <a:buNone/>
            </a:pPr>
            <a:r>
              <a:rPr lang="it-IT" sz="2400" dirty="0"/>
              <a:t>[…] [L]a Corte non può accettare la posizione di Israele. Essa osserva tra l’altro che i territori occupati da Israele sono soggetti da oltre 37 anni alla sua giurisdizione territoriale in quanto Potenza occupante. Nell'esercizio dei poteri a sua disposizione su questa base, Israele è vincolato dalle disposizioni del Patto internazionale sui diritti economici, sociali e culturali. Inoltre, ha l'obbligo di non sollevare alcun ostacolo all'esercizio di tali diritti in quei settori in cui la competenza è stata trasferita alle autorità palestinesi.</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lang="it-IT" sz="4000" dirty="0">
                <a:solidFill>
                  <a:prstClr val="black"/>
                </a:solidFill>
              </a:rPr>
              <a:t>Parere </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Costruzione di un Muro in Palestina</a:t>
            </a:r>
          </a:p>
        </p:txBody>
      </p:sp>
    </p:spTree>
    <p:extLst>
      <p:ext uri="{BB962C8B-B14F-4D97-AF65-F5344CB8AC3E}">
        <p14:creationId xmlns:p14="http://schemas.microsoft.com/office/powerpoint/2010/main" val="2514595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104420"/>
            <a:ext cx="10515600" cy="5457745"/>
          </a:xfrm>
        </p:spPr>
        <p:txBody>
          <a:bodyPr vert="horz" lIns="91440" tIns="45720" rIns="91440" bIns="45720" rtlCol="0">
            <a:normAutofit fontScale="92500" lnSpcReduction="10000"/>
          </a:bodyPr>
          <a:lstStyle/>
          <a:p>
            <a:pPr marL="0" indent="0" algn="just">
              <a:buNone/>
            </a:pPr>
            <a:r>
              <a:rPr lang="it-IT" sz="2400" dirty="0"/>
              <a:t>112. </a:t>
            </a:r>
            <a:r>
              <a:rPr lang="it-IT" sz="2400" b="1" dirty="0"/>
              <a:t>Il Patto internazionale sui diritti economici, sociali e culturali non contiene alcuna disposizione sul suo ambito di applicazione</a:t>
            </a:r>
            <a:r>
              <a:rPr lang="it-IT" sz="2400" dirty="0"/>
              <a:t>. Ciò può essere spiegato dal fatto che questo Patto garantisce diritti che sono essenzialmente territoriali. </a:t>
            </a:r>
            <a:r>
              <a:rPr lang="it-IT" sz="2400" b="1" dirty="0"/>
              <a:t>Tuttavia, non si può escludere che si applichi sia ai territori sui quali uno Stato parte esercita la sovranità, sia a quelli sui quali tale Stato esercita la giurisdizione territoriale.</a:t>
            </a:r>
            <a:r>
              <a:rPr lang="it-IT" sz="2400" dirty="0"/>
              <a:t> […]</a:t>
            </a:r>
          </a:p>
          <a:p>
            <a:pPr marL="0" indent="0" algn="just">
              <a:buNone/>
            </a:pPr>
            <a:r>
              <a:rPr lang="it-IT" sz="2400" dirty="0"/>
              <a:t>Non è irrilevante ricordare a questo proposito la posizione assunta da Israele nei suoi rapporti al Comitato per i diritti economici, sociali e culturali. Nel suo rapporto iniziale al Comitato del 4 dicembre 1998, Israele ha fornito "statistiche che indicavano il godimento dei diritti sanciti dal Patto da parte dei coloni israeliani nei territori occupati". Il Comitato ha osservato che, secondo Israele, "la popolazione palestinese all'interno delle stesse aree giurisdizionali è stata esclusa sia dal rapporto che dalla protezione del Patto" (E/C.12/1/Add.27, par. 8). Il Comitato ha espresso la propria preoccupazione al riguardo […]</a:t>
            </a:r>
          </a:p>
          <a:p>
            <a:pPr marL="0" indent="0" algn="just">
              <a:buNone/>
            </a:pPr>
            <a:r>
              <a:rPr lang="it-IT" sz="2400" dirty="0"/>
              <a:t>[…] [L]a Corte non può accettare la posizione di Israele. Essa osserva tra l’altro che i territori occupati da Israele sono soggetti da oltre 37 anni alla sua giurisdizione territoriale in quanto Potenza occupante. Nell'esercizio dei poteri a sua disposizione su questa base, Israele è vincolato dalle disposizioni del Patto internazionale sui diritti economici, sociali e culturali. Inoltre, ha l'obbligo di non sollevare alcun ostacolo all'esercizio di tali diritti in quei settori in cui la competenza è stata trasferita alle autorità palestinesi.</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lang="it-IT" sz="4000" dirty="0">
                <a:solidFill>
                  <a:prstClr val="black"/>
                </a:solidFill>
              </a:rPr>
              <a:t>Parere </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Costruzione di un Muro in Palestina</a:t>
            </a:r>
          </a:p>
        </p:txBody>
      </p:sp>
    </p:spTree>
    <p:extLst>
      <p:ext uri="{BB962C8B-B14F-4D97-AF65-F5344CB8AC3E}">
        <p14:creationId xmlns:p14="http://schemas.microsoft.com/office/powerpoint/2010/main" val="2085748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104420"/>
            <a:ext cx="10515600" cy="5457745"/>
          </a:xfrm>
        </p:spPr>
        <p:txBody>
          <a:bodyPr vert="horz" lIns="91440" tIns="45720" rIns="91440" bIns="45720" rtlCol="0">
            <a:normAutofit/>
          </a:bodyPr>
          <a:lstStyle/>
          <a:p>
            <a:pPr marL="0" indent="0" algn="just">
              <a:buNone/>
            </a:pPr>
            <a:r>
              <a:rPr lang="it-IT" sz="2400" dirty="0"/>
              <a:t>1</a:t>
            </a:r>
            <a:br>
              <a:rPr lang="it-IT" sz="2400" dirty="0"/>
            </a:br>
            <a:endParaRPr lang="it-IT" sz="2400" dirty="0"/>
          </a:p>
          <a:p>
            <a:pPr marL="0" indent="0" algn="just">
              <a:buNone/>
            </a:pPr>
            <a:r>
              <a:rPr lang="it-IT" dirty="0"/>
              <a:t>134. In sintesi, la Corte ritiene che la costruzione del muro e il regime giuridico ad esso associato impediscano la libertà di movimento degli abitanti del Territorio palestinese occupato (ad eccezione dei cittadini israeliani e di coloro che vi si sono assimilati), come garantito dall'articolo 12, paragrafo 1, del Patto internazionale sui diritti civili e politici. Essi impediscono inoltre l'esercizio da parte delle persone interessate del diritto al lavoro, alla salute, all'istruzione e a un tenore di vita adeguato, come proclamati dal Patto internazionale sui diritti economici, sociali e culturali e dalla Convenzione delle Nazioni Unite sui diritti del fanciullo. […]</a:t>
            </a:r>
            <a:endParaRPr lang="it-IT" sz="1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lang="it-IT" sz="4000" dirty="0">
                <a:solidFill>
                  <a:prstClr val="black"/>
                </a:solidFill>
              </a:rPr>
              <a:t>Parere </a:t>
            </a:r>
            <a:r>
              <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rPr>
              <a:t>Costruzione di un Muro in Palestina</a:t>
            </a:r>
          </a:p>
        </p:txBody>
      </p:sp>
    </p:spTree>
    <p:extLst>
      <p:ext uri="{BB962C8B-B14F-4D97-AF65-F5344CB8AC3E}">
        <p14:creationId xmlns:p14="http://schemas.microsoft.com/office/powerpoint/2010/main" val="1529413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INTERACTIVE - Demographics of Palestine Israel population-1743158470">
            <a:extLst>
              <a:ext uri="{FF2B5EF4-FFF2-40B4-BE49-F238E27FC236}">
                <a16:creationId xmlns:a16="http://schemas.microsoft.com/office/drawing/2014/main" id="{5A201717-4227-7219-B6DA-3025D0BFE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3" y="0"/>
            <a:ext cx="5489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75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a:bodyPr>
          <a:lstStyle/>
          <a:p>
            <a:pPr marL="0" indent="0" algn="just">
              <a:buNone/>
            </a:pPr>
            <a:endParaRPr lang="en-US" sz="3400" dirty="0"/>
          </a:p>
          <a:p>
            <a:pPr marL="0" indent="0" algn="just">
              <a:buNone/>
            </a:pPr>
            <a:r>
              <a:rPr lang="en-US" sz="3400" dirty="0" err="1"/>
              <a:t>Gli</a:t>
            </a:r>
            <a:r>
              <a:rPr lang="en-US" sz="3400" dirty="0"/>
              <a:t> </a:t>
            </a:r>
            <a:r>
              <a:rPr lang="en-US" sz="3400" dirty="0" err="1"/>
              <a:t>Stati</a:t>
            </a:r>
            <a:r>
              <a:rPr lang="en-US" sz="3400" dirty="0"/>
              <a:t> </a:t>
            </a:r>
            <a:r>
              <a:rPr lang="en-US" sz="3400" dirty="0" err="1"/>
              <a:t>Parti</a:t>
            </a:r>
            <a:r>
              <a:rPr lang="en-US" sz="3400" dirty="0"/>
              <a:t> </a:t>
            </a:r>
            <a:r>
              <a:rPr lang="en-US" sz="3400" dirty="0" err="1"/>
              <a:t>rispettano</a:t>
            </a:r>
            <a:r>
              <a:rPr lang="en-US" sz="3400" dirty="0"/>
              <a:t> e </a:t>
            </a:r>
            <a:r>
              <a:rPr lang="en-US" sz="3400" dirty="0" err="1"/>
              <a:t>garantiscono</a:t>
            </a:r>
            <a:r>
              <a:rPr lang="en-US" sz="3400" dirty="0"/>
              <a:t> </a:t>
            </a:r>
            <a:r>
              <a:rPr lang="en-US" sz="3400" dirty="0" err="1"/>
              <a:t>i</a:t>
            </a:r>
            <a:r>
              <a:rPr lang="en-US" sz="3400" dirty="0"/>
              <a:t> </a:t>
            </a:r>
            <a:r>
              <a:rPr lang="en-US" sz="3400" dirty="0" err="1"/>
              <a:t>diritti</a:t>
            </a:r>
            <a:r>
              <a:rPr lang="en-US" sz="3400" dirty="0"/>
              <a:t> </a:t>
            </a:r>
            <a:r>
              <a:rPr lang="en-US" sz="3400" dirty="0" err="1"/>
              <a:t>enunciati</a:t>
            </a:r>
            <a:r>
              <a:rPr lang="en-US" sz="3400" dirty="0"/>
              <a:t> </a:t>
            </a:r>
            <a:r>
              <a:rPr lang="en-US" sz="3400" dirty="0" err="1"/>
              <a:t>nella</a:t>
            </a:r>
            <a:r>
              <a:rPr lang="en-US" sz="3400" dirty="0"/>
              <a:t> </a:t>
            </a:r>
            <a:r>
              <a:rPr lang="en-US" sz="3400" dirty="0" err="1"/>
              <a:t>presente</a:t>
            </a:r>
            <a:r>
              <a:rPr lang="en-US" sz="3400" dirty="0"/>
              <a:t> </a:t>
            </a:r>
            <a:r>
              <a:rPr lang="en-US" sz="3400" dirty="0" err="1"/>
              <a:t>Convenzione</a:t>
            </a:r>
            <a:r>
              <a:rPr lang="en-US" sz="3400" dirty="0"/>
              <a:t> a </a:t>
            </a:r>
            <a:r>
              <a:rPr lang="en-US" sz="3400" b="1" dirty="0" err="1"/>
              <a:t>ciascun</a:t>
            </a:r>
            <a:r>
              <a:rPr lang="en-US" sz="3400" b="1" dirty="0"/>
              <a:t> </a:t>
            </a:r>
            <a:r>
              <a:rPr lang="en-US" sz="3400" b="1" dirty="0" err="1"/>
              <a:t>fanciullo</a:t>
            </a:r>
            <a:r>
              <a:rPr lang="en-US" sz="3400" b="1" dirty="0"/>
              <a:t> </a:t>
            </a:r>
            <a:r>
              <a:rPr lang="en-US" sz="3400" b="1" dirty="0" err="1"/>
              <a:t>che</a:t>
            </a:r>
            <a:r>
              <a:rPr lang="en-US" sz="3400" b="1" dirty="0"/>
              <a:t> </a:t>
            </a:r>
            <a:r>
              <a:rPr lang="en-US" sz="3400" b="1" dirty="0" err="1"/>
              <a:t>rientra</a:t>
            </a:r>
            <a:r>
              <a:rPr lang="en-US" sz="3400" b="1" dirty="0"/>
              <a:t> </a:t>
            </a:r>
            <a:r>
              <a:rPr lang="en-US" sz="3400" b="1" dirty="0" err="1"/>
              <a:t>nella</a:t>
            </a:r>
            <a:r>
              <a:rPr lang="en-US" sz="3400" b="1" dirty="0"/>
              <a:t> </a:t>
            </a:r>
            <a:r>
              <a:rPr lang="en-US" sz="3400" b="1" dirty="0" err="1"/>
              <a:t>loro</a:t>
            </a:r>
            <a:r>
              <a:rPr lang="en-US" sz="3400" b="1" dirty="0"/>
              <a:t> </a:t>
            </a:r>
            <a:r>
              <a:rPr lang="en-US" sz="3400" b="1" dirty="0" err="1"/>
              <a:t>giurisdizione</a:t>
            </a:r>
            <a:r>
              <a:rPr lang="en-US" sz="3400" dirty="0"/>
              <a:t> senza </a:t>
            </a:r>
            <a:r>
              <a:rPr lang="en-US" sz="3400" dirty="0" err="1"/>
              <a:t>discriminazioni</a:t>
            </a:r>
            <a:r>
              <a:rPr lang="en-US" sz="3400" dirty="0"/>
              <a:t> di </a:t>
            </a:r>
            <a:r>
              <a:rPr lang="en-US" sz="3400" dirty="0" err="1"/>
              <a:t>alcun</a:t>
            </a:r>
            <a:r>
              <a:rPr lang="en-US" sz="3400" dirty="0"/>
              <a:t> </a:t>
            </a:r>
            <a:r>
              <a:rPr lang="en-US" sz="3400" dirty="0" err="1"/>
              <a:t>tipo</a:t>
            </a:r>
            <a:r>
              <a:rPr lang="en-US" sz="3400" dirty="0"/>
              <a:t>, </a:t>
            </a:r>
            <a:r>
              <a:rPr lang="en-US" sz="3400" dirty="0" err="1"/>
              <a:t>indipendentemente</a:t>
            </a:r>
            <a:r>
              <a:rPr lang="en-US" sz="3400" dirty="0"/>
              <a:t> </a:t>
            </a:r>
            <a:r>
              <a:rPr lang="en-US" sz="3400" dirty="0" err="1"/>
              <a:t>dalla</a:t>
            </a:r>
            <a:r>
              <a:rPr lang="en-US" sz="3400" dirty="0"/>
              <a:t> </a:t>
            </a:r>
            <a:r>
              <a:rPr lang="en-US" sz="3400" dirty="0" err="1"/>
              <a:t>razza</a:t>
            </a:r>
            <a:r>
              <a:rPr lang="en-US" sz="3400" dirty="0"/>
              <a:t>, dal </a:t>
            </a:r>
            <a:r>
              <a:rPr lang="en-US" sz="3400" dirty="0" err="1"/>
              <a:t>colore</a:t>
            </a:r>
            <a:r>
              <a:rPr lang="en-US" sz="3400" dirty="0"/>
              <a:t>, dal </a:t>
            </a:r>
            <a:r>
              <a:rPr lang="en-US" sz="3400" dirty="0" err="1"/>
              <a:t>sesso</a:t>
            </a:r>
            <a:r>
              <a:rPr lang="en-US" sz="3400" dirty="0"/>
              <a:t>, </a:t>
            </a:r>
            <a:r>
              <a:rPr lang="en-US" sz="3400" dirty="0" err="1"/>
              <a:t>dalla</a:t>
            </a:r>
            <a:r>
              <a:rPr lang="en-US" sz="3400" dirty="0"/>
              <a:t> lingua, </a:t>
            </a:r>
            <a:r>
              <a:rPr lang="en-US" sz="3400" dirty="0" err="1"/>
              <a:t>dalla</a:t>
            </a:r>
            <a:r>
              <a:rPr lang="en-US" sz="3400" dirty="0"/>
              <a:t> </a:t>
            </a:r>
            <a:r>
              <a:rPr lang="en-US" sz="3400" dirty="0" err="1"/>
              <a:t>religione</a:t>
            </a:r>
            <a:r>
              <a:rPr lang="en-US" sz="3400" dirty="0"/>
              <a:t>, </a:t>
            </a:r>
            <a:r>
              <a:rPr lang="en-US" sz="3400" dirty="0" err="1"/>
              <a:t>dalle</a:t>
            </a:r>
            <a:r>
              <a:rPr lang="en-US" sz="3400" dirty="0"/>
              <a:t> </a:t>
            </a:r>
            <a:r>
              <a:rPr lang="en-US" sz="3400" dirty="0" err="1"/>
              <a:t>opinioni</a:t>
            </a:r>
            <a:r>
              <a:rPr lang="en-US" sz="3400" dirty="0"/>
              <a:t> </a:t>
            </a:r>
            <a:r>
              <a:rPr lang="en-US" sz="3400" dirty="0" err="1"/>
              <a:t>politiche</a:t>
            </a:r>
            <a:r>
              <a:rPr lang="en-US" sz="3400" dirty="0"/>
              <a:t> o di </a:t>
            </a:r>
            <a:r>
              <a:rPr lang="en-US" sz="3400" dirty="0" err="1"/>
              <a:t>altro</a:t>
            </a:r>
            <a:r>
              <a:rPr lang="en-US" sz="3400" dirty="0"/>
              <a:t> </a:t>
            </a:r>
            <a:r>
              <a:rPr lang="en-US" sz="3400" dirty="0" err="1"/>
              <a:t>genere</a:t>
            </a:r>
            <a:r>
              <a:rPr lang="en-US" sz="3400" dirty="0"/>
              <a:t>, </a:t>
            </a:r>
            <a:r>
              <a:rPr lang="en-US" sz="3400" dirty="0" err="1"/>
              <a:t>dall'origine</a:t>
            </a:r>
            <a:r>
              <a:rPr lang="en-US" sz="3400" dirty="0"/>
              <a:t> </a:t>
            </a:r>
            <a:r>
              <a:rPr lang="en-US" sz="3400" dirty="0" err="1"/>
              <a:t>nazionale</a:t>
            </a:r>
            <a:r>
              <a:rPr lang="en-US" sz="3400" dirty="0"/>
              <a:t>, </a:t>
            </a:r>
            <a:r>
              <a:rPr lang="en-US" sz="3400" dirty="0" err="1"/>
              <a:t>etnica</a:t>
            </a:r>
            <a:r>
              <a:rPr lang="en-US" sz="3400" dirty="0"/>
              <a:t> o </a:t>
            </a:r>
            <a:r>
              <a:rPr lang="en-US" sz="3400" dirty="0" err="1"/>
              <a:t>sociale</a:t>
            </a:r>
            <a:r>
              <a:rPr lang="en-US" sz="3400" dirty="0"/>
              <a:t>, dal </a:t>
            </a:r>
            <a:r>
              <a:rPr lang="en-US" sz="3400" dirty="0" err="1"/>
              <a:t>patrimonio</a:t>
            </a:r>
            <a:r>
              <a:rPr lang="en-US" sz="3400" dirty="0"/>
              <a:t>, </a:t>
            </a:r>
            <a:r>
              <a:rPr lang="en-US" sz="3400" dirty="0" err="1"/>
              <a:t>dalla</a:t>
            </a:r>
            <a:r>
              <a:rPr lang="en-US" sz="3400" dirty="0"/>
              <a:t> </a:t>
            </a:r>
            <a:r>
              <a:rPr lang="en-US" sz="3400" dirty="0" err="1"/>
              <a:t>disabilità</a:t>
            </a:r>
            <a:r>
              <a:rPr lang="en-US" sz="3400" dirty="0"/>
              <a:t>, </a:t>
            </a:r>
            <a:r>
              <a:rPr lang="en-US" sz="3400" dirty="0" err="1"/>
              <a:t>dalla</a:t>
            </a:r>
            <a:r>
              <a:rPr lang="en-US" sz="3400" dirty="0"/>
              <a:t> </a:t>
            </a:r>
            <a:r>
              <a:rPr lang="en-US" sz="3400" dirty="0" err="1"/>
              <a:t>nascita</a:t>
            </a:r>
            <a:r>
              <a:rPr lang="en-US" sz="3400" dirty="0"/>
              <a:t> o da </a:t>
            </a:r>
            <a:r>
              <a:rPr lang="en-US" sz="3400" dirty="0" err="1"/>
              <a:t>qualsiasi</a:t>
            </a:r>
            <a:r>
              <a:rPr lang="en-US" sz="3400" dirty="0"/>
              <a:t> </a:t>
            </a:r>
            <a:r>
              <a:rPr lang="en-US" sz="3400" dirty="0" err="1"/>
              <a:t>altra</a:t>
            </a:r>
            <a:r>
              <a:rPr lang="en-US" sz="3400" dirty="0"/>
              <a:t> </a:t>
            </a:r>
            <a:r>
              <a:rPr lang="en-US" sz="3400" dirty="0" err="1"/>
              <a:t>condizione</a:t>
            </a:r>
            <a:r>
              <a:rPr lang="en-US" sz="3400" dirty="0"/>
              <a:t> del </a:t>
            </a:r>
            <a:r>
              <a:rPr lang="en-US" sz="3400" dirty="0" err="1"/>
              <a:t>fanciullo</a:t>
            </a:r>
            <a:r>
              <a:rPr lang="en-US" sz="3400" dirty="0"/>
              <a:t> o del </a:t>
            </a:r>
            <a:r>
              <a:rPr lang="en-US" sz="3400" dirty="0" err="1"/>
              <a:t>suo</a:t>
            </a:r>
            <a:r>
              <a:rPr lang="en-US" sz="3400" dirty="0"/>
              <a:t> </a:t>
            </a:r>
            <a:r>
              <a:rPr lang="en-US" sz="3400" dirty="0" err="1"/>
              <a:t>genitore</a:t>
            </a:r>
            <a:r>
              <a:rPr lang="en-US" sz="3400" dirty="0"/>
              <a:t> o </a:t>
            </a:r>
            <a:r>
              <a:rPr lang="en-US" sz="3400" dirty="0" err="1"/>
              <a:t>tutore</a:t>
            </a:r>
            <a:r>
              <a:rPr lang="en-US" sz="3400" dirty="0"/>
              <a:t> </a:t>
            </a:r>
            <a:r>
              <a:rPr lang="en-US" sz="3400" dirty="0" err="1"/>
              <a:t>legale</a:t>
            </a:r>
            <a:r>
              <a:rPr lang="en-US" sz="3400" dirty="0"/>
              <a:t>.</a:t>
            </a:r>
            <a:endParaRPr lang="it-IT" sz="4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Convenzione sui diritti del fanciullo</a:t>
            </a:r>
          </a:p>
          <a:p>
            <a:pPr algn="ctr">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2, par. 1</a:t>
            </a:r>
          </a:p>
        </p:txBody>
      </p:sp>
    </p:spTree>
    <p:extLst>
      <p:ext uri="{BB962C8B-B14F-4D97-AF65-F5344CB8AC3E}">
        <p14:creationId xmlns:p14="http://schemas.microsoft.com/office/powerpoint/2010/main" val="3190749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descr="Immagine che contiene testo, schermata, linea, Diagramma&#10;&#10;Descrizione generata automaticamente">
            <a:extLst>
              <a:ext uri="{FF2B5EF4-FFF2-40B4-BE49-F238E27FC236}">
                <a16:creationId xmlns:a16="http://schemas.microsoft.com/office/drawing/2014/main" id="{99A42B05-102C-5EBE-8942-141301B9CF85}"/>
              </a:ext>
            </a:extLst>
          </p:cNvPr>
          <p:cNvPicPr>
            <a:picLocks noChangeAspect="1"/>
          </p:cNvPicPr>
          <p:nvPr/>
        </p:nvPicPr>
        <p:blipFill>
          <a:blip r:embed="rId3"/>
          <a:srcRect l="220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746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81529"/>
            <a:ext cx="10515600" cy="4574819"/>
          </a:xfrm>
        </p:spPr>
        <p:txBody>
          <a:bodyPr vert="horz" lIns="91440" tIns="45720" rIns="91440" bIns="45720" rtlCol="0">
            <a:normAutofit fontScale="92500"/>
          </a:bodyPr>
          <a:lstStyle/>
          <a:p>
            <a:pPr marL="0" indent="0" algn="just">
              <a:buNone/>
            </a:pPr>
            <a:r>
              <a:rPr lang="it-IT" sz="2400" dirty="0"/>
              <a:t>L'Assemblea Generale, (...)
Decide, conformemente all'articolo 96 della Carta delle Nazioni Unite, di chiedere alla Corte internazionale di giustizia, ai sensi dell'articolo 65 dello Statuto della Corte, di emettere un parere consultivo sulle seguenti questioni, (...):</a:t>
            </a:r>
          </a:p>
          <a:p>
            <a:pPr marL="457200" indent="-457200" algn="just">
              <a:buFont typeface="+mj-lt"/>
              <a:buAutoNum type="alphaLcParenR"/>
            </a:pPr>
            <a:r>
              <a:rPr lang="it-IT" sz="2400" dirty="0"/>
              <a:t>Quali sono le conseguenze giuridiche derivanti dalla continua violazione da parte di Israele del diritto del popolo palestinese all'autodeterminazione, dalla sua prolungata occupazione, insediamento e annessione del territorio palestinese occupato dal 1967, comprese le misure volte a modificare la composizione demografica, il carattere e lo status della Città Santa di Gerusalemme, e dall’adozione di leggi e misure discriminatorie correlate?
In che modo le politiche e le pratiche di Israele di cui al paragrafo 18 (a) di cui sopra influenzano lo status giuridico dell'occupazione, e quali sono le conseguenze legali che derivano per tutti gli Stati e le Nazioni Unite da questo status?</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Legal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Consequences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arising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from the Policies and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of Israel in the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Occupied</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Palestinian</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Territory</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including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East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3249047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lnSpcReduction="20000"/>
          </a:bodyPr>
          <a:lstStyle/>
          <a:p>
            <a:pPr marL="0" indent="0" algn="just">
              <a:buNone/>
            </a:pPr>
            <a:r>
              <a:rPr lang="it-IT" dirty="0"/>
              <a:t>La Corte osserva che la continua espansione degli insediamenti nell'Area C aumenta la presenza civile e militare di Israele nel territorio e spinge la popolazione palestinese verso altre aree della Cisgiordania. Questo, insieme al regime infrastrutturale associato agli insediamenti, fa avanzare l'integrazione di vaste aree della Cisgiordania nel territorio di Israele. Nel suo parere consultivo sul muro, la Corte ha preso atto del rischio che il muro, che era in costruzione all'epoca e che da allora si è ulteriormente ampliato, potesse pregiudicare la futura frontiera tra Israele e Palestina, e che potesse aiutare Israele nell'integrazione degli insediamenti nel proprio territorio (...). Secondo la Corte, lo stesso vale per la politica di Israele di integrare le infrastrutture in Cisgiordania, compresa la rete stradale, con quella di Israele, che si traduce nell'interconnessione degli insediamenti in Cisgiordania con Israele in un'area contigua, frammentando le restanti aree in Cisgiordania (...). Queste misure sono concepite per avere una durata indeterminata, come dimostra il fatto che non sono facilmente reversibili.</a:t>
            </a:r>
            <a:endParaRPr lang="it-IT" sz="1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Legal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Consequences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arising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from the Policies and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of Israel in the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Occupied</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Palestinian</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Territory</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including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East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1396769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a:bodyPr>
          <a:lstStyle/>
          <a:p>
            <a:pPr marL="0" indent="0" algn="just">
              <a:buNone/>
            </a:pPr>
            <a:r>
              <a:rPr lang="it-IT" dirty="0"/>
              <a:t>Alla luce di quanto sopra, la Corte è del parere che le politiche e le pratiche di Israele, tra cui il mantenimento e l’espansione degli insediamenti, la costruzione delle infrastrutture associate, compreso il muro, lo sfruttamento delle risorse naturali, la proclamazione di Gerusalemme come capitale di Israele, l'applicazione integrale del diritto interno israeliano a Gerusalemme Est e la sua ampia applicazione in Cisgiordania,  consolidano il controllo israeliano dei Territori Palestinesi Occupati, in particolare di Gerusalemme Est e dell’Area C della Cisgiordania. Queste politiche e pratiche sono progettate per rimanere in vigore a tempo indeterminato e per creare effetti irreversibili sul terreno. Di conseguenza, </a:t>
            </a:r>
            <a:r>
              <a:rPr lang="it-IT" b="1" dirty="0"/>
              <a:t>la Corte ritiene che queste politiche e pratiche equivalgano all'annessione di ampie parti dei Territori Palestinesi Occupati</a:t>
            </a:r>
            <a:r>
              <a:rPr lang="it-IT" dirty="0"/>
              <a:t>.</a:t>
            </a:r>
            <a:endParaRPr lang="it-IT" sz="1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Legal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Consequences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arising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from the Policies and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of Israel in the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Occupied</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Palestinian</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Territory</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including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East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922859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lnSpcReduction="20000"/>
          </a:bodyPr>
          <a:lstStyle/>
          <a:p>
            <a:pPr marL="0" indent="0" algn="just">
              <a:buNone/>
            </a:pPr>
            <a:r>
              <a:rPr lang="it-IT" sz="2400" dirty="0"/>
              <a:t>[…] la Corte ricorda che il diritto all'integrità territoriale è riconosciuto dal diritto internazionale consuetudinario come "un corollario del diritto all'autodeterminazione" (</a:t>
            </a:r>
            <a:r>
              <a:rPr lang="it-IT" sz="2400" i="1" dirty="0"/>
              <a:t>Conseguenze giuridiche della separazione dell'arcipelago delle </a:t>
            </a:r>
            <a:r>
              <a:rPr lang="it-IT" sz="2400" i="1" dirty="0" err="1"/>
              <a:t>Chagos</a:t>
            </a:r>
            <a:r>
              <a:rPr lang="it-IT" sz="2400" i="1" dirty="0"/>
              <a:t> da Mauritius nel 1965</a:t>
            </a:r>
            <a:r>
              <a:rPr lang="it-IT" sz="2400" dirty="0"/>
              <a:t>, parere consultivo, I.C.J. Reports 2019 (I), p. 134, par. 160). Nel contesto della Palestina, l'Assemblea Generale e il Consiglio per i Diritti Umani hanno chiesto «il rispetto e la preservazione dell'unità territoriale, della contiguità e dell'integrità di tutti i Territori Palestinesi Occupati, compresa Gerusalemme Est» (…). La Corte ritiene che </a:t>
            </a:r>
            <a:r>
              <a:rPr lang="it-IT" sz="2400" b="1" dirty="0"/>
              <a:t>Israele, in quanto potenza occupante, abbia l’obbligo di non impedire al popolo palestinese di esercitare il suo diritto all’autodeterminazione, compreso il suo diritto a uno Stato indipendente e sovrano, su tutto il territorio palestinese occupato</a:t>
            </a:r>
            <a:r>
              <a:rPr lang="it-IT" sz="2400" dirty="0"/>
              <a:t>.
La Corte ha già constatato che la politica di insediamento di Israele ha frammentato la Cisgiordania e ne ha separato Gerusalemme Est (…). L'espansione incontrollata degli insediamenti in Cisgiordania, unita all'espansione di una rete stradale alla quale i palestinesi hanno un accesso limitato o nullo, ha avuto l’effetto di accerchiare le comunità palestinesi in enclave in Cisgiordania (…). Inoltre, </a:t>
            </a:r>
            <a:r>
              <a:rPr lang="it-IT" sz="2400" b="1" dirty="0"/>
              <a:t>l’annessione da parte di Israele di gran parte dei Territori Palestinesi Occupati viola l’integrità dei Territori Palestinesi Occupati, come elemento essenziale del diritto del popolo palestinese all'autodeterminazione</a:t>
            </a:r>
            <a:r>
              <a:rPr lang="it-IT" sz="2400" dirty="0"/>
              <a:t>.</a:t>
            </a:r>
            <a:endParaRPr lang="it-IT" sz="10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Legal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Consequences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arising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from the Policies and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of Israel in the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Occupied</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Palestinian</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Territory</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including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East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1548499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lnSpcReduction="20000"/>
          </a:bodyPr>
          <a:lstStyle/>
          <a:p>
            <a:pPr marL="0" indent="0" algn="just">
              <a:buNone/>
            </a:pPr>
            <a:r>
              <a:rPr lang="it-IT" sz="2400" dirty="0"/>
              <a:t>Prendendo atto delle risoluzioni del Consiglio di Sicurezza e dell’Assemblea Generale, la Corte ritiene che </a:t>
            </a:r>
            <a:r>
              <a:rPr lang="it-IT" sz="2400" b="1" dirty="0"/>
              <a:t>gli Stati membri abbiano l’obbligo di non riconoscere alcun cambiamento nel carattere fisico o nella composizione demografica, nella struttura istituzionale o nello status del territorio occupato da Israele il 5 giugno 1967, compresa Gerusalemme Est</a:t>
            </a:r>
            <a:r>
              <a:rPr lang="it-IT" sz="2400" dirty="0"/>
              <a:t>, salvo quanto concordato dalle parti attraverso negoziati e di distinguere, nei loro rapporti con Israele, tra il territorio dello Stato di Israele e i territori palestinesi occupati dal 1967. La Corte ritiene che l'obbligo di distinguere i rapporti con Israele tra il suo territorio e il Territorio palestinese occupato comprenda tra l'altro l'obbligo di astenersi dalle relazioni derivanti dai trattati con Israele in tutti i casi in cui esso pretenda di agire per conto del Territorio palestinese occupato o di una parte di esso su questioni riguardanti il Territorio palestinese occupato o una parte del suo territorio; di astenersi dall'entrare in trattative economiche o commerciali con Israele riguardanti i Territori Palestinesi Occupati o parti di essi che possano consolidare la sua presenza illegale nel territorio; di astenersi, nell'istituzione e nel mantenimento di missioni diplomatiche in Israele, da qualsiasi riconoscimento della sua presenza illegale nei Territori Palestinesi Occupati; e adottare misure per prevenire relazioni commerciali o di investimento che contribuiscano al mantenimento della situazione illegale creata da Israele nei Territori Palestinesi Occupati.</a:t>
            </a:r>
            <a:endParaRPr lang="it-IT" sz="10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Legal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Consequences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arising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from the Policies and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of Israel in the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Occupied</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Palestinian</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Territory</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1" u="none" strike="noStrike" kern="1200" cap="none" spc="0" normalizeH="0" baseline="0" noProof="0" dirty="0" err="1">
                <a:ln>
                  <a:noFill/>
                </a:ln>
                <a:solidFill>
                  <a:prstClr val="black"/>
                </a:solidFill>
                <a:effectLst/>
                <a:uLnTx/>
                <a:uFillTx/>
                <a:latin typeface="Calibri" panose="020F0502020204030204"/>
                <a:ea typeface="+mn-ea"/>
                <a:cs typeface="+mn-cs"/>
              </a:rPr>
              <a:t>including</a:t>
            </a:r>
            <a:r>
              <a:rPr kumimoji="0" lang="it-IT" sz="2800" b="0" i="1" u="none" strike="noStrike" kern="1200" cap="none" spc="0" normalizeH="0" baseline="0" noProof="0" dirty="0">
                <a:ln>
                  <a:noFill/>
                </a:ln>
                <a:solidFill>
                  <a:prstClr val="black"/>
                </a:solidFill>
                <a:effectLst/>
                <a:uLnTx/>
                <a:uFillTx/>
                <a:latin typeface="Calibri" panose="020F0502020204030204"/>
                <a:ea typeface="+mn-ea"/>
                <a:cs typeface="+mn-cs"/>
              </a:rPr>
              <a:t> East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3959149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endParaRPr lang="it-IT" sz="4400" i="1" dirty="0"/>
          </a:p>
          <a:p>
            <a:pPr marL="0" indent="0" algn="ctr">
              <a:buNone/>
            </a:pPr>
            <a:r>
              <a:rPr lang="it-IT" sz="4400" i="1" dirty="0"/>
              <a:t>Repubblica Democratica del Congo c. Repubblica del Rwanda</a:t>
            </a:r>
          </a:p>
          <a:p>
            <a:pPr marL="0" indent="0" algn="ctr">
              <a:buNone/>
            </a:pPr>
            <a:endParaRPr lang="it-IT" sz="4400" i="1" dirty="0"/>
          </a:p>
          <a:p>
            <a:pPr marL="0" indent="0" algn="ctr">
              <a:buNone/>
            </a:pPr>
            <a:r>
              <a:rPr lang="it-IT" sz="4400" dirty="0"/>
              <a:t>Corte africana dei diritti dell’uomo e dei popoli</a:t>
            </a:r>
          </a:p>
          <a:p>
            <a:pPr marL="0" indent="0" algn="ctr">
              <a:buNone/>
            </a:pPr>
            <a:r>
              <a:rPr lang="it-IT" sz="4400" dirty="0"/>
              <a:t>Decisione del 26 giugno 2025</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230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47</a:t>
            </a:fld>
            <a:endParaRPr lang="en-US"/>
          </a:p>
        </p:txBody>
      </p:sp>
      <p:pic>
        <p:nvPicPr>
          <p:cNvPr id="4" name="Immagine 3">
            <a:extLst>
              <a:ext uri="{FF2B5EF4-FFF2-40B4-BE49-F238E27FC236}">
                <a16:creationId xmlns:a16="http://schemas.microsoft.com/office/drawing/2014/main" id="{7337CC18-E8CF-509D-0CC3-DD22B5754338}"/>
              </a:ext>
            </a:extLst>
          </p:cNvPr>
          <p:cNvPicPr>
            <a:picLocks noChangeAspect="1"/>
          </p:cNvPicPr>
          <p:nvPr/>
        </p:nvPicPr>
        <p:blipFill>
          <a:blip r:embed="rId3"/>
          <a:srcRect/>
          <a:stretch/>
        </p:blipFill>
        <p:spPr>
          <a:xfrm>
            <a:off x="231050" y="706056"/>
            <a:ext cx="11729900" cy="5650294"/>
          </a:xfrm>
          <a:prstGeom prst="rect">
            <a:avLst/>
          </a:prstGeom>
        </p:spPr>
      </p:pic>
    </p:spTree>
    <p:extLst>
      <p:ext uri="{BB962C8B-B14F-4D97-AF65-F5344CB8AC3E}">
        <p14:creationId xmlns:p14="http://schemas.microsoft.com/office/powerpoint/2010/main" val="4162544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104420"/>
            <a:ext cx="10515600" cy="5457745"/>
          </a:xfrm>
        </p:spPr>
        <p:txBody>
          <a:bodyPr vert="horz" lIns="91440" tIns="45720" rIns="91440" bIns="45720" rtlCol="0">
            <a:normAutofit fontScale="85000" lnSpcReduction="10000"/>
          </a:bodyPr>
          <a:lstStyle/>
          <a:p>
            <a:pPr marL="0" indent="0" algn="just">
              <a:buNone/>
            </a:pPr>
            <a:r>
              <a:rPr lang="it-IT" dirty="0"/>
              <a:t>129. Facendo riferimento all'articolo 2 del Patto internazionale sui diritti civili e politici e alla giurisprudenza della Corte, lo Stato convenuto sostiene che la Corte ha giurisdizione solo se le presunte violazioni si sono verificate nel territorio dello Stato in questione. In questo caso, tuttavia, lo Stato convenuto afferma che gli eventi che lo Stato ricorrente ritiene essere oggetto della domanda non si sono verificati nel suo territorio.</a:t>
            </a:r>
          </a:p>
          <a:p>
            <a:pPr marL="0" indent="0" algn="just">
              <a:buNone/>
            </a:pPr>
            <a:r>
              <a:rPr lang="it-IT" dirty="0"/>
              <a:t>130. Lo Stato convenuto riconosce, tuttavia, che gli organismi per i diritti umani hanno "accettato la giurisdizione extraterritoriale": (i) sulla base di disposizioni specifiche e della formulazione dei trattati pertinenti; (ii) in casi eccezionali; e (iii) "con riluttanza", in situazioni di conflitto armato al di fuori del territorio dello Stato interessato, laddove quest'ultimo sia coinvolto. A tal fine, cita l'articolo 1 della Convenzione europea per la salvaguardia dei diritti dell'uomo […]</a:t>
            </a:r>
          </a:p>
          <a:p>
            <a:pPr marL="0" indent="0" algn="just">
              <a:buNone/>
            </a:pPr>
            <a:r>
              <a:rPr lang="it-IT" dirty="0"/>
              <a:t>131. [Il Rwanda] sostiene che la Carta e il Protocollo non contengono una disposizione analoga e, pertanto, ritiene opportuno che la Corte limiti la propria giurisdizione agli eventi verificatisi nel territorio dello Stato interessato. […]</a:t>
            </a:r>
          </a:p>
          <a:p>
            <a:pPr marL="0" indent="0" algn="just">
              <a:buNone/>
            </a:pPr>
            <a:r>
              <a:rPr lang="it-IT" dirty="0"/>
              <a:t>133. Lo Stato convenuto conclude affermando che la Corte non ha giurisdizione territoriale nel caso di specie.</a:t>
            </a:r>
            <a:endParaRPr lang="it-IT" sz="1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rPr>
              <a:t>Posizione del Rwanda</a:t>
            </a:r>
          </a:p>
        </p:txBody>
      </p:sp>
    </p:spTree>
    <p:extLst>
      <p:ext uri="{BB962C8B-B14F-4D97-AF65-F5344CB8AC3E}">
        <p14:creationId xmlns:p14="http://schemas.microsoft.com/office/powerpoint/2010/main" val="2020092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326382"/>
            <a:ext cx="10515600" cy="5235783"/>
          </a:xfrm>
        </p:spPr>
        <p:txBody>
          <a:bodyPr vert="horz" lIns="91440" tIns="45720" rIns="91440" bIns="45720" rtlCol="0">
            <a:normAutofit fontScale="85000" lnSpcReduction="10000"/>
          </a:bodyPr>
          <a:lstStyle/>
          <a:p>
            <a:pPr marL="0" indent="0" algn="just">
              <a:buNone/>
            </a:pPr>
            <a:r>
              <a:rPr lang="it-IT" sz="2400" dirty="0"/>
              <a:t>134. Nella sua risposta, </a:t>
            </a:r>
            <a:r>
              <a:rPr lang="it-IT" sz="2400" b="1" dirty="0"/>
              <a:t>lo Stato ricorrente sostiene che […] la giurisdizione territoriale della Corte sussiste se gli eventi si sono verificati nel territorio di uno Stato parte </a:t>
            </a:r>
            <a:r>
              <a:rPr lang="it-IT" sz="2400" dirty="0"/>
              <a:t>del Protocollo, della Carta e di qualsiasi altro strumento pertinente in materia di diritti umani applicabile dinanzi alla Corte. […]</a:t>
            </a:r>
          </a:p>
          <a:p>
            <a:pPr marL="0" indent="0" algn="just">
              <a:buNone/>
            </a:pPr>
            <a:r>
              <a:rPr lang="it-IT" sz="2400" dirty="0"/>
              <a:t>136. Lo Stato ricorrente sostiene che lo Stato resistente confonde deliberatamente il criterio per determinare la giurisdizione territoriale, che è una questione di forma, con quello per determinare la sua responsabilità per violazioni gravi, massicce e ripetute dei diritti umani commesse sul territorio dello Stato ricorrente, che è una questione di sostanza. Lo Stato ricorrente sostiene che, in questa fase, non intende dimostrare la responsabilità dello Stato resistente. Affinché la giurisdizione territoriale della Corte sia accertata, deve essere provato che gli atti sono stati commessi sul territorio di uno Stato parte del Protocollo e della Carta.</a:t>
            </a:r>
          </a:p>
          <a:p>
            <a:pPr marL="0" indent="0" algn="just">
              <a:buNone/>
            </a:pPr>
            <a:r>
              <a:rPr lang="it-IT" sz="2400" dirty="0"/>
              <a:t>138. </a:t>
            </a:r>
            <a:r>
              <a:rPr lang="it-IT" sz="2400" b="1" dirty="0"/>
              <a:t>Lo Stato ricorrente afferma che nel caso di specie, la questione della giurisdizione extraterritoriale non si pone poiché la questione da determinare non è quella della giurisdizione dei tribunali nazionali di uno Stato al di fuori dei suoi confini, bensì quella della Corte, che è un organo di tutela dei diritti umani in Africa</a:t>
            </a:r>
            <a:r>
              <a:rPr lang="it-IT" sz="2400" dirty="0"/>
              <a:t>. Secondo lo Stato ricorrente, “la questione in gioco non riguarda l’applicazione della Carta da parte della Corte, dato che quest’ultima non è chiamata ad applicare il suddetto strumento sul territorio di uno Stato qualsiasi”. […]</a:t>
            </a:r>
          </a:p>
          <a:p>
            <a:pPr marL="0" indent="0" algn="just">
              <a:buNone/>
            </a:pPr>
            <a:r>
              <a:rPr lang="it-IT" sz="2400" dirty="0"/>
              <a:t>140. </a:t>
            </a:r>
            <a:r>
              <a:rPr lang="it-IT" sz="2400" b="1" dirty="0"/>
              <a:t>Lo Stato ricorrente afferma inoltre che la Corte può esercitare la giurisdizione extraterritoriale solo se le presunte violazioni dei diritti umani si sono verificate sul territorio di uno Stato che non è parte del Protocollo o della Carta</a:t>
            </a:r>
            <a:r>
              <a:rPr lang="it-IT" sz="2400" dirty="0"/>
              <a:t>.</a:t>
            </a:r>
            <a:endParaRPr lang="it-IT" sz="1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rPr>
              <a:t>Posizione della RDC</a:t>
            </a:r>
          </a:p>
        </p:txBody>
      </p:sp>
    </p:spTree>
    <p:extLst>
      <p:ext uri="{BB962C8B-B14F-4D97-AF65-F5344CB8AC3E}">
        <p14:creationId xmlns:p14="http://schemas.microsoft.com/office/powerpoint/2010/main" val="118310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lnSpcReduction="10000"/>
          </a:bodyPr>
          <a:lstStyle/>
          <a:p>
            <a:pPr marL="0" indent="0" algn="just">
              <a:buNone/>
            </a:pPr>
            <a:endParaRPr lang="en-US" sz="3400" dirty="0"/>
          </a:p>
          <a:p>
            <a:pPr marL="0" indent="0" algn="just">
              <a:buNone/>
            </a:pPr>
            <a:r>
              <a:rPr lang="en-US" sz="3400" dirty="0" err="1"/>
              <a:t>Ciascuno</a:t>
            </a:r>
            <a:r>
              <a:rPr lang="en-US" sz="3400" dirty="0"/>
              <a:t> </a:t>
            </a:r>
            <a:r>
              <a:rPr lang="en-US" sz="3400" dirty="0" err="1"/>
              <a:t>degli</a:t>
            </a:r>
            <a:r>
              <a:rPr lang="en-US" sz="3400" dirty="0"/>
              <a:t> </a:t>
            </a:r>
            <a:r>
              <a:rPr lang="en-US" sz="3400" dirty="0" err="1"/>
              <a:t>Stati</a:t>
            </a:r>
            <a:r>
              <a:rPr lang="en-US" sz="3400" dirty="0"/>
              <a:t> </a:t>
            </a:r>
            <a:r>
              <a:rPr lang="en-US" sz="3400" dirty="0" err="1"/>
              <a:t>Parti</a:t>
            </a:r>
            <a:r>
              <a:rPr lang="en-US" sz="3400" dirty="0"/>
              <a:t> del </a:t>
            </a:r>
            <a:r>
              <a:rPr lang="en-US" sz="3400" dirty="0" err="1"/>
              <a:t>presente</a:t>
            </a:r>
            <a:r>
              <a:rPr lang="en-US" sz="3400" dirty="0"/>
              <a:t> </a:t>
            </a:r>
            <a:r>
              <a:rPr lang="en-US" sz="3400" dirty="0" err="1"/>
              <a:t>Patto</a:t>
            </a:r>
            <a:r>
              <a:rPr lang="en-US" sz="3400" dirty="0"/>
              <a:t> </a:t>
            </a:r>
            <a:r>
              <a:rPr lang="en-US" sz="3400" dirty="0" err="1"/>
              <a:t>si</a:t>
            </a:r>
            <a:r>
              <a:rPr lang="en-US" sz="3400" dirty="0"/>
              <a:t> </a:t>
            </a:r>
            <a:r>
              <a:rPr lang="en-US" sz="3400" dirty="0" err="1"/>
              <a:t>impegna</a:t>
            </a:r>
            <a:r>
              <a:rPr lang="en-US" sz="3400" dirty="0"/>
              <a:t> a </a:t>
            </a:r>
            <a:r>
              <a:rPr lang="en-US" sz="3400" dirty="0" err="1"/>
              <a:t>rispettare</a:t>
            </a:r>
            <a:r>
              <a:rPr lang="en-US" sz="3400" dirty="0"/>
              <a:t> ed a </a:t>
            </a:r>
            <a:r>
              <a:rPr lang="en-US" sz="3400" dirty="0" err="1"/>
              <a:t>garantire</a:t>
            </a:r>
            <a:r>
              <a:rPr lang="en-US" sz="3400" dirty="0"/>
              <a:t> a </a:t>
            </a:r>
            <a:r>
              <a:rPr lang="en-US" sz="3400" b="1" dirty="0"/>
              <a:t>tutti </a:t>
            </a:r>
            <a:r>
              <a:rPr lang="en-US" sz="3400" b="1" dirty="0" err="1"/>
              <a:t>gli</a:t>
            </a:r>
            <a:r>
              <a:rPr lang="en-US" sz="3400" b="1" dirty="0"/>
              <a:t> </a:t>
            </a:r>
            <a:r>
              <a:rPr lang="en-US" sz="3400" b="1" dirty="0" err="1"/>
              <a:t>individui</a:t>
            </a:r>
            <a:r>
              <a:rPr lang="en-US" sz="3400" b="1" dirty="0"/>
              <a:t> </a:t>
            </a:r>
            <a:r>
              <a:rPr lang="en-US" sz="3400" b="1" dirty="0" err="1"/>
              <a:t>che</a:t>
            </a:r>
            <a:r>
              <a:rPr lang="en-US" sz="3400" b="1" dirty="0"/>
              <a:t> </a:t>
            </a:r>
            <a:r>
              <a:rPr lang="en-US" sz="3400" b="1" dirty="0" err="1"/>
              <a:t>si</a:t>
            </a:r>
            <a:r>
              <a:rPr lang="en-US" sz="3400" b="1" dirty="0"/>
              <a:t> </a:t>
            </a:r>
            <a:r>
              <a:rPr lang="en-US" sz="3400" b="1" dirty="0" err="1"/>
              <a:t>trovino</a:t>
            </a:r>
            <a:r>
              <a:rPr lang="en-US" sz="3400" b="1" dirty="0"/>
              <a:t> </a:t>
            </a:r>
            <a:r>
              <a:rPr lang="en-US" sz="3400" b="1" dirty="0" err="1"/>
              <a:t>sul</a:t>
            </a:r>
            <a:r>
              <a:rPr lang="en-US" sz="3400" b="1" dirty="0"/>
              <a:t> </a:t>
            </a:r>
            <a:r>
              <a:rPr lang="en-US" sz="3400" b="1" dirty="0" err="1"/>
              <a:t>suo</a:t>
            </a:r>
            <a:r>
              <a:rPr lang="en-US" sz="3400" b="1" dirty="0"/>
              <a:t> </a:t>
            </a:r>
            <a:r>
              <a:rPr lang="en-US" sz="3400" b="1" dirty="0" err="1"/>
              <a:t>territorio</a:t>
            </a:r>
            <a:r>
              <a:rPr lang="en-US" sz="3400" b="1" dirty="0"/>
              <a:t> e </a:t>
            </a:r>
            <a:r>
              <a:rPr lang="en-US" sz="3400" b="1" dirty="0" err="1"/>
              <a:t>siano</a:t>
            </a:r>
            <a:r>
              <a:rPr lang="en-US" sz="3400" b="1" dirty="0"/>
              <a:t> </a:t>
            </a:r>
            <a:r>
              <a:rPr lang="en-US" sz="3400" b="1" dirty="0" err="1"/>
              <a:t>sottoposti</a:t>
            </a:r>
            <a:r>
              <a:rPr lang="en-US" sz="3400" b="1" dirty="0"/>
              <a:t> </a:t>
            </a:r>
            <a:r>
              <a:rPr lang="en-US" sz="3400" b="1" dirty="0" err="1"/>
              <a:t>alla</a:t>
            </a:r>
            <a:r>
              <a:rPr lang="en-US" sz="3400" b="1" dirty="0"/>
              <a:t> </a:t>
            </a:r>
            <a:r>
              <a:rPr lang="en-US" sz="3400" b="1" dirty="0" err="1"/>
              <a:t>sua</a:t>
            </a:r>
            <a:r>
              <a:rPr lang="en-US" sz="3400" b="1" dirty="0"/>
              <a:t> </a:t>
            </a:r>
            <a:r>
              <a:rPr lang="en-US" sz="3400" b="1" dirty="0" err="1"/>
              <a:t>giurisdizione</a:t>
            </a:r>
            <a:r>
              <a:rPr lang="en-US" sz="3400" b="1" dirty="0"/>
              <a:t> </a:t>
            </a:r>
            <a:r>
              <a:rPr lang="en-US" sz="3400" dirty="0" err="1"/>
              <a:t>i</a:t>
            </a:r>
            <a:r>
              <a:rPr lang="en-US" sz="3400" dirty="0"/>
              <a:t> </a:t>
            </a:r>
            <a:r>
              <a:rPr lang="en-US" sz="3400" dirty="0" err="1"/>
              <a:t>diritti</a:t>
            </a:r>
            <a:r>
              <a:rPr lang="en-US" sz="3400" dirty="0"/>
              <a:t> </a:t>
            </a:r>
            <a:r>
              <a:rPr lang="en-US" sz="3400" dirty="0" err="1"/>
              <a:t>riconosciuti</a:t>
            </a:r>
            <a:r>
              <a:rPr lang="en-US" sz="3400" dirty="0"/>
              <a:t> </a:t>
            </a:r>
            <a:r>
              <a:rPr lang="en-US" sz="3400" dirty="0" err="1"/>
              <a:t>nel</a:t>
            </a:r>
            <a:r>
              <a:rPr lang="en-US" sz="3400" dirty="0"/>
              <a:t> </a:t>
            </a:r>
            <a:r>
              <a:rPr lang="en-US" sz="3400" dirty="0" err="1"/>
              <a:t>presente</a:t>
            </a:r>
            <a:r>
              <a:rPr lang="en-US" sz="3400" dirty="0"/>
              <a:t> </a:t>
            </a:r>
            <a:r>
              <a:rPr lang="en-US" sz="3400" dirty="0" err="1"/>
              <a:t>Patto</a:t>
            </a:r>
            <a:r>
              <a:rPr lang="en-US" sz="3400" dirty="0"/>
              <a:t>, senza </a:t>
            </a:r>
            <a:r>
              <a:rPr lang="en-US" sz="3400" dirty="0" err="1"/>
              <a:t>distinzione</a:t>
            </a:r>
            <a:r>
              <a:rPr lang="en-US" sz="3400" dirty="0"/>
              <a:t> alcuna, </a:t>
            </a:r>
            <a:r>
              <a:rPr lang="en-US" sz="3400" dirty="0" err="1"/>
              <a:t>sia</a:t>
            </a:r>
            <a:r>
              <a:rPr lang="en-US" sz="3400" dirty="0"/>
              <a:t> </a:t>
            </a:r>
            <a:r>
              <a:rPr lang="en-US" sz="3400" dirty="0" err="1"/>
              <a:t>essa</a:t>
            </a:r>
            <a:r>
              <a:rPr lang="en-US" sz="3400" dirty="0"/>
              <a:t> </a:t>
            </a:r>
            <a:r>
              <a:rPr lang="en-US" sz="3400" dirty="0" err="1"/>
              <a:t>fondata</a:t>
            </a:r>
            <a:r>
              <a:rPr lang="en-US" sz="3400" dirty="0"/>
              <a:t> </a:t>
            </a:r>
            <a:r>
              <a:rPr lang="en-US" sz="3400" dirty="0" err="1"/>
              <a:t>sulla</a:t>
            </a:r>
            <a:r>
              <a:rPr lang="en-US" sz="3400" dirty="0"/>
              <a:t> </a:t>
            </a:r>
            <a:r>
              <a:rPr lang="en-US" sz="3400" dirty="0" err="1"/>
              <a:t>razza</a:t>
            </a:r>
            <a:r>
              <a:rPr lang="en-US" sz="3400" dirty="0"/>
              <a:t>, il </a:t>
            </a:r>
            <a:r>
              <a:rPr lang="en-US" sz="3400" dirty="0" err="1"/>
              <a:t>colore</a:t>
            </a:r>
            <a:r>
              <a:rPr lang="en-US" sz="3400" dirty="0"/>
              <a:t>, il </a:t>
            </a:r>
            <a:r>
              <a:rPr lang="en-US" sz="3400" dirty="0" err="1"/>
              <a:t>sesso</a:t>
            </a:r>
            <a:r>
              <a:rPr lang="en-US" sz="3400" dirty="0"/>
              <a:t>, la lingua, la </a:t>
            </a:r>
            <a:r>
              <a:rPr lang="en-US" sz="3400" dirty="0" err="1"/>
              <a:t>religione</a:t>
            </a:r>
            <a:r>
              <a:rPr lang="en-US" sz="3400" dirty="0"/>
              <a:t>, </a:t>
            </a:r>
            <a:r>
              <a:rPr lang="en-US" sz="3400" dirty="0" err="1"/>
              <a:t>l’opinione</a:t>
            </a:r>
            <a:r>
              <a:rPr lang="en-US" sz="3400" dirty="0"/>
              <a:t> </a:t>
            </a:r>
            <a:r>
              <a:rPr lang="en-US" sz="3400" dirty="0" err="1"/>
              <a:t>politica</a:t>
            </a:r>
            <a:r>
              <a:rPr lang="en-US" sz="3400" dirty="0"/>
              <a:t> o </a:t>
            </a:r>
            <a:r>
              <a:rPr lang="en-US" sz="3400" dirty="0" err="1"/>
              <a:t>qualsiasi</a:t>
            </a:r>
            <a:r>
              <a:rPr lang="en-US" sz="3400" dirty="0"/>
              <a:t> </a:t>
            </a:r>
            <a:r>
              <a:rPr lang="en-US" sz="3400" dirty="0" err="1"/>
              <a:t>altra</a:t>
            </a:r>
            <a:r>
              <a:rPr lang="en-US" sz="3400" dirty="0"/>
              <a:t> </a:t>
            </a:r>
            <a:r>
              <a:rPr lang="en-US" sz="3400" dirty="0" err="1"/>
              <a:t>opinione</a:t>
            </a:r>
            <a:r>
              <a:rPr lang="en-US" sz="3400" dirty="0"/>
              <a:t>, </a:t>
            </a:r>
            <a:r>
              <a:rPr lang="en-US" sz="3400" dirty="0" err="1"/>
              <a:t>l’origine</a:t>
            </a:r>
            <a:r>
              <a:rPr lang="en-US" sz="3400" dirty="0"/>
              <a:t> </a:t>
            </a:r>
            <a:r>
              <a:rPr lang="en-US" sz="3400" dirty="0" err="1"/>
              <a:t>nazionale</a:t>
            </a:r>
            <a:r>
              <a:rPr lang="en-US" sz="3400" dirty="0"/>
              <a:t> o </a:t>
            </a:r>
            <a:r>
              <a:rPr lang="en-US" sz="3400" dirty="0" err="1"/>
              <a:t>sociale</a:t>
            </a:r>
            <a:r>
              <a:rPr lang="en-US" sz="3400" dirty="0"/>
              <a:t>, la </a:t>
            </a:r>
            <a:r>
              <a:rPr lang="en-US" sz="3400" dirty="0" err="1"/>
              <a:t>condizione</a:t>
            </a:r>
            <a:r>
              <a:rPr lang="en-US" sz="3400" dirty="0"/>
              <a:t> </a:t>
            </a:r>
            <a:r>
              <a:rPr lang="en-US" sz="3400" dirty="0" err="1"/>
              <a:t>economica</a:t>
            </a:r>
            <a:r>
              <a:rPr lang="en-US" sz="3400" dirty="0"/>
              <a:t>, la </a:t>
            </a:r>
            <a:r>
              <a:rPr lang="en-US" sz="3400" dirty="0" err="1"/>
              <a:t>nascita</a:t>
            </a:r>
            <a:r>
              <a:rPr lang="en-US" sz="3400" dirty="0"/>
              <a:t> o </a:t>
            </a:r>
            <a:r>
              <a:rPr lang="en-US" sz="3400" dirty="0" err="1"/>
              <a:t>qualsiasi</a:t>
            </a:r>
            <a:r>
              <a:rPr lang="en-US" sz="3400" dirty="0"/>
              <a:t> </a:t>
            </a:r>
            <a:r>
              <a:rPr lang="en-US" sz="3400" dirty="0" err="1"/>
              <a:t>altra</a:t>
            </a:r>
            <a:r>
              <a:rPr lang="en-US" sz="3400" dirty="0"/>
              <a:t> </a:t>
            </a:r>
            <a:r>
              <a:rPr lang="en-US" sz="3400" dirty="0" err="1"/>
              <a:t>condizione</a:t>
            </a:r>
            <a:r>
              <a:rPr lang="en-US" sz="3400" dirty="0"/>
              <a:t>.</a:t>
            </a:r>
            <a:endParaRPr lang="it-IT" sz="4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Patto sui diritti civili e politici</a:t>
            </a:r>
          </a:p>
          <a:p>
            <a:pPr algn="ctr">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2, par. 4</a:t>
            </a:r>
          </a:p>
        </p:txBody>
      </p:sp>
    </p:spTree>
    <p:extLst>
      <p:ext uri="{BB962C8B-B14F-4D97-AF65-F5344CB8AC3E}">
        <p14:creationId xmlns:p14="http://schemas.microsoft.com/office/powerpoint/2010/main" val="3212653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326382"/>
            <a:ext cx="10515600" cy="5235783"/>
          </a:xfrm>
        </p:spPr>
        <p:txBody>
          <a:bodyPr vert="horz" lIns="91440" tIns="45720" rIns="91440" bIns="45720" rtlCol="0">
            <a:normAutofit fontScale="92500" lnSpcReduction="10000"/>
          </a:bodyPr>
          <a:lstStyle/>
          <a:p>
            <a:pPr marL="0" indent="0" algn="just">
              <a:buNone/>
            </a:pPr>
            <a:r>
              <a:rPr lang="it-IT" sz="2400" dirty="0"/>
              <a:t>167. Secondo quanto riportato dal Gruppo di esperti, da testimoni oculari, tra cui capi e combattenti di gruppi armati, da funzionari dello Stato convenuto e da fonti diplomatiche, è segnalata la presenza di truppe delle RDF nelle zone di confine, nelle città occupate dall'M23 e nelle nuove postazioni delle RDF e dell'M23, tra cui </a:t>
            </a:r>
            <a:r>
              <a:rPr lang="it-IT" sz="2400" dirty="0" err="1"/>
              <a:t>Kishehe</a:t>
            </a:r>
            <a:r>
              <a:rPr lang="it-IT" sz="2400" dirty="0"/>
              <a:t> e </a:t>
            </a:r>
            <a:r>
              <a:rPr lang="it-IT" sz="2400" dirty="0" err="1"/>
              <a:t>Bambu</a:t>
            </a:r>
            <a:r>
              <a:rPr lang="it-IT" sz="2400" dirty="0"/>
              <a:t>, Rutshuru, nella zona di </a:t>
            </a:r>
            <a:r>
              <a:rPr lang="it-IT" sz="2400" dirty="0" err="1"/>
              <a:t>Mushaki</a:t>
            </a:r>
            <a:r>
              <a:rPr lang="it-IT" sz="2400" dirty="0"/>
              <a:t>. Nel febbraio e marzo 2023, i soldati dell'Undicesimo Battaglione delle Forze di Difesa Russe (RDF) erano presenti nell'area.</a:t>
            </a:r>
          </a:p>
          <a:p>
            <a:pPr marL="0" indent="0" algn="just">
              <a:buNone/>
            </a:pPr>
            <a:r>
              <a:rPr lang="it-IT" sz="2400" dirty="0"/>
              <a:t>168. In sintesi, […] vi sono prove sostanziali per stabilire il coinvolgimento diretto delle RDF sul territorio dello Stato ricorrente a sostegno dell'M23 e per accertare la fornitura di armi, munizioni e uniformi al suddetto gruppo armato.</a:t>
            </a:r>
          </a:p>
          <a:p>
            <a:pPr marL="0" indent="0" algn="just">
              <a:buNone/>
            </a:pPr>
            <a:r>
              <a:rPr lang="it-IT" sz="2400" dirty="0"/>
              <a:t>169. Alla luce di quanto precede, </a:t>
            </a:r>
            <a:r>
              <a:rPr lang="it-IT" sz="2400" b="1" dirty="0"/>
              <a:t>il coinvolgimento delle RDF nel conflitto tra l'M23 e le FARDC è accertato</a:t>
            </a:r>
            <a:r>
              <a:rPr lang="it-IT" sz="2400" dirty="0"/>
              <a:t>. È altresì accertato che tale coinvolgimento ha avuto un impatto sulle ostilità. […]</a:t>
            </a:r>
          </a:p>
          <a:p>
            <a:pPr marL="0" indent="0" algn="just">
              <a:buNone/>
            </a:pPr>
            <a:r>
              <a:rPr lang="it-IT" sz="2400" dirty="0"/>
              <a:t>170. Di conseguenza, </a:t>
            </a:r>
            <a:r>
              <a:rPr lang="it-IT" sz="2400" b="1" dirty="0"/>
              <a:t>la Corte dichiara che l'esercizio da parte dello Stato convenuto della sua giurisdizione extraterritoriale è incontestabile</a:t>
            </a:r>
            <a:r>
              <a:rPr lang="it-IT" sz="2400" dirty="0"/>
              <a:t>. In tali circostanze, la Corte respinge l'eccezione di mancanza di giurisdizione territoriale e conferma pertanto la propria giurisdizione.</a:t>
            </a:r>
            <a:endParaRPr lang="it-IT" sz="1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rPr>
              <a:t>Posizione della Corte africana</a:t>
            </a:r>
          </a:p>
        </p:txBody>
      </p:sp>
      <p:sp>
        <p:nvSpPr>
          <p:cNvPr id="2" name="CasellaDiTesto 1">
            <a:extLst>
              <a:ext uri="{FF2B5EF4-FFF2-40B4-BE49-F238E27FC236}">
                <a16:creationId xmlns:a16="http://schemas.microsoft.com/office/drawing/2014/main" id="{64FD9031-C783-93F0-00ED-0806C7948CEE}"/>
              </a:ext>
            </a:extLst>
          </p:cNvPr>
          <p:cNvSpPr txBox="1"/>
          <p:nvPr/>
        </p:nvSpPr>
        <p:spPr>
          <a:xfrm>
            <a:off x="8199455" y="100484"/>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0562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70000" lnSpcReduction="20000"/>
          </a:bodyPr>
          <a:lstStyle/>
          <a:p>
            <a:pPr marL="0" indent="0" algn="just">
              <a:buNone/>
            </a:pPr>
            <a:endParaRPr lang="en-US" sz="3400" dirty="0"/>
          </a:p>
          <a:p>
            <a:pPr marL="0" indent="0" algn="just">
              <a:buNone/>
            </a:pPr>
            <a:r>
              <a:rPr lang="en-US" sz="5100" dirty="0" err="1"/>
              <a:t>Gli</a:t>
            </a:r>
            <a:r>
              <a:rPr lang="en-US" sz="5100" dirty="0"/>
              <a:t> </a:t>
            </a:r>
            <a:r>
              <a:rPr lang="en-US" sz="5100" dirty="0" err="1"/>
              <a:t>Stati</a:t>
            </a:r>
            <a:r>
              <a:rPr lang="en-US" sz="5100" dirty="0"/>
              <a:t> </a:t>
            </a:r>
            <a:r>
              <a:rPr lang="en-US" sz="5100" dirty="0" err="1"/>
              <a:t>Parte</a:t>
            </a:r>
            <a:r>
              <a:rPr lang="en-US" sz="5100" dirty="0"/>
              <a:t> </a:t>
            </a:r>
            <a:r>
              <a:rPr lang="en-US" sz="5100" dirty="0" err="1"/>
              <a:t>sono</a:t>
            </a:r>
            <a:r>
              <a:rPr lang="en-US" sz="5100" dirty="0"/>
              <a:t> tenuti, ai sensi </a:t>
            </a:r>
            <a:r>
              <a:rPr lang="en-US" sz="5100" dirty="0" err="1"/>
              <a:t>dell’articolo</a:t>
            </a:r>
            <a:r>
              <a:rPr lang="en-US" sz="5100" dirty="0"/>
              <a:t> 2, </a:t>
            </a:r>
            <a:r>
              <a:rPr lang="en-US" sz="5100" dirty="0" err="1"/>
              <a:t>paragrafo</a:t>
            </a:r>
            <a:r>
              <a:rPr lang="en-US" sz="5100" dirty="0"/>
              <a:t> 1, a </a:t>
            </a:r>
            <a:r>
              <a:rPr lang="en-US" sz="5100" dirty="0" err="1"/>
              <a:t>rispettare</a:t>
            </a:r>
            <a:r>
              <a:rPr lang="en-US" sz="5100" dirty="0"/>
              <a:t> e </a:t>
            </a:r>
            <a:r>
              <a:rPr lang="en-US" sz="5100" dirty="0" err="1"/>
              <a:t>garantire</a:t>
            </a:r>
            <a:r>
              <a:rPr lang="en-US" sz="5100" dirty="0"/>
              <a:t> </a:t>
            </a:r>
            <a:r>
              <a:rPr lang="en-US" sz="5100" dirty="0" err="1"/>
              <a:t>i</a:t>
            </a:r>
            <a:r>
              <a:rPr lang="en-US" sz="5100" dirty="0"/>
              <a:t> </a:t>
            </a:r>
            <a:r>
              <a:rPr lang="en-US" sz="5100" dirty="0" err="1"/>
              <a:t>diritti</a:t>
            </a:r>
            <a:r>
              <a:rPr lang="en-US" sz="5100" dirty="0"/>
              <a:t> del </a:t>
            </a:r>
            <a:r>
              <a:rPr lang="en-US" sz="5100" dirty="0" err="1"/>
              <a:t>Patto</a:t>
            </a:r>
            <a:r>
              <a:rPr lang="en-US" sz="5100" dirty="0"/>
              <a:t> </a:t>
            </a:r>
            <a:r>
              <a:rPr lang="en-US" sz="5100" dirty="0" err="1"/>
              <a:t>nei</a:t>
            </a:r>
            <a:r>
              <a:rPr lang="en-US" sz="5100" dirty="0"/>
              <a:t> </a:t>
            </a:r>
            <a:r>
              <a:rPr lang="en-US" sz="5100" dirty="0" err="1"/>
              <a:t>confronti</a:t>
            </a:r>
            <a:r>
              <a:rPr lang="en-US" sz="5100" dirty="0"/>
              <a:t> di </a:t>
            </a:r>
            <a:r>
              <a:rPr lang="en-US" sz="5100" dirty="0" err="1"/>
              <a:t>tutte</a:t>
            </a:r>
            <a:r>
              <a:rPr lang="en-US" sz="5100" dirty="0"/>
              <a:t> le </a:t>
            </a:r>
            <a:r>
              <a:rPr lang="en-US" sz="5100" dirty="0" err="1"/>
              <a:t>persone</a:t>
            </a:r>
            <a:r>
              <a:rPr lang="en-US" sz="5100" dirty="0"/>
              <a:t> </a:t>
            </a:r>
            <a:r>
              <a:rPr lang="en-US" sz="5100" dirty="0" err="1"/>
              <a:t>che</a:t>
            </a:r>
            <a:r>
              <a:rPr lang="en-US" sz="5100" dirty="0"/>
              <a:t> </a:t>
            </a:r>
            <a:r>
              <a:rPr lang="en-US" sz="5100" dirty="0" err="1"/>
              <a:t>possono</a:t>
            </a:r>
            <a:r>
              <a:rPr lang="en-US" sz="5100" dirty="0"/>
              <a:t> </a:t>
            </a:r>
            <a:r>
              <a:rPr lang="en-US" sz="5100" dirty="0" err="1"/>
              <a:t>trovarsi</a:t>
            </a:r>
            <a:r>
              <a:rPr lang="en-US" sz="5100" dirty="0"/>
              <a:t> </a:t>
            </a:r>
            <a:r>
              <a:rPr lang="en-US" sz="5100" dirty="0" err="1"/>
              <a:t>nel</a:t>
            </a:r>
            <a:r>
              <a:rPr lang="en-US" sz="5100" dirty="0"/>
              <a:t> </a:t>
            </a:r>
            <a:r>
              <a:rPr lang="en-US" sz="5100" dirty="0" err="1"/>
              <a:t>loro</a:t>
            </a:r>
            <a:r>
              <a:rPr lang="en-US" sz="5100" dirty="0"/>
              <a:t> </a:t>
            </a:r>
            <a:r>
              <a:rPr lang="en-US" sz="5100" dirty="0" err="1"/>
              <a:t>territorio</a:t>
            </a:r>
            <a:r>
              <a:rPr lang="en-US" sz="5100" dirty="0"/>
              <a:t> e di </a:t>
            </a:r>
            <a:r>
              <a:rPr lang="en-US" sz="5100" dirty="0" err="1"/>
              <a:t>tutte</a:t>
            </a:r>
            <a:r>
              <a:rPr lang="en-US" sz="5100" dirty="0"/>
              <a:t> le </a:t>
            </a:r>
            <a:r>
              <a:rPr lang="en-US" sz="5100" dirty="0" err="1"/>
              <a:t>persone</a:t>
            </a:r>
            <a:r>
              <a:rPr lang="en-US" sz="5100" dirty="0"/>
              <a:t> </a:t>
            </a:r>
            <a:r>
              <a:rPr lang="en-US" sz="5100" dirty="0" err="1"/>
              <a:t>soggette</a:t>
            </a:r>
            <a:r>
              <a:rPr lang="en-US" sz="5100" dirty="0"/>
              <a:t> </a:t>
            </a:r>
            <a:r>
              <a:rPr lang="en-US" sz="5100" dirty="0" err="1"/>
              <a:t>alla</a:t>
            </a:r>
            <a:r>
              <a:rPr lang="en-US" sz="5100" dirty="0"/>
              <a:t> </a:t>
            </a:r>
            <a:r>
              <a:rPr lang="en-US" sz="5100" dirty="0" err="1"/>
              <a:t>loro</a:t>
            </a:r>
            <a:r>
              <a:rPr lang="en-US" sz="5100" dirty="0"/>
              <a:t> </a:t>
            </a:r>
            <a:r>
              <a:rPr lang="en-US" sz="5100" dirty="0" err="1"/>
              <a:t>giurisdizione</a:t>
            </a:r>
            <a:r>
              <a:rPr lang="en-US" sz="5100" dirty="0"/>
              <a:t>. </a:t>
            </a:r>
            <a:r>
              <a:rPr lang="en-US" sz="5100" dirty="0" err="1"/>
              <a:t>Ciò</a:t>
            </a:r>
            <a:r>
              <a:rPr lang="en-US" sz="5100" dirty="0"/>
              <a:t> </a:t>
            </a:r>
            <a:r>
              <a:rPr lang="en-US" sz="5100" dirty="0" err="1"/>
              <a:t>significa</a:t>
            </a:r>
            <a:r>
              <a:rPr lang="en-US" sz="5100" dirty="0"/>
              <a:t> </a:t>
            </a:r>
            <a:r>
              <a:rPr lang="en-US" sz="5100" dirty="0" err="1"/>
              <a:t>che</a:t>
            </a:r>
            <a:r>
              <a:rPr lang="en-US" sz="5100" dirty="0"/>
              <a:t> uno </a:t>
            </a:r>
            <a:r>
              <a:rPr lang="en-US" sz="5100" dirty="0" err="1"/>
              <a:t>Stato</a:t>
            </a:r>
            <a:r>
              <a:rPr lang="en-US" sz="5100" dirty="0"/>
              <a:t> </a:t>
            </a:r>
            <a:r>
              <a:rPr lang="en-US" sz="5100" dirty="0" err="1"/>
              <a:t>Parte</a:t>
            </a:r>
            <a:r>
              <a:rPr lang="en-US" sz="5100" dirty="0"/>
              <a:t> </a:t>
            </a:r>
            <a:r>
              <a:rPr lang="en-US" sz="5100" dirty="0" err="1"/>
              <a:t>deve</a:t>
            </a:r>
            <a:r>
              <a:rPr lang="en-US" sz="5100" dirty="0"/>
              <a:t> </a:t>
            </a:r>
            <a:r>
              <a:rPr lang="en-US" sz="5100" dirty="0" err="1"/>
              <a:t>rispettare</a:t>
            </a:r>
            <a:r>
              <a:rPr lang="en-US" sz="5100" dirty="0"/>
              <a:t> e </a:t>
            </a:r>
            <a:r>
              <a:rPr lang="en-US" sz="5100" dirty="0" err="1"/>
              <a:t>garantire</a:t>
            </a:r>
            <a:r>
              <a:rPr lang="en-US" sz="5100" dirty="0"/>
              <a:t> </a:t>
            </a:r>
            <a:r>
              <a:rPr lang="en-US" sz="5100" dirty="0" err="1"/>
              <a:t>i</a:t>
            </a:r>
            <a:r>
              <a:rPr lang="en-US" sz="5100" dirty="0"/>
              <a:t> </a:t>
            </a:r>
            <a:r>
              <a:rPr lang="en-US" sz="5100" dirty="0" err="1"/>
              <a:t>diritti</a:t>
            </a:r>
            <a:r>
              <a:rPr lang="en-US" sz="5100" dirty="0"/>
              <a:t> </a:t>
            </a:r>
            <a:r>
              <a:rPr lang="en-US" sz="5100" dirty="0" err="1"/>
              <a:t>stabiliti</a:t>
            </a:r>
            <a:r>
              <a:rPr lang="en-US" sz="5100" dirty="0"/>
              <a:t> </a:t>
            </a:r>
            <a:r>
              <a:rPr lang="en-US" sz="5100" dirty="0" err="1"/>
              <a:t>nel</a:t>
            </a:r>
            <a:r>
              <a:rPr lang="en-US" sz="5100" dirty="0"/>
              <a:t> </a:t>
            </a:r>
            <a:r>
              <a:rPr lang="en-US" sz="5100" dirty="0" err="1"/>
              <a:t>Patto</a:t>
            </a:r>
            <a:r>
              <a:rPr lang="en-US" sz="5100" dirty="0"/>
              <a:t> </a:t>
            </a:r>
            <a:r>
              <a:rPr lang="en-US" sz="5100" b="1" dirty="0"/>
              <a:t>verso </a:t>
            </a:r>
            <a:r>
              <a:rPr lang="en-US" sz="5100" b="1" dirty="0" err="1"/>
              <a:t>chiunque</a:t>
            </a:r>
            <a:r>
              <a:rPr lang="en-US" sz="5100" b="1" dirty="0"/>
              <a:t> </a:t>
            </a:r>
            <a:r>
              <a:rPr lang="en-US" sz="5100" b="1" dirty="0" err="1"/>
              <a:t>si</a:t>
            </a:r>
            <a:r>
              <a:rPr lang="en-US" sz="5100" b="1" dirty="0"/>
              <a:t> </a:t>
            </a:r>
            <a:r>
              <a:rPr lang="en-US" sz="5100" b="1" dirty="0" err="1"/>
              <a:t>trovi</a:t>
            </a:r>
            <a:r>
              <a:rPr lang="en-US" sz="5100" b="1" dirty="0"/>
              <a:t> </a:t>
            </a:r>
            <a:r>
              <a:rPr lang="en-US" sz="5100" b="1" dirty="0" err="1"/>
              <a:t>nel</a:t>
            </a:r>
            <a:r>
              <a:rPr lang="en-US" sz="5100" b="1" dirty="0"/>
              <a:t> </a:t>
            </a:r>
            <a:r>
              <a:rPr lang="en-US" sz="5100" b="1" dirty="0" err="1"/>
              <a:t>potere</a:t>
            </a:r>
            <a:r>
              <a:rPr lang="en-US" sz="5100" b="1" dirty="0"/>
              <a:t> o </a:t>
            </a:r>
            <a:r>
              <a:rPr lang="en-US" sz="5100" b="1" dirty="0" err="1"/>
              <a:t>nel</a:t>
            </a:r>
            <a:r>
              <a:rPr lang="en-US" sz="5100" b="1" dirty="0"/>
              <a:t> </a:t>
            </a:r>
            <a:r>
              <a:rPr lang="en-US" sz="5100" b="1" dirty="0" err="1"/>
              <a:t>controllo</a:t>
            </a:r>
            <a:r>
              <a:rPr lang="en-US" sz="5100" b="1" dirty="0"/>
              <a:t> </a:t>
            </a:r>
            <a:r>
              <a:rPr lang="en-US" sz="5100" b="1" dirty="0" err="1"/>
              <a:t>effettivo</a:t>
            </a:r>
            <a:r>
              <a:rPr lang="en-US" sz="5100" b="1" dirty="0"/>
              <a:t> di tale </a:t>
            </a:r>
            <a:r>
              <a:rPr lang="en-US" sz="5100" b="1" dirty="0" err="1"/>
              <a:t>Stato</a:t>
            </a:r>
            <a:r>
              <a:rPr lang="en-US" sz="5100" b="1" dirty="0"/>
              <a:t> </a:t>
            </a:r>
            <a:r>
              <a:rPr lang="en-US" sz="5100" b="1" dirty="0" err="1"/>
              <a:t>Parte</a:t>
            </a:r>
            <a:r>
              <a:rPr lang="en-US" sz="5100" b="1" dirty="0"/>
              <a:t>, </a:t>
            </a:r>
            <a:r>
              <a:rPr lang="en-US" sz="5100" b="1" dirty="0" err="1"/>
              <a:t>anche</a:t>
            </a:r>
            <a:r>
              <a:rPr lang="en-US" sz="5100" b="1" dirty="0"/>
              <a:t> se non </a:t>
            </a:r>
            <a:r>
              <a:rPr lang="en-US" sz="5100" b="1" dirty="0" err="1"/>
              <a:t>si</a:t>
            </a:r>
            <a:r>
              <a:rPr lang="en-US" sz="5100" b="1" dirty="0"/>
              <a:t> </a:t>
            </a:r>
            <a:r>
              <a:rPr lang="en-US" sz="5100" b="1" dirty="0" err="1"/>
              <a:t>trova</a:t>
            </a:r>
            <a:r>
              <a:rPr lang="en-US" sz="5100" b="1" dirty="0"/>
              <a:t> </a:t>
            </a:r>
            <a:r>
              <a:rPr lang="en-US" sz="5100" b="1" dirty="0" err="1"/>
              <a:t>nel</a:t>
            </a:r>
            <a:r>
              <a:rPr lang="en-US" sz="5100" b="1" dirty="0"/>
              <a:t> </a:t>
            </a:r>
            <a:r>
              <a:rPr lang="en-US" sz="5100" b="1" dirty="0" err="1"/>
              <a:t>territorio</a:t>
            </a:r>
            <a:r>
              <a:rPr lang="en-US" sz="5100" b="1" dirty="0"/>
              <a:t> </a:t>
            </a:r>
            <a:r>
              <a:rPr lang="en-US" sz="5100" b="1" dirty="0" err="1"/>
              <a:t>dello</a:t>
            </a:r>
            <a:r>
              <a:rPr lang="en-US" sz="5100" b="1" dirty="0"/>
              <a:t> </a:t>
            </a:r>
            <a:r>
              <a:rPr lang="en-US" sz="5100" b="1" dirty="0" err="1"/>
              <a:t>Stato</a:t>
            </a:r>
            <a:r>
              <a:rPr lang="en-US" sz="5100" b="1" dirty="0"/>
              <a:t> </a:t>
            </a:r>
            <a:r>
              <a:rPr lang="en-US" sz="5100" b="1" dirty="0" err="1"/>
              <a:t>Parte</a:t>
            </a:r>
            <a:r>
              <a:rPr lang="en-US" sz="5100" dirty="0"/>
              <a:t>.</a:t>
            </a:r>
            <a:endParaRPr lang="it-IT" sz="67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Human </a:t>
            </a:r>
            <a:r>
              <a:rPr lang="it-IT" sz="4000" dirty="0" err="1"/>
              <a:t>Rights</a:t>
            </a:r>
            <a:r>
              <a:rPr lang="it-IT" sz="4000" dirty="0"/>
              <a:t> Committee</a:t>
            </a:r>
          </a:p>
          <a:p>
            <a:pPr algn="ctr">
              <a:defRPr/>
            </a:pPr>
            <a:r>
              <a:rPr lang="it-IT" sz="4000" dirty="0"/>
              <a:t>General </a:t>
            </a:r>
            <a:r>
              <a:rPr lang="it-IT" sz="4000" dirty="0" err="1"/>
              <a:t>Comment</a:t>
            </a:r>
            <a:r>
              <a:rPr lang="it-IT" sz="4000" dirty="0"/>
              <a:t> 31</a:t>
            </a:r>
          </a:p>
        </p:txBody>
      </p:sp>
    </p:spTree>
    <p:extLst>
      <p:ext uri="{BB962C8B-B14F-4D97-AF65-F5344CB8AC3E}">
        <p14:creationId xmlns:p14="http://schemas.microsoft.com/office/powerpoint/2010/main" val="206941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70000" lnSpcReduction="20000"/>
          </a:bodyPr>
          <a:lstStyle/>
          <a:p>
            <a:pPr marL="0" indent="0" algn="just">
              <a:buNone/>
            </a:pPr>
            <a:endParaRPr lang="en-US" sz="3400" dirty="0"/>
          </a:p>
          <a:p>
            <a:pPr marL="0" indent="0" algn="just">
              <a:buNone/>
            </a:pPr>
            <a:r>
              <a:rPr lang="en-US" sz="5700" dirty="0" err="1"/>
              <a:t>Questo</a:t>
            </a:r>
            <a:r>
              <a:rPr lang="en-US" sz="5700" dirty="0"/>
              <a:t> principio </a:t>
            </a:r>
            <a:r>
              <a:rPr lang="en-US" sz="5700" dirty="0" err="1"/>
              <a:t>si</a:t>
            </a:r>
            <a:r>
              <a:rPr lang="en-US" sz="5700" dirty="0"/>
              <a:t> </a:t>
            </a:r>
            <a:r>
              <a:rPr lang="en-US" sz="5700" dirty="0" err="1"/>
              <a:t>applica</a:t>
            </a:r>
            <a:r>
              <a:rPr lang="en-US" sz="5700" dirty="0"/>
              <a:t> </a:t>
            </a:r>
            <a:r>
              <a:rPr lang="en-US" sz="5700" dirty="0" err="1"/>
              <a:t>anche</a:t>
            </a:r>
            <a:r>
              <a:rPr lang="en-US" sz="5700" dirty="0"/>
              <a:t> a </a:t>
            </a:r>
            <a:r>
              <a:rPr lang="en-US" sz="5700" b="1" dirty="0" err="1"/>
              <a:t>coloro</a:t>
            </a:r>
            <a:r>
              <a:rPr lang="en-US" sz="5700" b="1" dirty="0"/>
              <a:t> </a:t>
            </a:r>
            <a:r>
              <a:rPr lang="en-US" sz="5700" b="1" dirty="0" err="1"/>
              <a:t>che</a:t>
            </a:r>
            <a:r>
              <a:rPr lang="en-US" sz="5700" b="1" dirty="0"/>
              <a:t> </a:t>
            </a:r>
            <a:r>
              <a:rPr lang="en-US" sz="5700" b="1" dirty="0" err="1"/>
              <a:t>sono</a:t>
            </a:r>
            <a:r>
              <a:rPr lang="en-US" sz="5700" b="1" dirty="0"/>
              <a:t> sotto il </a:t>
            </a:r>
            <a:r>
              <a:rPr lang="en-US" sz="5700" b="1" dirty="0" err="1"/>
              <a:t>potere</a:t>
            </a:r>
            <a:r>
              <a:rPr lang="en-US" sz="5700" b="1" dirty="0"/>
              <a:t> o il </a:t>
            </a:r>
            <a:r>
              <a:rPr lang="en-US" sz="5700" b="1" dirty="0" err="1"/>
              <a:t>controllo</a:t>
            </a:r>
            <a:r>
              <a:rPr lang="en-US" sz="5700" b="1" dirty="0"/>
              <a:t> </a:t>
            </a:r>
            <a:r>
              <a:rPr lang="en-US" sz="5700" b="1" dirty="0" err="1"/>
              <a:t>effettivo</a:t>
            </a:r>
            <a:r>
              <a:rPr lang="en-US" sz="5700" b="1" dirty="0"/>
              <a:t> </a:t>
            </a:r>
            <a:r>
              <a:rPr lang="en-US" sz="5700" b="1" dirty="0" err="1"/>
              <a:t>delle</a:t>
            </a:r>
            <a:r>
              <a:rPr lang="en-US" sz="5700" b="1" dirty="0"/>
              <a:t> </a:t>
            </a:r>
            <a:r>
              <a:rPr lang="en-US" sz="5700" b="1" dirty="0" err="1"/>
              <a:t>forze</a:t>
            </a:r>
            <a:r>
              <a:rPr lang="en-US" sz="5700" b="1" dirty="0"/>
              <a:t> di uno </a:t>
            </a:r>
            <a:r>
              <a:rPr lang="en-US" sz="5700" b="1" dirty="0" err="1"/>
              <a:t>Stato</a:t>
            </a:r>
            <a:r>
              <a:rPr lang="en-US" sz="5700" b="1" dirty="0"/>
              <a:t> </a:t>
            </a:r>
            <a:r>
              <a:rPr lang="en-US" sz="5700" b="1" dirty="0" err="1"/>
              <a:t>Parte</a:t>
            </a:r>
            <a:r>
              <a:rPr lang="en-US" sz="5700" b="1" dirty="0"/>
              <a:t> </a:t>
            </a:r>
            <a:r>
              <a:rPr lang="en-US" sz="5700" b="1" dirty="0" err="1"/>
              <a:t>che</a:t>
            </a:r>
            <a:r>
              <a:rPr lang="en-US" sz="5700" b="1" dirty="0"/>
              <a:t> </a:t>
            </a:r>
            <a:r>
              <a:rPr lang="en-US" sz="5700" b="1" dirty="0" err="1"/>
              <a:t>agiscono</a:t>
            </a:r>
            <a:r>
              <a:rPr lang="en-US" sz="5700" b="1" dirty="0"/>
              <a:t> al di </a:t>
            </a:r>
            <a:r>
              <a:rPr lang="en-US" sz="5700" b="1" dirty="0" err="1"/>
              <a:t>fuori</a:t>
            </a:r>
            <a:r>
              <a:rPr lang="en-US" sz="5700" b="1" dirty="0"/>
              <a:t> del </a:t>
            </a:r>
            <a:r>
              <a:rPr lang="en-US" sz="5700" b="1" dirty="0" err="1"/>
              <a:t>suo</a:t>
            </a:r>
            <a:r>
              <a:rPr lang="en-US" sz="5700" b="1" dirty="0"/>
              <a:t> </a:t>
            </a:r>
            <a:r>
              <a:rPr lang="en-US" sz="5700" b="1" dirty="0" err="1"/>
              <a:t>territorio</a:t>
            </a:r>
            <a:r>
              <a:rPr lang="en-US" sz="5700" dirty="0"/>
              <a:t>, </a:t>
            </a:r>
            <a:r>
              <a:rPr lang="en-US" sz="5700" dirty="0" err="1"/>
              <a:t>indipendentemente</a:t>
            </a:r>
            <a:r>
              <a:rPr lang="en-US" sz="5700" dirty="0"/>
              <a:t> </a:t>
            </a:r>
            <a:r>
              <a:rPr lang="en-US" sz="5700" dirty="0" err="1"/>
              <a:t>dalle</a:t>
            </a:r>
            <a:r>
              <a:rPr lang="en-US" sz="5700" dirty="0"/>
              <a:t> </a:t>
            </a:r>
            <a:r>
              <a:rPr lang="en-US" sz="5700" dirty="0" err="1"/>
              <a:t>circostanze</a:t>
            </a:r>
            <a:r>
              <a:rPr lang="en-US" sz="5700" dirty="0"/>
              <a:t> in cui tale </a:t>
            </a:r>
            <a:r>
              <a:rPr lang="en-US" sz="5700" dirty="0" err="1"/>
              <a:t>potere</a:t>
            </a:r>
            <a:r>
              <a:rPr lang="en-US" sz="5700" dirty="0"/>
              <a:t> o </a:t>
            </a:r>
            <a:r>
              <a:rPr lang="en-US" sz="5700" dirty="0" err="1"/>
              <a:t>controllo</a:t>
            </a:r>
            <a:r>
              <a:rPr lang="en-US" sz="5700" dirty="0"/>
              <a:t> </a:t>
            </a:r>
            <a:r>
              <a:rPr lang="en-US" sz="5700" dirty="0" err="1"/>
              <a:t>effettivo</a:t>
            </a:r>
            <a:r>
              <a:rPr lang="en-US" sz="5700" dirty="0"/>
              <a:t> </a:t>
            </a:r>
            <a:r>
              <a:rPr lang="en-US" sz="5700" dirty="0" err="1"/>
              <a:t>è</a:t>
            </a:r>
            <a:r>
              <a:rPr lang="en-US" sz="5700" dirty="0"/>
              <a:t> </a:t>
            </a:r>
            <a:r>
              <a:rPr lang="en-US" sz="5700" dirty="0" err="1"/>
              <a:t>stato</a:t>
            </a:r>
            <a:r>
              <a:rPr lang="en-US" sz="5700" dirty="0"/>
              <a:t> </a:t>
            </a:r>
            <a:r>
              <a:rPr lang="en-US" sz="5700" dirty="0" err="1"/>
              <a:t>ottenuto</a:t>
            </a:r>
            <a:r>
              <a:rPr lang="en-US" sz="5700" dirty="0"/>
              <a:t>, come le </a:t>
            </a:r>
            <a:r>
              <a:rPr lang="en-US" sz="5700" dirty="0" err="1"/>
              <a:t>forze</a:t>
            </a:r>
            <a:r>
              <a:rPr lang="en-US" sz="5700" dirty="0"/>
              <a:t> </a:t>
            </a:r>
            <a:r>
              <a:rPr lang="en-US" sz="5700" dirty="0" err="1"/>
              <a:t>che</a:t>
            </a:r>
            <a:r>
              <a:rPr lang="en-US" sz="5700" dirty="0"/>
              <a:t> </a:t>
            </a:r>
            <a:r>
              <a:rPr lang="en-US" sz="5700" dirty="0" err="1"/>
              <a:t>costituiscono</a:t>
            </a:r>
            <a:r>
              <a:rPr lang="en-US" sz="5700" dirty="0"/>
              <a:t> un </a:t>
            </a:r>
            <a:r>
              <a:rPr lang="en-US" sz="5700" dirty="0" err="1"/>
              <a:t>contingente</a:t>
            </a:r>
            <a:r>
              <a:rPr lang="en-US" sz="5700" dirty="0"/>
              <a:t> </a:t>
            </a:r>
            <a:r>
              <a:rPr lang="en-US" sz="5700" dirty="0" err="1"/>
              <a:t>nazionale</a:t>
            </a:r>
            <a:r>
              <a:rPr lang="en-US" sz="5700" dirty="0"/>
              <a:t> di uno </a:t>
            </a:r>
            <a:r>
              <a:rPr lang="en-US" sz="5700" dirty="0" err="1"/>
              <a:t>Stato</a:t>
            </a:r>
            <a:r>
              <a:rPr lang="en-US" sz="5700" dirty="0"/>
              <a:t> </a:t>
            </a:r>
            <a:r>
              <a:rPr lang="en-US" sz="5700" dirty="0" err="1"/>
              <a:t>Parte</a:t>
            </a:r>
            <a:r>
              <a:rPr lang="en-US" sz="5700" dirty="0"/>
              <a:t> </a:t>
            </a:r>
            <a:r>
              <a:rPr lang="en-US" sz="5700" dirty="0" err="1"/>
              <a:t>assegnato</a:t>
            </a:r>
            <a:r>
              <a:rPr lang="en-US" sz="5700" dirty="0"/>
              <a:t> a </a:t>
            </a:r>
            <a:r>
              <a:rPr lang="en-US" sz="5700" dirty="0" err="1"/>
              <a:t>un'operazione</a:t>
            </a:r>
            <a:r>
              <a:rPr lang="en-US" sz="5700" dirty="0"/>
              <a:t> </a:t>
            </a:r>
            <a:r>
              <a:rPr lang="en-US" sz="5700" dirty="0" err="1"/>
              <a:t>internazionale</a:t>
            </a:r>
            <a:r>
              <a:rPr lang="en-US" sz="5700" dirty="0"/>
              <a:t> di </a:t>
            </a:r>
            <a:r>
              <a:rPr lang="en-US" sz="5700" dirty="0" err="1"/>
              <a:t>mantenimento</a:t>
            </a:r>
            <a:r>
              <a:rPr lang="en-US" sz="5700" dirty="0"/>
              <a:t> o </a:t>
            </a:r>
            <a:r>
              <a:rPr lang="en-US" sz="5700" dirty="0" err="1"/>
              <a:t>imposizione</a:t>
            </a:r>
            <a:r>
              <a:rPr lang="en-US" sz="5700" dirty="0"/>
              <a:t> </a:t>
            </a:r>
            <a:r>
              <a:rPr lang="en-US" sz="5700" dirty="0" err="1"/>
              <a:t>della</a:t>
            </a:r>
            <a:r>
              <a:rPr lang="en-US" sz="5700" dirty="0"/>
              <a:t> pace.</a:t>
            </a:r>
            <a:endParaRPr lang="it-IT" sz="69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algn="ctr">
              <a:defRPr/>
            </a:pPr>
            <a:r>
              <a:rPr lang="it-IT" sz="4000" dirty="0"/>
              <a:t>Human </a:t>
            </a:r>
            <a:r>
              <a:rPr lang="it-IT" sz="4000" dirty="0" err="1"/>
              <a:t>Rights</a:t>
            </a:r>
            <a:r>
              <a:rPr lang="it-IT" sz="4000" dirty="0"/>
              <a:t> Committee</a:t>
            </a:r>
          </a:p>
          <a:p>
            <a:pPr algn="ctr">
              <a:defRPr/>
            </a:pPr>
            <a:r>
              <a:rPr lang="it-IT" sz="4000" dirty="0"/>
              <a:t>General </a:t>
            </a:r>
            <a:r>
              <a:rPr lang="it-IT" sz="4000" dirty="0" err="1"/>
              <a:t>Comment</a:t>
            </a:r>
            <a:r>
              <a:rPr lang="it-IT" sz="4000" dirty="0"/>
              <a:t> N. 31</a:t>
            </a:r>
          </a:p>
        </p:txBody>
      </p:sp>
    </p:spTree>
    <p:extLst>
      <p:ext uri="{BB962C8B-B14F-4D97-AF65-F5344CB8AC3E}">
        <p14:creationId xmlns:p14="http://schemas.microsoft.com/office/powerpoint/2010/main" val="116025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729205" y="591343"/>
            <a:ext cx="10907085" cy="5765005"/>
          </a:xfrm>
        </p:spPr>
        <p:txBody>
          <a:bodyPr vert="horz" lIns="91440" tIns="45720" rIns="91440" bIns="45720" rtlCol="0">
            <a:normAutofit lnSpcReduction="10000"/>
          </a:bodyPr>
          <a:lstStyle/>
          <a:p>
            <a:pPr marL="0" indent="0" algn="ctr">
              <a:buNone/>
            </a:pPr>
            <a:r>
              <a:rPr lang="it-IT" sz="4400" dirty="0"/>
              <a:t>Applicazione extraterritoriale – basi giuridiche</a:t>
            </a:r>
          </a:p>
          <a:p>
            <a:pPr marL="0" indent="0" algn="just">
              <a:buNone/>
            </a:pPr>
            <a:endParaRPr lang="it-IT" sz="4400" dirty="0"/>
          </a:p>
          <a:p>
            <a:pPr marL="742950" indent="-742950" algn="just">
              <a:buFont typeface="+mj-lt"/>
              <a:buAutoNum type="arabicPeriod"/>
            </a:pPr>
            <a:r>
              <a:rPr lang="it-IT" sz="4400" b="1" dirty="0"/>
              <a:t>Controllo territoriale</a:t>
            </a:r>
          </a:p>
          <a:p>
            <a:pPr marL="1200150" lvl="1" indent="-742950" algn="just">
              <a:buFont typeface="+mj-lt"/>
              <a:buAutoNum type="alphaLcPeriod"/>
            </a:pPr>
            <a:r>
              <a:rPr lang="it-IT" sz="4000" dirty="0"/>
              <a:t>Occupazione militare</a:t>
            </a:r>
          </a:p>
          <a:p>
            <a:pPr marL="1200150" lvl="1" indent="-742950" algn="just">
              <a:buFont typeface="+mj-lt"/>
              <a:buAutoNum type="alphaLcPeriod"/>
            </a:pPr>
            <a:r>
              <a:rPr lang="it-IT" sz="4000" dirty="0"/>
              <a:t>Stati fantoccio</a:t>
            </a:r>
          </a:p>
          <a:p>
            <a:pPr marL="0" indent="0" algn="just">
              <a:buNone/>
            </a:pPr>
            <a:endParaRPr lang="it-IT" sz="4400" dirty="0"/>
          </a:p>
          <a:p>
            <a:pPr marL="742950" indent="-742950" algn="just">
              <a:buFont typeface="+mj-lt"/>
              <a:buAutoNum type="arabicPeriod" startAt="2"/>
            </a:pPr>
            <a:r>
              <a:rPr lang="it-IT" sz="4400" b="1" dirty="0"/>
              <a:t>Controllo personale</a:t>
            </a:r>
          </a:p>
          <a:p>
            <a:pPr marL="1200150" lvl="1" indent="-742950" algn="just">
              <a:buFont typeface="+mj-lt"/>
              <a:buAutoNum type="alphaLcPeriod"/>
            </a:pPr>
            <a:r>
              <a:rPr lang="it-IT" sz="4000" dirty="0"/>
              <a:t>Arresto o detenzione all’estero</a:t>
            </a:r>
          </a:p>
          <a:p>
            <a:pPr marL="1200150" lvl="1" indent="-742950" algn="just">
              <a:buFont typeface="+mj-lt"/>
              <a:buAutoNum type="alphaLcPeriod"/>
            </a:pPr>
            <a:r>
              <a:rPr lang="it-IT" sz="4000" dirty="0"/>
              <a:t>Controllo in mare</a:t>
            </a:r>
          </a:p>
          <a:p>
            <a:pPr marL="0" indent="0" algn="just">
              <a:buNone/>
            </a:pPr>
            <a:endParaRPr lang="it-IT" sz="4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7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endParaRPr lang="it-IT" sz="4400" i="1" dirty="0"/>
          </a:p>
          <a:p>
            <a:pPr marL="0" indent="0" algn="ctr">
              <a:buNone/>
            </a:pPr>
            <a:r>
              <a:rPr lang="it-IT" sz="4400" dirty="0"/>
              <a:t>arresto o detenzione all’estero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0229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7167</TotalTime>
  <Words>7050</Words>
  <Application>Microsoft Macintosh PowerPoint</Application>
  <PresentationFormat>Widescreen</PresentationFormat>
  <Paragraphs>259</Paragraphs>
  <Slides>50</Slides>
  <Notes>50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50</vt:i4>
      </vt:variant>
    </vt:vector>
  </HeadingPairs>
  <TitlesOfParts>
    <vt:vector size="57" baseType="lpstr">
      <vt:lpstr>Arial</vt:lpstr>
      <vt:lpstr>Calibri</vt:lpstr>
      <vt:lpstr>Calibri Light</vt:lpstr>
      <vt:lpstr>Google Sans</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433</cp:revision>
  <dcterms:created xsi:type="dcterms:W3CDTF">2023-02-07T10:10:48Z</dcterms:created>
  <dcterms:modified xsi:type="dcterms:W3CDTF">2026-04-12T17:33:21Z</dcterms:modified>
</cp:coreProperties>
</file>