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350" r:id="rId8"/>
    <p:sldId id="351" r:id="rId9"/>
    <p:sldId id="263" r:id="rId10"/>
    <p:sldId id="264" r:id="rId11"/>
    <p:sldId id="352" r:id="rId12"/>
    <p:sldId id="265" r:id="rId13"/>
    <p:sldId id="267" r:id="rId14"/>
    <p:sldId id="266" r:id="rId15"/>
    <p:sldId id="268" r:id="rId16"/>
    <p:sldId id="269" r:id="rId17"/>
    <p:sldId id="353" r:id="rId18"/>
    <p:sldId id="354" r:id="rId19"/>
    <p:sldId id="355" r:id="rId20"/>
    <p:sldId id="271" r:id="rId21"/>
    <p:sldId id="357" r:id="rId22"/>
    <p:sldId id="358" r:id="rId23"/>
    <p:sldId id="356" r:id="rId24"/>
    <p:sldId id="361" r:id="rId25"/>
    <p:sldId id="362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41"/>
  </p:normalViewPr>
  <p:slideViewPr>
    <p:cSldViewPr snapToGrid="0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6B0653-3F2A-EF86-2847-9AEA98792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8F19993-C5FE-3CC6-637D-B25FA950A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5D095F-BCAB-DC85-19E7-BB2ABA52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BEC4-A55F-9F4C-980D-E17DECF2733C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400ABC-19ED-957C-1A48-CF2EB1D6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F5BFBE-28B4-165E-EE04-6FD4B99A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A9B-F471-8742-9D2E-0C64E5252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9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A516B5-5BCC-02E8-1E60-C1F06D23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C566DC-7302-C3FC-7F5A-EDA92D027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3F7C1C-585D-0F8C-72DA-D3E5E97D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BEC4-A55F-9F4C-980D-E17DECF2733C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4150D1-3C33-2283-64E1-FC8686C6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691FA0-5DFA-B581-1C2C-12BA93EC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A9B-F471-8742-9D2E-0C64E5252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3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437D09-988A-DCD6-5152-663D5D910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8B7272-AC27-6D1C-8822-71EECC0BF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6837C6-C4A9-16F7-00C4-79327EE2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BEC4-A55F-9F4C-980D-E17DECF2733C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732F8B-AF7E-10B1-FC92-816DE26D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AAE05C-E62A-54B8-66C4-8B1D82DC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A9B-F471-8742-9D2E-0C64E5252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228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9757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19111-6170-4423-CC18-3F407ABA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A9F0DD-48C0-35ED-E616-8B5E7AD83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33F6CB-47FB-A048-F6BB-12373E48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BEC4-A55F-9F4C-980D-E17DECF2733C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24E39E-63A3-FA02-443D-7356E514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62CC1C-795E-8E63-611D-6732807C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A9B-F471-8742-9D2E-0C64E5252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89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FE694-3C15-B5F4-AD8A-611C24E5A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8E594C-60D1-2440-08E8-9F95FD96E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B387B4-966E-71A6-88F4-E463A5A1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BEC4-A55F-9F4C-980D-E17DECF2733C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9FD739-6B11-3BED-BA17-318095AD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CBCCF3-75A6-1157-3B5C-A4B57553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A9B-F471-8742-9D2E-0C64E5252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32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CD131-F3EC-D102-F663-D7BC0A62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FB5CFD-5B37-38DA-C984-3105C587A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FB338D-19AF-2EEB-5AEF-059F6DFCF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036C0C-606E-AE8E-A4ED-19A7D2B1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BEC4-A55F-9F4C-980D-E17DECF2733C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0ED8B8-8949-70D4-1334-9766ABB3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2EA0ED-F2B8-E187-6D4F-CEDB8C0E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A9B-F471-8742-9D2E-0C64E5252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44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FF92F0-A622-C2F0-D421-8942E9A0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349633-428E-9AA4-69F0-F76AEB4B3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37801C-4AE1-6C4E-0619-6FDEA51F1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997861D-66F0-F002-24AC-4525FD840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708229-9C69-912D-CEB7-42021867E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FF2075F-5073-697F-2BD6-DB64A1BC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BEC4-A55F-9F4C-980D-E17DECF2733C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3899D29-01DF-512D-E6EE-B07D539C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15836AE-B3D7-F15D-CDA3-1E70A087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A9B-F471-8742-9D2E-0C64E5252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02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D03288-3AEA-86F5-7AB4-909629C9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3C13C78-7349-C1E7-22F3-8DC91BAA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BEC4-A55F-9F4C-980D-E17DECF2733C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6237A3-9C86-2B58-86C6-F661547E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BC4DB4-B1F5-81A1-0B21-4B52AE8F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A9B-F471-8742-9D2E-0C64E5252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43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CCD8D86-C366-8C5C-8FA1-CBF24959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BEC4-A55F-9F4C-980D-E17DECF2733C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B801C2-0E7C-5129-F8F6-E7134D14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C4ACC6-6D14-110E-81C5-55E91814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A9B-F471-8742-9D2E-0C64E5252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50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0AC565-F3DF-E19B-3F47-7DC75B4B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C0EC9A-7C74-B866-690E-98F24B047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660372-C0AE-C8D6-0A63-D4F52C385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3B97D0-40CF-3022-2035-8A23E6B4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BEC4-A55F-9F4C-980D-E17DECF2733C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B0EF47-B4FE-0152-5779-A07F6D8A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639FCB-536A-A09A-BA06-1C287C99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A9B-F471-8742-9D2E-0C64E5252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72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8EA27-915E-E962-EF47-AE39CE7A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C96E6B-D4FB-6A00-5C8A-60D206101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B13ABA-E5CC-7A65-FE9D-D0FD379C9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BDC055-58C1-6D1A-879E-0C40667E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BEC4-A55F-9F4C-980D-E17DECF2733C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E432C0-8987-24D5-E968-D44DAA58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5E3854-520C-4B6D-41AF-06A74346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A9B-F471-8742-9D2E-0C64E5252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3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B1A1C0-D782-A32D-4B81-B58F5C14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D2A3C2-C40D-E34D-E23E-AF469BB78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0DF81F-242B-95FE-854C-C21A94DDE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BEC4-A55F-9F4C-980D-E17DECF2733C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7A2D54-1935-4496-D21A-A6FC90009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91499E-EC41-A5B7-CFAA-72D89D696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EA9B-F471-8742-9D2E-0C64E5252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04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57AE12-636A-87A7-B2FB-E61645C3C44E}"/>
              </a:ext>
            </a:extLst>
          </p:cNvPr>
          <p:cNvSpPr txBox="1"/>
          <p:nvPr/>
        </p:nvSpPr>
        <p:spPr>
          <a:xfrm>
            <a:off x="1937360" y="363255"/>
            <a:ext cx="590161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hangingPunct="0"/>
            <a:r>
              <a:rPr lang="it-IT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Fasi preliminari all’analisi chimica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CA00AE-3974-AA8C-6B07-129E96F73587}"/>
              </a:ext>
            </a:extLst>
          </p:cNvPr>
          <p:cNvSpPr txBox="1"/>
          <p:nvPr/>
        </p:nvSpPr>
        <p:spPr>
          <a:xfrm>
            <a:off x="1937361" y="1605421"/>
            <a:ext cx="4761877" cy="209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Preparazione del campione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it-IT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Estrazione 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it-IT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Purificazione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777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502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96153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43CA962-58E9-0B9A-BD5D-80BD807E542F}"/>
              </a:ext>
            </a:extLst>
          </p:cNvPr>
          <p:cNvSpPr txBox="1"/>
          <p:nvPr/>
        </p:nvSpPr>
        <p:spPr>
          <a:xfrm>
            <a:off x="1524000" y="889843"/>
            <a:ext cx="9144000" cy="5355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it-IT" sz="1900" b="1" dirty="0"/>
              <a:t>polarità del composto da estrarre</a:t>
            </a:r>
          </a:p>
          <a:p>
            <a:pPr algn="l"/>
            <a:endParaRPr lang="it-IT" sz="1900" dirty="0"/>
          </a:p>
          <a:p>
            <a:pPr algn="l"/>
            <a:r>
              <a:rPr lang="it-IT" sz="1900" dirty="0"/>
              <a:t>In generale, è più efficace utilizzare un solvente che ha una polarità simile a quella del composto che si sta cercando di estrarre.</a:t>
            </a:r>
          </a:p>
          <a:p>
            <a:pPr algn="l"/>
            <a:endParaRPr lang="it-IT" sz="1900" dirty="0"/>
          </a:p>
          <a:p>
            <a:pPr algn="l"/>
            <a:r>
              <a:rPr lang="it-IT" sz="1900" dirty="0"/>
              <a:t>Composto polare, allora si può utilizzare un solvente polare come l'acqua o un alcol. </a:t>
            </a:r>
          </a:p>
          <a:p>
            <a:pPr algn="l"/>
            <a:endParaRPr lang="it-IT" sz="1900" dirty="0"/>
          </a:p>
          <a:p>
            <a:pPr algn="l"/>
            <a:r>
              <a:rPr lang="it-IT" sz="1900" dirty="0"/>
              <a:t>Composto apolare, allora si può utilizzare un solvente apolare come il toluene o l'etere di petrolio.</a:t>
            </a:r>
          </a:p>
          <a:p>
            <a:pPr algn="l"/>
            <a:endParaRPr lang="it-IT" sz="1900" dirty="0"/>
          </a:p>
          <a:p>
            <a:pPr algn="l"/>
            <a:r>
              <a:rPr lang="it-IT" sz="1900" dirty="0"/>
              <a:t>Composto polarità intermedia, si può utilizzare un solvente con una polarità media come l'acetone o il cloroformio.</a:t>
            </a:r>
          </a:p>
          <a:p>
            <a:pPr algn="l"/>
            <a:endParaRPr lang="it-IT" sz="1900" dirty="0"/>
          </a:p>
          <a:p>
            <a:pPr algn="l"/>
            <a:r>
              <a:rPr lang="it-IT" sz="1900" b="1" dirty="0"/>
              <a:t>Altri fattori </a:t>
            </a:r>
          </a:p>
          <a:p>
            <a:pPr algn="l"/>
            <a:r>
              <a:rPr lang="it-IT" sz="1900" dirty="0"/>
              <a:t>Tossicità </a:t>
            </a:r>
          </a:p>
          <a:p>
            <a:pPr algn="l"/>
            <a:r>
              <a:rPr lang="it-IT" sz="1900" dirty="0"/>
              <a:t>Disponibilità e costo del solvente stesso. </a:t>
            </a:r>
          </a:p>
          <a:p>
            <a:pPr algn="l"/>
            <a:r>
              <a:rPr lang="it-IT" sz="1900" dirty="0"/>
              <a:t>proprietà del solvente in relazione alle condizioni di estrazione, come la temperatura e la pressione.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739D63-9316-593E-0A2E-00087E327685}"/>
              </a:ext>
            </a:extLst>
          </p:cNvPr>
          <p:cNvSpPr txBox="1"/>
          <p:nvPr/>
        </p:nvSpPr>
        <p:spPr>
          <a:xfrm>
            <a:off x="1680949" y="217944"/>
            <a:ext cx="4626590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hangingPunct="0"/>
            <a:r>
              <a:rPr lang="it-IT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Scelta del solvente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ettronegatività…"/>
          <p:cNvSpPr txBox="1"/>
          <p:nvPr/>
        </p:nvSpPr>
        <p:spPr>
          <a:xfrm>
            <a:off x="1680950" y="1616975"/>
            <a:ext cx="8987051" cy="4431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defTabSz="457200">
              <a:spcBef>
                <a:spcPts val="1200"/>
              </a:spcBef>
              <a:defRPr sz="3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3200" dirty="0"/>
              <a:t> </a:t>
            </a:r>
            <a:r>
              <a:rPr sz="1700" dirty="0" err="1">
                <a:latin typeface="Tahoma"/>
                <a:ea typeface="Tahoma"/>
                <a:cs typeface="Tahoma"/>
                <a:sym typeface="Tahoma"/>
              </a:rPr>
              <a:t>Elettronegatività</a:t>
            </a:r>
            <a:endParaRPr sz="1700" dirty="0">
              <a:latin typeface="Tahoma"/>
              <a:ea typeface="Tahoma"/>
              <a:cs typeface="Tahoma"/>
              <a:sym typeface="Tahoma"/>
            </a:endParaRPr>
          </a:p>
          <a:p>
            <a:pPr algn="just" defTabSz="457200">
              <a:spcBef>
                <a:spcPts val="1200"/>
              </a:spcBef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 sz="1700" dirty="0">
              <a:latin typeface="Tahoma"/>
              <a:ea typeface="Tahoma"/>
              <a:cs typeface="Tahoma"/>
              <a:sym typeface="Tahoma"/>
            </a:endParaRPr>
          </a:p>
          <a:p>
            <a:pPr algn="just" defTabSz="457200">
              <a:spcBef>
                <a:spcPts val="1200"/>
              </a:spcBef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sz="1700" dirty="0" err="1"/>
              <a:t>Esprime</a:t>
            </a:r>
            <a:r>
              <a:rPr sz="1700" dirty="0"/>
              <a:t> </a:t>
            </a:r>
            <a:r>
              <a:rPr sz="1700" dirty="0" err="1"/>
              <a:t>l’attitudine</a:t>
            </a:r>
            <a:r>
              <a:rPr sz="1700" dirty="0"/>
              <a:t> di un </a:t>
            </a:r>
            <a:r>
              <a:rPr sz="1700" dirty="0" err="1"/>
              <a:t>atomo</a:t>
            </a:r>
            <a:r>
              <a:rPr sz="1700" dirty="0"/>
              <a:t> ad </a:t>
            </a:r>
            <a:r>
              <a:rPr sz="1700" dirty="0" err="1"/>
              <a:t>attrarre</a:t>
            </a:r>
            <a:r>
              <a:rPr sz="1700" dirty="0"/>
              <a:t> verso di </a:t>
            </a:r>
            <a:r>
              <a:rPr sz="1700" dirty="0" err="1"/>
              <a:t>sé</a:t>
            </a:r>
            <a:r>
              <a:rPr sz="1700" dirty="0"/>
              <a:t> </a:t>
            </a:r>
            <a:r>
              <a:rPr sz="1700" dirty="0" err="1"/>
              <a:t>gli</a:t>
            </a:r>
            <a:r>
              <a:rPr sz="1700" dirty="0"/>
              <a:t> </a:t>
            </a:r>
            <a:r>
              <a:rPr sz="1700" dirty="0" err="1"/>
              <a:t>elettroni</a:t>
            </a:r>
            <a:r>
              <a:rPr sz="1700" dirty="0"/>
              <a:t>; </a:t>
            </a:r>
            <a:r>
              <a:rPr sz="1700" dirty="0" err="1"/>
              <a:t>è</a:t>
            </a:r>
            <a:r>
              <a:rPr sz="1700" dirty="0"/>
              <a:t> </a:t>
            </a:r>
            <a:r>
              <a:rPr sz="1700" dirty="0" err="1"/>
              <a:t>correlata</a:t>
            </a:r>
            <a:r>
              <a:rPr sz="1700" dirty="0"/>
              <a:t> </a:t>
            </a:r>
            <a:r>
              <a:rPr sz="1700" dirty="0" err="1"/>
              <a:t>all’energia</a:t>
            </a:r>
            <a:r>
              <a:rPr sz="1700" dirty="0"/>
              <a:t> di </a:t>
            </a:r>
            <a:r>
              <a:rPr sz="1700" dirty="0" err="1"/>
              <a:t>ionizzazione</a:t>
            </a:r>
            <a:r>
              <a:rPr sz="1700" dirty="0"/>
              <a:t> e </a:t>
            </a:r>
            <a:r>
              <a:rPr sz="1700" dirty="0" err="1"/>
              <a:t>all’affinità</a:t>
            </a:r>
            <a:r>
              <a:rPr sz="1700" dirty="0"/>
              <a:t> </a:t>
            </a:r>
            <a:r>
              <a:rPr sz="1700" dirty="0" err="1"/>
              <a:t>elettronica</a:t>
            </a:r>
            <a:r>
              <a:rPr sz="1700" dirty="0"/>
              <a:t>. </a:t>
            </a:r>
          </a:p>
          <a:p>
            <a:pPr algn="just" defTabSz="457200">
              <a:spcBef>
                <a:spcPts val="12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endParaRPr sz="1700" dirty="0"/>
          </a:p>
          <a:p>
            <a:pPr algn="just" defTabSz="457200">
              <a:spcBef>
                <a:spcPts val="12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rPr sz="1700" dirty="0"/>
              <a:t>Nel </a:t>
            </a:r>
            <a:r>
              <a:rPr sz="1700" dirty="0" err="1"/>
              <a:t>legame</a:t>
            </a:r>
            <a:r>
              <a:rPr sz="1700" dirty="0"/>
              <a:t> </a:t>
            </a:r>
            <a:r>
              <a:rPr sz="1700" dirty="0" err="1"/>
              <a:t>tra</a:t>
            </a:r>
            <a:r>
              <a:rPr sz="1700" dirty="0"/>
              <a:t> due </a:t>
            </a:r>
            <a:r>
              <a:rPr sz="1700" dirty="0" err="1"/>
              <a:t>atomi</a:t>
            </a:r>
            <a:r>
              <a:rPr sz="1700" dirty="0"/>
              <a:t> </a:t>
            </a:r>
            <a:r>
              <a:rPr sz="1700" dirty="0" err="1"/>
              <a:t>uguale</a:t>
            </a:r>
            <a:r>
              <a:rPr sz="1700" dirty="0"/>
              <a:t> non </a:t>
            </a:r>
            <a:r>
              <a:rPr sz="1700" dirty="0" err="1"/>
              <a:t>si</a:t>
            </a:r>
            <a:r>
              <a:rPr sz="1700" dirty="0"/>
              <a:t> ha </a:t>
            </a:r>
            <a:r>
              <a:rPr sz="1700" dirty="0" err="1"/>
              <a:t>polarizzazione</a:t>
            </a:r>
            <a:r>
              <a:rPr sz="1700" dirty="0"/>
              <a:t> del </a:t>
            </a:r>
            <a:r>
              <a:rPr sz="1700" dirty="0" err="1"/>
              <a:t>legame</a:t>
            </a:r>
            <a:r>
              <a:rPr sz="1700" dirty="0"/>
              <a:t> </a:t>
            </a:r>
            <a:r>
              <a:rPr lang="it-IT" sz="1700" dirty="0"/>
              <a:t>–&gt; </a:t>
            </a:r>
            <a:r>
              <a:rPr sz="1700" dirty="0"/>
              <a:t>la specie </a:t>
            </a:r>
            <a:r>
              <a:rPr sz="1700" dirty="0" err="1"/>
              <a:t>è</a:t>
            </a:r>
            <a:r>
              <a:rPr sz="1700" dirty="0"/>
              <a:t> </a:t>
            </a:r>
            <a:r>
              <a:rPr sz="1700" dirty="0" err="1"/>
              <a:t>neutra</a:t>
            </a:r>
            <a:endParaRPr sz="1700" dirty="0"/>
          </a:p>
          <a:p>
            <a:pPr algn="just" defTabSz="457200">
              <a:spcBef>
                <a:spcPts val="12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endParaRPr sz="1700" dirty="0"/>
          </a:p>
          <a:p>
            <a:pPr algn="just" defTabSz="457200">
              <a:spcBef>
                <a:spcPts val="12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rPr sz="1700" dirty="0"/>
              <a:t>Nel </a:t>
            </a:r>
            <a:r>
              <a:rPr sz="1700" dirty="0" err="1"/>
              <a:t>legame</a:t>
            </a:r>
            <a:r>
              <a:rPr sz="1700" dirty="0"/>
              <a:t> </a:t>
            </a:r>
            <a:r>
              <a:rPr sz="1700" dirty="0" err="1"/>
              <a:t>tra</a:t>
            </a:r>
            <a:r>
              <a:rPr sz="1700" dirty="0"/>
              <a:t> due </a:t>
            </a:r>
            <a:r>
              <a:rPr sz="1700" dirty="0" err="1"/>
              <a:t>atomi</a:t>
            </a:r>
            <a:r>
              <a:rPr sz="1700" dirty="0"/>
              <a:t> </a:t>
            </a:r>
            <a:r>
              <a:rPr sz="1700" dirty="0" err="1"/>
              <a:t>diversi</a:t>
            </a:r>
            <a:r>
              <a:rPr sz="1700" dirty="0"/>
              <a:t> </a:t>
            </a:r>
            <a:r>
              <a:rPr sz="1700" dirty="0" err="1"/>
              <a:t>si</a:t>
            </a:r>
            <a:r>
              <a:rPr sz="1700" dirty="0"/>
              <a:t> ha sempre la </a:t>
            </a:r>
            <a:r>
              <a:rPr sz="1700" dirty="0" err="1"/>
              <a:t>formazione</a:t>
            </a:r>
            <a:r>
              <a:rPr sz="1700" dirty="0"/>
              <a:t> di un </a:t>
            </a:r>
            <a:r>
              <a:rPr sz="1700" dirty="0" err="1"/>
              <a:t>dipolo</a:t>
            </a:r>
            <a:endParaRPr sz="1700" dirty="0"/>
          </a:p>
          <a:p>
            <a:pPr algn="just" defTabSz="457200">
              <a:spcBef>
                <a:spcPts val="12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endParaRPr sz="1700" dirty="0"/>
          </a:p>
          <a:p>
            <a:pPr algn="just" defTabSz="457200">
              <a:spcBef>
                <a:spcPts val="12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rPr sz="1700" dirty="0"/>
              <a:t>In </a:t>
            </a:r>
            <a:r>
              <a:rPr sz="1700" dirty="0" err="1"/>
              <a:t>presenza</a:t>
            </a:r>
            <a:r>
              <a:rPr sz="1700" dirty="0"/>
              <a:t> di due o </a:t>
            </a:r>
            <a:r>
              <a:rPr sz="1700" dirty="0" err="1"/>
              <a:t>più</a:t>
            </a:r>
            <a:r>
              <a:rPr sz="1700" dirty="0"/>
              <a:t> </a:t>
            </a:r>
            <a:r>
              <a:rPr sz="1700" dirty="0" err="1"/>
              <a:t>legami</a:t>
            </a:r>
            <a:r>
              <a:rPr sz="1700" dirty="0"/>
              <a:t> </a:t>
            </a:r>
            <a:r>
              <a:rPr sz="1700" dirty="0" err="1"/>
              <a:t>tra</a:t>
            </a:r>
            <a:r>
              <a:rPr sz="1700" dirty="0"/>
              <a:t> </a:t>
            </a:r>
            <a:r>
              <a:rPr sz="1700" dirty="0" err="1"/>
              <a:t>eteroatomi</a:t>
            </a:r>
            <a:r>
              <a:rPr sz="1700" dirty="0"/>
              <a:t> la specie </a:t>
            </a:r>
            <a:r>
              <a:rPr sz="1700" dirty="0" err="1"/>
              <a:t>può</a:t>
            </a:r>
            <a:r>
              <a:rPr sz="1700" dirty="0"/>
              <a:t> </a:t>
            </a:r>
            <a:r>
              <a:rPr sz="1700" dirty="0" err="1"/>
              <a:t>essere</a:t>
            </a:r>
            <a:r>
              <a:rPr sz="1700" dirty="0"/>
              <a:t> o non </a:t>
            </a:r>
            <a:r>
              <a:rPr sz="1700" dirty="0" err="1"/>
              <a:t>essere</a:t>
            </a:r>
            <a:r>
              <a:rPr sz="1700" dirty="0"/>
              <a:t> un </a:t>
            </a:r>
            <a:r>
              <a:rPr sz="1700" dirty="0" err="1"/>
              <a:t>dipolo</a:t>
            </a:r>
            <a:r>
              <a:rPr sz="1700" dirty="0"/>
              <a:t> (GEOMETRIA!)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4BE4CD-CF77-56D1-EB92-8D00308215AE}"/>
              </a:ext>
            </a:extLst>
          </p:cNvPr>
          <p:cNvSpPr txBox="1"/>
          <p:nvPr/>
        </p:nvSpPr>
        <p:spPr>
          <a:xfrm>
            <a:off x="1680949" y="217944"/>
            <a:ext cx="4626590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hangingPunct="0"/>
            <a:r>
              <a:rPr lang="it-IT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Polarità e </a:t>
            </a:r>
            <a:r>
              <a:rPr lang="it-IT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apolarità</a:t>
            </a:r>
            <a:endParaRPr lang="it-IT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1" y="260351"/>
            <a:ext cx="7993065" cy="5561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345" y="1497917"/>
            <a:ext cx="7591223" cy="365580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Andamento dell’elettronegatività lungo la tavola periodica"/>
          <p:cNvSpPr txBox="1"/>
          <p:nvPr/>
        </p:nvSpPr>
        <p:spPr>
          <a:xfrm>
            <a:off x="1854719" y="500531"/>
            <a:ext cx="6121223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Andamento dell’elettronegatività lungo la tavola periodica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omento dipolare…"/>
          <p:cNvSpPr txBox="1"/>
          <p:nvPr/>
        </p:nvSpPr>
        <p:spPr>
          <a:xfrm>
            <a:off x="1668362" y="201108"/>
            <a:ext cx="8691295" cy="589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defTabSz="457200">
              <a:spcBef>
                <a:spcPts val="1200"/>
              </a:spcBef>
              <a:defRPr sz="2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2600" dirty="0"/>
              <a:t> </a:t>
            </a:r>
            <a:r>
              <a:rPr sz="2600" b="1" dirty="0" err="1">
                <a:latin typeface="Tahoma"/>
                <a:ea typeface="Tahoma"/>
                <a:cs typeface="Tahoma"/>
                <a:sym typeface="Tahoma"/>
              </a:rPr>
              <a:t>Momento</a:t>
            </a:r>
            <a:r>
              <a:rPr sz="26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2600" b="1" dirty="0" err="1">
                <a:latin typeface="Tahoma"/>
                <a:ea typeface="Tahoma"/>
                <a:cs typeface="Tahoma"/>
                <a:sym typeface="Tahoma"/>
              </a:rPr>
              <a:t>dipolare</a:t>
            </a:r>
            <a:endParaRPr sz="2600" b="1" dirty="0">
              <a:latin typeface="Tahoma"/>
              <a:ea typeface="Tahoma"/>
              <a:cs typeface="Tahoma"/>
              <a:sym typeface="Tahoma"/>
            </a:endParaRPr>
          </a:p>
          <a:p>
            <a:pPr algn="just" defTabSz="457200">
              <a:spcBef>
                <a:spcPts val="12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rPr sz="2100" dirty="0" err="1"/>
              <a:t>Struttura</a:t>
            </a:r>
            <a:r>
              <a:rPr sz="2100" dirty="0"/>
              <a:t>, forma e </a:t>
            </a:r>
            <a:r>
              <a:rPr sz="2100" dirty="0" err="1"/>
              <a:t>simmetria</a:t>
            </a:r>
            <a:r>
              <a:rPr sz="2100" dirty="0"/>
              <a:t> di </a:t>
            </a:r>
            <a:r>
              <a:rPr sz="2100" dirty="0" err="1"/>
              <a:t>una</a:t>
            </a:r>
            <a:r>
              <a:rPr sz="2100" dirty="0"/>
              <a:t> </a:t>
            </a:r>
            <a:r>
              <a:rPr sz="2100" dirty="0" err="1"/>
              <a:t>molecola</a:t>
            </a:r>
            <a:r>
              <a:rPr sz="2100" dirty="0"/>
              <a:t> </a:t>
            </a:r>
            <a:r>
              <a:rPr sz="2100" dirty="0" err="1"/>
              <a:t>essenziali</a:t>
            </a:r>
            <a:r>
              <a:rPr sz="2100" dirty="0"/>
              <a:t> per </a:t>
            </a:r>
            <a:r>
              <a:rPr sz="2100" dirty="0" err="1"/>
              <a:t>capire</a:t>
            </a:r>
            <a:r>
              <a:rPr sz="2100" dirty="0"/>
              <a:t> le </a:t>
            </a:r>
            <a:r>
              <a:rPr sz="2100" b="1" dirty="0"/>
              <a:t>for</a:t>
            </a:r>
            <a:r>
              <a:rPr lang="it-IT" sz="2100" b="1" dirty="0" err="1"/>
              <a:t>z</a:t>
            </a:r>
            <a:r>
              <a:rPr sz="2100" b="1" dirty="0"/>
              <a:t>e </a:t>
            </a:r>
            <a:r>
              <a:rPr sz="2100" b="1" dirty="0" err="1"/>
              <a:t>intermolecolari</a:t>
            </a:r>
            <a:r>
              <a:rPr sz="2100" dirty="0"/>
              <a:t>.</a:t>
            </a:r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endParaRPr sz="1900" dirty="0"/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r>
              <a:rPr sz="1900" b="1" dirty="0" err="1"/>
              <a:t>Forze</a:t>
            </a:r>
            <a:r>
              <a:rPr sz="1900" b="1" dirty="0"/>
              <a:t> </a:t>
            </a:r>
            <a:r>
              <a:rPr sz="1900" b="1" dirty="0" err="1"/>
              <a:t>intermolecolari</a:t>
            </a:r>
            <a:r>
              <a:rPr sz="1900" b="1" dirty="0"/>
              <a:t> </a:t>
            </a:r>
            <a:r>
              <a:rPr sz="1900" dirty="0" err="1"/>
              <a:t>determinano</a:t>
            </a:r>
            <a:r>
              <a:rPr sz="1900" dirty="0"/>
              <a:t> lo </a:t>
            </a:r>
            <a:r>
              <a:rPr sz="1900" dirty="0" err="1"/>
              <a:t>stato</a:t>
            </a:r>
            <a:r>
              <a:rPr sz="1900" dirty="0"/>
              <a:t> di </a:t>
            </a:r>
            <a:r>
              <a:rPr sz="1900" dirty="0" err="1"/>
              <a:t>aggregazione</a:t>
            </a:r>
            <a:r>
              <a:rPr sz="1900" dirty="0"/>
              <a:t> </a:t>
            </a:r>
            <a:r>
              <a:rPr sz="1900" dirty="0" err="1"/>
              <a:t>della</a:t>
            </a:r>
            <a:r>
              <a:rPr sz="1900" dirty="0"/>
              <a:t> </a:t>
            </a:r>
            <a:r>
              <a:rPr sz="1900" dirty="0" err="1"/>
              <a:t>materia</a:t>
            </a:r>
            <a:r>
              <a:rPr sz="1900" dirty="0"/>
              <a:t>, punto di </a:t>
            </a:r>
            <a:r>
              <a:rPr sz="1900" dirty="0" err="1"/>
              <a:t>fusione</a:t>
            </a:r>
            <a:r>
              <a:rPr sz="1900" dirty="0"/>
              <a:t> e </a:t>
            </a:r>
            <a:r>
              <a:rPr sz="1900" dirty="0" err="1"/>
              <a:t>solubilità</a:t>
            </a:r>
            <a:endParaRPr sz="1900" dirty="0"/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endParaRPr sz="1900" dirty="0"/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r>
              <a:rPr sz="1900" dirty="0"/>
              <a:t>La </a:t>
            </a:r>
            <a:r>
              <a:rPr sz="1900" dirty="0" err="1"/>
              <a:t>materia</a:t>
            </a:r>
            <a:r>
              <a:rPr sz="1900" dirty="0"/>
              <a:t> </a:t>
            </a:r>
            <a:r>
              <a:rPr sz="1900" dirty="0" err="1"/>
              <a:t>si</a:t>
            </a:r>
            <a:r>
              <a:rPr sz="1900" dirty="0"/>
              <a:t> </a:t>
            </a:r>
            <a:r>
              <a:rPr sz="1900" dirty="0" err="1"/>
              <a:t>aggrega</a:t>
            </a:r>
            <a:r>
              <a:rPr sz="1900" dirty="0"/>
              <a:t> </a:t>
            </a:r>
            <a:r>
              <a:rPr sz="1900" dirty="0" err="1"/>
              <a:t>sulla</a:t>
            </a:r>
            <a:r>
              <a:rPr sz="1900" dirty="0"/>
              <a:t> base di </a:t>
            </a:r>
            <a:r>
              <a:rPr sz="1900" dirty="0" err="1"/>
              <a:t>forze</a:t>
            </a:r>
            <a:r>
              <a:rPr sz="1900" dirty="0"/>
              <a:t> </a:t>
            </a:r>
            <a:r>
              <a:rPr sz="1900" dirty="0" err="1"/>
              <a:t>elettrostatiche</a:t>
            </a:r>
            <a:r>
              <a:rPr sz="1900" dirty="0"/>
              <a:t> di </a:t>
            </a:r>
            <a:r>
              <a:rPr sz="1900" dirty="0" err="1"/>
              <a:t>diversa</a:t>
            </a:r>
            <a:r>
              <a:rPr sz="1900" dirty="0"/>
              <a:t> </a:t>
            </a:r>
            <a:r>
              <a:rPr sz="1900" dirty="0" err="1"/>
              <a:t>entità</a:t>
            </a:r>
            <a:r>
              <a:rPr sz="1900" dirty="0"/>
              <a:t>, </a:t>
            </a:r>
            <a:r>
              <a:rPr sz="1900" dirty="0" err="1"/>
              <a:t>quindi</a:t>
            </a:r>
            <a:r>
              <a:rPr sz="1900" dirty="0"/>
              <a:t> la </a:t>
            </a:r>
            <a:r>
              <a:rPr sz="1900" dirty="0" err="1"/>
              <a:t>presenza</a:t>
            </a:r>
            <a:r>
              <a:rPr sz="1900" dirty="0"/>
              <a:t> di un </a:t>
            </a:r>
            <a:r>
              <a:rPr sz="1900" dirty="0" err="1"/>
              <a:t>dipolo</a:t>
            </a:r>
            <a:r>
              <a:rPr sz="1900" dirty="0"/>
              <a:t> </a:t>
            </a:r>
            <a:r>
              <a:rPr sz="1900" dirty="0" err="1"/>
              <a:t>determina</a:t>
            </a:r>
            <a:r>
              <a:rPr sz="1900" dirty="0"/>
              <a:t> </a:t>
            </a:r>
            <a:r>
              <a:rPr sz="1900" dirty="0" err="1"/>
              <a:t>l’attrazione</a:t>
            </a:r>
            <a:r>
              <a:rPr sz="1900" dirty="0"/>
              <a:t> </a:t>
            </a:r>
            <a:r>
              <a:rPr sz="1900" dirty="0" err="1"/>
              <a:t>tra</a:t>
            </a:r>
            <a:r>
              <a:rPr sz="1900" dirty="0"/>
              <a:t> </a:t>
            </a:r>
            <a:r>
              <a:rPr sz="1900" dirty="0" err="1"/>
              <a:t>molecole</a:t>
            </a:r>
            <a:endParaRPr sz="1900" dirty="0"/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endParaRPr sz="1900" dirty="0"/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r>
              <a:rPr sz="1900" dirty="0"/>
              <a:t>La forza del </a:t>
            </a:r>
            <a:r>
              <a:rPr sz="1900" dirty="0" err="1"/>
              <a:t>dipolo</a:t>
            </a:r>
            <a:r>
              <a:rPr sz="1900" dirty="0"/>
              <a:t> </a:t>
            </a:r>
            <a:r>
              <a:rPr sz="1900" dirty="0" err="1"/>
              <a:t>dipende</a:t>
            </a:r>
            <a:r>
              <a:rPr sz="1900" dirty="0"/>
              <a:t> da</a:t>
            </a:r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r>
              <a:rPr sz="1900" dirty="0" err="1"/>
              <a:t>Distanza</a:t>
            </a:r>
            <a:r>
              <a:rPr sz="1900" dirty="0"/>
              <a:t> </a:t>
            </a:r>
            <a:r>
              <a:rPr sz="1900" dirty="0" err="1"/>
              <a:t>tra</a:t>
            </a:r>
            <a:r>
              <a:rPr sz="1900" dirty="0"/>
              <a:t> </a:t>
            </a:r>
            <a:r>
              <a:rPr sz="1900" dirty="0" err="1"/>
              <a:t>gli</a:t>
            </a:r>
            <a:r>
              <a:rPr sz="1900" dirty="0"/>
              <a:t> </a:t>
            </a:r>
            <a:r>
              <a:rPr sz="1900" dirty="0" err="1"/>
              <a:t>atomi</a:t>
            </a:r>
            <a:endParaRPr sz="1900" dirty="0"/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r>
              <a:rPr sz="1900" dirty="0" err="1"/>
              <a:t>Carica</a:t>
            </a:r>
            <a:endParaRPr sz="1900" dirty="0"/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r>
              <a:rPr sz="1900" dirty="0"/>
              <a:t>Grado di </a:t>
            </a:r>
            <a:r>
              <a:rPr sz="1900" dirty="0" err="1"/>
              <a:t>conicità</a:t>
            </a:r>
            <a:r>
              <a:rPr sz="1900" dirty="0"/>
              <a:t> del </a:t>
            </a:r>
            <a:r>
              <a:rPr sz="1900" dirty="0" err="1"/>
              <a:t>legame</a:t>
            </a:r>
            <a:r>
              <a:rPr sz="1900" dirty="0"/>
              <a:t> (</a:t>
            </a:r>
            <a:r>
              <a:rPr sz="1900" dirty="0" err="1"/>
              <a:t>che</a:t>
            </a:r>
            <a:r>
              <a:rPr sz="1900" dirty="0"/>
              <a:t> </a:t>
            </a:r>
            <a:r>
              <a:rPr sz="1900" dirty="0" err="1"/>
              <a:t>dipende</a:t>
            </a:r>
            <a:r>
              <a:rPr sz="1900" dirty="0"/>
              <a:t> </a:t>
            </a:r>
            <a:r>
              <a:rPr sz="1900" dirty="0" err="1"/>
              <a:t>dalla</a:t>
            </a:r>
            <a:r>
              <a:rPr sz="1900" dirty="0"/>
              <a:t> </a:t>
            </a:r>
            <a:r>
              <a:rPr sz="1900" dirty="0" err="1"/>
              <a:t>differenza</a:t>
            </a:r>
            <a:r>
              <a:rPr sz="1900" dirty="0"/>
              <a:t> di </a:t>
            </a:r>
            <a:r>
              <a:rPr sz="1900" dirty="0" err="1"/>
              <a:t>elettronegatività</a:t>
            </a:r>
            <a:r>
              <a:rPr sz="1900" dirty="0"/>
              <a:t>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ACA1DD-FAE0-B028-75D0-B8AD91A93854}"/>
              </a:ext>
            </a:extLst>
          </p:cNvPr>
          <p:cNvSpPr txBox="1"/>
          <p:nvPr/>
        </p:nvSpPr>
        <p:spPr>
          <a:xfrm>
            <a:off x="1687773" y="199749"/>
            <a:ext cx="253848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La polarità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99A011B-C952-EDEE-98CF-2F54F96F6747}"/>
              </a:ext>
            </a:extLst>
          </p:cNvPr>
          <p:cNvSpPr txBox="1"/>
          <p:nvPr/>
        </p:nvSpPr>
        <p:spPr>
          <a:xfrm>
            <a:off x="1687774" y="784524"/>
            <a:ext cx="8437967" cy="2354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100" dirty="0"/>
              <a:t>La polarità di una molecola è determinata dalla distribuzione di carica elettrica nella molecola stessa. Una molecola può essere polare o apolare a seconda di come gli elettroni sono distribuiti tra gli atomi costituenti la molecola.</a:t>
            </a:r>
          </a:p>
          <a:p>
            <a:endParaRPr lang="it-IT" sz="21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0D53A65-AAC3-7748-7929-66BB512FB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73" y="2971045"/>
            <a:ext cx="3018886" cy="227001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E49835-9FA9-7D1D-3E63-A0D36ACA79B4}"/>
              </a:ext>
            </a:extLst>
          </p:cNvPr>
          <p:cNvSpPr txBox="1"/>
          <p:nvPr/>
        </p:nvSpPr>
        <p:spPr>
          <a:xfrm>
            <a:off x="4635691" y="2609871"/>
            <a:ext cx="563040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it-IT" sz="2000" dirty="0"/>
              <a:t>In una molecola polare, gli elettroni sono distribuiti in modo </a:t>
            </a:r>
            <a:r>
              <a:rPr lang="it-IT" sz="2000" b="1" dirty="0"/>
              <a:t>non uniforme </a:t>
            </a:r>
            <a:r>
              <a:rPr lang="it-IT" sz="2000" dirty="0"/>
              <a:t>tra gli atomi costituenti la molecola, causando la formazione di una zona con </a:t>
            </a:r>
            <a:r>
              <a:rPr lang="it-IT" sz="2000" b="1" dirty="0"/>
              <a:t>carica parziale positiva</a:t>
            </a:r>
            <a:r>
              <a:rPr lang="it-IT" sz="2000" dirty="0"/>
              <a:t> e una zona con </a:t>
            </a:r>
            <a:r>
              <a:rPr lang="it-IT" sz="2000" b="1" dirty="0"/>
              <a:t>carica parziale negativa.</a:t>
            </a:r>
            <a:r>
              <a:rPr lang="it-IT" sz="2000" dirty="0"/>
              <a:t> Questa distribuzione asimmetrica di carica crea un </a:t>
            </a:r>
            <a:r>
              <a:rPr lang="it-IT" sz="2000" b="1" dirty="0"/>
              <a:t>dipolo elettrico</a:t>
            </a:r>
            <a:r>
              <a:rPr lang="it-IT" sz="2000" dirty="0"/>
              <a:t> nella molecola.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064BA9-F170-E9DC-9393-AC77C8CD4482}"/>
              </a:ext>
            </a:extLst>
          </p:cNvPr>
          <p:cNvSpPr txBox="1"/>
          <p:nvPr/>
        </p:nvSpPr>
        <p:spPr>
          <a:xfrm>
            <a:off x="1608093" y="5073090"/>
            <a:ext cx="3491620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it-IT" sz="1600" dirty="0"/>
              <a:t>(H</a:t>
            </a:r>
            <a:r>
              <a:rPr lang="it-IT" sz="1600" baseline="-25000" dirty="0"/>
              <a:t>2</a:t>
            </a:r>
            <a:r>
              <a:rPr lang="it-IT" sz="1600" dirty="0"/>
              <a:t>O) è per la differenza di elettronegatività tra ossigeno e idrogeno e per la geometria a forma di V </a:t>
            </a:r>
            <a:r>
              <a:rPr lang="it-IT" sz="1600" dirty="0" err="1"/>
              <a:t>caussata</a:t>
            </a:r>
            <a:r>
              <a:rPr lang="it-IT" sz="1600" dirty="0"/>
              <a:t> dalla repulsioni tra le cariche positive degli </a:t>
            </a:r>
            <a:r>
              <a:rPr lang="it-IT" sz="1600" dirty="0" err="1"/>
              <a:t>atomin</a:t>
            </a:r>
            <a:r>
              <a:rPr lang="it-IT" sz="1600" dirty="0"/>
              <a:t> di </a:t>
            </a:r>
            <a:r>
              <a:rPr lang="it-IT" sz="1600" dirty="0" err="1"/>
              <a:t>oidrogeno</a:t>
            </a:r>
            <a:r>
              <a:rPr lang="it-IT" sz="1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1844468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166EA7-CEEF-7C7E-2D6A-D874DFE2C101}"/>
              </a:ext>
            </a:extLst>
          </p:cNvPr>
          <p:cNvSpPr txBox="1"/>
          <p:nvPr/>
        </p:nvSpPr>
        <p:spPr>
          <a:xfrm>
            <a:off x="1687773" y="696759"/>
            <a:ext cx="8625385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it-IT" sz="2200" dirty="0"/>
              <a:t>In una molecola apolare, invece, gli elettroni sono distribuiti </a:t>
            </a:r>
            <a:r>
              <a:rPr lang="it-IT" sz="2200" b="1" dirty="0"/>
              <a:t>uniformemente</a:t>
            </a:r>
            <a:r>
              <a:rPr lang="it-IT" sz="2200" dirty="0"/>
              <a:t> tra gli atomi costituenti la molecola, in modo che </a:t>
            </a:r>
            <a:r>
              <a:rPr lang="it-IT" sz="2200" b="1" u="sng" dirty="0"/>
              <a:t>non</a:t>
            </a:r>
            <a:r>
              <a:rPr lang="it-IT" sz="2200" b="1" dirty="0"/>
              <a:t> ci sia una zona con carica parziale positiva o negativa </a:t>
            </a:r>
            <a:r>
              <a:rPr lang="it-IT" sz="2200" dirty="0"/>
              <a:t>e quindi non si crei un dipolo elettrico.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0FEE7C-9A02-87E6-70C1-9C51C5DE5342}"/>
              </a:ext>
            </a:extLst>
          </p:cNvPr>
          <p:cNvSpPr txBox="1"/>
          <p:nvPr/>
        </p:nvSpPr>
        <p:spPr>
          <a:xfrm>
            <a:off x="1524000" y="25228"/>
            <a:ext cx="253848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La </a:t>
            </a:r>
            <a:r>
              <a:rPr lang="it-IT" sz="3200" b="1" dirty="0" err="1">
                <a:solidFill>
                  <a:srgbClr val="FF0000"/>
                </a:solidFill>
              </a:rPr>
              <a:t>apolarità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927C1E-C8DE-17F1-5188-727D6115320C}"/>
              </a:ext>
            </a:extLst>
          </p:cNvPr>
          <p:cNvSpPr txBox="1"/>
          <p:nvPr/>
        </p:nvSpPr>
        <p:spPr>
          <a:xfrm>
            <a:off x="4901295" y="2436773"/>
            <a:ext cx="5866148" cy="19844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100" dirty="0"/>
              <a:t>il metano (CH</a:t>
            </a:r>
            <a:r>
              <a:rPr lang="it-IT" sz="2100" baseline="-25000" dirty="0"/>
              <a:t>4</a:t>
            </a:r>
            <a:r>
              <a:rPr lang="it-IT" sz="2100" dirty="0"/>
              <a:t>) è apolare perché gli </a:t>
            </a:r>
            <a:r>
              <a:rPr lang="it-IT" sz="2000" dirty="0"/>
              <a:t>atomi</a:t>
            </a:r>
            <a:r>
              <a:rPr lang="it-IT" sz="2100" dirty="0"/>
              <a:t> di idrogeno sono uniformemente distribuiti intorno all'atomo di carbonio, dando luogo ad una distribuzione simmetrica di carica elettrica.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0A2B603-4FA2-47C3-0E5E-C3DA0C2C0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73" y="2276353"/>
            <a:ext cx="3213523" cy="22137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952F5C3-2913-5491-4A49-C67DF4B7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772" y="4914806"/>
            <a:ext cx="2374712" cy="17856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4B8D3C-111F-224A-7ABC-BBC2032332CC}"/>
              </a:ext>
            </a:extLst>
          </p:cNvPr>
          <p:cNvSpPr txBox="1"/>
          <p:nvPr/>
        </p:nvSpPr>
        <p:spPr>
          <a:xfrm>
            <a:off x="4447009" y="5300145"/>
            <a:ext cx="5866148" cy="10149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100" dirty="0"/>
              <a:t>Anche quando esiste una elevata differenza di elettronegatività la geometria annulla la carica</a:t>
            </a:r>
          </a:p>
        </p:txBody>
      </p:sp>
    </p:spTree>
    <p:extLst>
      <p:ext uri="{BB962C8B-B14F-4D97-AF65-F5344CB8AC3E}">
        <p14:creationId xmlns:p14="http://schemas.microsoft.com/office/powerpoint/2010/main" val="180251625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141E16-0634-BFCB-BC94-07F206A4721D}"/>
              </a:ext>
            </a:extLst>
          </p:cNvPr>
          <p:cNvSpPr txBox="1"/>
          <p:nvPr/>
        </p:nvSpPr>
        <p:spPr>
          <a:xfrm>
            <a:off x="1687774" y="763180"/>
            <a:ext cx="8256895" cy="967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latin typeface="Söhne"/>
              </a:rPr>
              <a:t>La polarità di una molecola è generalmente correlata alla sua </a:t>
            </a:r>
            <a:r>
              <a:rPr lang="it-IT" sz="2000" b="1" dirty="0" err="1">
                <a:latin typeface="Söhne"/>
              </a:rPr>
              <a:t>idrofilicità</a:t>
            </a:r>
            <a:r>
              <a:rPr lang="it-IT" sz="2000" dirty="0">
                <a:latin typeface="Söhne"/>
              </a:rPr>
              <a:t>, ovvero alla sua capacità di miscelarsi con l'acqua o altre sostanze polari.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BBCC86-0462-90A7-D445-A905ACDE6E0A}"/>
              </a:ext>
            </a:extLst>
          </p:cNvPr>
          <p:cNvSpPr txBox="1"/>
          <p:nvPr/>
        </p:nvSpPr>
        <p:spPr>
          <a:xfrm>
            <a:off x="1687773" y="172677"/>
            <a:ext cx="253848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Idrofilicità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A48412F-4CA3-FDC0-DB5B-51F34661F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20" y="1974711"/>
            <a:ext cx="4371759" cy="37888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A46860-1CCB-0909-9AC3-EECE725171CB}"/>
              </a:ext>
            </a:extLst>
          </p:cNvPr>
          <p:cNvSpPr txBox="1"/>
          <p:nvPr/>
        </p:nvSpPr>
        <p:spPr>
          <a:xfrm>
            <a:off x="5918579" y="1974711"/>
            <a:ext cx="4365011" cy="3788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it-IT" dirty="0">
              <a:latin typeface="Söhne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Söhne"/>
              </a:rPr>
              <a:t>Le molecole polari, che hanno un dipolo elettrico, tendono ad essere idrofile, cioè ad attrarsi con l'acqua e ad essere solubili in essa. L'acqua è una molecola polare, e le molecole polari tendono ad essere attratte verso altre molecole polari, andando ad orientare reciprocamente le cariche opposte possedute dai due dipoli (soluto e solvente)</a:t>
            </a:r>
          </a:p>
        </p:txBody>
      </p:sp>
    </p:spTree>
    <p:extLst>
      <p:ext uri="{BB962C8B-B14F-4D97-AF65-F5344CB8AC3E}">
        <p14:creationId xmlns:p14="http://schemas.microsoft.com/office/powerpoint/2010/main" val="2716429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48608"/>
            <a:ext cx="8964615" cy="5307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487BBA3-9EF7-EB6D-4CFF-E321656F6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31" y="1685688"/>
            <a:ext cx="4463399" cy="29136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75AABA-6D1B-EA4F-5341-EB7C2E179A09}"/>
              </a:ext>
            </a:extLst>
          </p:cNvPr>
          <p:cNvSpPr txBox="1"/>
          <p:nvPr/>
        </p:nvSpPr>
        <p:spPr>
          <a:xfrm>
            <a:off x="2097204" y="186101"/>
            <a:ext cx="8134068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Idratazione e solubilizzazione del glucosio in acqua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CBFD01-7A08-DEEE-9E1B-20E27189DFC3}"/>
              </a:ext>
            </a:extLst>
          </p:cNvPr>
          <p:cNvSpPr txBox="1"/>
          <p:nvPr/>
        </p:nvSpPr>
        <p:spPr>
          <a:xfrm>
            <a:off x="6682854" y="1685689"/>
            <a:ext cx="3731716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hangingPunct="0"/>
            <a:r>
              <a:rPr lang="it-IT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La formazione di legami idrogeno tra i gruppi ossidrilici del glucosio e l’acqua  rappresentano un mezzo attraverso il quale si ha la solubilizzazione. </a:t>
            </a:r>
          </a:p>
          <a:p>
            <a:pPr algn="just" hangingPunct="0"/>
            <a:endParaRPr lang="it-IT" dirty="0"/>
          </a:p>
          <a:p>
            <a:pPr algn="just" hangingPunct="0"/>
            <a:r>
              <a:rPr lang="it-IT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Indebolimento interazioni intermolecolari glucosio-glucosio a favore della solvatazione delle singole molecole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763075-52B0-F861-003E-5EDDDCB35B7C}"/>
              </a:ext>
            </a:extLst>
          </p:cNvPr>
          <p:cNvSpPr txBox="1"/>
          <p:nvPr/>
        </p:nvSpPr>
        <p:spPr>
          <a:xfrm>
            <a:off x="1687774" y="1053996"/>
            <a:ext cx="8632209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it-IT" dirty="0">
                <a:latin typeface="Söhne"/>
              </a:rPr>
              <a:t>L'</a:t>
            </a:r>
            <a:r>
              <a:rPr lang="it-IT" dirty="0" err="1">
                <a:latin typeface="Söhne"/>
              </a:rPr>
              <a:t>idrofobicità</a:t>
            </a:r>
            <a:r>
              <a:rPr lang="it-IT" dirty="0">
                <a:latin typeface="Söhne"/>
              </a:rPr>
              <a:t> si riferisce alla tendenza di una sostanza a non dissolversi in acqua. </a:t>
            </a:r>
          </a:p>
          <a:p>
            <a:pPr algn="just"/>
            <a:endParaRPr lang="it-IT" dirty="0">
              <a:latin typeface="Söhne"/>
            </a:endParaRPr>
          </a:p>
          <a:p>
            <a:pPr algn="just"/>
            <a:r>
              <a:rPr lang="it-IT" dirty="0">
                <a:latin typeface="Söhne"/>
              </a:rPr>
              <a:t>Le sostanze idrofobiche sono solitamente costituite da molecole apolari o poco polari, che non interagiscono con le molecole del dipolo acqua e pertanto non sono solubili in quel solvente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C29B16-A298-3C80-0FFD-993879AB21FF}"/>
              </a:ext>
            </a:extLst>
          </p:cNvPr>
          <p:cNvSpPr txBox="1"/>
          <p:nvPr/>
        </p:nvSpPr>
        <p:spPr>
          <a:xfrm>
            <a:off x="1687773" y="204576"/>
            <a:ext cx="253848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Idrofobicità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65D160-338A-54CE-407D-0E717AD04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858" y="2827869"/>
            <a:ext cx="7208039" cy="37667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C1BFF1-CF37-7D18-B7D4-5D6045AA0172}"/>
              </a:ext>
            </a:extLst>
          </p:cNvPr>
          <p:cNvSpPr txBox="1"/>
          <p:nvPr/>
        </p:nvSpPr>
        <p:spPr>
          <a:xfrm>
            <a:off x="3995445" y="3198168"/>
            <a:ext cx="308319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Effetto idrofobico 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D20A6CA5-1BEC-7C83-11EE-1745D6D25EA8}"/>
              </a:ext>
            </a:extLst>
          </p:cNvPr>
          <p:cNvCxnSpPr/>
          <p:nvPr/>
        </p:nvCxnSpPr>
        <p:spPr>
          <a:xfrm>
            <a:off x="6451319" y="2636145"/>
            <a:ext cx="627321" cy="457200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FAD38A2-1D17-5654-6DB9-D452EA770DAF}"/>
              </a:ext>
            </a:extLst>
          </p:cNvPr>
          <p:cNvCxnSpPr>
            <a:cxnSpLocks/>
          </p:cNvCxnSpPr>
          <p:nvPr/>
        </p:nvCxnSpPr>
        <p:spPr>
          <a:xfrm flipH="1">
            <a:off x="9307033" y="2636146"/>
            <a:ext cx="116958" cy="1023687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2B0971D-DDC7-3469-55CC-5CE0F78E8A39}"/>
              </a:ext>
            </a:extLst>
          </p:cNvPr>
          <p:cNvCxnSpPr>
            <a:cxnSpLocks/>
          </p:cNvCxnSpPr>
          <p:nvPr/>
        </p:nvCxnSpPr>
        <p:spPr>
          <a:xfrm flipV="1">
            <a:off x="5830186" y="4805581"/>
            <a:ext cx="1606440" cy="1265611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2B4B210-5954-4A8A-99B7-DD587B7447F4}"/>
              </a:ext>
            </a:extLst>
          </p:cNvPr>
          <p:cNvSpPr txBox="1"/>
          <p:nvPr/>
        </p:nvSpPr>
        <p:spPr>
          <a:xfrm>
            <a:off x="5517638" y="2365726"/>
            <a:ext cx="1049066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hangingPunct="0"/>
            <a:r>
              <a:rPr lang="it-IT" sz="12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Solvente polare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1AC019F-40E5-BC19-3FD2-8218B65E6ECF}"/>
              </a:ext>
            </a:extLst>
          </p:cNvPr>
          <p:cNvSpPr txBox="1"/>
          <p:nvPr/>
        </p:nvSpPr>
        <p:spPr>
          <a:xfrm>
            <a:off x="8829600" y="2359151"/>
            <a:ext cx="1002963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hangingPunct="0"/>
            <a:r>
              <a:rPr lang="it-IT" sz="12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Pozione polare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D7315E0-FCC1-CB2A-982D-46708704771C}"/>
              </a:ext>
            </a:extLst>
          </p:cNvPr>
          <p:cNvSpPr txBox="1"/>
          <p:nvPr/>
        </p:nvSpPr>
        <p:spPr>
          <a:xfrm>
            <a:off x="5013508" y="6071192"/>
            <a:ext cx="1021686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hangingPunct="0"/>
            <a:r>
              <a:rPr lang="it-IT" sz="12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Catena apolare</a:t>
            </a:r>
          </a:p>
        </p:txBody>
      </p:sp>
    </p:spTree>
    <p:extLst>
      <p:ext uri="{BB962C8B-B14F-4D97-AF65-F5344CB8AC3E}">
        <p14:creationId xmlns:p14="http://schemas.microsoft.com/office/powerpoint/2010/main" val="427961162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5F387E-ABA5-2BA1-8241-D99024760F28}"/>
              </a:ext>
            </a:extLst>
          </p:cNvPr>
          <p:cNvSpPr txBox="1"/>
          <p:nvPr/>
        </p:nvSpPr>
        <p:spPr>
          <a:xfrm>
            <a:off x="1796956" y="313899"/>
            <a:ext cx="598496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hangingPunct="0"/>
            <a:r>
              <a:rPr lang="it-IT" sz="2400" b="1" dirty="0">
                <a:solidFill>
                  <a:srgbClr val="FF0000"/>
                </a:solidFill>
                <a:ea typeface="+mj-ea"/>
                <a:cs typeface="+mj-cs"/>
                <a:sym typeface="Helvetica"/>
              </a:rPr>
              <a:t>Ruolo del solvente in una tecnica di estrazione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BF55FF-B6F3-37A1-AD01-B0D60122E779}"/>
              </a:ext>
            </a:extLst>
          </p:cNvPr>
          <p:cNvSpPr txBox="1"/>
          <p:nvPr/>
        </p:nvSpPr>
        <p:spPr>
          <a:xfrm>
            <a:off x="1796956" y="1182236"/>
            <a:ext cx="9094110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it-IT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Il solvente durante un’estrazione gioca due ruoli:</a:t>
            </a:r>
          </a:p>
          <a:p>
            <a:pPr hangingPunct="0"/>
            <a:endParaRPr lang="it-IT" dirty="0"/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Rompere le interazioni analita matrice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it-IT" sz="2600" dirty="0"/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Solvatare l’analita e creare cosi la nuova soluzione formata da solvente e soluto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D65F39-3815-9DB3-6A18-A7B63283961C}"/>
              </a:ext>
            </a:extLst>
          </p:cNvPr>
          <p:cNvSpPr txBox="1"/>
          <p:nvPr/>
        </p:nvSpPr>
        <p:spPr>
          <a:xfrm>
            <a:off x="1796957" y="4106110"/>
            <a:ext cx="8201193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hangingPunct="0"/>
            <a:r>
              <a:rPr lang="it-IT" sz="1600" b="1" dirty="0">
                <a:solidFill>
                  <a:srgbClr val="FF0000"/>
                </a:solidFill>
                <a:ea typeface="+mj-ea"/>
                <a:cs typeface="+mj-cs"/>
                <a:sym typeface="Helvetica"/>
              </a:rPr>
              <a:t>Nel caso in cui il campione sia una soluzione il solvente di estrazione eserciterà la sua funzione in base al coefficiente di ripartizione dell’</a:t>
            </a:r>
            <a:r>
              <a:rPr lang="it-IT" sz="1600" b="1" dirty="0" err="1">
                <a:solidFill>
                  <a:srgbClr val="FF0000"/>
                </a:solidFill>
                <a:ea typeface="+mj-ea"/>
                <a:cs typeface="+mj-cs"/>
                <a:sym typeface="Helvetica"/>
              </a:rPr>
              <a:t>analità</a:t>
            </a:r>
            <a:r>
              <a:rPr lang="it-IT" sz="1600" b="1" dirty="0">
                <a:solidFill>
                  <a:srgbClr val="FF0000"/>
                </a:solidFill>
                <a:ea typeface="+mj-ea"/>
                <a:cs typeface="+mj-cs"/>
                <a:sym typeface="Helvetica"/>
              </a:rPr>
              <a:t> tra la fase estraente e la fase campione</a:t>
            </a:r>
          </a:p>
          <a:p>
            <a:pPr algn="just" hangingPunct="0"/>
            <a:endParaRPr lang="it-IT" sz="1600" b="1" dirty="0">
              <a:solidFill>
                <a:srgbClr val="FF0000"/>
              </a:solidFill>
            </a:endParaRPr>
          </a:p>
          <a:p>
            <a:pPr algn="just" hangingPunct="0"/>
            <a:r>
              <a:rPr lang="it-IT" sz="1600" b="1" dirty="0">
                <a:solidFill>
                  <a:srgbClr val="FF0000"/>
                </a:solidFill>
                <a:ea typeface="+mj-ea"/>
                <a:cs typeface="+mj-cs"/>
                <a:sym typeface="Helvetica"/>
              </a:rPr>
              <a:t>Nel caso in cui </a:t>
            </a:r>
            <a:r>
              <a:rPr lang="it-IT" sz="1600" b="1" dirty="0">
                <a:solidFill>
                  <a:srgbClr val="FF0000"/>
                </a:solidFill>
              </a:rPr>
              <a:t>il campione sia un solido il solvente dovrà prima rompere le interazioni dell’analita con la matrice e poi solvatare l’analita</a:t>
            </a:r>
            <a:endParaRPr lang="it-IT" sz="1600" b="1" dirty="0">
              <a:solidFill>
                <a:srgbClr val="FF0000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9196665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27BFC0-5DDD-A310-2BEF-429B805B279A}"/>
              </a:ext>
            </a:extLst>
          </p:cNvPr>
          <p:cNvSpPr txBox="1"/>
          <p:nvPr/>
        </p:nvSpPr>
        <p:spPr>
          <a:xfrm>
            <a:off x="1513370" y="239847"/>
            <a:ext cx="9154631" cy="5534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 di legami coinvolti nelle interazioni analita matrice</a:t>
            </a:r>
          </a:p>
          <a:p>
            <a:pPr algn="l">
              <a:lnSpc>
                <a:spcPct val="150000"/>
              </a:lnSpc>
            </a:pP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Interazioni di tipo acido-base: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 l'analita e la matrice hanno proprietà acido-base opposte, possono formare interazioni elettrostatiche forti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Interazioni di tipo idrogeno: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 l'analita e la matrice contengono gruppi funzionali capaci di formare legami idrogeno,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Interazioni di tipo idrofobico: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 l'analita e la matrice sono entrambi apolari, possono interagire tra loro attraverso legami di van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Waals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Interazioni di tipo chelazione: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 l'analita e la matrice hanno un gruppo funzionale che forma complessi di coordinazione</a:t>
            </a:r>
          </a:p>
        </p:txBody>
      </p:sp>
    </p:spTree>
    <p:extLst>
      <p:ext uri="{BB962C8B-B14F-4D97-AF65-F5344CB8AC3E}">
        <p14:creationId xmlns:p14="http://schemas.microsoft.com/office/powerpoint/2010/main" val="238800009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741770C-45FF-F6AB-E691-32D1D26DD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976" y="1518336"/>
            <a:ext cx="8299702" cy="305366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C5F233-B11A-FE6D-233D-86DAE00E4EF8}"/>
              </a:ext>
            </a:extLst>
          </p:cNvPr>
          <p:cNvSpPr txBox="1"/>
          <p:nvPr/>
        </p:nvSpPr>
        <p:spPr>
          <a:xfrm>
            <a:off x="1692072" y="180755"/>
            <a:ext cx="7366756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hangingPunct="0"/>
            <a:r>
              <a:rPr lang="it-IT" sz="32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Le tecniche di estrazione e le analisi del vino</a:t>
            </a:r>
          </a:p>
        </p:txBody>
      </p:sp>
    </p:spTree>
    <p:extLst>
      <p:ext uri="{BB962C8B-B14F-4D97-AF65-F5344CB8AC3E}">
        <p14:creationId xmlns:p14="http://schemas.microsoft.com/office/powerpoint/2010/main" val="11190600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3273CE5-7967-2281-974F-89EA3B6D5831}"/>
              </a:ext>
            </a:extLst>
          </p:cNvPr>
          <p:cNvGraphicFramePr>
            <a:graphicFrameLocks noGrp="1"/>
          </p:cNvGraphicFramePr>
          <p:nvPr/>
        </p:nvGraphicFramePr>
        <p:xfrm>
          <a:off x="2005414" y="964116"/>
          <a:ext cx="7968522" cy="55213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3228">
                  <a:extLst>
                    <a:ext uri="{9D8B030D-6E8A-4147-A177-3AD203B41FA5}">
                      <a16:colId xmlns:a16="http://schemas.microsoft.com/office/drawing/2014/main" val="3988922057"/>
                    </a:ext>
                  </a:extLst>
                </a:gridCol>
                <a:gridCol w="2796363">
                  <a:extLst>
                    <a:ext uri="{9D8B030D-6E8A-4147-A177-3AD203B41FA5}">
                      <a16:colId xmlns:a16="http://schemas.microsoft.com/office/drawing/2014/main" val="27335593"/>
                    </a:ext>
                  </a:extLst>
                </a:gridCol>
                <a:gridCol w="4398931">
                  <a:extLst>
                    <a:ext uri="{9D8B030D-6E8A-4147-A177-3AD203B41FA5}">
                      <a16:colId xmlns:a16="http://schemas.microsoft.com/office/drawing/2014/main" val="1738251918"/>
                    </a:ext>
                  </a:extLst>
                </a:gridCol>
              </a:tblGrid>
              <a:tr h="277962">
                <a:tc>
                  <a:txBody>
                    <a:bodyPr/>
                    <a:lstStyle/>
                    <a:p>
                      <a:pPr algn="l"/>
                      <a:r>
                        <a:rPr lang="it-IT" sz="1340" kern="0" baseline="0" dirty="0">
                          <a:effectLst/>
                        </a:rPr>
                        <a:t>Metodo</a:t>
                      </a:r>
                      <a:endParaRPr lang="it-IT" sz="134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9" marR="29029" marT="29029" marB="29029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40" kern="0" baseline="0" dirty="0">
                          <a:effectLst/>
                        </a:rPr>
                        <a:t>Vantaggi</a:t>
                      </a:r>
                      <a:endParaRPr lang="it-IT" sz="134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9" marR="29029" marT="29029" marB="29029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40" kern="0" baseline="0" dirty="0">
                          <a:effectLst/>
                        </a:rPr>
                        <a:t>svantaggi</a:t>
                      </a:r>
                      <a:endParaRPr lang="it-IT" sz="134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9" marR="29029" marT="29029" marB="29029"/>
                </a:tc>
                <a:extLst>
                  <a:ext uri="{0D108BD9-81ED-4DB2-BD59-A6C34878D82A}">
                    <a16:rowId xmlns:a16="http://schemas.microsoft.com/office/drawing/2014/main" val="670188273"/>
                  </a:ext>
                </a:extLst>
              </a:tr>
              <a:tr h="1247185">
                <a:tc>
                  <a:txBody>
                    <a:bodyPr/>
                    <a:lstStyle/>
                    <a:p>
                      <a:pPr algn="l"/>
                      <a:r>
                        <a:rPr lang="it-IT" sz="1340" kern="0" baseline="0">
                          <a:effectLst/>
                        </a:rPr>
                        <a:t>LLE</a:t>
                      </a:r>
                      <a:endParaRPr lang="it-IT" sz="1340" kern="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9" marR="29029" marT="29029" marB="29029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40" kern="0" baseline="0" dirty="0">
                          <a:effectLst/>
                        </a:rPr>
                        <a:t>Noto. Consente l'estrazione di composti con diversa polarità e volatilità. </a:t>
                      </a:r>
                      <a:br>
                        <a:rPr lang="it-IT" sz="1340" kern="0" baseline="0" dirty="0">
                          <a:effectLst/>
                        </a:rPr>
                      </a:br>
                      <a:r>
                        <a:rPr lang="it-IT" sz="1340" kern="0" baseline="0" dirty="0">
                          <a:effectLst/>
                        </a:rPr>
                        <a:t>Basso volume di campionamento.</a:t>
                      </a:r>
                      <a:endParaRPr lang="it-IT" sz="134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9" marR="29029" marT="29029" marB="29029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40" kern="0" baseline="0">
                          <a:effectLst/>
                        </a:rPr>
                        <a:t>Bassa riproducibilità. Bassa selettività. Perdita di analiti. </a:t>
                      </a:r>
                      <a:br>
                        <a:rPr lang="it-IT" sz="1340" kern="0" baseline="0">
                          <a:effectLst/>
                        </a:rPr>
                      </a:br>
                      <a:r>
                        <a:rPr lang="it-IT" sz="1340" kern="0" baseline="0">
                          <a:effectLst/>
                        </a:rPr>
                        <a:t>Automazione difficile. Grande quantità di solvente organico. Alto inquinamento ambientale. Costo elevato. Pericolo per i lavoratori.</a:t>
                      </a:r>
                      <a:endParaRPr lang="it-IT" sz="1340" kern="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9" marR="29029" marT="29029" marB="29029"/>
                </a:tc>
                <a:extLst>
                  <a:ext uri="{0D108BD9-81ED-4DB2-BD59-A6C34878D82A}">
                    <a16:rowId xmlns:a16="http://schemas.microsoft.com/office/drawing/2014/main" val="4290381437"/>
                  </a:ext>
                </a:extLst>
              </a:tr>
              <a:tr h="2020413">
                <a:tc>
                  <a:txBody>
                    <a:bodyPr/>
                    <a:lstStyle/>
                    <a:p>
                      <a:pPr algn="l"/>
                      <a:r>
                        <a:rPr lang="it-IT" sz="1340" kern="0" baseline="0">
                          <a:effectLst/>
                        </a:rPr>
                        <a:t>SPE</a:t>
                      </a:r>
                      <a:endParaRPr lang="it-IT" sz="1340" kern="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9" marR="29029" marT="29029" marB="29029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40" kern="0" baseline="0" dirty="0">
                          <a:effectLst/>
                        </a:rPr>
                        <a:t>Ridurre il consumo di solventi organici. Più veloce di LLE. Maggiore riproducibilità e ripetibilità. Più sicuro per il lavoratore. Non produce emulsioni. Gli analiti trattenuti nella fase solida non si decompongono. Consente di estrarre simultaneamente un'ampia gamma di analiti nell'intera gamma di polarità.</a:t>
                      </a:r>
                      <a:endParaRPr lang="it-IT" sz="134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9" marR="29029" marT="29029" marB="29029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40" kern="0" baseline="0" dirty="0">
                          <a:effectLst/>
                        </a:rPr>
                        <a:t>Bassa riproducibilità. Bassa selettività. Perdita di analiti. Automazione difficile. Grande volume di campioni.</a:t>
                      </a:r>
                      <a:endParaRPr lang="it-IT" sz="134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9" marR="29029" marT="29029" marB="29029"/>
                </a:tc>
                <a:extLst>
                  <a:ext uri="{0D108BD9-81ED-4DB2-BD59-A6C34878D82A}">
                    <a16:rowId xmlns:a16="http://schemas.microsoft.com/office/drawing/2014/main" val="3837907360"/>
                  </a:ext>
                </a:extLst>
              </a:tr>
              <a:tr h="1737243">
                <a:tc>
                  <a:txBody>
                    <a:bodyPr/>
                    <a:lstStyle/>
                    <a:p>
                      <a:pPr algn="l"/>
                      <a:r>
                        <a:rPr lang="it-IT" sz="1340" kern="0" baseline="0">
                          <a:effectLst/>
                        </a:rPr>
                        <a:t>SPME</a:t>
                      </a:r>
                      <a:endParaRPr lang="it-IT" sz="1340" kern="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9" marR="29029" marT="29029" marB="29029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40" kern="0" baseline="0">
                          <a:effectLst/>
                        </a:rPr>
                        <a:t>Estrazione e concentrazione in un unico passaggio. Senza solventi organici. Semplicità e velocità. Bassa manipolazione e basso volume di campione utilizzato. Più economico di LLE e SPE. Migliori limiti di rilevamento. Può essere utilizzato con campioni solidi, liquidi e gassosi.</a:t>
                      </a:r>
                      <a:endParaRPr lang="it-IT" sz="1340" kern="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9" marR="29029" marT="29029" marB="29029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40" kern="0" baseline="0" dirty="0">
                          <a:effectLst/>
                        </a:rPr>
                        <a:t>Temperatura molto alta. Facile da rompere la fibra. Sverniciatura del rivestimento. Aghi costosi.</a:t>
                      </a:r>
                      <a:endParaRPr lang="it-IT" sz="134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9" marR="29029" marT="29029" marB="29029"/>
                </a:tc>
                <a:extLst>
                  <a:ext uri="{0D108BD9-81ED-4DB2-BD59-A6C34878D82A}">
                    <a16:rowId xmlns:a16="http://schemas.microsoft.com/office/drawing/2014/main" val="122157817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F85168-6202-C9D2-2FC0-7A1ADE32C8BB}"/>
              </a:ext>
            </a:extLst>
          </p:cNvPr>
          <p:cNvSpPr txBox="1"/>
          <p:nvPr/>
        </p:nvSpPr>
        <p:spPr>
          <a:xfrm>
            <a:off x="2005414" y="187854"/>
            <a:ext cx="441242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hangingPunct="0"/>
            <a:r>
              <a:rPr lang="it-IT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Metodi di estrazione applicati alla matrice vino</a:t>
            </a:r>
          </a:p>
        </p:txBody>
      </p:sp>
    </p:spTree>
    <p:extLst>
      <p:ext uri="{BB962C8B-B14F-4D97-AF65-F5344CB8AC3E}">
        <p14:creationId xmlns:p14="http://schemas.microsoft.com/office/powerpoint/2010/main" val="15270735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1616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37" y="1782759"/>
            <a:ext cx="8137526" cy="3292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234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6" y="1708151"/>
            <a:ext cx="8353429" cy="3440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7" y="404811"/>
            <a:ext cx="8713790" cy="1443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6" y="2133600"/>
            <a:ext cx="7921629" cy="3741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32C6DE5-0F81-93F8-ABF5-B08A53A89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058" y="1373079"/>
            <a:ext cx="2416426" cy="160507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7BD0062-2C26-E82E-4B5F-230CA7EDB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301" y="1831895"/>
            <a:ext cx="1270000" cy="9017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8FF788-57B4-2D41-4518-38CAF84F7DF6}"/>
              </a:ext>
            </a:extLst>
          </p:cNvPr>
          <p:cNvSpPr txBox="1"/>
          <p:nvPr/>
        </p:nvSpPr>
        <p:spPr>
          <a:xfrm>
            <a:off x="2583059" y="225446"/>
            <a:ext cx="5005533" cy="538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hangingPunct="0"/>
            <a:r>
              <a:rPr lang="it-IT" sz="29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Fasi preliminari all’analisi chimica</a:t>
            </a:r>
          </a:p>
        </p:txBody>
      </p:sp>
      <p:sp>
        <p:nvSpPr>
          <p:cNvPr id="5" name="Freccia circolare in giù 4">
            <a:extLst>
              <a:ext uri="{FF2B5EF4-FFF2-40B4-BE49-F238E27FC236}">
                <a16:creationId xmlns:a16="http://schemas.microsoft.com/office/drawing/2014/main" id="{C25316FB-6DC2-402C-073A-5C5FF61E5E0E}"/>
              </a:ext>
            </a:extLst>
          </p:cNvPr>
          <p:cNvSpPr/>
          <p:nvPr/>
        </p:nvSpPr>
        <p:spPr>
          <a:xfrm>
            <a:off x="5156549" y="1373078"/>
            <a:ext cx="1565753" cy="369328"/>
          </a:xfrm>
          <a:prstGeom prst="curved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endParaRPr lang="it-IT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647FE6-29D7-7F9B-F831-EC66638D1F5D}"/>
              </a:ext>
            </a:extLst>
          </p:cNvPr>
          <p:cNvSpPr txBox="1"/>
          <p:nvPr/>
        </p:nvSpPr>
        <p:spPr>
          <a:xfrm>
            <a:off x="7361129" y="1737845"/>
            <a:ext cx="2956142" cy="10618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hangingPunct="0"/>
            <a:r>
              <a:rPr lang="it-IT" sz="21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Rendere il campione adatto alla tecnica analitica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BFE5D0-2953-930D-318A-6DD9E06A6CF8}"/>
              </a:ext>
            </a:extLst>
          </p:cNvPr>
          <p:cNvSpPr txBox="1"/>
          <p:nvPr/>
        </p:nvSpPr>
        <p:spPr>
          <a:xfrm>
            <a:off x="1962412" y="3587178"/>
            <a:ext cx="8705589" cy="30008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hangingPunct="0"/>
            <a:r>
              <a:rPr lang="it-IT" sz="21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Caratteristiche desiderabili al termine delle fasi preliminari</a:t>
            </a:r>
          </a:p>
          <a:p>
            <a:pPr algn="just" hangingPunct="0"/>
            <a:endParaRPr lang="it-IT" sz="2100" b="1" dirty="0"/>
          </a:p>
          <a:p>
            <a:pPr algn="just" hangingPunct="0"/>
            <a:endParaRPr lang="it-IT" sz="2100" b="1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indent="-34290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Solvente e pH</a:t>
            </a:r>
          </a:p>
          <a:p>
            <a:pPr marL="342900" indent="-34290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100" dirty="0"/>
              <a:t>Concentrazione analita</a:t>
            </a:r>
          </a:p>
          <a:p>
            <a:pPr marL="342900" indent="-34290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Forma molecolare rilevabile</a:t>
            </a:r>
          </a:p>
          <a:p>
            <a:pPr marL="342900" indent="-34290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100" dirty="0"/>
              <a:t>Assenza di interferenze</a:t>
            </a:r>
            <a:endParaRPr lang="it-IT" sz="210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CA00AE-3974-AA8C-6B07-129E96F73587}"/>
              </a:ext>
            </a:extLst>
          </p:cNvPr>
          <p:cNvSpPr txBox="1"/>
          <p:nvPr/>
        </p:nvSpPr>
        <p:spPr>
          <a:xfrm>
            <a:off x="1874730" y="240083"/>
            <a:ext cx="8442541" cy="4462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Preparazione del campione</a:t>
            </a:r>
          </a:p>
          <a:p>
            <a:pPr algn="just" hangingPunct="0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Queste fasi coinvolgono soprattutto lo </a:t>
            </a:r>
            <a:r>
              <a:rPr lang="it-IT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stato fisico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del campione, la </a:t>
            </a:r>
            <a:r>
              <a:rPr lang="it-IT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scelta e la composizione del solvente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di estrazione (ad. es pH), </a:t>
            </a:r>
            <a:endParaRPr lang="it-IT" sz="2200" b="1" dirty="0"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hangingPunct="0"/>
            <a:endParaRPr lang="it-IT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Estrazione </a:t>
            </a:r>
          </a:p>
          <a:p>
            <a:pPr hangingPunct="0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Consiste nell’allontanamento dell’analita dalla matrice e il suo trasferimento </a:t>
            </a:r>
            <a:r>
              <a:rPr lang="it-IT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quantitativo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 nella fase solvente</a:t>
            </a:r>
          </a:p>
          <a:p>
            <a:pPr hangingPunct="0"/>
            <a:endParaRPr lang="it-IT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Purificazione</a:t>
            </a:r>
          </a:p>
          <a:p>
            <a:pPr hangingPunct="0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Separazione dell’analita da interferenti e componenti della matrice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4A65A3-B768-72CD-83DE-83A7EE414FBD}"/>
              </a:ext>
            </a:extLst>
          </p:cNvPr>
          <p:cNvSpPr txBox="1"/>
          <p:nvPr/>
        </p:nvSpPr>
        <p:spPr>
          <a:xfrm>
            <a:off x="1874729" y="5311012"/>
            <a:ext cx="8242126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hangingPunct="0"/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La necessità di questi passaggi dipende dalla </a:t>
            </a:r>
            <a:r>
              <a:rPr lang="it-IT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natura del campione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dal </a:t>
            </a:r>
            <a:r>
              <a:rPr lang="it-IT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quesito analitico 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 dalla </a:t>
            </a:r>
            <a:r>
              <a:rPr lang="it-IT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tecnica analitica da utilizzare</a:t>
            </a:r>
          </a:p>
        </p:txBody>
      </p:sp>
    </p:spTree>
    <p:extLst>
      <p:ext uri="{BB962C8B-B14F-4D97-AF65-F5344CB8AC3E}">
        <p14:creationId xmlns:p14="http://schemas.microsoft.com/office/powerpoint/2010/main" val="16167461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grafico, grafico a torta&#10;&#10;Descrizione generata automaticamente">
            <a:extLst>
              <a:ext uri="{FF2B5EF4-FFF2-40B4-BE49-F238E27FC236}">
                <a16:creationId xmlns:a16="http://schemas.microsoft.com/office/drawing/2014/main" id="{60EEA79A-7270-7EAD-5089-72F3EEA84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12" y="1223949"/>
            <a:ext cx="8757977" cy="341369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BB0794-782A-FFF7-36EF-6BA05178CA05}"/>
              </a:ext>
            </a:extLst>
          </p:cNvPr>
          <p:cNvSpPr txBox="1"/>
          <p:nvPr/>
        </p:nvSpPr>
        <p:spPr>
          <a:xfrm>
            <a:off x="2903483" y="32579"/>
            <a:ext cx="6945811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/>
            <a:r>
              <a:rPr lang="it-IT" sz="22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Origine degli errori e tempo dedicato al processo analitico in una analisi cromatografica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1C4CCE-7EA6-C7A1-AFA6-6AD96EDAA0F5}"/>
              </a:ext>
            </a:extLst>
          </p:cNvPr>
          <p:cNvSpPr txBox="1"/>
          <p:nvPr/>
        </p:nvSpPr>
        <p:spPr>
          <a:xfrm>
            <a:off x="2502990" y="1149521"/>
            <a:ext cx="263608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it-IT" sz="21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Origine degli errori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63F251-E71B-E944-EE2C-9467FB9EB5A9}"/>
              </a:ext>
            </a:extLst>
          </p:cNvPr>
          <p:cNvSpPr txBox="1"/>
          <p:nvPr/>
        </p:nvSpPr>
        <p:spPr>
          <a:xfrm>
            <a:off x="6770190" y="1149520"/>
            <a:ext cx="263608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it-IT" sz="2100" b="1" dirty="0">
                <a:solidFill>
                  <a:schemeClr val="accent2">
                    <a:lumMod val="75000"/>
                  </a:schemeClr>
                </a:solidFill>
              </a:rPr>
              <a:t>Tempo dedicato</a:t>
            </a:r>
            <a:endParaRPr lang="it-IT" sz="21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CDB212F-65E3-2D65-E2F2-E947BCC5239D}"/>
              </a:ext>
            </a:extLst>
          </p:cNvPr>
          <p:cNvSpPr/>
          <p:nvPr/>
        </p:nvSpPr>
        <p:spPr>
          <a:xfrm>
            <a:off x="2640420" y="4019107"/>
            <a:ext cx="6347637" cy="533474"/>
          </a:xfrm>
          <a:prstGeom prst="ellipse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endParaRPr lang="it-IT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82B717-904D-CE7A-1DFB-12B5ED5E5F8B}"/>
              </a:ext>
            </a:extLst>
          </p:cNvPr>
          <p:cNvSpPr txBox="1"/>
          <p:nvPr/>
        </p:nvSpPr>
        <p:spPr>
          <a:xfrm>
            <a:off x="4496197" y="4637641"/>
            <a:ext cx="2636081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/>
            <a:r>
              <a:rPr lang="it-IT" sz="1600" b="1" dirty="0">
                <a:solidFill>
                  <a:srgbClr val="FF0000"/>
                </a:solidFill>
              </a:rPr>
              <a:t>«fasi preliminari»</a:t>
            </a:r>
            <a:endParaRPr lang="it-IT" sz="1600" b="1" dirty="0">
              <a:solidFill>
                <a:srgbClr val="FF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Tempo di analisi e fonti di errore">
            <a:extLst>
              <a:ext uri="{FF2B5EF4-FFF2-40B4-BE49-F238E27FC236}">
                <a16:creationId xmlns:a16="http://schemas.microsoft.com/office/drawing/2014/main" id="{020DD7F4-8EA1-2821-9151-A098EA4DD67D}"/>
              </a:ext>
            </a:extLst>
          </p:cNvPr>
          <p:cNvSpPr txBox="1"/>
          <p:nvPr/>
        </p:nvSpPr>
        <p:spPr>
          <a:xfrm>
            <a:off x="1621022" y="5965982"/>
            <a:ext cx="778524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numCol="1" anchor="t">
            <a:spAutoFit/>
          </a:bodyPr>
          <a:lstStyle/>
          <a:p>
            <a:r>
              <a:rPr sz="1600" b="1" dirty="0"/>
              <a:t>Tempo di </a:t>
            </a:r>
            <a:r>
              <a:rPr sz="1600" b="1" dirty="0" err="1"/>
              <a:t>analisi</a:t>
            </a:r>
            <a:r>
              <a:rPr sz="1600" b="1" dirty="0"/>
              <a:t> e </a:t>
            </a:r>
            <a:r>
              <a:rPr lang="it-IT" sz="1600" b="1" dirty="0"/>
              <a:t>origine dell’</a:t>
            </a:r>
            <a:r>
              <a:rPr sz="1600" b="1" dirty="0" err="1"/>
              <a:t>errore</a:t>
            </a:r>
            <a:r>
              <a:rPr lang="it-IT" sz="1600" b="1" dirty="0"/>
              <a:t>: </a:t>
            </a:r>
            <a:r>
              <a:rPr lang="it-IT" sz="1600" dirty="0"/>
              <a:t>la parte strumentale occupa un tempo limitato e il contributo all’errore è limitato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5091168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735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Microsoft Macintosh PowerPoint</Application>
  <PresentationFormat>Widescreen</PresentationFormat>
  <Paragraphs>122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Söhne</vt:lpstr>
      <vt:lpstr>Tahoma</vt:lpstr>
      <vt:lpstr>Times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giorgia lancia</dc:creator>
  <cp:lastModifiedBy>giorgia lancia</cp:lastModifiedBy>
  <cp:revision>1</cp:revision>
  <dcterms:created xsi:type="dcterms:W3CDTF">2023-03-27T10:47:43Z</dcterms:created>
  <dcterms:modified xsi:type="dcterms:W3CDTF">2023-03-27T10:48:10Z</dcterms:modified>
</cp:coreProperties>
</file>