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480"/>
  </p:normalViewPr>
  <p:slideViewPr>
    <p:cSldViewPr snapToGrid="0">
      <p:cViewPr varScale="1">
        <p:scale>
          <a:sx n="101" d="100"/>
          <a:sy n="101" d="100"/>
        </p:scale>
        <p:origin x="10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16/01/23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16/01/23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16/01/23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16/01/23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16/01/23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16/01/23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16/01/23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16/01/23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16/01/23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16/01/23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16/01/23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16/01/23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5</a:t>
            </a:r>
          </a:p>
          <a:p>
            <a:pPr algn="l"/>
            <a:r>
              <a:rPr lang="it-IT" sz="3200" b="1" dirty="0">
                <a:solidFill>
                  <a:schemeClr val="bg1">
                    <a:lumMod val="50000"/>
                  </a:schemeClr>
                </a:solidFill>
              </a:rPr>
              <a:t>Libera circolazione delle merci – Divieti e mutuo riconoscimento</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F4344C-A46F-286D-F545-3FE5FE247E0E}"/>
              </a:ext>
            </a:extLst>
          </p:cNvPr>
          <p:cNvSpPr>
            <a:spLocks noGrp="1"/>
          </p:cNvSpPr>
          <p:nvPr>
            <p:ph type="title"/>
          </p:nvPr>
        </p:nvSpPr>
        <p:spPr>
          <a:xfrm>
            <a:off x="838200" y="365125"/>
            <a:ext cx="10515600" cy="10064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96CE2C8E-EBAC-A6A3-D602-F053557CDD79}"/>
              </a:ext>
            </a:extLst>
          </p:cNvPr>
          <p:cNvSpPr>
            <a:spLocks noGrp="1"/>
          </p:cNvSpPr>
          <p:nvPr>
            <p:ph idx="1"/>
          </p:nvPr>
        </p:nvSpPr>
        <p:spPr/>
        <p:txBody>
          <a:bodyPr/>
          <a:lstStyle/>
          <a:p>
            <a:r>
              <a:rPr lang="it-IT" b="1" dirty="0">
                <a:solidFill>
                  <a:srgbClr val="00B0F0"/>
                </a:solidFill>
              </a:rPr>
              <a:t>Misure indistintamente applicabili e caso Cassis de </a:t>
            </a:r>
            <a:r>
              <a:rPr lang="it-IT" b="1" dirty="0" err="1">
                <a:solidFill>
                  <a:srgbClr val="00B0F0"/>
                </a:solidFill>
              </a:rPr>
              <a:t>Dijon</a:t>
            </a:r>
            <a:r>
              <a:rPr lang="it-IT" b="1" dirty="0">
                <a:solidFill>
                  <a:srgbClr val="00B0F0"/>
                </a:solidFill>
              </a:rPr>
              <a:t>:</a:t>
            </a:r>
          </a:p>
          <a:p>
            <a:pPr lvl="1"/>
            <a:r>
              <a:rPr lang="it-IT" dirty="0"/>
              <a:t>« in mancanza di una normativa comune in materia di produzione e commercio di un determinato bene spetta agli Stati membri disciplinare, ciascuno nel suo territorio, questi aspetti. </a:t>
            </a:r>
          </a:p>
          <a:p>
            <a:pPr lvl="1"/>
            <a:r>
              <a:rPr lang="it-IT" dirty="0"/>
              <a:t>Tuttavia, gli ostacoli alla libera circolazione vanno accettati qualora essi rispondano ad esigenze imperative attinenti:</a:t>
            </a:r>
          </a:p>
          <a:p>
            <a:pPr lvl="1"/>
            <a:r>
              <a:rPr lang="it-IT" dirty="0"/>
              <a:t>l’efficacia dei controlli fiscali, </a:t>
            </a:r>
          </a:p>
          <a:p>
            <a:pPr lvl="1"/>
            <a:r>
              <a:rPr lang="it-IT" dirty="0"/>
              <a:t>alla protezione della salute pubblica, </a:t>
            </a:r>
          </a:p>
          <a:p>
            <a:pPr lvl="1"/>
            <a:r>
              <a:rPr lang="it-IT" dirty="0"/>
              <a:t>all’equità delle operazioni commerciali, </a:t>
            </a:r>
          </a:p>
          <a:p>
            <a:pPr lvl="1"/>
            <a:r>
              <a:rPr lang="it-IT" dirty="0"/>
              <a:t>alla difesa dei consumatori»</a:t>
            </a:r>
          </a:p>
        </p:txBody>
      </p:sp>
    </p:spTree>
    <p:extLst>
      <p:ext uri="{BB962C8B-B14F-4D97-AF65-F5344CB8AC3E}">
        <p14:creationId xmlns:p14="http://schemas.microsoft.com/office/powerpoint/2010/main" val="2066630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BD54C3-EE7D-831B-F97B-FC85F7A09B99}"/>
              </a:ext>
            </a:extLst>
          </p:cNvPr>
          <p:cNvSpPr>
            <a:spLocks noGrp="1"/>
          </p:cNvSpPr>
          <p:nvPr>
            <p:ph type="title"/>
          </p:nvPr>
        </p:nvSpPr>
        <p:spPr>
          <a:xfrm>
            <a:off x="838200" y="365125"/>
            <a:ext cx="10515600" cy="9175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E6952E51-B112-53F5-B45E-E0694B1CA4FC}"/>
              </a:ext>
            </a:extLst>
          </p:cNvPr>
          <p:cNvSpPr>
            <a:spLocks noGrp="1"/>
          </p:cNvSpPr>
          <p:nvPr>
            <p:ph idx="1"/>
          </p:nvPr>
        </p:nvSpPr>
        <p:spPr>
          <a:xfrm>
            <a:off x="838200" y="1435100"/>
            <a:ext cx="10515600" cy="5057775"/>
          </a:xfrm>
        </p:spPr>
        <p:txBody>
          <a:bodyPr/>
          <a:lstStyle/>
          <a:p>
            <a:r>
              <a:rPr lang="it-IT" dirty="0"/>
              <a:t>Conseguenze della Cassis de </a:t>
            </a:r>
            <a:r>
              <a:rPr lang="it-IT" dirty="0" err="1"/>
              <a:t>Dijon</a:t>
            </a:r>
            <a:r>
              <a:rPr lang="it-IT" dirty="0"/>
              <a:t>:</a:t>
            </a:r>
          </a:p>
          <a:p>
            <a:pPr lvl="1"/>
            <a:r>
              <a:rPr lang="it-IT" b="1" dirty="0">
                <a:solidFill>
                  <a:srgbClr val="00B0F0"/>
                </a:solidFill>
              </a:rPr>
              <a:t>Mutuo riconoscimento delle legislazioni nazionali</a:t>
            </a:r>
            <a:r>
              <a:rPr lang="it-IT" dirty="0"/>
              <a:t>: </a:t>
            </a:r>
          </a:p>
          <a:p>
            <a:pPr marL="914400" lvl="1" indent="-457200">
              <a:buAutoNum type="alphaLcParenR"/>
            </a:pPr>
            <a:r>
              <a:rPr lang="it-IT" dirty="0"/>
              <a:t>ciascun SM è tenuto a consentire che i prodotti fabbricati conformemente alle leggi di altri SM siano commercializzati nel proprio territorio, </a:t>
            </a:r>
          </a:p>
          <a:p>
            <a:pPr marL="914400" lvl="1" indent="-457200">
              <a:buAutoNum type="alphaLcParenR"/>
            </a:pPr>
            <a:r>
              <a:rPr lang="it-IT" dirty="0"/>
              <a:t>a meno che non venga dimostrato che la normativa tecnica dello Stato di origine non assicuri una protezione equivalente a quella garantita dalla propria normativa tecnica.</a:t>
            </a:r>
          </a:p>
          <a:p>
            <a:pPr lvl="1"/>
            <a:r>
              <a:rPr lang="it-IT" dirty="0"/>
              <a:t> </a:t>
            </a:r>
            <a:r>
              <a:rPr lang="it-IT" b="1" dirty="0">
                <a:solidFill>
                  <a:srgbClr val="00B0F0"/>
                </a:solidFill>
              </a:rPr>
              <a:t>Esigenze imperative</a:t>
            </a:r>
            <a:r>
              <a:rPr lang="it-IT" dirty="0"/>
              <a:t>: si può derogare al mutuo riconoscimento se è necessario tutelare interessi di ordine generale quali efficacia controlli tributari, protezione della salute pubblica, equità delle operazioni commerciali e difesa dei consumatori.</a:t>
            </a:r>
          </a:p>
          <a:p>
            <a:pPr lvl="1"/>
            <a:r>
              <a:rPr lang="it-IT" dirty="0"/>
              <a:t>La normativa nazionale deve rispettare il </a:t>
            </a:r>
            <a:r>
              <a:rPr lang="it-IT" b="1" dirty="0">
                <a:solidFill>
                  <a:srgbClr val="00B0F0"/>
                </a:solidFill>
              </a:rPr>
              <a:t>principio di proporzionalità</a:t>
            </a:r>
          </a:p>
        </p:txBody>
      </p:sp>
    </p:spTree>
    <p:extLst>
      <p:ext uri="{BB962C8B-B14F-4D97-AF65-F5344CB8AC3E}">
        <p14:creationId xmlns:p14="http://schemas.microsoft.com/office/powerpoint/2010/main" val="3405582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BD54C3-EE7D-831B-F97B-FC85F7A09B99}"/>
              </a:ext>
            </a:extLst>
          </p:cNvPr>
          <p:cNvSpPr>
            <a:spLocks noGrp="1"/>
          </p:cNvSpPr>
          <p:nvPr>
            <p:ph type="title"/>
          </p:nvPr>
        </p:nvSpPr>
        <p:spPr>
          <a:xfrm>
            <a:off x="838200" y="365125"/>
            <a:ext cx="10515600" cy="9175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E6952E51-B112-53F5-B45E-E0694B1CA4FC}"/>
              </a:ext>
            </a:extLst>
          </p:cNvPr>
          <p:cNvSpPr>
            <a:spLocks noGrp="1"/>
          </p:cNvSpPr>
          <p:nvPr>
            <p:ph idx="1"/>
          </p:nvPr>
        </p:nvSpPr>
        <p:spPr>
          <a:xfrm>
            <a:off x="838200" y="1282700"/>
            <a:ext cx="10515600" cy="5346700"/>
          </a:xfrm>
        </p:spPr>
        <p:txBody>
          <a:bodyPr>
            <a:normAutofit/>
          </a:bodyPr>
          <a:lstStyle/>
          <a:p>
            <a:r>
              <a:rPr lang="it-IT" dirty="0"/>
              <a:t>Conseguenze della Cassis de </a:t>
            </a:r>
            <a:r>
              <a:rPr lang="it-IT" dirty="0" err="1"/>
              <a:t>Dijon</a:t>
            </a:r>
            <a:r>
              <a:rPr lang="it-IT" dirty="0"/>
              <a:t>:</a:t>
            </a:r>
          </a:p>
          <a:p>
            <a:pPr lvl="1"/>
            <a:r>
              <a:rPr lang="it-IT" b="1" dirty="0">
                <a:solidFill>
                  <a:srgbClr val="00B0F0"/>
                </a:solidFill>
              </a:rPr>
              <a:t>Divieto doppio onere normativo</a:t>
            </a:r>
            <a:r>
              <a:rPr lang="it-IT" dirty="0"/>
              <a:t>: </a:t>
            </a:r>
          </a:p>
          <a:p>
            <a:pPr lvl="1"/>
            <a:r>
              <a:rPr lang="it-IT" dirty="0"/>
              <a:t>Lo stato membro di importazione deve valutare se le norme tecniche dello Stato membro di origine offrono garanzie equivalenti a quelle della propria normativa, e se tale verifica dia esito positivo, e a condizione che il prodotto sia conforme alle norme dello Stato membro di origine, quello di importazione si dovrà astenere dall’assoggettare il medesimo prodotto anche alla propria normativa tecnica.</a:t>
            </a:r>
          </a:p>
          <a:p>
            <a:pPr lvl="1"/>
            <a:r>
              <a:rPr lang="it-IT" dirty="0"/>
              <a:t>Valutare la proporzionalità delle norme sulle modalità di vendita dei prodotti adottate dagli Stati membri, approfondimento </a:t>
            </a:r>
            <a:r>
              <a:rPr lang="it-IT" b="1" dirty="0">
                <a:solidFill>
                  <a:srgbClr val="00B0F0"/>
                </a:solidFill>
              </a:rPr>
              <a:t>sentenza Keck</a:t>
            </a:r>
            <a:r>
              <a:rPr lang="it-IT" dirty="0"/>
              <a:t>, C-267 e 268/91:</a:t>
            </a:r>
          </a:p>
          <a:p>
            <a:pPr lvl="1"/>
            <a:r>
              <a:rPr lang="it-IT" dirty="0"/>
              <a:t>Le disposizioni nazionali relative alle modalità di vendita di un prodotto non violano l’art. 34 TFUE se sono soddisfatte due condizioni: a) principio di universalità (si applicano a tutti gli operatori interessati) e principio di neutralità (non siano di fatto e di diritto discriminatorie)</a:t>
            </a:r>
          </a:p>
        </p:txBody>
      </p:sp>
    </p:spTree>
    <p:extLst>
      <p:ext uri="{BB962C8B-B14F-4D97-AF65-F5344CB8AC3E}">
        <p14:creationId xmlns:p14="http://schemas.microsoft.com/office/powerpoint/2010/main" val="1027885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308A9F-4932-B42C-F03A-CCBAC9906B9A}"/>
              </a:ext>
            </a:extLst>
          </p:cNvPr>
          <p:cNvSpPr>
            <a:spLocks noGrp="1"/>
          </p:cNvSpPr>
          <p:nvPr>
            <p:ph type="title"/>
          </p:nvPr>
        </p:nvSpPr>
        <p:spPr>
          <a:xfrm>
            <a:off x="838200" y="365125"/>
            <a:ext cx="10515600" cy="10572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EDE302B2-13CA-7619-41A3-F236840B9DDD}"/>
              </a:ext>
            </a:extLst>
          </p:cNvPr>
          <p:cNvSpPr>
            <a:spLocks noGrp="1"/>
          </p:cNvSpPr>
          <p:nvPr>
            <p:ph idx="1"/>
          </p:nvPr>
        </p:nvSpPr>
        <p:spPr>
          <a:xfrm>
            <a:off x="838200" y="1422400"/>
            <a:ext cx="10515600" cy="5334000"/>
          </a:xfrm>
        </p:spPr>
        <p:txBody>
          <a:bodyPr>
            <a:normAutofit/>
          </a:bodyPr>
          <a:lstStyle/>
          <a:p>
            <a:r>
              <a:rPr lang="it-IT" b="1" dirty="0">
                <a:solidFill>
                  <a:srgbClr val="00B0F0"/>
                </a:solidFill>
              </a:rPr>
              <a:t>Misure di effetto equivalente all’esportazione (art. 35 TFUE):</a:t>
            </a:r>
          </a:p>
          <a:p>
            <a:pPr lvl="1"/>
            <a:r>
              <a:rPr lang="it-IT" dirty="0"/>
              <a:t>Formulazione identica ad art. 34 TFUE, ma riguarda le esportazioni;</a:t>
            </a:r>
          </a:p>
          <a:p>
            <a:pPr lvl="1"/>
            <a:r>
              <a:rPr lang="it-IT" dirty="0"/>
              <a:t>Per le nozioni di misura e restrizione quantitativa valgono le stesse considerazioni fatte per art. 34 TFUE;</a:t>
            </a:r>
          </a:p>
          <a:p>
            <a:pPr lvl="1"/>
            <a:r>
              <a:rPr lang="it-IT" dirty="0"/>
              <a:t>Per quanto riguarda le misure di effetto equivalente, l’art. 35 TFUE vieta:</a:t>
            </a:r>
          </a:p>
          <a:p>
            <a:pPr marL="457200" lvl="1" indent="0">
              <a:buNone/>
            </a:pPr>
            <a:r>
              <a:rPr lang="it-IT" dirty="0"/>
              <a:t>a) Sia le misure distintamente applicabili, cioè discriminatorie;</a:t>
            </a:r>
          </a:p>
          <a:p>
            <a:pPr marL="457200" lvl="1" indent="0">
              <a:buNone/>
            </a:pPr>
            <a:r>
              <a:rPr lang="it-IT" dirty="0"/>
              <a:t>b) Sia le misure indistintamente applicabili</a:t>
            </a:r>
          </a:p>
          <a:p>
            <a:pPr lvl="1"/>
            <a:r>
              <a:rPr lang="it-IT" dirty="0"/>
              <a:t>La misura contestata non deve solo produrre ostacoli alle esportazioni, ma deve anche essere applicata alle sole merci destinate all’esportazione  e non a quelle che si rivolgono al mercato nazionale.</a:t>
            </a:r>
          </a:p>
          <a:p>
            <a:pPr lvl="1"/>
            <a:r>
              <a:rPr lang="it-IT" dirty="0"/>
              <a:t>In altre parole, una misura vietata dall’art. 35 TFUE deve produrre uno svantaggio specifico per le merci esportate a confronto con quelle vendute sul mercato nazionale, incoraggiando in tal modo le vendite di queste ultime a detrimento delle esportazioni.</a:t>
            </a:r>
          </a:p>
        </p:txBody>
      </p:sp>
    </p:spTree>
    <p:extLst>
      <p:ext uri="{BB962C8B-B14F-4D97-AF65-F5344CB8AC3E}">
        <p14:creationId xmlns:p14="http://schemas.microsoft.com/office/powerpoint/2010/main" val="3529148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39382C-3D65-EE0B-04B9-9E987179712A}"/>
              </a:ext>
            </a:extLst>
          </p:cNvPr>
          <p:cNvSpPr>
            <a:spLocks noGrp="1"/>
          </p:cNvSpPr>
          <p:nvPr>
            <p:ph type="title"/>
          </p:nvPr>
        </p:nvSpPr>
        <p:spPr>
          <a:xfrm>
            <a:off x="838200" y="365125"/>
            <a:ext cx="10515600" cy="10191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B5C3089D-FD9C-42A5-511B-270035E910AC}"/>
              </a:ext>
            </a:extLst>
          </p:cNvPr>
          <p:cNvSpPr>
            <a:spLocks noGrp="1"/>
          </p:cNvSpPr>
          <p:nvPr>
            <p:ph idx="1"/>
          </p:nvPr>
        </p:nvSpPr>
        <p:spPr>
          <a:xfrm>
            <a:off x="838200" y="1625600"/>
            <a:ext cx="10515600" cy="4551363"/>
          </a:xfrm>
        </p:spPr>
        <p:txBody>
          <a:bodyPr/>
          <a:lstStyle/>
          <a:p>
            <a:r>
              <a:rPr lang="it-IT" b="1" dirty="0">
                <a:solidFill>
                  <a:srgbClr val="00B0F0"/>
                </a:solidFill>
              </a:rPr>
              <a:t>Le deroghe al divieto di restrizioni quantitative (art. 36 TFUE):</a:t>
            </a:r>
          </a:p>
          <a:p>
            <a:pPr lvl="1"/>
            <a:r>
              <a:rPr lang="it-IT" dirty="0"/>
              <a:t>L’art. 36 TFUE elenca le misure difensive che gli Stati membri possono attuare al fine di giustificare provvedimenti nazionali che incidono sugli scambi commerciali transfrontalieri.</a:t>
            </a:r>
          </a:p>
          <a:p>
            <a:pPr lvl="1"/>
            <a:r>
              <a:rPr lang="it-IT" dirty="0"/>
              <a:t>L’art. 36 TFUE esenta leggi nazionali che ostacolano la libera circolazione delle merci per i seguenti motivi:</a:t>
            </a:r>
          </a:p>
          <a:p>
            <a:pPr marL="914400" lvl="1" indent="-457200">
              <a:buAutoNum type="alphaLcParenR"/>
            </a:pPr>
            <a:r>
              <a:rPr lang="it-IT" dirty="0"/>
              <a:t>Moralità pubblica, ordine pubblico, pubblica sicurezza</a:t>
            </a:r>
          </a:p>
          <a:p>
            <a:pPr marL="914400" lvl="1" indent="-457200">
              <a:buAutoNum type="alphaLcParenR"/>
            </a:pPr>
            <a:r>
              <a:rPr lang="it-IT" dirty="0"/>
              <a:t>Tutela della salute e della vita delle persone  e degli animali e preservazioni delle specie vegetali;</a:t>
            </a:r>
          </a:p>
          <a:p>
            <a:pPr marL="914400" lvl="1" indent="-457200">
              <a:buAutoNum type="alphaLcParenR"/>
            </a:pPr>
            <a:r>
              <a:rPr lang="it-IT" dirty="0"/>
              <a:t>Protezione del patrimonio artistico e culturale, storico e archeologico</a:t>
            </a:r>
          </a:p>
          <a:p>
            <a:pPr marL="914400" lvl="1" indent="-457200">
              <a:buAutoNum type="alphaLcParenR"/>
            </a:pPr>
            <a:r>
              <a:rPr lang="it-IT" dirty="0"/>
              <a:t>Tutela della proprietà industriale e commerciale</a:t>
            </a:r>
          </a:p>
        </p:txBody>
      </p:sp>
    </p:spTree>
    <p:extLst>
      <p:ext uri="{BB962C8B-B14F-4D97-AF65-F5344CB8AC3E}">
        <p14:creationId xmlns:p14="http://schemas.microsoft.com/office/powerpoint/2010/main" val="3718853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067E21-8741-C0EE-66A4-CC6AD1B5D541}"/>
              </a:ext>
            </a:extLst>
          </p:cNvPr>
          <p:cNvSpPr>
            <a:spLocks noGrp="1"/>
          </p:cNvSpPr>
          <p:nvPr>
            <p:ph type="title"/>
          </p:nvPr>
        </p:nvSpPr>
        <p:spPr>
          <a:xfrm>
            <a:off x="838200" y="365125"/>
            <a:ext cx="10515600" cy="7143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AF05F379-3FE9-7761-755E-9C57F92C8E41}"/>
              </a:ext>
            </a:extLst>
          </p:cNvPr>
          <p:cNvSpPr>
            <a:spLocks noGrp="1"/>
          </p:cNvSpPr>
          <p:nvPr>
            <p:ph idx="1"/>
          </p:nvPr>
        </p:nvSpPr>
        <p:spPr>
          <a:xfrm>
            <a:off x="838200" y="1231900"/>
            <a:ext cx="10515600" cy="5486400"/>
          </a:xfrm>
        </p:spPr>
        <p:txBody>
          <a:bodyPr/>
          <a:lstStyle/>
          <a:p>
            <a:r>
              <a:rPr lang="it-IT" b="1" dirty="0">
                <a:solidFill>
                  <a:srgbClr val="00B0F0"/>
                </a:solidFill>
              </a:rPr>
              <a:t>Vincoli alle deroghe previste dall’art. 36 TFUE</a:t>
            </a:r>
            <a:r>
              <a:rPr lang="it-IT" dirty="0"/>
              <a:t>:</a:t>
            </a:r>
          </a:p>
          <a:p>
            <a:pPr lvl="1"/>
            <a:r>
              <a:rPr lang="it-IT" dirty="0"/>
              <a:t>Tale norma deve essere interpretata in modo restrittivo e l’elenco ivi previsto deve essere inteso come tassativo;</a:t>
            </a:r>
          </a:p>
          <a:p>
            <a:pPr lvl="1"/>
            <a:r>
              <a:rPr lang="it-IT" dirty="0"/>
              <a:t>Tale disposizione non può essere applicata nel caso di misure diverse, es. tasse di effetto equivalente</a:t>
            </a:r>
          </a:p>
          <a:p>
            <a:pPr lvl="1"/>
            <a:r>
              <a:rPr lang="it-IT" dirty="0"/>
              <a:t>Le misure non possono essere utilizzate per giustificare misure volte a tutelare esigenze nazionali a carattere economico (es. risanare la bilancia commerciale)</a:t>
            </a:r>
          </a:p>
          <a:p>
            <a:pPr lvl="1"/>
            <a:r>
              <a:rPr lang="it-IT" dirty="0"/>
              <a:t>Le restrizioni non devono costituire un mezzo di discriminazione arbitraria, né una restrizione dissimulata al commercio tra gli Stati membri.</a:t>
            </a:r>
          </a:p>
          <a:p>
            <a:pPr lvl="1"/>
            <a:r>
              <a:rPr lang="it-IT" dirty="0"/>
              <a:t>In definitiva l’art. 36 TFUE trova applicazione in caso di:</a:t>
            </a:r>
          </a:p>
          <a:p>
            <a:pPr marL="914400" lvl="2" indent="0">
              <a:buNone/>
            </a:pPr>
            <a:r>
              <a:rPr lang="it-IT" dirty="0"/>
              <a:t>a) Restrizioni alle importazioni e alle esportazioni</a:t>
            </a:r>
          </a:p>
          <a:p>
            <a:pPr marL="914400" lvl="2" indent="0">
              <a:buNone/>
            </a:pPr>
            <a:r>
              <a:rPr lang="it-IT" dirty="0"/>
              <a:t>b) Restrizioni quantitative  e misure di effetto equivalente </a:t>
            </a:r>
          </a:p>
          <a:p>
            <a:pPr marL="914400" lvl="2" indent="0">
              <a:buNone/>
            </a:pPr>
            <a:r>
              <a:rPr lang="it-IT" dirty="0"/>
              <a:t>c) Misure distintamente e indistintamente applicabili</a:t>
            </a:r>
          </a:p>
        </p:txBody>
      </p:sp>
    </p:spTree>
    <p:extLst>
      <p:ext uri="{BB962C8B-B14F-4D97-AF65-F5344CB8AC3E}">
        <p14:creationId xmlns:p14="http://schemas.microsoft.com/office/powerpoint/2010/main" val="248681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lstStyle/>
          <a:p>
            <a:r>
              <a:rPr lang="it-IT" b="1" i="1" dirty="0">
                <a:solidFill>
                  <a:srgbClr val="00B0F0"/>
                </a:solidFill>
              </a:rPr>
              <a:t>Indice</a:t>
            </a:r>
            <a:r>
              <a:rPr lang="it-IT" dirty="0"/>
              <a:t>: </a:t>
            </a:r>
          </a:p>
          <a:p>
            <a:r>
              <a:rPr lang="it-IT" dirty="0"/>
              <a:t>Divieto di restrizioni quantitative e misure di effetto equivalente </a:t>
            </a:r>
          </a:p>
          <a:p>
            <a:r>
              <a:rPr lang="it-IT" dirty="0"/>
              <a:t>Art. 34 TFUE</a:t>
            </a:r>
          </a:p>
          <a:p>
            <a:r>
              <a:rPr lang="it-IT" dirty="0"/>
              <a:t>Art. 35 TFUE</a:t>
            </a:r>
          </a:p>
          <a:p>
            <a:r>
              <a:rPr lang="it-IT" dirty="0"/>
              <a:t>Art. 36 TFUE</a:t>
            </a:r>
          </a:p>
          <a:p>
            <a:r>
              <a:rPr lang="it-IT" dirty="0"/>
              <a:t>Dassonville</a:t>
            </a:r>
          </a:p>
          <a:p>
            <a:r>
              <a:rPr lang="it-IT" dirty="0"/>
              <a:t>Cassis de </a:t>
            </a:r>
            <a:r>
              <a:rPr lang="it-IT" dirty="0" err="1"/>
              <a:t>Dijon</a:t>
            </a:r>
            <a:r>
              <a:rPr lang="it-IT" dirty="0"/>
              <a:t> </a:t>
            </a:r>
          </a:p>
        </p:txBody>
      </p:sp>
    </p:spTree>
    <p:extLst>
      <p:ext uri="{BB962C8B-B14F-4D97-AF65-F5344CB8AC3E}">
        <p14:creationId xmlns:p14="http://schemas.microsoft.com/office/powerpoint/2010/main" val="1587767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Libera circolazione delle merci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2120900"/>
            <a:ext cx="10515600" cy="4056063"/>
          </a:xfrm>
        </p:spPr>
        <p:txBody>
          <a:bodyPr>
            <a:normAutofit/>
          </a:bodyPr>
          <a:lstStyle/>
          <a:p>
            <a:r>
              <a:rPr lang="it-IT" dirty="0"/>
              <a:t>Capo III, Titolo II TFUE:</a:t>
            </a:r>
          </a:p>
          <a:p>
            <a:r>
              <a:rPr lang="it-IT" dirty="0"/>
              <a:t>Vieta le restrizioni quantitative all’importazione (art. 34, TFUE) </a:t>
            </a:r>
          </a:p>
          <a:p>
            <a:r>
              <a:rPr lang="it-IT" dirty="0"/>
              <a:t>e le restrizioni quantitative all’esportazione (art. 35 TFUE);</a:t>
            </a:r>
          </a:p>
          <a:p>
            <a:r>
              <a:rPr lang="it-IT" dirty="0"/>
              <a:t>Consente a determinate condizioni che tali restrizioni possono essere giustificate (art. 36 TFUE)</a:t>
            </a:r>
          </a:p>
          <a:p>
            <a:r>
              <a:rPr lang="it-IT" dirty="0"/>
              <a:t>Principi cardini dell’integrazioni europea</a:t>
            </a:r>
          </a:p>
          <a:p>
            <a:endParaRPr lang="it-IT" dirty="0"/>
          </a:p>
        </p:txBody>
      </p:sp>
    </p:spTree>
    <p:extLst>
      <p:ext uri="{BB962C8B-B14F-4D97-AF65-F5344CB8AC3E}">
        <p14:creationId xmlns:p14="http://schemas.microsoft.com/office/powerpoint/2010/main" val="1001980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Libera circolazione delle merci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684712"/>
          </a:xfrm>
        </p:spPr>
        <p:txBody>
          <a:bodyPr>
            <a:normAutofit/>
          </a:bodyPr>
          <a:lstStyle/>
          <a:p>
            <a:r>
              <a:rPr lang="it-IT" dirty="0"/>
              <a:t>Restrizioni quantitative, nozione: </a:t>
            </a:r>
          </a:p>
          <a:p>
            <a:pPr lvl="1"/>
            <a:r>
              <a:rPr lang="it-IT" sz="2800" dirty="0"/>
              <a:t>« misure aventi il carattere di proibizione, totale o parziale di importare, di esportare o di far transitare merci» (</a:t>
            </a:r>
            <a:r>
              <a:rPr lang="it-IT" sz="2800" dirty="0" err="1"/>
              <a:t>Geddo</a:t>
            </a:r>
            <a:r>
              <a:rPr lang="it-IT" sz="2800" dirty="0"/>
              <a:t>, C-2/73).</a:t>
            </a:r>
          </a:p>
          <a:p>
            <a:pPr lvl="1"/>
            <a:r>
              <a:rPr lang="it-IT" sz="2800" dirty="0"/>
              <a:t>Possono comprendere:</a:t>
            </a:r>
          </a:p>
          <a:p>
            <a:pPr marL="914400" lvl="1" indent="-457200">
              <a:buAutoNum type="alphaLcParenR"/>
            </a:pPr>
            <a:r>
              <a:rPr lang="it-IT" sz="2800" dirty="0"/>
              <a:t>Divieti </a:t>
            </a:r>
            <a:r>
              <a:rPr lang="it-IT" sz="2800" i="1" dirty="0"/>
              <a:t>tout court </a:t>
            </a:r>
            <a:r>
              <a:rPr lang="it-IT" sz="2800" dirty="0"/>
              <a:t>di importazione o esportazione;</a:t>
            </a:r>
          </a:p>
          <a:p>
            <a:pPr marL="914400" lvl="1" indent="-457200">
              <a:buAutoNum type="alphaLcParenR"/>
            </a:pPr>
            <a:r>
              <a:rPr lang="it-IT" sz="2800" dirty="0"/>
              <a:t>Le limitazioni oltre un certo quantitativo massimo</a:t>
            </a:r>
          </a:p>
          <a:p>
            <a:pPr marL="914400" lvl="1" indent="-457200">
              <a:buAutoNum type="alphaLcParenR"/>
            </a:pPr>
            <a:r>
              <a:rPr lang="it-IT" sz="2800" dirty="0"/>
              <a:t>Specifiche limitazioni all’importazione/esportazioni di un determinato bene imposte da uno Stato membro quando la circolazione dello stesso è invece generalmente consentita da medesimo Stato membro</a:t>
            </a:r>
          </a:p>
          <a:p>
            <a:pPr lvl="1"/>
            <a:endParaRPr lang="it-IT" dirty="0"/>
          </a:p>
          <a:p>
            <a:endParaRPr lang="it-IT" dirty="0"/>
          </a:p>
        </p:txBody>
      </p:sp>
    </p:spTree>
    <p:extLst>
      <p:ext uri="{BB962C8B-B14F-4D97-AF65-F5344CB8AC3E}">
        <p14:creationId xmlns:p14="http://schemas.microsoft.com/office/powerpoint/2010/main" val="2671161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Libera circolazione delle merci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5002212"/>
          </a:xfrm>
        </p:spPr>
        <p:txBody>
          <a:bodyPr>
            <a:normAutofit/>
          </a:bodyPr>
          <a:lstStyle/>
          <a:p>
            <a:r>
              <a:rPr lang="it-IT" dirty="0"/>
              <a:t>Misure di effetto equivalente, nozione:</a:t>
            </a:r>
          </a:p>
          <a:p>
            <a:pPr lvl="1"/>
            <a:r>
              <a:rPr lang="it-IT" dirty="0"/>
              <a:t>«ogni normativa commerciale emanata dagli Stati membri che possa ostacolare, direttamente o indirettamente, in atto o in potenza, gli scambi intracomunitari» (</a:t>
            </a:r>
            <a:r>
              <a:rPr lang="it-IT" b="1" i="1" dirty="0">
                <a:solidFill>
                  <a:srgbClr val="00B0F0"/>
                </a:solidFill>
              </a:rPr>
              <a:t>Dassonville, C-8/74</a:t>
            </a:r>
            <a:r>
              <a:rPr lang="it-IT" dirty="0"/>
              <a:t>)</a:t>
            </a:r>
          </a:p>
          <a:p>
            <a:pPr lvl="1"/>
            <a:r>
              <a:rPr lang="it-IT" dirty="0"/>
              <a:t>Es. misure che impongono prezzi meno vantaggiosi per i prodotti importati rispetto a quelli fissati per i prodotti nazionali (Dir. 70/50/CEE.</a:t>
            </a:r>
          </a:p>
          <a:p>
            <a:pPr lvl="1"/>
            <a:r>
              <a:rPr lang="it-IT" dirty="0"/>
              <a:t>L’art. 34 di applica alla luce della Dassonville, C-8/74 :</a:t>
            </a:r>
          </a:p>
          <a:p>
            <a:pPr marL="457200" lvl="1" indent="0">
              <a:buNone/>
            </a:pPr>
            <a:r>
              <a:rPr lang="it-IT" b="1" dirty="0"/>
              <a:t>	A) </a:t>
            </a:r>
            <a:r>
              <a:rPr lang="it-IT" b="1" dirty="0">
                <a:solidFill>
                  <a:srgbClr val="00B0F0"/>
                </a:solidFill>
              </a:rPr>
              <a:t>normative commerciali</a:t>
            </a:r>
            <a:r>
              <a:rPr lang="it-IT" dirty="0"/>
              <a:t>, nel senso che devono avere ad oggetto la fase di 	commercializzazione e non di produzione.</a:t>
            </a:r>
          </a:p>
          <a:p>
            <a:pPr lvl="2"/>
            <a:r>
              <a:rPr lang="it-IT" dirty="0"/>
              <a:t>CGEU e nozione «normativa»: anche regolamenti amministrativi e prassi che mostrino un certo grado di ricorrenza e sistematicità adottate dallo Stato membro e dai suoi organi interni</a:t>
            </a:r>
          </a:p>
        </p:txBody>
      </p:sp>
    </p:spTree>
    <p:extLst>
      <p:ext uri="{BB962C8B-B14F-4D97-AF65-F5344CB8AC3E}">
        <p14:creationId xmlns:p14="http://schemas.microsoft.com/office/powerpoint/2010/main" val="2230288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A95BC7-47C1-12C4-318C-5710274B7AC8}"/>
              </a:ext>
            </a:extLst>
          </p:cNvPr>
          <p:cNvSpPr>
            <a:spLocks noGrp="1"/>
          </p:cNvSpPr>
          <p:nvPr>
            <p:ph type="title"/>
          </p:nvPr>
        </p:nvSpPr>
        <p:spPr>
          <a:xfrm>
            <a:off x="838200" y="365125"/>
            <a:ext cx="10515600" cy="9810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54E6A1FF-2B43-69E1-CD64-26A5C578DA6E}"/>
              </a:ext>
            </a:extLst>
          </p:cNvPr>
          <p:cNvSpPr>
            <a:spLocks noGrp="1"/>
          </p:cNvSpPr>
          <p:nvPr>
            <p:ph idx="1"/>
          </p:nvPr>
        </p:nvSpPr>
        <p:spPr>
          <a:xfrm>
            <a:off x="838200" y="1549400"/>
            <a:ext cx="10515600" cy="4627563"/>
          </a:xfrm>
        </p:spPr>
        <p:txBody>
          <a:bodyPr/>
          <a:lstStyle/>
          <a:p>
            <a:r>
              <a:rPr lang="it-IT" dirty="0"/>
              <a:t>L’art. 34 di applica alla luce della Dassonville, C-8/74 :</a:t>
            </a:r>
          </a:p>
          <a:p>
            <a:pPr marL="457200" lvl="1" indent="0">
              <a:buNone/>
            </a:pPr>
            <a:r>
              <a:rPr lang="it-IT" b="1" dirty="0"/>
              <a:t>B) </a:t>
            </a:r>
            <a:r>
              <a:rPr lang="it-IT" dirty="0"/>
              <a:t>Alle misure che </a:t>
            </a:r>
            <a:r>
              <a:rPr lang="it-IT" b="1" dirty="0">
                <a:solidFill>
                  <a:srgbClr val="00B0F0"/>
                </a:solidFill>
              </a:rPr>
              <a:t>direttamente o indirettamente</a:t>
            </a:r>
            <a:r>
              <a:rPr lang="it-IT" dirty="0"/>
              <a:t>, in atto o in potenza ostacoli la libera circolazione delle merci</a:t>
            </a:r>
          </a:p>
          <a:p>
            <a:pPr lvl="1"/>
            <a:r>
              <a:rPr lang="it-IT" dirty="0"/>
              <a:t>Secondo la CGEU è irrilevante se la misura sia direttamente o indirettamente applicabile. Il divieto art. 34 TFUE si applica tanto alle misure che differenziano in modo esplicito le merci nazionali da quelle importate, quanto quelle che non lo fanno in modo diretto, ma impongono comunque un ostacolo indiretto alla circolazione</a:t>
            </a:r>
          </a:p>
          <a:p>
            <a:pPr lvl="1"/>
            <a:r>
              <a:rPr lang="it-IT" dirty="0"/>
              <a:t>Per la CGUE, inoltre, è sufficiente che la misura abbia un effetto anche solo </a:t>
            </a:r>
            <a:r>
              <a:rPr lang="it-IT" b="1" dirty="0">
                <a:solidFill>
                  <a:srgbClr val="00B0F0"/>
                </a:solidFill>
              </a:rPr>
              <a:t>potenziale</a:t>
            </a:r>
            <a:r>
              <a:rPr lang="it-IT" dirty="0"/>
              <a:t> sulla libera circolazione delle merci.</a:t>
            </a:r>
          </a:p>
          <a:p>
            <a:pPr marL="457200" lvl="1" indent="0">
              <a:buNone/>
            </a:pPr>
            <a:r>
              <a:rPr lang="it-IT" b="1" dirty="0"/>
              <a:t>C) </a:t>
            </a:r>
            <a:r>
              <a:rPr lang="it-IT" dirty="0"/>
              <a:t>L’art. 34 TFUE vieta non solo l’azione dello Stato membro, ma anche la sua </a:t>
            </a:r>
            <a:r>
              <a:rPr lang="it-IT" b="1" dirty="0">
                <a:solidFill>
                  <a:srgbClr val="00B0F0"/>
                </a:solidFill>
              </a:rPr>
              <a:t>inerzia</a:t>
            </a:r>
            <a:r>
              <a:rPr lang="it-IT" dirty="0"/>
              <a:t>  a fronte di determinate iniziative poste dai privati. </a:t>
            </a:r>
          </a:p>
        </p:txBody>
      </p:sp>
    </p:spTree>
    <p:extLst>
      <p:ext uri="{BB962C8B-B14F-4D97-AF65-F5344CB8AC3E}">
        <p14:creationId xmlns:p14="http://schemas.microsoft.com/office/powerpoint/2010/main" val="4273355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F92909-C0C0-04CE-79A5-A38997C18008}"/>
              </a:ext>
            </a:extLst>
          </p:cNvPr>
          <p:cNvSpPr>
            <a:spLocks noGrp="1"/>
          </p:cNvSpPr>
          <p:nvPr>
            <p:ph type="title"/>
          </p:nvPr>
        </p:nvSpPr>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1C6723C6-CB07-DBCB-0240-49B1F897AE4D}"/>
              </a:ext>
            </a:extLst>
          </p:cNvPr>
          <p:cNvSpPr>
            <a:spLocks noGrp="1"/>
          </p:cNvSpPr>
          <p:nvPr>
            <p:ph idx="1"/>
          </p:nvPr>
        </p:nvSpPr>
        <p:spPr>
          <a:xfrm>
            <a:off x="838200" y="1574800"/>
            <a:ext cx="10515600" cy="4602163"/>
          </a:xfrm>
        </p:spPr>
        <p:txBody>
          <a:bodyPr>
            <a:normAutofit/>
          </a:bodyPr>
          <a:lstStyle/>
          <a:p>
            <a:r>
              <a:rPr lang="it-IT" b="1" dirty="0">
                <a:solidFill>
                  <a:srgbClr val="00B0F0"/>
                </a:solidFill>
              </a:rPr>
              <a:t>Misure discriminatorie o distintamente applicabili</a:t>
            </a:r>
            <a:r>
              <a:rPr lang="it-IT" dirty="0"/>
              <a:t>:</a:t>
            </a:r>
          </a:p>
          <a:p>
            <a:pPr lvl="1" algn="just"/>
            <a:r>
              <a:rPr lang="it-IT" dirty="0"/>
              <a:t>Misure nazionali distintamente applicabili assoggettano l’importazione e la commercializzazione dei prodotti provenienti da altri Stati membri a condizioni e requisiti non previsti per gli omologhi prodotto nazionali</a:t>
            </a:r>
            <a:endParaRPr lang="it-IT" b="1" dirty="0">
              <a:solidFill>
                <a:srgbClr val="00B0F0"/>
              </a:solidFill>
              <a:sym typeface="Wingdings" pitchFamily="2" charset="2"/>
            </a:endParaRPr>
          </a:p>
          <a:p>
            <a:pPr lvl="1" algn="just"/>
            <a:r>
              <a:rPr lang="it-IT" b="1" dirty="0">
                <a:sym typeface="Wingdings" pitchFamily="2" charset="2"/>
              </a:rPr>
              <a:t>Esempi: </a:t>
            </a:r>
            <a:endParaRPr lang="it-IT" dirty="0">
              <a:sym typeface="Wingdings" pitchFamily="2" charset="2"/>
            </a:endParaRPr>
          </a:p>
          <a:p>
            <a:pPr lvl="1" algn="just"/>
            <a:r>
              <a:rPr lang="it-IT" dirty="0">
                <a:sym typeface="Wingdings" pitchFamily="2" charset="2"/>
              </a:rPr>
              <a:t>Imposizioni di condizioni o requisiti aggiuntivi esclusivamente alle merci importate;</a:t>
            </a:r>
          </a:p>
          <a:p>
            <a:pPr lvl="1" algn="just"/>
            <a:r>
              <a:rPr lang="it-IT" dirty="0">
                <a:sym typeface="Wingdings" pitchFamily="2" charset="2"/>
              </a:rPr>
              <a:t>Limitazione dei canali di vendita e distribuzione</a:t>
            </a:r>
          </a:p>
          <a:p>
            <a:pPr lvl="1" algn="just"/>
            <a:r>
              <a:rPr lang="it-IT" dirty="0">
                <a:sym typeface="Wingdings" pitchFamily="2" charset="2"/>
              </a:rPr>
              <a:t>Accordare privilegi o vantaggi ai beni nazionali, imponendo condizioni meno severe o più favorevoli</a:t>
            </a:r>
          </a:p>
          <a:p>
            <a:pPr lvl="1" algn="just"/>
            <a:r>
              <a:rPr lang="it-IT" dirty="0"/>
              <a:t>Imposizioni dell’indicazione del Paese di origine a meno che questi abbiano caratteristiche distintive derivanti dall’area geografica (DOP, DOC…) </a:t>
            </a:r>
          </a:p>
        </p:txBody>
      </p:sp>
    </p:spTree>
    <p:extLst>
      <p:ext uri="{BB962C8B-B14F-4D97-AF65-F5344CB8AC3E}">
        <p14:creationId xmlns:p14="http://schemas.microsoft.com/office/powerpoint/2010/main" val="1305704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6E6C71-7ED3-578F-6662-FC2D1CD79D60}"/>
              </a:ext>
            </a:extLst>
          </p:cNvPr>
          <p:cNvSpPr>
            <a:spLocks noGrp="1"/>
          </p:cNvSpPr>
          <p:nvPr>
            <p:ph type="title"/>
          </p:nvPr>
        </p:nvSpPr>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BA9652A5-2DFD-29E7-027C-C9CF80919A01}"/>
              </a:ext>
            </a:extLst>
          </p:cNvPr>
          <p:cNvSpPr>
            <a:spLocks noGrp="1"/>
          </p:cNvSpPr>
          <p:nvPr>
            <p:ph idx="1"/>
          </p:nvPr>
        </p:nvSpPr>
        <p:spPr/>
        <p:txBody>
          <a:bodyPr/>
          <a:lstStyle/>
          <a:p>
            <a:r>
              <a:rPr lang="it-IT" b="1" dirty="0">
                <a:solidFill>
                  <a:srgbClr val="00B0F0"/>
                </a:solidFill>
              </a:rPr>
              <a:t>Art. 34 TFUE e discriminazioni materiali o sostanziali</a:t>
            </a:r>
            <a:r>
              <a:rPr lang="it-IT" dirty="0"/>
              <a:t>:</a:t>
            </a:r>
          </a:p>
          <a:p>
            <a:r>
              <a:rPr lang="it-IT" dirty="0"/>
              <a:t>Le merci nazionali e quelle importate sono trattate allo stesso modo pur non sussistendo oggettive giustificazioni per tale parità di trattamento</a:t>
            </a:r>
          </a:p>
          <a:p>
            <a:r>
              <a:rPr lang="it-IT" dirty="0"/>
              <a:t>Es. fissazione dei prezzi di vendita</a:t>
            </a:r>
          </a:p>
          <a:p>
            <a:r>
              <a:rPr lang="it-IT" dirty="0"/>
              <a:t>La situazione inversa non rientra nell’ambito di applicazione del 34 TFUE: le norme nazionali trattano in modo deteriore le merci nazionali (situazioni interne)</a:t>
            </a:r>
          </a:p>
          <a:p>
            <a:pPr lvl="1"/>
            <a:endParaRPr lang="it-IT" dirty="0"/>
          </a:p>
        </p:txBody>
      </p:sp>
    </p:spTree>
    <p:extLst>
      <p:ext uri="{BB962C8B-B14F-4D97-AF65-F5344CB8AC3E}">
        <p14:creationId xmlns:p14="http://schemas.microsoft.com/office/powerpoint/2010/main" val="1792577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172962-D819-A930-F964-FD11682EE3FB}"/>
              </a:ext>
            </a:extLst>
          </p:cNvPr>
          <p:cNvSpPr>
            <a:spLocks noGrp="1"/>
          </p:cNvSpPr>
          <p:nvPr>
            <p:ph type="title"/>
          </p:nvPr>
        </p:nvSpPr>
        <p:spPr>
          <a:xfrm>
            <a:off x="838200" y="365125"/>
            <a:ext cx="10515600" cy="879475"/>
          </a:xfrm>
        </p:spPr>
        <p:txBody>
          <a:bodyPr/>
          <a:lstStyle/>
          <a:p>
            <a:r>
              <a:rPr lang="it-IT" b="1" dirty="0">
                <a:solidFill>
                  <a:srgbClr val="FF0000"/>
                </a:solidFill>
              </a:rPr>
              <a:t>Libera circolazione delle merci</a:t>
            </a:r>
            <a:endParaRPr lang="it-IT" dirty="0"/>
          </a:p>
        </p:txBody>
      </p:sp>
      <p:sp>
        <p:nvSpPr>
          <p:cNvPr id="3" name="Segnaposto contenuto 2">
            <a:extLst>
              <a:ext uri="{FF2B5EF4-FFF2-40B4-BE49-F238E27FC236}">
                <a16:creationId xmlns:a16="http://schemas.microsoft.com/office/drawing/2014/main" id="{2749DC95-D850-58B9-B227-214A305D97B0}"/>
              </a:ext>
            </a:extLst>
          </p:cNvPr>
          <p:cNvSpPr>
            <a:spLocks noGrp="1"/>
          </p:cNvSpPr>
          <p:nvPr>
            <p:ph idx="1"/>
          </p:nvPr>
        </p:nvSpPr>
        <p:spPr>
          <a:xfrm>
            <a:off x="838200" y="1498600"/>
            <a:ext cx="10515600" cy="4678363"/>
          </a:xfrm>
        </p:spPr>
        <p:txBody>
          <a:bodyPr/>
          <a:lstStyle/>
          <a:p>
            <a:r>
              <a:rPr lang="it-IT" b="1" dirty="0">
                <a:solidFill>
                  <a:srgbClr val="00B0F0"/>
                </a:solidFill>
              </a:rPr>
              <a:t>Misure indistintamente applicabili</a:t>
            </a:r>
            <a:r>
              <a:rPr lang="it-IT" dirty="0"/>
              <a:t>:</a:t>
            </a:r>
          </a:p>
          <a:p>
            <a:pPr lvl="1"/>
            <a:r>
              <a:rPr lang="it-IT" dirty="0"/>
              <a:t>Formale imposizione di un medesimo onere in punto di diritto sulle merci importate e su quelle nazionali, ma con effetto discriminatorio in punto di fatto a danno delle seconde </a:t>
            </a:r>
          </a:p>
          <a:p>
            <a:pPr lvl="1"/>
            <a:r>
              <a:rPr lang="it-IT" dirty="0"/>
              <a:t>Tali misure impongono oneri solo alle seconde merci.</a:t>
            </a:r>
          </a:p>
          <a:p>
            <a:pPr lvl="1"/>
            <a:r>
              <a:rPr lang="it-IT" dirty="0"/>
              <a:t>Es. differenti regolamentazioni in materia di modalità di fabbricazione, composizione, denominazione, imballaggio, confezionamento, etichettatura…</a:t>
            </a:r>
          </a:p>
          <a:p>
            <a:pPr lvl="1"/>
            <a:r>
              <a:rPr lang="it-IT" dirty="0"/>
              <a:t>In tal modo, un prodotto fabbricato e confezionato in un altro Stati membro non può essere commercializzato in un altro Stato membro, se non previo adattamento delle norme tecniche vigenti</a:t>
            </a:r>
          </a:p>
          <a:p>
            <a:pPr marL="457200" lvl="1" indent="0">
              <a:buNone/>
            </a:pPr>
            <a:endParaRPr lang="it-IT" dirty="0"/>
          </a:p>
        </p:txBody>
      </p:sp>
    </p:spTree>
    <p:extLst>
      <p:ext uri="{BB962C8B-B14F-4D97-AF65-F5344CB8AC3E}">
        <p14:creationId xmlns:p14="http://schemas.microsoft.com/office/powerpoint/2010/main" val="907279602"/>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462</TotalTime>
  <Words>1464</Words>
  <Application>Microsoft Macintosh PowerPoint</Application>
  <PresentationFormat>Widescreen</PresentationFormat>
  <Paragraphs>104</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Arial</vt:lpstr>
      <vt:lpstr>Calibri</vt:lpstr>
      <vt:lpstr>Calibri Light</vt:lpstr>
      <vt:lpstr>Tema di Office</vt:lpstr>
      <vt:lpstr>Diritto del Mercato Unico Europeo Prof. Dr. Alessandro Nato</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lpstr>Libera circolazione delle 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104</cp:revision>
  <dcterms:created xsi:type="dcterms:W3CDTF">2022-09-09T08:27:37Z</dcterms:created>
  <dcterms:modified xsi:type="dcterms:W3CDTF">2023-01-16T11:02:23Z</dcterms:modified>
</cp:coreProperties>
</file>