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02" r:id="rId2"/>
    <p:sldMasterId id="2147483708" r:id="rId3"/>
    <p:sldMasterId id="2147483712" r:id="rId4"/>
    <p:sldMasterId id="2147483715" r:id="rId5"/>
    <p:sldMasterId id="2147483718" r:id="rId6"/>
    <p:sldMasterId id="2147483721" r:id="rId7"/>
    <p:sldMasterId id="2147483724" r:id="rId8"/>
    <p:sldMasterId id="2147483726" r:id="rId9"/>
    <p:sldMasterId id="2147483744" r:id="rId10"/>
    <p:sldMasterId id="2147483746" r:id="rId11"/>
  </p:sldMasterIdLst>
  <p:notesMasterIdLst>
    <p:notesMasterId r:id="rId42"/>
  </p:notesMasterIdLst>
  <p:handoutMasterIdLst>
    <p:handoutMasterId r:id="rId43"/>
  </p:handoutMasterIdLst>
  <p:sldIdLst>
    <p:sldId id="256" r:id="rId12"/>
    <p:sldId id="314" r:id="rId13"/>
    <p:sldId id="306" r:id="rId14"/>
    <p:sldId id="313" r:id="rId15"/>
    <p:sldId id="274" r:id="rId16"/>
    <p:sldId id="275" r:id="rId17"/>
    <p:sldId id="307" r:id="rId18"/>
    <p:sldId id="280" r:id="rId19"/>
    <p:sldId id="279" r:id="rId20"/>
    <p:sldId id="308" r:id="rId21"/>
    <p:sldId id="282" r:id="rId22"/>
    <p:sldId id="283" r:id="rId23"/>
    <p:sldId id="286" r:id="rId24"/>
    <p:sldId id="312" r:id="rId25"/>
    <p:sldId id="287" r:id="rId26"/>
    <p:sldId id="288" r:id="rId27"/>
    <p:sldId id="289" r:id="rId28"/>
    <p:sldId id="290" r:id="rId29"/>
    <p:sldId id="292" r:id="rId30"/>
    <p:sldId id="293" r:id="rId31"/>
    <p:sldId id="294" r:id="rId32"/>
    <p:sldId id="295" r:id="rId33"/>
    <p:sldId id="296" r:id="rId34"/>
    <p:sldId id="298" r:id="rId35"/>
    <p:sldId id="300" r:id="rId36"/>
    <p:sldId id="301" r:id="rId37"/>
    <p:sldId id="302" r:id="rId38"/>
    <p:sldId id="303" r:id="rId39"/>
    <p:sldId id="304" r:id="rId40"/>
    <p:sldId id="305" r:id="rId41"/>
  </p:sldIdLst>
  <p:sldSz cx="9144000" cy="6858000" type="screen4x3"/>
  <p:notesSz cx="6797675" cy="9928225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" initials="K" lastIdx="9" clrIdx="0"/>
  <p:cmAuthor id="1" name="Solina Lindahl" initials="SL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F7E7"/>
    <a:srgbClr val="FFEECD"/>
    <a:srgbClr val="FFE3AB"/>
    <a:srgbClr val="FFCC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819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3320" y="-10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mi Pace" userId="2f2e24f1bb1c880c" providerId="LiveId" clId="{51C30DC1-0401-41B5-823B-789C5330977B}"/>
    <pc:docChg chg="delSld">
      <pc:chgData name="Noemi Pace" userId="2f2e24f1bb1c880c" providerId="LiveId" clId="{51C30DC1-0401-41B5-823B-789C5330977B}" dt="2022-05-19T15:48:37.740" v="0" actId="2696"/>
      <pc:docMkLst>
        <pc:docMk/>
      </pc:docMkLst>
      <pc:sldChg chg="del">
        <pc:chgData name="Noemi Pace" userId="2f2e24f1bb1c880c" providerId="LiveId" clId="{51C30DC1-0401-41B5-823B-789C5330977B}" dt="2022-05-19T15:48:37.740" v="0" actId="2696"/>
        <pc:sldMkLst>
          <pc:docMk/>
          <pc:sldMk cId="619578742" sldId="3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F2289-58C0-4E4A-A1F9-3806C34F8E2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25A92-F099-BD4A-86C9-33D4485B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806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34756-5AD5-40F4-A722-6F9072BEBE5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BF3FA-71F0-4782-A201-096EFC49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91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F3FA-71F0-4782-A201-096EFC49F3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21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7B6684-8D04-442A-8613-F1657DD174F9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31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2C97EA3-08E9-4121-9495-B02D887C9C13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1197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72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0714CA-0CBF-44E1-80D5-1CF34A376F6E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2864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0714CA-0CBF-44E1-80D5-1CF34A376F6E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12620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47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89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36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DC2F62-E7B8-4D40-9ED6-77E165E50CAC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39173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7A6FD7-BD48-443D-9C47-22F033F9AB40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2880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183070-D6C4-4808-A885-AA5C15539575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50466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63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839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447457-67A3-4084-A774-385236169621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7742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36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6169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79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AFF079-D990-4287-8AB4-48E991520EE7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857424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A1CC7AE-D962-4D13-8668-97DA054627D5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52303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17E910-AAD6-4EB8-ADCB-D1CD3906C4FD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92088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9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F283E-4D03-4286-A445-16F72F9EBD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34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xfrm>
            <a:off x="699134" y="4715907"/>
            <a:ext cx="5438140" cy="44677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 image courtesy of Egmont </a:t>
            </a:r>
            <a:r>
              <a:rPr lang="en-US" dirty="0" err="1"/>
              <a:t>Strigl</a:t>
            </a:r>
            <a:r>
              <a:rPr lang="en-US" dirty="0"/>
              <a:t>/Westend61/</a:t>
            </a:r>
            <a:r>
              <a:rPr lang="en-US" dirty="0" err="1"/>
              <a:t>Superstock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C7E76F-6FA3-4FB2-85E1-7EE0769B2CCF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741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183070-D6C4-4808-A885-AA5C15539575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7228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402A660-6936-4A77-8514-A9657997B58A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4433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0B6BBC-4872-489E-82B5-C2A3DF5C2F2B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63700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1A839-8692-40AD-9AC3-D80A278AE9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All image credits courtesy of Morgue File and/or </a:t>
            </a:r>
            <a:r>
              <a:rPr lang="en-US" dirty="0" err="1"/>
              <a:t>FreeImages.com</a:t>
            </a:r>
            <a:r>
              <a:rPr lang="en-US" dirty="0"/>
              <a:t> unless otherwise specified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1764BD5-4E60-4A13-A125-AA1A14AA36B8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59137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BDB7A28-C311-4A92-8892-B44F1DC83073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2375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krugman.blogs.nytimes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://krugman.blogs.nytimes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hyperlink" Target="http://www.gregmankiw.blogspot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freakonomics.com/blog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http://research.stlouisfed.org/fred2/" TargetMode="External"/><Relationship Id="rId4" Type="http://schemas.openxmlformats.org/officeDocument/2006/relationships/hyperlink" Target="http://marginalrevolution.com/" TargetMode="External"/><Relationship Id="rId9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CC41E-FED2-45C2-81A4-A3B1F8E02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>
              <a:defRPr sz="1100" i="0" cap="small" spc="400" baseline="0" smtClean="0"/>
            </a:lvl1pPr>
          </a:lstStyle>
          <a:p>
            <a:pPr>
              <a:defRPr/>
            </a:pPr>
            <a:r>
              <a:rPr lang="en-US"/>
              <a:t>Copyright 2015 Worth Publishers</a:t>
            </a:r>
          </a:p>
        </p:txBody>
      </p:sp>
      <p:pic>
        <p:nvPicPr>
          <p:cNvPr id="33794" name="Picture 2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34" y="3737661"/>
            <a:ext cx="2895599" cy="83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17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763" y="5486400"/>
            <a:ext cx="9136063" cy="1371600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anchor="ctr">
            <a:normAutofit/>
          </a:bodyPr>
          <a:lstStyle/>
          <a:p>
            <a:pPr algn="r">
              <a:defRPr/>
            </a:pPr>
            <a:endParaRPr lang="en-US" sz="4800" spc="50" dirty="0">
              <a:latin typeface="Candar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938" y="5288340"/>
            <a:ext cx="18716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6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ea typeface="Tahoma" pitchFamily="34" charset="0"/>
                <a:cs typeface="Tw Cen MT"/>
              </a:rPr>
              <a:t>11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418306" y="5981184"/>
            <a:ext cx="1358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0" cap="all" spc="300" dirty="0">
                <a:solidFill>
                  <a:schemeClr val="bg1">
                    <a:lumMod val="75000"/>
                  </a:schemeClr>
                </a:solidFill>
                <a:latin typeface="Tw Cen MT"/>
                <a:ea typeface="+mj-ea"/>
                <a:cs typeface="Tw Cen MT"/>
              </a:rPr>
              <a:t>Chapter</a:t>
            </a:r>
            <a:endParaRPr lang="en-US" sz="2000" b="1" kern="0" cap="all" spc="300" dirty="0">
              <a:solidFill>
                <a:schemeClr val="bg1">
                  <a:lumMod val="75000"/>
                </a:schemeClr>
              </a:solidFill>
              <a:latin typeface="Tw Cen MT"/>
              <a:ea typeface="+mj-ea"/>
              <a:cs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5356"/>
            <a:ext cx="769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b="1" i="0" kern="0" cap="small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34" charset="0"/>
              </a:rPr>
              <a:t>Slides by Solina Lindahl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914400" y="5410200"/>
            <a:ext cx="8229600" cy="13715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5400" b="1" i="0" u="none" strike="noStrike" kern="1200" cap="none" spc="100" baseline="0" smtClean="0">
                <a:solidFill>
                  <a:srgbClr val="FF3300"/>
                </a:solidFill>
                <a:effectLst/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sz="4400" b="1" kern="0" spc="500" dirty="0">
                <a:latin typeface="Tw Cen MT"/>
                <a:cs typeface="Tw Cen MT"/>
              </a:rPr>
              <a:t>Behind the Supply</a:t>
            </a:r>
            <a:r>
              <a:rPr lang="en-US" sz="4400" b="1" kern="0" spc="500" baseline="0" dirty="0">
                <a:latin typeface="Tw Cen MT"/>
                <a:cs typeface="Tw Cen MT"/>
              </a:rPr>
              <a:t> Curve: </a:t>
            </a:r>
          </a:p>
          <a:p>
            <a:r>
              <a:rPr lang="en-US" sz="4400" b="1" kern="0" spc="500" baseline="0" dirty="0">
                <a:latin typeface="Tw Cen MT"/>
                <a:cs typeface="Tw Cen MT"/>
              </a:rPr>
              <a:t>Inputs and Costs</a:t>
            </a:r>
            <a:endParaRPr lang="en-US" sz="4400" b="1" kern="0" spc="5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22087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6019800"/>
            <a:ext cx="9144000" cy="0"/>
          </a:xfrm>
          <a:prstGeom prst="line">
            <a:avLst/>
          </a:prstGeom>
          <a:ln w="57150" cmpd="sng">
            <a:solidFill>
              <a:srgbClr val="F8E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2286000"/>
            <a:ext cx="9144000" cy="0"/>
          </a:xfrm>
          <a:prstGeom prst="line">
            <a:avLst/>
          </a:prstGeom>
          <a:ln w="57150" cmpd="sng">
            <a:solidFill>
              <a:srgbClr val="F8E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1490246"/>
            <a:ext cx="9144000" cy="338554"/>
          </a:xfrm>
          <a:prstGeom prst="rect">
            <a:avLst/>
          </a:prstGeom>
          <a:solidFill>
            <a:srgbClr val="CCFF33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0" i="0" spc="300" dirty="0">
                <a:solidFill>
                  <a:srgbClr val="F79646"/>
                </a:solidFill>
                <a:latin typeface="+mn-lt"/>
              </a:rPr>
              <a:t>SOME GOOD BLOGS AND OTHER SITES TO GET THE JUICES FLOWING: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391400" cy="784225"/>
          </a:xfrm>
          <a:prstGeom prst="rect">
            <a:avLst/>
          </a:prstGeom>
          <a:noFill/>
          <a:effectLst/>
        </p:spPr>
        <p:txBody>
          <a:bodyPr/>
          <a:lstStyle>
            <a:lvl1pPr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z="4800" b="0" dirty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Arial" pitchFamily="34" charset="0"/>
              </a:rPr>
              <a:t>FOOD FOR</a:t>
            </a:r>
            <a:r>
              <a:rPr lang="en-US" sz="4800" b="0" baseline="0" dirty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Arial" pitchFamily="34" charset="0"/>
              </a:rPr>
              <a:t> </a:t>
            </a:r>
            <a:r>
              <a:rPr lang="en-US" sz="4800" b="0" dirty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Arial" pitchFamily="34" charset="0"/>
              </a:rPr>
              <a:t>THOUGHT….</a:t>
            </a:r>
          </a:p>
        </p:txBody>
      </p:sp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2724150" cy="51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213" y="3048000"/>
            <a:ext cx="2998787" cy="53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2686050" cy="65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pic>
        <p:nvPicPr>
          <p:cNvPr id="15" name="Picture 14" descr="Screen Shot 2014-12-20 at 8.46.54 PM.png">
            <a:hlinkClick r:id="rId8"/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4" y="2971800"/>
            <a:ext cx="2692400" cy="59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Screen Shot 2014-12-20 at 8.49.18 PM.png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4343400"/>
            <a:ext cx="2336800" cy="84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0000">
            <a:off x="8016447" y="97714"/>
            <a:ext cx="787093" cy="132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7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0"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742950" indent="0"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2pPr>
            <a:lvl3pPr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3pPr>
            <a:lvl4pPr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4pPr>
            <a:lvl5pPr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ight Arrow 8">
            <a:hlinkClick r:id="" action="ppaction://noaction"/>
          </p:cNvPr>
          <p:cNvSpPr/>
          <p:nvPr userDrawn="1"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76200" cmpd="sng">
            <a:solidFill>
              <a:srgbClr val="F8EF59">
                <a:alpha val="49000"/>
              </a:srgb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4" name="Down Arrow Callout 3"/>
          <p:cNvSpPr/>
          <p:nvPr userDrawn="1"/>
        </p:nvSpPr>
        <p:spPr>
          <a:xfrm>
            <a:off x="0" y="-29407"/>
            <a:ext cx="3200400" cy="1676400"/>
          </a:xfrm>
          <a:prstGeom prst="downArrowCallout">
            <a:avLst>
              <a:gd name="adj1" fmla="val 32640"/>
              <a:gd name="adj2" fmla="val 28183"/>
              <a:gd name="adj3" fmla="val 25000"/>
              <a:gd name="adj4" fmla="val 61794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</a:rPr>
              <a:t>     What you will learn in this chapter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95250" y="95250"/>
            <a:ext cx="304799" cy="266700"/>
          </a:xfrm>
          <a:prstGeom prst="triangle">
            <a:avLst>
              <a:gd name="adj" fmla="val 525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37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entury Gothic"/>
                <a:cs typeface="Century Gothic"/>
              </a:defRPr>
            </a:lvl1pPr>
            <a:lvl2pPr>
              <a:defRPr sz="3200" baseline="0">
                <a:latin typeface="Century Gothic"/>
                <a:cs typeface="Century Gothic"/>
              </a:defRPr>
            </a:lvl2pPr>
            <a:lvl3pPr>
              <a:defRPr sz="2800" baseline="0">
                <a:latin typeface="Century Gothic"/>
                <a:cs typeface="Century Gothic"/>
              </a:defRPr>
            </a:lvl3pPr>
            <a:lvl4pPr>
              <a:defRPr sz="2400" baseline="0">
                <a:latin typeface="Century Gothic"/>
                <a:cs typeface="Century Gothic"/>
              </a:defRPr>
            </a:lvl4pPr>
            <a:lvl5pPr>
              <a:defRPr sz="2400" baseline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06293393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9852625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andara" pitchFamily="34" charset="0"/>
              </a:defRPr>
            </a:lvl1pPr>
            <a:lvl2pPr>
              <a:defRPr sz="3200" baseline="0">
                <a:latin typeface="Candara" pitchFamily="34" charset="0"/>
              </a:defRPr>
            </a:lvl2pPr>
            <a:lvl3pPr>
              <a:defRPr sz="2800" baseline="0">
                <a:latin typeface="Candara" pitchFamily="34" charset="0"/>
              </a:defRPr>
            </a:lvl3pPr>
            <a:lvl4pPr>
              <a:defRPr sz="2400" baseline="0">
                <a:latin typeface="Candara" pitchFamily="34" charset="0"/>
              </a:defRPr>
            </a:lvl4pPr>
            <a:lvl5pPr>
              <a:defRPr sz="2400" baseline="0">
                <a:latin typeface="Candar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40984043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12159916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entury Gothic"/>
                <a:cs typeface="Century Gothic"/>
              </a:defRPr>
            </a:lvl1pPr>
            <a:lvl2pPr>
              <a:defRPr sz="3200" baseline="0">
                <a:latin typeface="Century Gothic"/>
                <a:cs typeface="Century Gothic"/>
              </a:defRPr>
            </a:lvl2pPr>
            <a:lvl3pPr>
              <a:defRPr sz="2800" baseline="0">
                <a:latin typeface="Century Gothic"/>
                <a:cs typeface="Century Gothic"/>
              </a:defRPr>
            </a:lvl3pPr>
            <a:lvl4pPr>
              <a:defRPr sz="2400" baseline="0">
                <a:latin typeface="Century Gothic"/>
                <a:cs typeface="Century Gothic"/>
              </a:defRPr>
            </a:lvl4pPr>
            <a:lvl5pPr>
              <a:defRPr sz="2400" baseline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59308934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844342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entury Gothic"/>
                <a:cs typeface="Century Gothic"/>
              </a:defRPr>
            </a:lvl1pPr>
            <a:lvl2pPr>
              <a:defRPr sz="3200" baseline="0">
                <a:latin typeface="Century Gothic"/>
                <a:cs typeface="Century Gothic"/>
              </a:defRPr>
            </a:lvl2pPr>
            <a:lvl3pPr>
              <a:defRPr sz="2800" baseline="0">
                <a:latin typeface="Century Gothic"/>
                <a:cs typeface="Century Gothic"/>
              </a:defRPr>
            </a:lvl3pPr>
            <a:lvl4pPr>
              <a:defRPr sz="2400" baseline="0">
                <a:latin typeface="Century Gothic"/>
                <a:cs typeface="Century Gothic"/>
              </a:defRPr>
            </a:lvl4pPr>
            <a:lvl5pPr>
              <a:defRPr sz="2400" baseline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1614106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0"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0"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ight Arrow 8">
            <a:hlinkClick r:id="" action="ppaction://noaction"/>
          </p:cNvPr>
          <p:cNvSpPr/>
          <p:nvPr userDrawn="1"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287308"/>
            <a:ext cx="9144000" cy="0"/>
          </a:xfrm>
          <a:prstGeom prst="line">
            <a:avLst/>
          </a:prstGeom>
          <a:ln w="76200" cmpd="sng">
            <a:solidFill>
              <a:schemeClr val="tx2">
                <a:lumMod val="40000"/>
                <a:lumOff val="60000"/>
                <a:alpha val="49000"/>
              </a:scheme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0" y="51250"/>
            <a:ext cx="3276600" cy="135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0" y="5791200"/>
            <a:ext cx="9144000" cy="0"/>
          </a:xfrm>
          <a:prstGeom prst="line">
            <a:avLst/>
          </a:prstGeom>
          <a:ln w="76200" cmpd="sng">
            <a:solidFill>
              <a:schemeClr val="tx2">
                <a:lumMod val="40000"/>
                <a:lumOff val="60000"/>
                <a:alpha val="49000"/>
              </a:scheme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2015 Worth Publishers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37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74573321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67197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2438400"/>
            <a:ext cx="5245100" cy="393258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1371600"/>
          </a:xfrm>
        </p:spPr>
        <p:txBody>
          <a:bodyPr>
            <a:noAutofit/>
          </a:bodyPr>
          <a:lstStyle>
            <a:lvl1pPr>
              <a:defRPr sz="3200" baseline="0">
                <a:latin typeface="Century Gothic"/>
                <a:cs typeface="Century Gothic"/>
              </a:defRPr>
            </a:lvl1pPr>
            <a:lvl2pPr>
              <a:defRPr sz="2800" baseline="0">
                <a:latin typeface="Century Gothic"/>
                <a:cs typeface="Century Gothic"/>
              </a:defRPr>
            </a:lvl2pPr>
            <a:lvl3pPr>
              <a:defRPr sz="2400" baseline="0">
                <a:latin typeface="Candara" pitchFamily="34" charset="0"/>
              </a:defRPr>
            </a:lvl3pPr>
            <a:lvl4pPr>
              <a:defRPr sz="2000" baseline="0">
                <a:latin typeface="Candara" pitchFamily="34" charset="0"/>
              </a:defRPr>
            </a:lvl4pPr>
            <a:lvl5pPr>
              <a:defRPr sz="2000" baseline="0">
                <a:latin typeface="Candar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1390603" y="6755659"/>
            <a:ext cx="7096993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2016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51972011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ight Arrow 8">
            <a:hlinkClick r:id="" action="ppaction://noaction"/>
          </p:cNvPr>
          <p:cNvSpPr/>
          <p:nvPr userDrawn="1"/>
        </p:nvSpPr>
        <p:spPr>
          <a:xfrm>
            <a:off x="0" y="5952053"/>
            <a:ext cx="1143000" cy="905947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spc="60" dirty="0">
                <a:ln w="9000" cmpd="sng">
                  <a:noFill/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" action="ppaction://noaction"/>
              </a:rPr>
              <a:t>To </a:t>
            </a:r>
            <a:r>
              <a:rPr lang="en-US" sz="1100" b="1" spc="60" dirty="0">
                <a:ln w="9000" cmpd="sng">
                  <a:noFill/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</a:rPr>
              <a:t>Active Learning</a:t>
            </a:r>
          </a:p>
        </p:txBody>
      </p:sp>
      <p:pic>
        <p:nvPicPr>
          <p:cNvPr id="10" name="Picture 9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4496" y="6028188"/>
            <a:ext cx="1143000" cy="85697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126895" y="6209547"/>
            <a:ext cx="63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hlinkClick r:id="" action="ppaction://noaction"/>
              </a:rPr>
              <a:t>To Video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22658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Copyright 2015 Worth Publishers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820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" y="392043"/>
            <a:ext cx="3263366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 cap="all" spc="-200" baseline="0">
                <a:solidFill>
                  <a:schemeClr val="accent5">
                    <a:lumMod val="7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>
                <a:solidFill>
                  <a:srgbClr val="4BACC6">
                    <a:lumMod val="75000"/>
                  </a:srgbClr>
                </a:solidFill>
              </a:rPr>
              <a:t>ECONOMICS</a:t>
            </a:r>
            <a:endParaRPr lang="en-US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55229" y="6603259"/>
            <a:ext cx="7096993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758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2015 Worth Publishers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2015 Worth Publishers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9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088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pic>
        <p:nvPicPr>
          <p:cNvPr id="5" name="Picture 4" descr="Screen Shot 2014-12-20 at 5.27.50 PM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5592"/>
            <a:ext cx="3985858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-31750"/>
            <a:ext cx="8153400" cy="946150"/>
          </a:xfrm>
          <a:noFill/>
        </p:spPr>
        <p:txBody>
          <a:bodyPr>
            <a:normAutofit/>
          </a:bodyPr>
          <a:lstStyle>
            <a:lvl1pPr algn="l">
              <a:defRPr sz="4400" b="0" spc="0" baseline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TAKE A LOOK…..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133"/>
            <a:ext cx="990600" cy="1104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2438400"/>
            <a:ext cx="5245100" cy="3932581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2726714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2015 Worth Publishers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8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2015 Worth Publishers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3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Relationship Id="rId4" Type="http://schemas.openxmlformats.org/officeDocument/2006/relationships/slide" Target="../slides/slide3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../slides/slid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slide" Target="../slides/slide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slide" Target="../slides/slide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slide" Target="../slides/slide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slide" Target="../slides/slide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Relationship Id="rId4" Type="http://schemas.openxmlformats.org/officeDocument/2006/relationships/slide" Target="../slides/slide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slide" Target="../slides/slid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30388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8489002" y="623184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>
                <a:latin typeface="Century Gothic"/>
                <a:cs typeface="Century Gothic"/>
                <a:hlinkClick r:id="rId6" action="ppaction://hlinksldjump"/>
              </a:rPr>
              <a:t>Back to Table of contents</a:t>
            </a:r>
            <a:endParaRPr lang="en-US" sz="800" b="0" dirty="0">
              <a:latin typeface="Century Gothic"/>
              <a:cs typeface="Century Gothic"/>
            </a:endParaRPr>
          </a:p>
          <a:p>
            <a:endParaRPr lang="en-US" sz="900" b="0" dirty="0">
              <a:latin typeface="Candara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rgbClr val="CBF577">
              <a:alpha val="66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APPLICATION VIDEO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>
              <a:solidFill>
                <a:prstClr val="black"/>
              </a:solidFill>
              <a:latin typeface="Candara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Copyright 2015 Worth Publishers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08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392043"/>
            <a:ext cx="3263366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ECONOMICS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10234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3854173" y="392043"/>
            <a:ext cx="285308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b="1" i="1" kern="1200" cap="all" spc="-200" baseline="0">
                <a:solidFill>
                  <a:schemeClr val="accent5">
                    <a:lumMod val="7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F79646">
                    <a:lumMod val="75000"/>
                  </a:srgbClr>
                </a:solidFill>
              </a:rPr>
              <a:t>IN ACTION</a:t>
            </a:r>
          </a:p>
        </p:txBody>
      </p:sp>
      <p:sp>
        <p:nvSpPr>
          <p:cNvPr id="13" name="Oval 12"/>
          <p:cNvSpPr/>
          <p:nvPr/>
        </p:nvSpPr>
        <p:spPr>
          <a:xfrm>
            <a:off x="3263367" y="589723"/>
            <a:ext cx="474870" cy="4859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6225" dir="6960000" sx="122000" sy="122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79646">
                  <a:lumMod val="75000"/>
                </a:srgbClr>
              </a:solidFill>
              <a:latin typeface="Verdana"/>
              <a:cs typeface="Verdana"/>
            </a:endParaRPr>
          </a:p>
        </p:txBody>
      </p:sp>
      <p:sp>
        <p:nvSpPr>
          <p:cNvPr id="4" name="Isosceles Triangle 3"/>
          <p:cNvSpPr/>
          <p:nvPr/>
        </p:nvSpPr>
        <p:spPr>
          <a:xfrm rot="5400000">
            <a:off x="3379193" y="640391"/>
            <a:ext cx="337086" cy="381002"/>
          </a:xfrm>
          <a:prstGeom prst="triangle">
            <a:avLst>
              <a:gd name="adj" fmla="val 4997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66743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-12700" y="480943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66800" y="6553200"/>
            <a:ext cx="75438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 sz="1000" kern="0" cap="all" spc="1060"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7607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i="0" kern="1200" cap="all" spc="-200" baseline="0">
          <a:solidFill>
            <a:schemeClr val="accent5">
              <a:lumMod val="75000"/>
            </a:schemeClr>
          </a:solidFill>
          <a:latin typeface="Verdana"/>
          <a:ea typeface="+mj-ea"/>
          <a:cs typeface="Verdana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andara" pitchFamily="34" charset="0"/>
                <a:hlinkClick r:id="rId7" action="ppaction://hlinksldjump"/>
              </a:rPr>
              <a:t>Back to Table of contents</a:t>
            </a:r>
            <a:endParaRPr lang="en-US" sz="800" b="1" dirty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8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spc="0" baseline="0">
          <a:solidFill>
            <a:schemeClr val="accent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Century Gothic"/>
          <a:ea typeface="+mj-ea"/>
          <a:cs typeface="Century Gothic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rgbClr val="CBF577">
              <a:alpha val="66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PRACTICE QUESTION</a:t>
            </a:r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Right Arrow 7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ransition>
    <p:fade thruBlk="1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Right Arrow 7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chemeClr val="accent5">
              <a:lumMod val="40000"/>
              <a:lumOff val="60000"/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>
                <a:ln w="90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BUSINESS</a:t>
            </a:r>
            <a:r>
              <a:rPr lang="en-US" sz="3200" b="0" spc="60" baseline="0" dirty="0">
                <a:ln w="90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 CASE</a:t>
            </a:r>
            <a:endParaRPr lang="en-US" sz="3200" b="0" spc="60" dirty="0">
              <a:ln w="9000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3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ransition>
    <p:fade thruBlk="1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11" name="Right Arrow 10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chemeClr val="bg2">
              <a:lumMod val="90000"/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DISCUSS</a:t>
            </a:r>
          </a:p>
        </p:txBody>
      </p:sp>
    </p:spTree>
    <p:extLst>
      <p:ext uri="{BB962C8B-B14F-4D97-AF65-F5344CB8AC3E}">
        <p14:creationId xmlns:p14="http://schemas.microsoft.com/office/powerpoint/2010/main" val="39994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ransition>
    <p:fade thruBlk="1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11" name="Right Arrow 10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chemeClr val="bg2">
              <a:lumMod val="90000"/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DISCUSS</a:t>
            </a:r>
          </a:p>
        </p:txBody>
      </p:sp>
    </p:spTree>
    <p:extLst>
      <p:ext uri="{BB962C8B-B14F-4D97-AF65-F5344CB8AC3E}">
        <p14:creationId xmlns:p14="http://schemas.microsoft.com/office/powerpoint/2010/main" val="152359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ransition>
    <p:fade thruBlk="1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3558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6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30388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>
              <a:solidFill>
                <a:prstClr val="black"/>
              </a:solidFill>
              <a:latin typeface="Candara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rgbClr val="F8EF59">
              <a:alpha val="38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spc="60" dirty="0">
                <a:ln w="9000" cmpd="sng">
                  <a:noFill/>
                  <a:prstDash val="solid"/>
                </a:ln>
                <a:solidFill>
                  <a:srgbClr val="C5BE7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APPLICATION VIDEO</a:t>
            </a:r>
          </a:p>
        </p:txBody>
      </p:sp>
    </p:spTree>
    <p:extLst>
      <p:ext uri="{BB962C8B-B14F-4D97-AF65-F5344CB8AC3E}">
        <p14:creationId xmlns:p14="http://schemas.microsoft.com/office/powerpoint/2010/main" val="34276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09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l"/>
            <a:r>
              <a:rPr lang="en-US" sz="4000" spc="0" dirty="0"/>
              <a:t>FROM THE PRODUCTION FUNCTION TO COST CURVES</a:t>
            </a:r>
            <a:endParaRPr lang="en-US" sz="4000" b="0" spc="0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839200" cy="4648200"/>
          </a:xfrm>
          <a:solidFill>
            <a:schemeClr val="bg1">
              <a:alpha val="71000"/>
            </a:schemeClr>
          </a:solidFill>
        </p:spPr>
        <p:txBody>
          <a:bodyPr>
            <a:noAutofit/>
          </a:bodyPr>
          <a:lstStyle/>
          <a:p>
            <a:pPr marL="233363" indent="-233363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 </a:t>
            </a:r>
            <a:r>
              <a:rPr lang="en-US" b="1" i="1" dirty="0">
                <a:solidFill>
                  <a:srgbClr val="990033"/>
                </a:solidFill>
              </a:rPr>
              <a:t>fixed cost </a:t>
            </a:r>
            <a:r>
              <a:rPr lang="en-US" dirty="0"/>
              <a:t>is a cost that does </a:t>
            </a:r>
            <a:r>
              <a:rPr lang="en-US" i="1" dirty="0">
                <a:solidFill>
                  <a:srgbClr val="990033"/>
                </a:solidFill>
              </a:rPr>
              <a:t>not</a:t>
            </a:r>
            <a:r>
              <a:rPr lang="en-US" dirty="0"/>
              <a:t> depend on the quantity of output produced. </a:t>
            </a:r>
            <a:r>
              <a:rPr lang="en-US" dirty="0">
                <a:solidFill>
                  <a:srgbClr val="0070C0"/>
                </a:solidFill>
              </a:rPr>
              <a:t>It is the cost of the fixed input.</a:t>
            </a:r>
            <a:endParaRPr lang="en-US" dirty="0"/>
          </a:p>
          <a:p>
            <a:pPr marL="233363" indent="-233363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 </a:t>
            </a:r>
            <a:r>
              <a:rPr lang="en-US" b="1" i="1" dirty="0">
                <a:solidFill>
                  <a:srgbClr val="990033"/>
                </a:solidFill>
              </a:rPr>
              <a:t>variable cost </a:t>
            </a:r>
            <a:r>
              <a:rPr lang="en-US" dirty="0"/>
              <a:t>is a cost that depends on the quantity of output produced. </a:t>
            </a:r>
            <a:r>
              <a:rPr lang="en-US" dirty="0">
                <a:solidFill>
                  <a:srgbClr val="0070C0"/>
                </a:solidFill>
              </a:rPr>
              <a:t>It is the cost of the variable input.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847462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pc="0" dirty="0"/>
              <a:t>TOTAL COST CURVE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4763"/>
            <a:r>
              <a:rPr lang="en-US" dirty="0"/>
              <a:t>The </a:t>
            </a:r>
            <a:r>
              <a:rPr lang="en-US" b="1" i="1" dirty="0">
                <a:solidFill>
                  <a:srgbClr val="990033"/>
                </a:solidFill>
              </a:rPr>
              <a:t>total cost </a:t>
            </a:r>
            <a:r>
              <a:rPr lang="en-US" dirty="0"/>
              <a:t>of producing a given quantity of output is the sum of the fixed cost and the variable cost of producing that quantity of output.</a:t>
            </a:r>
          </a:p>
          <a:p>
            <a:pPr indent="4763"/>
            <a:endParaRPr lang="en-US" dirty="0"/>
          </a:p>
          <a:p>
            <a:pPr indent="4763" algn="ctr">
              <a:buFont typeface="Wingdings" pitchFamily="2" charset="2"/>
              <a:buNone/>
            </a:pPr>
            <a:r>
              <a:rPr lang="en-US" i="1" dirty="0"/>
              <a:t>TC = FC + VC</a:t>
            </a:r>
          </a:p>
          <a:p>
            <a:pPr indent="4763">
              <a:buFont typeface="Wingdings" pitchFamily="2" charset="2"/>
              <a:buNone/>
            </a:pPr>
            <a:endParaRPr lang="en-US" dirty="0"/>
          </a:p>
          <a:p>
            <a:pPr indent="4763"/>
            <a:r>
              <a:rPr lang="en-US" dirty="0"/>
              <a:t>The total cost curve becomes </a:t>
            </a:r>
            <a:r>
              <a:rPr lang="en-US" dirty="0">
                <a:solidFill>
                  <a:srgbClr val="0070C0"/>
                </a:solidFill>
              </a:rPr>
              <a:t>steeper as more output is produced, </a:t>
            </a:r>
            <a:r>
              <a:rPr lang="en-US" dirty="0"/>
              <a:t>a result of </a:t>
            </a:r>
            <a:r>
              <a:rPr lang="en-US" dirty="0">
                <a:solidFill>
                  <a:srgbClr val="0070C0"/>
                </a:solidFill>
              </a:rPr>
              <a:t>diminishing returns.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2894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spc="0" dirty="0"/>
              <a:t>TOTAL COST CURVE</a:t>
            </a:r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1747838" y="4311650"/>
            <a:ext cx="5800725" cy="218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391" name="Freeform 7"/>
          <p:cNvSpPr>
            <a:spLocks/>
          </p:cNvSpPr>
          <p:nvPr/>
        </p:nvSpPr>
        <p:spPr bwMode="auto">
          <a:xfrm>
            <a:off x="2174875" y="1619250"/>
            <a:ext cx="4681538" cy="1763713"/>
          </a:xfrm>
          <a:custGeom>
            <a:avLst/>
            <a:gdLst>
              <a:gd name="T0" fmla="*/ 0 w 2392"/>
              <a:gd name="T1" fmla="*/ 1153 h 1153"/>
              <a:gd name="T2" fmla="*/ 475 w 2392"/>
              <a:gd name="T3" fmla="*/ 1009 h 1153"/>
              <a:gd name="T4" fmla="*/ 897 w 2392"/>
              <a:gd name="T5" fmla="*/ 865 h 1153"/>
              <a:gd name="T6" fmla="*/ 1271 w 2392"/>
              <a:gd name="T7" fmla="*/ 721 h 1153"/>
              <a:gd name="T8" fmla="*/ 1597 w 2392"/>
              <a:gd name="T9" fmla="*/ 577 h 1153"/>
              <a:gd name="T10" fmla="*/ 1871 w 2392"/>
              <a:gd name="T11" fmla="*/ 433 h 1153"/>
              <a:gd name="T12" fmla="*/ 2095 w 2392"/>
              <a:gd name="T13" fmla="*/ 288 h 1153"/>
              <a:gd name="T14" fmla="*/ 2267 w 2392"/>
              <a:gd name="T15" fmla="*/ 144 h 1153"/>
              <a:gd name="T16" fmla="*/ 2392 w 2392"/>
              <a:gd name="T17" fmla="*/ 0 h 11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92"/>
              <a:gd name="T28" fmla="*/ 0 h 1153"/>
              <a:gd name="T29" fmla="*/ 2392 w 2392"/>
              <a:gd name="T30" fmla="*/ 1153 h 11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92" h="1153">
                <a:moveTo>
                  <a:pt x="0" y="1153"/>
                </a:moveTo>
                <a:lnTo>
                  <a:pt x="475" y="1009"/>
                </a:lnTo>
                <a:lnTo>
                  <a:pt x="897" y="865"/>
                </a:lnTo>
                <a:lnTo>
                  <a:pt x="1271" y="721"/>
                </a:lnTo>
                <a:lnTo>
                  <a:pt x="1597" y="577"/>
                </a:lnTo>
                <a:lnTo>
                  <a:pt x="1871" y="433"/>
                </a:lnTo>
                <a:lnTo>
                  <a:pt x="2095" y="288"/>
                </a:lnTo>
                <a:lnTo>
                  <a:pt x="2267" y="144"/>
                </a:lnTo>
                <a:lnTo>
                  <a:pt x="2392" y="0"/>
                </a:lnTo>
              </a:path>
            </a:pathLst>
          </a:custGeom>
          <a:noFill/>
          <a:ln w="28575">
            <a:solidFill>
              <a:srgbClr val="FDBA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392" name="Line 8"/>
          <p:cNvSpPr>
            <a:spLocks noChangeShapeType="1"/>
          </p:cNvSpPr>
          <p:nvPr/>
        </p:nvSpPr>
        <p:spPr bwMode="auto">
          <a:xfrm>
            <a:off x="2174875" y="1619250"/>
            <a:ext cx="11112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>
            <a:off x="2174875" y="1839913"/>
            <a:ext cx="11112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394" name="Line 10"/>
          <p:cNvSpPr>
            <a:spLocks noChangeShapeType="1"/>
          </p:cNvSpPr>
          <p:nvPr/>
        </p:nvSpPr>
        <p:spPr bwMode="auto">
          <a:xfrm>
            <a:off x="2174875" y="2058988"/>
            <a:ext cx="11112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395" name="Line 11"/>
          <p:cNvSpPr>
            <a:spLocks noChangeShapeType="1"/>
          </p:cNvSpPr>
          <p:nvPr/>
        </p:nvSpPr>
        <p:spPr bwMode="auto">
          <a:xfrm>
            <a:off x="2174875" y="2281238"/>
            <a:ext cx="11112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396" name="Line 12"/>
          <p:cNvSpPr>
            <a:spLocks noChangeShapeType="1"/>
          </p:cNvSpPr>
          <p:nvPr/>
        </p:nvSpPr>
        <p:spPr bwMode="auto">
          <a:xfrm>
            <a:off x="2174875" y="2501900"/>
            <a:ext cx="11112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397" name="Line 13"/>
          <p:cNvSpPr>
            <a:spLocks noChangeShapeType="1"/>
          </p:cNvSpPr>
          <p:nvPr/>
        </p:nvSpPr>
        <p:spPr bwMode="auto">
          <a:xfrm>
            <a:off x="2174875" y="2722563"/>
            <a:ext cx="11112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398" name="Line 14"/>
          <p:cNvSpPr>
            <a:spLocks noChangeShapeType="1"/>
          </p:cNvSpPr>
          <p:nvPr/>
        </p:nvSpPr>
        <p:spPr bwMode="auto">
          <a:xfrm>
            <a:off x="2174875" y="2941638"/>
            <a:ext cx="11112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399" name="Line 15"/>
          <p:cNvSpPr>
            <a:spLocks noChangeShapeType="1"/>
          </p:cNvSpPr>
          <p:nvPr/>
        </p:nvSpPr>
        <p:spPr bwMode="auto">
          <a:xfrm>
            <a:off x="2174875" y="3162300"/>
            <a:ext cx="11112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400" name="Line 16"/>
          <p:cNvSpPr>
            <a:spLocks noChangeShapeType="1"/>
          </p:cNvSpPr>
          <p:nvPr/>
        </p:nvSpPr>
        <p:spPr bwMode="auto">
          <a:xfrm>
            <a:off x="2174875" y="3600450"/>
            <a:ext cx="11112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401" name="Line 17"/>
          <p:cNvSpPr>
            <a:spLocks noChangeShapeType="1"/>
          </p:cNvSpPr>
          <p:nvPr/>
        </p:nvSpPr>
        <p:spPr bwMode="auto">
          <a:xfrm flipV="1">
            <a:off x="3103563" y="3733800"/>
            <a:ext cx="0" cy="87313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402" name="Rectangle 18"/>
          <p:cNvSpPr>
            <a:spLocks noChangeArrowheads="1"/>
          </p:cNvSpPr>
          <p:nvPr/>
        </p:nvSpPr>
        <p:spPr bwMode="auto">
          <a:xfrm>
            <a:off x="3014663" y="3846513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19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03" name="Line 19"/>
          <p:cNvSpPr>
            <a:spLocks noChangeShapeType="1"/>
          </p:cNvSpPr>
          <p:nvPr/>
        </p:nvSpPr>
        <p:spPr bwMode="auto">
          <a:xfrm flipV="1">
            <a:off x="3930650" y="3733800"/>
            <a:ext cx="0" cy="87313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404" name="Rectangle 20"/>
          <p:cNvSpPr>
            <a:spLocks noChangeArrowheads="1"/>
          </p:cNvSpPr>
          <p:nvPr/>
        </p:nvSpPr>
        <p:spPr bwMode="auto">
          <a:xfrm>
            <a:off x="3848100" y="3846513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36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05" name="Line 21"/>
          <p:cNvSpPr>
            <a:spLocks noChangeShapeType="1"/>
          </p:cNvSpPr>
          <p:nvPr/>
        </p:nvSpPr>
        <p:spPr bwMode="auto">
          <a:xfrm flipV="1">
            <a:off x="4662488" y="3733800"/>
            <a:ext cx="0" cy="87313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406" name="Rectangle 22"/>
          <p:cNvSpPr>
            <a:spLocks noChangeArrowheads="1"/>
          </p:cNvSpPr>
          <p:nvPr/>
        </p:nvSpPr>
        <p:spPr bwMode="auto">
          <a:xfrm>
            <a:off x="4578350" y="3846513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51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07" name="Line 23"/>
          <p:cNvSpPr>
            <a:spLocks noChangeShapeType="1"/>
          </p:cNvSpPr>
          <p:nvPr/>
        </p:nvSpPr>
        <p:spPr bwMode="auto">
          <a:xfrm flipV="1">
            <a:off x="5300663" y="3733800"/>
            <a:ext cx="0" cy="87313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408" name="Rectangle 24"/>
          <p:cNvSpPr>
            <a:spLocks noChangeArrowheads="1"/>
          </p:cNvSpPr>
          <p:nvPr/>
        </p:nvSpPr>
        <p:spPr bwMode="auto">
          <a:xfrm>
            <a:off x="5211763" y="3846513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64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09" name="Line 25"/>
          <p:cNvSpPr>
            <a:spLocks noChangeShapeType="1"/>
          </p:cNvSpPr>
          <p:nvPr/>
        </p:nvSpPr>
        <p:spPr bwMode="auto">
          <a:xfrm flipV="1">
            <a:off x="5837238" y="3733800"/>
            <a:ext cx="0" cy="87313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410" name="Rectangle 26"/>
          <p:cNvSpPr>
            <a:spLocks noChangeArrowheads="1"/>
          </p:cNvSpPr>
          <p:nvPr/>
        </p:nvSpPr>
        <p:spPr bwMode="auto">
          <a:xfrm>
            <a:off x="5748338" y="3846513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75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11" name="Line 27"/>
          <p:cNvSpPr>
            <a:spLocks noChangeShapeType="1"/>
          </p:cNvSpPr>
          <p:nvPr/>
        </p:nvSpPr>
        <p:spPr bwMode="auto">
          <a:xfrm flipV="1">
            <a:off x="6275388" y="3733800"/>
            <a:ext cx="0" cy="87313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412" name="Rectangle 28"/>
          <p:cNvSpPr>
            <a:spLocks noChangeArrowheads="1"/>
          </p:cNvSpPr>
          <p:nvPr/>
        </p:nvSpPr>
        <p:spPr bwMode="auto">
          <a:xfrm>
            <a:off x="6184900" y="3846513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84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13" name="Line 29"/>
          <p:cNvSpPr>
            <a:spLocks noChangeShapeType="1"/>
          </p:cNvSpPr>
          <p:nvPr/>
        </p:nvSpPr>
        <p:spPr bwMode="auto">
          <a:xfrm flipV="1">
            <a:off x="6611938" y="3733800"/>
            <a:ext cx="0" cy="87313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414" name="Rectangle 30"/>
          <p:cNvSpPr>
            <a:spLocks noChangeArrowheads="1"/>
          </p:cNvSpPr>
          <p:nvPr/>
        </p:nvSpPr>
        <p:spPr bwMode="auto">
          <a:xfrm>
            <a:off x="6529388" y="3846513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91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15" name="Line 31"/>
          <p:cNvSpPr>
            <a:spLocks noChangeShapeType="1"/>
          </p:cNvSpPr>
          <p:nvPr/>
        </p:nvSpPr>
        <p:spPr bwMode="auto">
          <a:xfrm flipV="1">
            <a:off x="6856413" y="3733800"/>
            <a:ext cx="0" cy="87313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416" name="Rectangle 32"/>
          <p:cNvSpPr>
            <a:spLocks noChangeArrowheads="1"/>
          </p:cNvSpPr>
          <p:nvPr/>
        </p:nvSpPr>
        <p:spPr bwMode="auto">
          <a:xfrm>
            <a:off x="6770688" y="3846513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96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17" name="Rectangle 33"/>
          <p:cNvSpPr>
            <a:spLocks noChangeArrowheads="1"/>
          </p:cNvSpPr>
          <p:nvPr/>
        </p:nvSpPr>
        <p:spPr bwMode="auto">
          <a:xfrm>
            <a:off x="2014538" y="3846513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18" name="Rectangle 34"/>
          <p:cNvSpPr>
            <a:spLocks noChangeArrowheads="1"/>
          </p:cNvSpPr>
          <p:nvPr/>
        </p:nvSpPr>
        <p:spPr bwMode="auto">
          <a:xfrm>
            <a:off x="1638300" y="1541463"/>
            <a:ext cx="42994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$2,000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19" name="Rectangle 35"/>
          <p:cNvSpPr>
            <a:spLocks noChangeArrowheads="1"/>
          </p:cNvSpPr>
          <p:nvPr/>
        </p:nvSpPr>
        <p:spPr bwMode="auto">
          <a:xfrm>
            <a:off x="1724025" y="1760538"/>
            <a:ext cx="3517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1,800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20" name="Rectangle 36"/>
          <p:cNvSpPr>
            <a:spLocks noChangeArrowheads="1"/>
          </p:cNvSpPr>
          <p:nvPr/>
        </p:nvSpPr>
        <p:spPr bwMode="auto">
          <a:xfrm>
            <a:off x="1724025" y="1978025"/>
            <a:ext cx="3517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1,600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21" name="Rectangle 37"/>
          <p:cNvSpPr>
            <a:spLocks noChangeArrowheads="1"/>
          </p:cNvSpPr>
          <p:nvPr/>
        </p:nvSpPr>
        <p:spPr bwMode="auto">
          <a:xfrm>
            <a:off x="1724025" y="2198688"/>
            <a:ext cx="3517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1,400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22" name="Rectangle 38"/>
          <p:cNvSpPr>
            <a:spLocks noChangeArrowheads="1"/>
          </p:cNvSpPr>
          <p:nvPr/>
        </p:nvSpPr>
        <p:spPr bwMode="auto">
          <a:xfrm>
            <a:off x="1724025" y="2419350"/>
            <a:ext cx="3517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1,200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23" name="Rectangle 39"/>
          <p:cNvSpPr>
            <a:spLocks noChangeArrowheads="1"/>
          </p:cNvSpPr>
          <p:nvPr/>
        </p:nvSpPr>
        <p:spPr bwMode="auto">
          <a:xfrm>
            <a:off x="1724025" y="2641600"/>
            <a:ext cx="3517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1,000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24" name="Rectangle 40"/>
          <p:cNvSpPr>
            <a:spLocks noChangeArrowheads="1"/>
          </p:cNvSpPr>
          <p:nvPr/>
        </p:nvSpPr>
        <p:spPr bwMode="auto">
          <a:xfrm>
            <a:off x="1843088" y="2860675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800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25" name="Rectangle 41"/>
          <p:cNvSpPr>
            <a:spLocks noChangeArrowheads="1"/>
          </p:cNvSpPr>
          <p:nvPr/>
        </p:nvSpPr>
        <p:spPr bwMode="auto">
          <a:xfrm>
            <a:off x="1843088" y="3081338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600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26" name="Rectangle 42"/>
          <p:cNvSpPr>
            <a:spLocks noChangeArrowheads="1"/>
          </p:cNvSpPr>
          <p:nvPr/>
        </p:nvSpPr>
        <p:spPr bwMode="auto">
          <a:xfrm>
            <a:off x="1843088" y="3302000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400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27" name="Rectangle 43"/>
          <p:cNvSpPr>
            <a:spLocks noChangeArrowheads="1"/>
          </p:cNvSpPr>
          <p:nvPr/>
        </p:nvSpPr>
        <p:spPr bwMode="auto">
          <a:xfrm>
            <a:off x="1843088" y="3522663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200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28" name="Rectangle 44"/>
          <p:cNvSpPr>
            <a:spLocks noChangeArrowheads="1"/>
          </p:cNvSpPr>
          <p:nvPr/>
        </p:nvSpPr>
        <p:spPr bwMode="auto">
          <a:xfrm>
            <a:off x="1600200" y="990600"/>
            <a:ext cx="4616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6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Cost</a:t>
            </a:r>
            <a:endParaRPr lang="en-US" altLang="ko-KR" sz="1600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29" name="Rectangle 45"/>
          <p:cNvSpPr>
            <a:spLocks noChangeArrowheads="1"/>
          </p:cNvSpPr>
          <p:nvPr/>
        </p:nvSpPr>
        <p:spPr bwMode="auto">
          <a:xfrm>
            <a:off x="5791200" y="4038600"/>
            <a:ext cx="23991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Quantity of wheat (bushels)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30" name="Freeform 46"/>
          <p:cNvSpPr>
            <a:spLocks/>
          </p:cNvSpPr>
          <p:nvPr/>
        </p:nvSpPr>
        <p:spPr bwMode="auto">
          <a:xfrm>
            <a:off x="2174875" y="1189038"/>
            <a:ext cx="5097463" cy="2632075"/>
          </a:xfrm>
          <a:custGeom>
            <a:avLst/>
            <a:gdLst>
              <a:gd name="T0" fmla="*/ 2605 w 2605"/>
              <a:gd name="T1" fmla="*/ 1720 h 1720"/>
              <a:gd name="T2" fmla="*/ 0 w 2605"/>
              <a:gd name="T3" fmla="*/ 1720 h 1720"/>
              <a:gd name="T4" fmla="*/ 0 w 2605"/>
              <a:gd name="T5" fmla="*/ 0 h 1720"/>
              <a:gd name="T6" fmla="*/ 0 60000 65536"/>
              <a:gd name="T7" fmla="*/ 0 60000 65536"/>
              <a:gd name="T8" fmla="*/ 0 60000 65536"/>
              <a:gd name="T9" fmla="*/ 0 w 2605"/>
              <a:gd name="T10" fmla="*/ 0 h 1720"/>
              <a:gd name="T11" fmla="*/ 2605 w 2605"/>
              <a:gd name="T12" fmla="*/ 1720 h 1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05" h="1720">
                <a:moveTo>
                  <a:pt x="2605" y="1720"/>
                </a:moveTo>
                <a:lnTo>
                  <a:pt x="0" y="172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31" name="Oval 47"/>
          <p:cNvSpPr>
            <a:spLocks noChangeArrowheads="1"/>
          </p:cNvSpPr>
          <p:nvPr/>
        </p:nvSpPr>
        <p:spPr bwMode="auto">
          <a:xfrm>
            <a:off x="2127250" y="3348038"/>
            <a:ext cx="93663" cy="714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32" name="Oval 48"/>
          <p:cNvSpPr>
            <a:spLocks noChangeArrowheads="1"/>
          </p:cNvSpPr>
          <p:nvPr/>
        </p:nvSpPr>
        <p:spPr bwMode="auto">
          <a:xfrm>
            <a:off x="3057525" y="3125788"/>
            <a:ext cx="92075" cy="730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33" name="Oval 49"/>
          <p:cNvSpPr>
            <a:spLocks noChangeArrowheads="1"/>
          </p:cNvSpPr>
          <p:nvPr/>
        </p:nvSpPr>
        <p:spPr bwMode="auto">
          <a:xfrm>
            <a:off x="3884613" y="2905125"/>
            <a:ext cx="92075" cy="746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34" name="Oval 50"/>
          <p:cNvSpPr>
            <a:spLocks noChangeArrowheads="1"/>
          </p:cNvSpPr>
          <p:nvPr/>
        </p:nvSpPr>
        <p:spPr bwMode="auto">
          <a:xfrm>
            <a:off x="4614863" y="2686050"/>
            <a:ext cx="92075" cy="714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35" name="Oval 51"/>
          <p:cNvSpPr>
            <a:spLocks noChangeArrowheads="1"/>
          </p:cNvSpPr>
          <p:nvPr/>
        </p:nvSpPr>
        <p:spPr bwMode="auto">
          <a:xfrm>
            <a:off x="5253038" y="2465388"/>
            <a:ext cx="92075" cy="714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36" name="Oval 52"/>
          <p:cNvSpPr>
            <a:spLocks noChangeArrowheads="1"/>
          </p:cNvSpPr>
          <p:nvPr/>
        </p:nvSpPr>
        <p:spPr bwMode="auto">
          <a:xfrm>
            <a:off x="5789613" y="2244725"/>
            <a:ext cx="92075" cy="714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37" name="Oval 53"/>
          <p:cNvSpPr>
            <a:spLocks noChangeArrowheads="1"/>
          </p:cNvSpPr>
          <p:nvPr/>
        </p:nvSpPr>
        <p:spPr bwMode="auto">
          <a:xfrm>
            <a:off x="6227763" y="2024063"/>
            <a:ext cx="93662" cy="714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38" name="Oval 54"/>
          <p:cNvSpPr>
            <a:spLocks noChangeArrowheads="1"/>
          </p:cNvSpPr>
          <p:nvPr/>
        </p:nvSpPr>
        <p:spPr bwMode="auto">
          <a:xfrm>
            <a:off x="6565900" y="1803400"/>
            <a:ext cx="92075" cy="730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39" name="Oval 55"/>
          <p:cNvSpPr>
            <a:spLocks noChangeArrowheads="1"/>
          </p:cNvSpPr>
          <p:nvPr/>
        </p:nvSpPr>
        <p:spPr bwMode="auto">
          <a:xfrm>
            <a:off x="6810375" y="1584325"/>
            <a:ext cx="92075" cy="714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40" name="Rectangle 56"/>
          <p:cNvSpPr>
            <a:spLocks noChangeArrowheads="1"/>
          </p:cNvSpPr>
          <p:nvPr/>
        </p:nvSpPr>
        <p:spPr bwMode="auto">
          <a:xfrm>
            <a:off x="2238375" y="3381375"/>
            <a:ext cx="1472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2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A</a:t>
            </a:r>
            <a:endParaRPr lang="en-US" altLang="ko-KR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41" name="Rectangle 57"/>
          <p:cNvSpPr>
            <a:spLocks noChangeArrowheads="1"/>
          </p:cNvSpPr>
          <p:nvPr/>
        </p:nvSpPr>
        <p:spPr bwMode="auto">
          <a:xfrm>
            <a:off x="3173413" y="3171825"/>
            <a:ext cx="1140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2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B</a:t>
            </a:r>
            <a:endParaRPr lang="en-US" altLang="ko-KR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42" name="Rectangle 58"/>
          <p:cNvSpPr>
            <a:spLocks noChangeArrowheads="1"/>
          </p:cNvSpPr>
          <p:nvPr/>
        </p:nvSpPr>
        <p:spPr bwMode="auto">
          <a:xfrm>
            <a:off x="4000500" y="2951163"/>
            <a:ext cx="1507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2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C</a:t>
            </a:r>
            <a:endParaRPr lang="en-US" altLang="ko-KR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43" name="Rectangle 59"/>
          <p:cNvSpPr>
            <a:spLocks noChangeArrowheads="1"/>
          </p:cNvSpPr>
          <p:nvPr/>
        </p:nvSpPr>
        <p:spPr bwMode="auto">
          <a:xfrm>
            <a:off x="4732338" y="2730500"/>
            <a:ext cx="1401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2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D</a:t>
            </a:r>
            <a:endParaRPr lang="en-US" altLang="ko-KR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44" name="Rectangle 60"/>
          <p:cNvSpPr>
            <a:spLocks noChangeArrowheads="1"/>
          </p:cNvSpPr>
          <p:nvPr/>
        </p:nvSpPr>
        <p:spPr bwMode="auto">
          <a:xfrm>
            <a:off x="5367338" y="2511425"/>
            <a:ext cx="1081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2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E</a:t>
            </a:r>
            <a:endParaRPr lang="en-US" altLang="ko-KR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45" name="Rectangle 61"/>
          <p:cNvSpPr>
            <a:spLocks noChangeArrowheads="1"/>
          </p:cNvSpPr>
          <p:nvPr/>
        </p:nvSpPr>
        <p:spPr bwMode="auto">
          <a:xfrm>
            <a:off x="5905500" y="2290763"/>
            <a:ext cx="1002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2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F</a:t>
            </a:r>
            <a:endParaRPr lang="en-US" altLang="ko-KR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46" name="Rectangle 62"/>
          <p:cNvSpPr>
            <a:spLocks noChangeArrowheads="1"/>
          </p:cNvSpPr>
          <p:nvPr/>
        </p:nvSpPr>
        <p:spPr bwMode="auto">
          <a:xfrm>
            <a:off x="6316663" y="2092325"/>
            <a:ext cx="15988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2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G</a:t>
            </a:r>
            <a:endParaRPr lang="en-US" altLang="ko-KR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47" name="Rectangle 63"/>
          <p:cNvSpPr>
            <a:spLocks noChangeArrowheads="1"/>
          </p:cNvSpPr>
          <p:nvPr/>
        </p:nvSpPr>
        <p:spPr bwMode="auto">
          <a:xfrm>
            <a:off x="6008688" y="1403350"/>
            <a:ext cx="11643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Total cost, </a:t>
            </a:r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TC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48" name="Rectangle 64"/>
          <p:cNvSpPr>
            <a:spLocks noChangeArrowheads="1"/>
          </p:cNvSpPr>
          <p:nvPr/>
        </p:nvSpPr>
        <p:spPr bwMode="auto">
          <a:xfrm>
            <a:off x="6650038" y="1887538"/>
            <a:ext cx="1308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2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H</a:t>
            </a:r>
            <a:endParaRPr lang="en-US" altLang="ko-KR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49" name="Rectangle 65"/>
          <p:cNvSpPr>
            <a:spLocks noChangeArrowheads="1"/>
          </p:cNvSpPr>
          <p:nvPr/>
        </p:nvSpPr>
        <p:spPr bwMode="auto">
          <a:xfrm flipH="1">
            <a:off x="6902450" y="1657350"/>
            <a:ext cx="555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altLang="ko-KR" sz="12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I</a:t>
            </a:r>
            <a:endParaRPr lang="en-US" altLang="ko-KR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50" name="Rectangle 66"/>
          <p:cNvSpPr>
            <a:spLocks noChangeArrowheads="1"/>
          </p:cNvSpPr>
          <p:nvPr/>
        </p:nvSpPr>
        <p:spPr bwMode="auto">
          <a:xfrm>
            <a:off x="1747838" y="4311650"/>
            <a:ext cx="5800726" cy="644525"/>
          </a:xfrm>
          <a:prstGeom prst="rect">
            <a:avLst/>
          </a:prstGeom>
          <a:solidFill>
            <a:srgbClr val="EBDF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51" name="Rectangle 67"/>
          <p:cNvSpPr>
            <a:spLocks noChangeArrowheads="1"/>
          </p:cNvSpPr>
          <p:nvPr/>
        </p:nvSpPr>
        <p:spPr bwMode="auto">
          <a:xfrm>
            <a:off x="2109788" y="5003800"/>
            <a:ext cx="10435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A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52" name="Rectangle 68"/>
          <p:cNvSpPr>
            <a:spLocks noChangeArrowheads="1"/>
          </p:cNvSpPr>
          <p:nvPr/>
        </p:nvSpPr>
        <p:spPr bwMode="auto">
          <a:xfrm>
            <a:off x="2114550" y="5162550"/>
            <a:ext cx="8100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B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53" name="Rectangle 69"/>
          <p:cNvSpPr>
            <a:spLocks noChangeArrowheads="1"/>
          </p:cNvSpPr>
          <p:nvPr/>
        </p:nvSpPr>
        <p:spPr bwMode="auto">
          <a:xfrm>
            <a:off x="2111375" y="5318125"/>
            <a:ext cx="11468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C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54" name="Rectangle 70"/>
          <p:cNvSpPr>
            <a:spLocks noChangeArrowheads="1"/>
          </p:cNvSpPr>
          <p:nvPr/>
        </p:nvSpPr>
        <p:spPr bwMode="auto">
          <a:xfrm>
            <a:off x="2103438" y="5478463"/>
            <a:ext cx="1049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D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55" name="Rectangle 71"/>
          <p:cNvSpPr>
            <a:spLocks noChangeArrowheads="1"/>
          </p:cNvSpPr>
          <p:nvPr/>
        </p:nvSpPr>
        <p:spPr bwMode="auto">
          <a:xfrm>
            <a:off x="2119313" y="5638800"/>
            <a:ext cx="7694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E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56" name="Rectangle 72"/>
          <p:cNvSpPr>
            <a:spLocks noChangeArrowheads="1"/>
          </p:cNvSpPr>
          <p:nvPr/>
        </p:nvSpPr>
        <p:spPr bwMode="auto">
          <a:xfrm>
            <a:off x="2122488" y="5797550"/>
            <a:ext cx="6839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F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57" name="Rectangle 73"/>
          <p:cNvSpPr>
            <a:spLocks noChangeArrowheads="1"/>
          </p:cNvSpPr>
          <p:nvPr/>
        </p:nvSpPr>
        <p:spPr bwMode="auto">
          <a:xfrm>
            <a:off x="2106613" y="5954713"/>
            <a:ext cx="12301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G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58" name="Rectangle 74"/>
          <p:cNvSpPr>
            <a:spLocks noChangeArrowheads="1"/>
          </p:cNvSpPr>
          <p:nvPr/>
        </p:nvSpPr>
        <p:spPr bwMode="auto">
          <a:xfrm>
            <a:off x="2106613" y="6116638"/>
            <a:ext cx="963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H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59" name="Rectangle 75"/>
          <p:cNvSpPr>
            <a:spLocks noChangeArrowheads="1"/>
          </p:cNvSpPr>
          <p:nvPr/>
        </p:nvSpPr>
        <p:spPr bwMode="auto">
          <a:xfrm>
            <a:off x="2139950" y="6275388"/>
            <a:ext cx="3189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I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60" name="Rectangle 76"/>
          <p:cNvSpPr>
            <a:spLocks noChangeArrowheads="1"/>
          </p:cNvSpPr>
          <p:nvPr/>
        </p:nvSpPr>
        <p:spPr bwMode="auto">
          <a:xfrm>
            <a:off x="1920875" y="4508500"/>
            <a:ext cx="7508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altLang="ko-KR" sz="11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Point on graph</a:t>
            </a:r>
            <a:endParaRPr lang="en-US" altLang="ko-KR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61" name="Rectangle 77"/>
          <p:cNvSpPr>
            <a:spLocks noChangeArrowheads="1"/>
          </p:cNvSpPr>
          <p:nvPr/>
        </p:nvSpPr>
        <p:spPr bwMode="auto">
          <a:xfrm>
            <a:off x="3068638" y="5003800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62" name="Rectangle 78"/>
          <p:cNvSpPr>
            <a:spLocks noChangeArrowheads="1"/>
          </p:cNvSpPr>
          <p:nvPr/>
        </p:nvSpPr>
        <p:spPr bwMode="auto">
          <a:xfrm>
            <a:off x="3068638" y="5162550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63" name="Rectangle 79"/>
          <p:cNvSpPr>
            <a:spLocks noChangeArrowheads="1"/>
          </p:cNvSpPr>
          <p:nvPr/>
        </p:nvSpPr>
        <p:spPr bwMode="auto">
          <a:xfrm>
            <a:off x="3068638" y="53181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2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64" name="Rectangle 80"/>
          <p:cNvSpPr>
            <a:spLocks noChangeArrowheads="1"/>
          </p:cNvSpPr>
          <p:nvPr/>
        </p:nvSpPr>
        <p:spPr bwMode="auto">
          <a:xfrm>
            <a:off x="3068638" y="5478463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3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65" name="Rectangle 81"/>
          <p:cNvSpPr>
            <a:spLocks noChangeArrowheads="1"/>
          </p:cNvSpPr>
          <p:nvPr/>
        </p:nvSpPr>
        <p:spPr bwMode="auto">
          <a:xfrm>
            <a:off x="3068638" y="5638800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4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66" name="Rectangle 82"/>
          <p:cNvSpPr>
            <a:spLocks noChangeArrowheads="1"/>
          </p:cNvSpPr>
          <p:nvPr/>
        </p:nvSpPr>
        <p:spPr bwMode="auto">
          <a:xfrm>
            <a:off x="3068638" y="5797550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5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67" name="Rectangle 83"/>
          <p:cNvSpPr>
            <a:spLocks noChangeArrowheads="1"/>
          </p:cNvSpPr>
          <p:nvPr/>
        </p:nvSpPr>
        <p:spPr bwMode="auto">
          <a:xfrm>
            <a:off x="3068638" y="5954713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6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68" name="Rectangle 84"/>
          <p:cNvSpPr>
            <a:spLocks noChangeArrowheads="1"/>
          </p:cNvSpPr>
          <p:nvPr/>
        </p:nvSpPr>
        <p:spPr bwMode="auto">
          <a:xfrm>
            <a:off x="3068638" y="6116638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7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69" name="Rectangle 85"/>
          <p:cNvSpPr>
            <a:spLocks noChangeArrowheads="1"/>
          </p:cNvSpPr>
          <p:nvPr/>
        </p:nvSpPr>
        <p:spPr bwMode="auto">
          <a:xfrm>
            <a:off x="3068638" y="6275388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8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70" name="Rectangle 86"/>
          <p:cNvSpPr>
            <a:spLocks noChangeArrowheads="1"/>
          </p:cNvSpPr>
          <p:nvPr/>
        </p:nvSpPr>
        <p:spPr bwMode="auto">
          <a:xfrm>
            <a:off x="5848350" y="5003800"/>
            <a:ext cx="31271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$400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71" name="Rectangle 87"/>
          <p:cNvSpPr>
            <a:spLocks noChangeArrowheads="1"/>
          </p:cNvSpPr>
          <p:nvPr/>
        </p:nvSpPr>
        <p:spPr bwMode="auto">
          <a:xfrm>
            <a:off x="5932488" y="5162550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400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72" name="Rectangle 88"/>
          <p:cNvSpPr>
            <a:spLocks noChangeArrowheads="1"/>
          </p:cNvSpPr>
          <p:nvPr/>
        </p:nvSpPr>
        <p:spPr bwMode="auto">
          <a:xfrm>
            <a:off x="5932488" y="5318125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400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73" name="Rectangle 89"/>
          <p:cNvSpPr>
            <a:spLocks noChangeArrowheads="1"/>
          </p:cNvSpPr>
          <p:nvPr/>
        </p:nvSpPr>
        <p:spPr bwMode="auto">
          <a:xfrm>
            <a:off x="5932488" y="5478463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400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74" name="Rectangle 90"/>
          <p:cNvSpPr>
            <a:spLocks noChangeArrowheads="1"/>
          </p:cNvSpPr>
          <p:nvPr/>
        </p:nvSpPr>
        <p:spPr bwMode="auto">
          <a:xfrm>
            <a:off x="5932488" y="5638800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400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75" name="Rectangle 91"/>
          <p:cNvSpPr>
            <a:spLocks noChangeArrowheads="1"/>
          </p:cNvSpPr>
          <p:nvPr/>
        </p:nvSpPr>
        <p:spPr bwMode="auto">
          <a:xfrm>
            <a:off x="5932488" y="5797550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400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76" name="Rectangle 92"/>
          <p:cNvSpPr>
            <a:spLocks noChangeArrowheads="1"/>
          </p:cNvSpPr>
          <p:nvPr/>
        </p:nvSpPr>
        <p:spPr bwMode="auto">
          <a:xfrm>
            <a:off x="5932488" y="5954713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400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77" name="Rectangle 93"/>
          <p:cNvSpPr>
            <a:spLocks noChangeArrowheads="1"/>
          </p:cNvSpPr>
          <p:nvPr/>
        </p:nvSpPr>
        <p:spPr bwMode="auto">
          <a:xfrm>
            <a:off x="5932488" y="6116638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400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78" name="Rectangle 94"/>
          <p:cNvSpPr>
            <a:spLocks noChangeArrowheads="1"/>
          </p:cNvSpPr>
          <p:nvPr/>
        </p:nvSpPr>
        <p:spPr bwMode="auto">
          <a:xfrm>
            <a:off x="5932488" y="6275388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400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79" name="Rectangle 95"/>
          <p:cNvSpPr>
            <a:spLocks noChangeArrowheads="1"/>
          </p:cNvSpPr>
          <p:nvPr/>
        </p:nvSpPr>
        <p:spPr bwMode="auto">
          <a:xfrm>
            <a:off x="5154613" y="500380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0</a:t>
            </a:r>
            <a:endParaRPr lang="en-US" altLang="ko-KR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80" name="Rectangle 96"/>
          <p:cNvSpPr>
            <a:spLocks noChangeArrowheads="1"/>
          </p:cNvSpPr>
          <p:nvPr/>
        </p:nvSpPr>
        <p:spPr bwMode="auto">
          <a:xfrm>
            <a:off x="5011738" y="5162550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200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81" name="Rectangle 97"/>
          <p:cNvSpPr>
            <a:spLocks noChangeArrowheads="1"/>
          </p:cNvSpPr>
          <p:nvPr/>
        </p:nvSpPr>
        <p:spPr bwMode="auto">
          <a:xfrm>
            <a:off x="5011738" y="5318125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400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82" name="Rectangle 98"/>
          <p:cNvSpPr>
            <a:spLocks noChangeArrowheads="1"/>
          </p:cNvSpPr>
          <p:nvPr/>
        </p:nvSpPr>
        <p:spPr bwMode="auto">
          <a:xfrm>
            <a:off x="5011738" y="5478463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600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83" name="Rectangle 99"/>
          <p:cNvSpPr>
            <a:spLocks noChangeArrowheads="1"/>
          </p:cNvSpPr>
          <p:nvPr/>
        </p:nvSpPr>
        <p:spPr bwMode="auto">
          <a:xfrm>
            <a:off x="5011738" y="5638800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800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84" name="Rectangle 100"/>
          <p:cNvSpPr>
            <a:spLocks noChangeArrowheads="1"/>
          </p:cNvSpPr>
          <p:nvPr/>
        </p:nvSpPr>
        <p:spPr bwMode="auto">
          <a:xfrm>
            <a:off x="4895850" y="5797550"/>
            <a:ext cx="3517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1,000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85" name="Rectangle 101"/>
          <p:cNvSpPr>
            <a:spLocks noChangeArrowheads="1"/>
          </p:cNvSpPr>
          <p:nvPr/>
        </p:nvSpPr>
        <p:spPr bwMode="auto">
          <a:xfrm>
            <a:off x="4895850" y="5954713"/>
            <a:ext cx="3517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1,200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86" name="Rectangle 102"/>
          <p:cNvSpPr>
            <a:spLocks noChangeArrowheads="1"/>
          </p:cNvSpPr>
          <p:nvPr/>
        </p:nvSpPr>
        <p:spPr bwMode="auto">
          <a:xfrm>
            <a:off x="4895850" y="6116638"/>
            <a:ext cx="3517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1,400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87" name="Rectangle 103"/>
          <p:cNvSpPr>
            <a:spLocks noChangeArrowheads="1"/>
          </p:cNvSpPr>
          <p:nvPr/>
        </p:nvSpPr>
        <p:spPr bwMode="auto">
          <a:xfrm>
            <a:off x="4895850" y="6275388"/>
            <a:ext cx="3517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1,600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88" name="Rectangle 104"/>
          <p:cNvSpPr>
            <a:spLocks noChangeArrowheads="1"/>
          </p:cNvSpPr>
          <p:nvPr/>
        </p:nvSpPr>
        <p:spPr bwMode="auto">
          <a:xfrm>
            <a:off x="6958013" y="5003800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 b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400</a:t>
            </a:r>
            <a:endParaRPr lang="en-US" altLang="ko-KR" b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89" name="Rectangle 105"/>
          <p:cNvSpPr>
            <a:spLocks noChangeArrowheads="1"/>
          </p:cNvSpPr>
          <p:nvPr/>
        </p:nvSpPr>
        <p:spPr bwMode="auto">
          <a:xfrm>
            <a:off x="6958013" y="5162550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 b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600</a:t>
            </a:r>
            <a:endParaRPr lang="en-US" altLang="ko-KR" b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90" name="Rectangle 106"/>
          <p:cNvSpPr>
            <a:spLocks noChangeArrowheads="1"/>
          </p:cNvSpPr>
          <p:nvPr/>
        </p:nvSpPr>
        <p:spPr bwMode="auto">
          <a:xfrm>
            <a:off x="6958013" y="5318125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 b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800</a:t>
            </a:r>
            <a:endParaRPr lang="en-US" altLang="ko-KR" b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91" name="Rectangle 107"/>
          <p:cNvSpPr>
            <a:spLocks noChangeArrowheads="1"/>
          </p:cNvSpPr>
          <p:nvPr/>
        </p:nvSpPr>
        <p:spPr bwMode="auto">
          <a:xfrm>
            <a:off x="6837363" y="5478463"/>
            <a:ext cx="35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 b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1,000</a:t>
            </a:r>
            <a:endParaRPr lang="en-US" altLang="ko-KR" b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92" name="Rectangle 108"/>
          <p:cNvSpPr>
            <a:spLocks noChangeArrowheads="1"/>
          </p:cNvSpPr>
          <p:nvPr/>
        </p:nvSpPr>
        <p:spPr bwMode="auto">
          <a:xfrm>
            <a:off x="6837363" y="5638800"/>
            <a:ext cx="35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 b="1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1,200</a:t>
            </a:r>
            <a:endParaRPr lang="en-US" altLang="ko-KR" b="1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93" name="Rectangle 109"/>
          <p:cNvSpPr>
            <a:spLocks noChangeArrowheads="1"/>
          </p:cNvSpPr>
          <p:nvPr/>
        </p:nvSpPr>
        <p:spPr bwMode="auto">
          <a:xfrm>
            <a:off x="6837363" y="5797550"/>
            <a:ext cx="35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 b="1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1,400</a:t>
            </a:r>
            <a:endParaRPr lang="en-US" altLang="ko-KR" b="1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94" name="Rectangle 110"/>
          <p:cNvSpPr>
            <a:spLocks noChangeArrowheads="1"/>
          </p:cNvSpPr>
          <p:nvPr/>
        </p:nvSpPr>
        <p:spPr bwMode="auto">
          <a:xfrm>
            <a:off x="6837363" y="5954713"/>
            <a:ext cx="35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 b="1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1,600</a:t>
            </a:r>
            <a:endParaRPr lang="en-US" altLang="ko-KR" b="1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95" name="Rectangle 111"/>
          <p:cNvSpPr>
            <a:spLocks noChangeArrowheads="1"/>
          </p:cNvSpPr>
          <p:nvPr/>
        </p:nvSpPr>
        <p:spPr bwMode="auto">
          <a:xfrm>
            <a:off x="6837363" y="6116638"/>
            <a:ext cx="35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 b="1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1,800</a:t>
            </a:r>
            <a:endParaRPr lang="en-US" altLang="ko-KR" b="1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96" name="Rectangle 112"/>
          <p:cNvSpPr>
            <a:spLocks noChangeArrowheads="1"/>
          </p:cNvSpPr>
          <p:nvPr/>
        </p:nvSpPr>
        <p:spPr bwMode="auto">
          <a:xfrm>
            <a:off x="6837363" y="6275388"/>
            <a:ext cx="35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 b="1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2,000</a:t>
            </a:r>
            <a:endParaRPr lang="en-US" altLang="ko-KR" b="1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97" name="Rectangle 113"/>
          <p:cNvSpPr>
            <a:spLocks noChangeArrowheads="1"/>
          </p:cNvSpPr>
          <p:nvPr/>
        </p:nvSpPr>
        <p:spPr bwMode="auto">
          <a:xfrm>
            <a:off x="4122738" y="5003800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98" name="Rectangle 114"/>
          <p:cNvSpPr>
            <a:spLocks noChangeArrowheads="1"/>
          </p:cNvSpPr>
          <p:nvPr/>
        </p:nvSpPr>
        <p:spPr bwMode="auto">
          <a:xfrm>
            <a:off x="4038600" y="5162550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19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499" name="Rectangle 115"/>
          <p:cNvSpPr>
            <a:spLocks noChangeArrowheads="1"/>
          </p:cNvSpPr>
          <p:nvPr/>
        </p:nvSpPr>
        <p:spPr bwMode="auto">
          <a:xfrm>
            <a:off x="4038600" y="5318125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36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500" name="Rectangle 116"/>
          <p:cNvSpPr>
            <a:spLocks noChangeArrowheads="1"/>
          </p:cNvSpPr>
          <p:nvPr/>
        </p:nvSpPr>
        <p:spPr bwMode="auto">
          <a:xfrm>
            <a:off x="4038600" y="5478463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51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501" name="Rectangle 117"/>
          <p:cNvSpPr>
            <a:spLocks noChangeArrowheads="1"/>
          </p:cNvSpPr>
          <p:nvPr/>
        </p:nvSpPr>
        <p:spPr bwMode="auto">
          <a:xfrm>
            <a:off x="4038600" y="5638800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64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502" name="Rectangle 118"/>
          <p:cNvSpPr>
            <a:spLocks noChangeArrowheads="1"/>
          </p:cNvSpPr>
          <p:nvPr/>
        </p:nvSpPr>
        <p:spPr bwMode="auto">
          <a:xfrm>
            <a:off x="4038600" y="5797550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75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503" name="Rectangle 119"/>
          <p:cNvSpPr>
            <a:spLocks noChangeArrowheads="1"/>
          </p:cNvSpPr>
          <p:nvPr/>
        </p:nvSpPr>
        <p:spPr bwMode="auto">
          <a:xfrm>
            <a:off x="4038600" y="5954713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84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504" name="Rectangle 120"/>
          <p:cNvSpPr>
            <a:spLocks noChangeArrowheads="1"/>
          </p:cNvSpPr>
          <p:nvPr/>
        </p:nvSpPr>
        <p:spPr bwMode="auto">
          <a:xfrm>
            <a:off x="4038600" y="6116638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91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505" name="Rectangle 121"/>
          <p:cNvSpPr>
            <a:spLocks noChangeArrowheads="1"/>
          </p:cNvSpPr>
          <p:nvPr/>
        </p:nvSpPr>
        <p:spPr bwMode="auto">
          <a:xfrm>
            <a:off x="4038600" y="6275388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96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506" name="Rectangle 122"/>
          <p:cNvSpPr>
            <a:spLocks noChangeArrowheads="1"/>
          </p:cNvSpPr>
          <p:nvPr/>
        </p:nvSpPr>
        <p:spPr bwMode="auto">
          <a:xfrm>
            <a:off x="4800600" y="4419600"/>
            <a:ext cx="6699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>
              <a:spcBef>
                <a:spcPct val="0"/>
              </a:spcBef>
            </a:pPr>
            <a:r>
              <a:rPr lang="en-US" altLang="ko-KR" sz="11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Variable cost</a:t>
            </a:r>
          </a:p>
          <a:p>
            <a:pPr marL="1588" indent="-1588" algn="ctr">
              <a:spcBef>
                <a:spcPct val="0"/>
              </a:spcBef>
            </a:pPr>
            <a:r>
              <a:rPr lang="en-US" altLang="ko-KR" sz="11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(</a:t>
            </a:r>
            <a:r>
              <a:rPr lang="en-US" altLang="ko-KR" sz="11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VC</a:t>
            </a:r>
            <a:r>
              <a:rPr lang="en-US" altLang="ko-KR" sz="11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)</a:t>
            </a:r>
            <a:endParaRPr lang="en-US" altLang="ko-KR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507" name="Rectangle 123"/>
          <p:cNvSpPr>
            <a:spLocks noChangeArrowheads="1"/>
          </p:cNvSpPr>
          <p:nvPr/>
        </p:nvSpPr>
        <p:spPr bwMode="auto">
          <a:xfrm>
            <a:off x="6807200" y="4433888"/>
            <a:ext cx="4429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Total cost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509" name="Rectangle 125"/>
          <p:cNvSpPr>
            <a:spLocks noChangeArrowheads="1"/>
          </p:cNvSpPr>
          <p:nvPr/>
        </p:nvSpPr>
        <p:spPr bwMode="auto">
          <a:xfrm>
            <a:off x="6569498" y="4724400"/>
            <a:ext cx="10668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altLang="ko-KR" sz="11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(</a:t>
            </a:r>
            <a:r>
              <a:rPr lang="en-US" altLang="ko-KR" sz="11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TC</a:t>
            </a:r>
            <a:r>
              <a:rPr lang="en-US" altLang="ko-KR" sz="11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 = </a:t>
            </a:r>
            <a:r>
              <a:rPr lang="en-US" altLang="ko-KR" sz="11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FC</a:t>
            </a:r>
            <a:r>
              <a:rPr lang="en-US" altLang="ko-KR" sz="11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 + </a:t>
            </a:r>
            <a:r>
              <a:rPr lang="en-US" altLang="ko-KR" sz="11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VC</a:t>
            </a:r>
            <a:r>
              <a:rPr lang="en-US" altLang="ko-KR" sz="11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)</a:t>
            </a:r>
            <a:endParaRPr lang="en-US" altLang="ko-KR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510" name="Line 126"/>
          <p:cNvSpPr>
            <a:spLocks noChangeShapeType="1"/>
          </p:cNvSpPr>
          <p:nvPr/>
        </p:nvSpPr>
        <p:spPr bwMode="auto">
          <a:xfrm flipH="1">
            <a:off x="1747838" y="5160963"/>
            <a:ext cx="5800725" cy="0"/>
          </a:xfrm>
          <a:prstGeom prst="line">
            <a:avLst/>
          </a:prstGeom>
          <a:noFill/>
          <a:ln w="6350">
            <a:solidFill>
              <a:srgbClr val="D1D3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511" name="Line 127"/>
          <p:cNvSpPr>
            <a:spLocks noChangeShapeType="1"/>
          </p:cNvSpPr>
          <p:nvPr/>
        </p:nvSpPr>
        <p:spPr bwMode="auto">
          <a:xfrm flipH="1">
            <a:off x="1747838" y="5319713"/>
            <a:ext cx="5800725" cy="0"/>
          </a:xfrm>
          <a:prstGeom prst="line">
            <a:avLst/>
          </a:prstGeom>
          <a:noFill/>
          <a:ln w="6350">
            <a:solidFill>
              <a:srgbClr val="D1D3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512" name="Line 128"/>
          <p:cNvSpPr>
            <a:spLocks noChangeShapeType="1"/>
          </p:cNvSpPr>
          <p:nvPr/>
        </p:nvSpPr>
        <p:spPr bwMode="auto">
          <a:xfrm flipH="1">
            <a:off x="1747838" y="5480050"/>
            <a:ext cx="5800725" cy="0"/>
          </a:xfrm>
          <a:prstGeom prst="line">
            <a:avLst/>
          </a:prstGeom>
          <a:noFill/>
          <a:ln w="6350">
            <a:solidFill>
              <a:srgbClr val="D1D3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513" name="Line 129"/>
          <p:cNvSpPr>
            <a:spLocks noChangeShapeType="1"/>
          </p:cNvSpPr>
          <p:nvPr/>
        </p:nvSpPr>
        <p:spPr bwMode="auto">
          <a:xfrm flipH="1">
            <a:off x="1747838" y="5638800"/>
            <a:ext cx="5800725" cy="0"/>
          </a:xfrm>
          <a:prstGeom prst="line">
            <a:avLst/>
          </a:prstGeom>
          <a:noFill/>
          <a:ln w="6350">
            <a:solidFill>
              <a:srgbClr val="D1D3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514" name="Line 130"/>
          <p:cNvSpPr>
            <a:spLocks noChangeShapeType="1"/>
          </p:cNvSpPr>
          <p:nvPr/>
        </p:nvSpPr>
        <p:spPr bwMode="auto">
          <a:xfrm flipH="1">
            <a:off x="1747838" y="5797550"/>
            <a:ext cx="5800725" cy="0"/>
          </a:xfrm>
          <a:prstGeom prst="line">
            <a:avLst/>
          </a:prstGeom>
          <a:noFill/>
          <a:ln w="6350">
            <a:solidFill>
              <a:srgbClr val="D1D3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515" name="Line 131"/>
          <p:cNvSpPr>
            <a:spLocks noChangeShapeType="1"/>
          </p:cNvSpPr>
          <p:nvPr/>
        </p:nvSpPr>
        <p:spPr bwMode="auto">
          <a:xfrm flipH="1">
            <a:off x="1747838" y="5956300"/>
            <a:ext cx="5800725" cy="0"/>
          </a:xfrm>
          <a:prstGeom prst="line">
            <a:avLst/>
          </a:prstGeom>
          <a:noFill/>
          <a:ln w="6350">
            <a:solidFill>
              <a:srgbClr val="D1D3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516" name="Line 132"/>
          <p:cNvSpPr>
            <a:spLocks noChangeShapeType="1"/>
          </p:cNvSpPr>
          <p:nvPr/>
        </p:nvSpPr>
        <p:spPr bwMode="auto">
          <a:xfrm flipH="1">
            <a:off x="1747838" y="6116638"/>
            <a:ext cx="5800725" cy="0"/>
          </a:xfrm>
          <a:prstGeom prst="line">
            <a:avLst/>
          </a:prstGeom>
          <a:noFill/>
          <a:ln w="6350">
            <a:solidFill>
              <a:srgbClr val="D1D3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517" name="Line 133"/>
          <p:cNvSpPr>
            <a:spLocks noChangeShapeType="1"/>
          </p:cNvSpPr>
          <p:nvPr/>
        </p:nvSpPr>
        <p:spPr bwMode="auto">
          <a:xfrm flipH="1">
            <a:off x="1747838" y="6275388"/>
            <a:ext cx="5800725" cy="0"/>
          </a:xfrm>
          <a:prstGeom prst="line">
            <a:avLst/>
          </a:prstGeom>
          <a:noFill/>
          <a:ln w="6350">
            <a:solidFill>
              <a:srgbClr val="D1D3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518" name="Line 134"/>
          <p:cNvSpPr>
            <a:spLocks noChangeShapeType="1"/>
          </p:cNvSpPr>
          <p:nvPr/>
        </p:nvSpPr>
        <p:spPr bwMode="auto">
          <a:xfrm>
            <a:off x="1747838" y="4956175"/>
            <a:ext cx="5800725" cy="0"/>
          </a:xfrm>
          <a:prstGeom prst="line">
            <a:avLst/>
          </a:prstGeom>
          <a:noFill/>
          <a:ln w="14288">
            <a:solidFill>
              <a:srgbClr val="BCBE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519" name="Rectangle 135"/>
          <p:cNvSpPr>
            <a:spLocks noChangeArrowheads="1"/>
          </p:cNvSpPr>
          <p:nvPr/>
        </p:nvSpPr>
        <p:spPr bwMode="auto">
          <a:xfrm>
            <a:off x="5078413" y="5003800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$</a:t>
            </a:r>
            <a:endParaRPr lang="en-US" altLang="ko-KR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520" name="Rectangle 136"/>
          <p:cNvSpPr>
            <a:spLocks noChangeArrowheads="1"/>
          </p:cNvSpPr>
          <p:nvPr/>
        </p:nvSpPr>
        <p:spPr bwMode="auto">
          <a:xfrm>
            <a:off x="6872288" y="5003800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$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521" name="Line 137"/>
          <p:cNvSpPr>
            <a:spLocks noChangeShapeType="1"/>
          </p:cNvSpPr>
          <p:nvPr/>
        </p:nvSpPr>
        <p:spPr bwMode="auto">
          <a:xfrm flipV="1">
            <a:off x="2635250" y="4311650"/>
            <a:ext cx="0" cy="2184400"/>
          </a:xfrm>
          <a:prstGeom prst="line">
            <a:avLst/>
          </a:prstGeom>
          <a:noFill/>
          <a:ln w="14288">
            <a:solidFill>
              <a:srgbClr val="BCBE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522" name="Line 138"/>
          <p:cNvSpPr>
            <a:spLocks noChangeShapeType="1"/>
          </p:cNvSpPr>
          <p:nvPr/>
        </p:nvSpPr>
        <p:spPr bwMode="auto">
          <a:xfrm flipV="1">
            <a:off x="3619500" y="4311650"/>
            <a:ext cx="0" cy="2184400"/>
          </a:xfrm>
          <a:prstGeom prst="line">
            <a:avLst/>
          </a:prstGeom>
          <a:noFill/>
          <a:ln w="14288">
            <a:solidFill>
              <a:srgbClr val="BCBE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523" name="Line 139"/>
          <p:cNvSpPr>
            <a:spLocks noChangeShapeType="1"/>
          </p:cNvSpPr>
          <p:nvPr/>
        </p:nvSpPr>
        <p:spPr bwMode="auto">
          <a:xfrm flipV="1">
            <a:off x="4640263" y="4311650"/>
            <a:ext cx="0" cy="2184400"/>
          </a:xfrm>
          <a:prstGeom prst="line">
            <a:avLst/>
          </a:prstGeom>
          <a:noFill/>
          <a:ln w="14288">
            <a:solidFill>
              <a:srgbClr val="BCBE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524" name="Line 140"/>
          <p:cNvSpPr>
            <a:spLocks noChangeShapeType="1"/>
          </p:cNvSpPr>
          <p:nvPr/>
        </p:nvSpPr>
        <p:spPr bwMode="auto">
          <a:xfrm flipV="1">
            <a:off x="5594350" y="4311650"/>
            <a:ext cx="0" cy="2184400"/>
          </a:xfrm>
          <a:prstGeom prst="line">
            <a:avLst/>
          </a:prstGeom>
          <a:noFill/>
          <a:ln w="14288">
            <a:solidFill>
              <a:srgbClr val="BCBE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525" name="Line 141"/>
          <p:cNvSpPr>
            <a:spLocks noChangeShapeType="1"/>
          </p:cNvSpPr>
          <p:nvPr/>
        </p:nvSpPr>
        <p:spPr bwMode="auto">
          <a:xfrm flipV="1">
            <a:off x="6489700" y="4311650"/>
            <a:ext cx="0" cy="2184400"/>
          </a:xfrm>
          <a:prstGeom prst="line">
            <a:avLst/>
          </a:prstGeom>
          <a:noFill/>
          <a:ln w="14288">
            <a:solidFill>
              <a:srgbClr val="BCBE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72526" name="Rectangle 142"/>
          <p:cNvSpPr>
            <a:spLocks noChangeArrowheads="1"/>
          </p:cNvSpPr>
          <p:nvPr/>
        </p:nvSpPr>
        <p:spPr bwMode="auto">
          <a:xfrm>
            <a:off x="1747838" y="4311650"/>
            <a:ext cx="5800725" cy="2184400"/>
          </a:xfrm>
          <a:prstGeom prst="rect">
            <a:avLst/>
          </a:prstGeom>
          <a:noFill/>
          <a:ln w="28575">
            <a:solidFill>
              <a:srgbClr val="C6B7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527" name="Rectangle 143"/>
          <p:cNvSpPr>
            <a:spLocks noChangeArrowheads="1"/>
          </p:cNvSpPr>
          <p:nvPr/>
        </p:nvSpPr>
        <p:spPr bwMode="auto">
          <a:xfrm>
            <a:off x="2836863" y="4433888"/>
            <a:ext cx="681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altLang="ko-KR" sz="11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Quantity of labor </a:t>
            </a:r>
            <a:endParaRPr lang="en-US" altLang="ko-KR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528" name="Rectangle 144"/>
          <p:cNvSpPr>
            <a:spLocks noChangeArrowheads="1"/>
          </p:cNvSpPr>
          <p:nvPr/>
        </p:nvSpPr>
        <p:spPr bwMode="auto">
          <a:xfrm>
            <a:off x="2785817" y="4724400"/>
            <a:ext cx="51008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altLang="ko-KR" sz="10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(worker)</a:t>
            </a:r>
            <a:endParaRPr lang="en-US" altLang="ko-KR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529" name="Rectangle 145"/>
          <p:cNvSpPr>
            <a:spLocks noChangeArrowheads="1"/>
          </p:cNvSpPr>
          <p:nvPr/>
        </p:nvSpPr>
        <p:spPr bwMode="auto">
          <a:xfrm>
            <a:off x="3736975" y="4433888"/>
            <a:ext cx="9096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altLang="ko-KR" sz="11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Quantity of wheat </a:t>
            </a:r>
            <a:endParaRPr lang="en-US" altLang="ko-KR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530" name="Rectangle 146"/>
          <p:cNvSpPr>
            <a:spLocks noChangeArrowheads="1"/>
          </p:cNvSpPr>
          <p:nvPr/>
        </p:nvSpPr>
        <p:spPr bwMode="auto">
          <a:xfrm>
            <a:off x="3962400" y="4724400"/>
            <a:ext cx="5469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0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(bushels)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72531" name="Rectangle 147"/>
          <p:cNvSpPr>
            <a:spLocks noChangeArrowheads="1"/>
          </p:cNvSpPr>
          <p:nvPr/>
        </p:nvSpPr>
        <p:spPr bwMode="auto">
          <a:xfrm>
            <a:off x="5678488" y="4433888"/>
            <a:ext cx="67151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altLang="ko-KR" sz="11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Fixed Cost     (</a:t>
            </a:r>
            <a:r>
              <a:rPr lang="en-US" altLang="ko-KR" sz="11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FC</a:t>
            </a:r>
            <a:r>
              <a:rPr lang="en-US" altLang="ko-KR" sz="11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)</a:t>
            </a:r>
            <a:endParaRPr lang="en-US" altLang="ko-KR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0435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1" grpId="0" animBg="1"/>
      <p:bldP spid="272431" grpId="0" animBg="1"/>
      <p:bldP spid="272432" grpId="0" animBg="1"/>
      <p:bldP spid="272433" grpId="0" animBg="1"/>
      <p:bldP spid="272434" grpId="0" animBg="1"/>
      <p:bldP spid="272435" grpId="0" animBg="1"/>
      <p:bldP spid="272436" grpId="0" animBg="1"/>
      <p:bldP spid="272437" grpId="0" animBg="1"/>
      <p:bldP spid="272438" grpId="0" animBg="1"/>
      <p:bldP spid="272439" grpId="0" animBg="1"/>
      <p:bldP spid="272440" grpId="0"/>
      <p:bldP spid="272441" grpId="0"/>
      <p:bldP spid="272442" grpId="0"/>
      <p:bldP spid="272443" grpId="0"/>
      <p:bldP spid="272444" grpId="0"/>
      <p:bldP spid="272445" grpId="0"/>
      <p:bldP spid="272446" grpId="0"/>
      <p:bldP spid="272447" grpId="0"/>
      <p:bldP spid="272448" grpId="0"/>
      <p:bldP spid="272449" grpId="0"/>
      <p:bldP spid="272488" grpId="0"/>
      <p:bldP spid="272489" grpId="0"/>
      <p:bldP spid="272490" grpId="0"/>
      <p:bldP spid="272491" grpId="0"/>
      <p:bldP spid="272492" grpId="0"/>
      <p:bldP spid="272493" grpId="0"/>
      <p:bldP spid="272494" grpId="0"/>
      <p:bldP spid="272495" grpId="0"/>
      <p:bldP spid="2724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spc="0" dirty="0"/>
              <a:t>MARGINAL COST AND AVERAGE COST</a:t>
            </a:r>
            <a:endParaRPr lang="en-US" sz="4000" b="0" spc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next step is to define the marginal cost and the average cost.</a:t>
            </a:r>
          </a:p>
          <a:p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Important relationship between marginal cost and average cost curves.</a:t>
            </a:r>
          </a:p>
          <a:p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Extremely important to analyze the firm’s output decision and the market supply curve.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137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spc="0" dirty="0"/>
              <a:t>MARGINAL COST</a:t>
            </a:r>
            <a:endParaRPr lang="en-US" sz="4000" b="0" spc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marginal cost is the change in total cost generated by one additional unit of output.</a:t>
            </a:r>
          </a:p>
          <a:p>
            <a:endParaRPr lang="en-US" dirty="0"/>
          </a:p>
          <a:p>
            <a:pPr algn="ctr"/>
            <a:r>
              <a:rPr lang="en-US" dirty="0"/>
              <a:t>MC = 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/>
              <a:t>TC/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/>
              <a:t>Q</a:t>
            </a:r>
          </a:p>
          <a:p>
            <a:pPr algn="ctr"/>
            <a:endParaRPr lang="en-US" dirty="0"/>
          </a:p>
          <a:p>
            <a:r>
              <a:rPr lang="en-US" sz="28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</a:t>
            </a:r>
            <a:r>
              <a:rPr lang="en-US" sz="28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en-US" sz="28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change, TC = total cost and Q = quantity of output</a:t>
            </a:r>
            <a:endParaRPr lang="en-US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8048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spc="0" dirty="0"/>
              <a:t>COSTS OF SELENA’S GOURMET SALSAS</a:t>
            </a:r>
            <a:endParaRPr lang="en-US" sz="3600" b="0" spc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701800"/>
            <a:ext cx="8077200" cy="4660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937948"/>
            <a:ext cx="8077200" cy="763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805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4000" spc="0" dirty="0"/>
              <a:t>TOTAL COST AND MARGINAL COST CURVES</a:t>
            </a:r>
            <a:endParaRPr lang="en-US" sz="4000" b="0" spc="0" dirty="0"/>
          </a:p>
        </p:txBody>
      </p:sp>
      <p:sp>
        <p:nvSpPr>
          <p:cNvPr id="280581" name="Line 5"/>
          <p:cNvSpPr>
            <a:spLocks noChangeShapeType="1"/>
          </p:cNvSpPr>
          <p:nvPr/>
        </p:nvSpPr>
        <p:spPr bwMode="auto">
          <a:xfrm flipV="1">
            <a:off x="5446713" y="3141147"/>
            <a:ext cx="3327400" cy="2198687"/>
          </a:xfrm>
          <a:prstGeom prst="line">
            <a:avLst/>
          </a:prstGeom>
          <a:noFill/>
          <a:ln w="30163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582" name="Freeform 6"/>
          <p:cNvSpPr>
            <a:spLocks/>
          </p:cNvSpPr>
          <p:nvPr/>
        </p:nvSpPr>
        <p:spPr bwMode="auto">
          <a:xfrm>
            <a:off x="641350" y="3130034"/>
            <a:ext cx="3440113" cy="2066925"/>
          </a:xfrm>
          <a:custGeom>
            <a:avLst/>
            <a:gdLst>
              <a:gd name="T0" fmla="*/ 1727 w 1727"/>
              <a:gd name="T1" fmla="*/ 0 h 926"/>
              <a:gd name="T2" fmla="*/ 1554 w 1727"/>
              <a:gd name="T3" fmla="*/ 177 h 926"/>
              <a:gd name="T4" fmla="*/ 1382 w 1727"/>
              <a:gd name="T5" fmla="*/ 333 h 926"/>
              <a:gd name="T6" fmla="*/ 1209 w 1727"/>
              <a:gd name="T7" fmla="*/ 473 h 926"/>
              <a:gd name="T8" fmla="*/ 1037 w 1727"/>
              <a:gd name="T9" fmla="*/ 593 h 926"/>
              <a:gd name="T10" fmla="*/ 865 w 1727"/>
              <a:gd name="T11" fmla="*/ 695 h 926"/>
              <a:gd name="T12" fmla="*/ 692 w 1727"/>
              <a:gd name="T13" fmla="*/ 780 h 926"/>
              <a:gd name="T14" fmla="*/ 520 w 1727"/>
              <a:gd name="T15" fmla="*/ 844 h 926"/>
              <a:gd name="T16" fmla="*/ 347 w 1727"/>
              <a:gd name="T17" fmla="*/ 891 h 926"/>
              <a:gd name="T18" fmla="*/ 175 w 1727"/>
              <a:gd name="T19" fmla="*/ 917 h 926"/>
              <a:gd name="T20" fmla="*/ 0 w 1727"/>
              <a:gd name="T21" fmla="*/ 926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27" h="926">
                <a:moveTo>
                  <a:pt x="1727" y="0"/>
                </a:moveTo>
                <a:lnTo>
                  <a:pt x="1554" y="177"/>
                </a:lnTo>
                <a:lnTo>
                  <a:pt x="1382" y="333"/>
                </a:lnTo>
                <a:lnTo>
                  <a:pt x="1209" y="473"/>
                </a:lnTo>
                <a:lnTo>
                  <a:pt x="1037" y="593"/>
                </a:lnTo>
                <a:lnTo>
                  <a:pt x="865" y="695"/>
                </a:lnTo>
                <a:lnTo>
                  <a:pt x="692" y="780"/>
                </a:lnTo>
                <a:lnTo>
                  <a:pt x="520" y="844"/>
                </a:lnTo>
                <a:lnTo>
                  <a:pt x="347" y="891"/>
                </a:lnTo>
                <a:lnTo>
                  <a:pt x="175" y="917"/>
                </a:lnTo>
                <a:lnTo>
                  <a:pt x="0" y="926"/>
                </a:lnTo>
              </a:path>
            </a:pathLst>
          </a:custGeom>
          <a:noFill/>
          <a:ln w="30163" cap="flat">
            <a:solidFill>
              <a:srgbClr val="FDBA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583" name="Line 7"/>
          <p:cNvSpPr>
            <a:spLocks noChangeShapeType="1"/>
          </p:cNvSpPr>
          <p:nvPr/>
        </p:nvSpPr>
        <p:spPr bwMode="auto">
          <a:xfrm>
            <a:off x="5375275" y="3022084"/>
            <a:ext cx="114300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584" name="Line 8"/>
          <p:cNvSpPr>
            <a:spLocks noChangeShapeType="1"/>
          </p:cNvSpPr>
          <p:nvPr/>
        </p:nvSpPr>
        <p:spPr bwMode="auto">
          <a:xfrm>
            <a:off x="5375275" y="3490397"/>
            <a:ext cx="114300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585" name="Line 9"/>
          <p:cNvSpPr>
            <a:spLocks noChangeShapeType="1"/>
          </p:cNvSpPr>
          <p:nvPr/>
        </p:nvSpPr>
        <p:spPr bwMode="auto">
          <a:xfrm>
            <a:off x="5375275" y="3965059"/>
            <a:ext cx="114300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586" name="Line 10"/>
          <p:cNvSpPr>
            <a:spLocks noChangeShapeType="1"/>
          </p:cNvSpPr>
          <p:nvPr/>
        </p:nvSpPr>
        <p:spPr bwMode="auto">
          <a:xfrm>
            <a:off x="5375275" y="4438134"/>
            <a:ext cx="114300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587" name="Line 11"/>
          <p:cNvSpPr>
            <a:spLocks noChangeShapeType="1"/>
          </p:cNvSpPr>
          <p:nvPr/>
        </p:nvSpPr>
        <p:spPr bwMode="auto">
          <a:xfrm>
            <a:off x="5375275" y="4912797"/>
            <a:ext cx="114300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4956175" y="2891909"/>
            <a:ext cx="31271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$250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5040313" y="3364984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200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590" name="Rectangle 14"/>
          <p:cNvSpPr>
            <a:spLocks noChangeArrowheads="1"/>
          </p:cNvSpPr>
          <p:nvPr/>
        </p:nvSpPr>
        <p:spPr bwMode="auto">
          <a:xfrm>
            <a:off x="5040313" y="3838059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150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5040313" y="4311134"/>
            <a:ext cx="227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100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592" name="Rectangle 16"/>
          <p:cNvSpPr>
            <a:spLocks noChangeArrowheads="1"/>
          </p:cNvSpPr>
          <p:nvPr/>
        </p:nvSpPr>
        <p:spPr bwMode="auto">
          <a:xfrm>
            <a:off x="5129213" y="4784209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50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4675188" y="2121972"/>
            <a:ext cx="668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Cost of case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280594" name="Freeform 18"/>
          <p:cNvSpPr>
            <a:spLocks/>
          </p:cNvSpPr>
          <p:nvPr/>
        </p:nvSpPr>
        <p:spPr bwMode="auto">
          <a:xfrm>
            <a:off x="5375275" y="2166422"/>
            <a:ext cx="3768725" cy="3219450"/>
          </a:xfrm>
          <a:custGeom>
            <a:avLst/>
            <a:gdLst>
              <a:gd name="T0" fmla="*/ 1892 w 1892"/>
              <a:gd name="T1" fmla="*/ 1443 h 1443"/>
              <a:gd name="T2" fmla="*/ 0 w 1892"/>
              <a:gd name="T3" fmla="*/ 1443 h 1443"/>
              <a:gd name="T4" fmla="*/ 0 w 1892"/>
              <a:gd name="T5" fmla="*/ 0 h 1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2" h="1443">
                <a:moveTo>
                  <a:pt x="1892" y="1443"/>
                </a:moveTo>
                <a:lnTo>
                  <a:pt x="0" y="1443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595" name="Line 19"/>
          <p:cNvSpPr>
            <a:spLocks noChangeShapeType="1"/>
          </p:cNvSpPr>
          <p:nvPr/>
        </p:nvSpPr>
        <p:spPr bwMode="auto">
          <a:xfrm>
            <a:off x="641350" y="2972872"/>
            <a:ext cx="93663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596" name="Line 20"/>
          <p:cNvSpPr>
            <a:spLocks noChangeShapeType="1"/>
          </p:cNvSpPr>
          <p:nvPr/>
        </p:nvSpPr>
        <p:spPr bwMode="auto">
          <a:xfrm>
            <a:off x="641350" y="3320534"/>
            <a:ext cx="93663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597" name="Line 21"/>
          <p:cNvSpPr>
            <a:spLocks noChangeShapeType="1"/>
          </p:cNvSpPr>
          <p:nvPr/>
        </p:nvSpPr>
        <p:spPr bwMode="auto">
          <a:xfrm>
            <a:off x="641350" y="3663434"/>
            <a:ext cx="93663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598" name="Line 22"/>
          <p:cNvSpPr>
            <a:spLocks noChangeShapeType="1"/>
          </p:cNvSpPr>
          <p:nvPr/>
        </p:nvSpPr>
        <p:spPr bwMode="auto">
          <a:xfrm>
            <a:off x="641350" y="4004747"/>
            <a:ext cx="93663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599" name="Line 23"/>
          <p:cNvSpPr>
            <a:spLocks noChangeShapeType="1"/>
          </p:cNvSpPr>
          <p:nvPr/>
        </p:nvSpPr>
        <p:spPr bwMode="auto">
          <a:xfrm>
            <a:off x="641350" y="4353997"/>
            <a:ext cx="93663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00" name="Line 24"/>
          <p:cNvSpPr>
            <a:spLocks noChangeShapeType="1"/>
          </p:cNvSpPr>
          <p:nvPr/>
        </p:nvSpPr>
        <p:spPr bwMode="auto">
          <a:xfrm>
            <a:off x="641350" y="4696897"/>
            <a:ext cx="93663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01" name="Line 25"/>
          <p:cNvSpPr>
            <a:spLocks noChangeShapeType="1"/>
          </p:cNvSpPr>
          <p:nvPr/>
        </p:nvSpPr>
        <p:spPr bwMode="auto">
          <a:xfrm>
            <a:off x="641350" y="5038209"/>
            <a:ext cx="93663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02" name="Line 26"/>
          <p:cNvSpPr>
            <a:spLocks noChangeShapeType="1"/>
          </p:cNvSpPr>
          <p:nvPr/>
        </p:nvSpPr>
        <p:spPr bwMode="auto">
          <a:xfrm flipV="1">
            <a:off x="4081463" y="5281097"/>
            <a:ext cx="0" cy="10160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03" name="Line 27"/>
          <p:cNvSpPr>
            <a:spLocks noChangeShapeType="1"/>
          </p:cNvSpPr>
          <p:nvPr/>
        </p:nvSpPr>
        <p:spPr bwMode="auto">
          <a:xfrm flipV="1">
            <a:off x="3736975" y="5281097"/>
            <a:ext cx="0" cy="10160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04" name="Line 28"/>
          <p:cNvSpPr>
            <a:spLocks noChangeShapeType="1"/>
          </p:cNvSpPr>
          <p:nvPr/>
        </p:nvSpPr>
        <p:spPr bwMode="auto">
          <a:xfrm flipV="1">
            <a:off x="3394075" y="5281097"/>
            <a:ext cx="0" cy="10160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05" name="Line 29"/>
          <p:cNvSpPr>
            <a:spLocks noChangeShapeType="1"/>
          </p:cNvSpPr>
          <p:nvPr/>
        </p:nvSpPr>
        <p:spPr bwMode="auto">
          <a:xfrm flipV="1">
            <a:off x="3049588" y="5281097"/>
            <a:ext cx="0" cy="10160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06" name="Line 30"/>
          <p:cNvSpPr>
            <a:spLocks noChangeShapeType="1"/>
          </p:cNvSpPr>
          <p:nvPr/>
        </p:nvSpPr>
        <p:spPr bwMode="auto">
          <a:xfrm flipV="1">
            <a:off x="2706688" y="5301734"/>
            <a:ext cx="61912" cy="80963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07" name="Line 31"/>
          <p:cNvSpPr>
            <a:spLocks noChangeShapeType="1"/>
          </p:cNvSpPr>
          <p:nvPr/>
        </p:nvSpPr>
        <p:spPr bwMode="auto">
          <a:xfrm flipV="1">
            <a:off x="2363788" y="5281097"/>
            <a:ext cx="0" cy="10160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08" name="Line 32"/>
          <p:cNvSpPr>
            <a:spLocks noChangeShapeType="1"/>
          </p:cNvSpPr>
          <p:nvPr/>
        </p:nvSpPr>
        <p:spPr bwMode="auto">
          <a:xfrm flipV="1">
            <a:off x="2019300" y="5281097"/>
            <a:ext cx="0" cy="10160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09" name="Line 33"/>
          <p:cNvSpPr>
            <a:spLocks noChangeShapeType="1"/>
          </p:cNvSpPr>
          <p:nvPr/>
        </p:nvSpPr>
        <p:spPr bwMode="auto">
          <a:xfrm flipV="1">
            <a:off x="1676400" y="5281097"/>
            <a:ext cx="0" cy="10160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10" name="Line 34"/>
          <p:cNvSpPr>
            <a:spLocks noChangeShapeType="1"/>
          </p:cNvSpPr>
          <p:nvPr/>
        </p:nvSpPr>
        <p:spPr bwMode="auto">
          <a:xfrm flipV="1">
            <a:off x="1331913" y="5281097"/>
            <a:ext cx="0" cy="10160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11" name="Line 35"/>
          <p:cNvSpPr>
            <a:spLocks noChangeShapeType="1"/>
          </p:cNvSpPr>
          <p:nvPr/>
        </p:nvSpPr>
        <p:spPr bwMode="auto">
          <a:xfrm flipV="1">
            <a:off x="990600" y="5281097"/>
            <a:ext cx="0" cy="10160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12" name="Rectangle 36"/>
          <p:cNvSpPr>
            <a:spLocks noChangeArrowheads="1"/>
          </p:cNvSpPr>
          <p:nvPr/>
        </p:nvSpPr>
        <p:spPr bwMode="auto">
          <a:xfrm>
            <a:off x="3008313" y="5412859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7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13" name="Rectangle 37"/>
          <p:cNvSpPr>
            <a:spLocks noChangeArrowheads="1"/>
          </p:cNvSpPr>
          <p:nvPr/>
        </p:nvSpPr>
        <p:spPr bwMode="auto">
          <a:xfrm>
            <a:off x="3349625" y="5412859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8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14" name="Rectangle 38"/>
          <p:cNvSpPr>
            <a:spLocks noChangeArrowheads="1"/>
          </p:cNvSpPr>
          <p:nvPr/>
        </p:nvSpPr>
        <p:spPr bwMode="auto">
          <a:xfrm>
            <a:off x="3694113" y="5412859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9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15" name="Rectangle 39"/>
          <p:cNvSpPr>
            <a:spLocks noChangeArrowheads="1"/>
          </p:cNvSpPr>
          <p:nvPr/>
        </p:nvSpPr>
        <p:spPr bwMode="auto">
          <a:xfrm>
            <a:off x="3995738" y="5412859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16" name="Rectangle 40"/>
          <p:cNvSpPr>
            <a:spLocks noChangeArrowheads="1"/>
          </p:cNvSpPr>
          <p:nvPr/>
        </p:nvSpPr>
        <p:spPr bwMode="auto">
          <a:xfrm>
            <a:off x="2662238" y="5412859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6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17" name="Rectangle 41"/>
          <p:cNvSpPr>
            <a:spLocks noChangeArrowheads="1"/>
          </p:cNvSpPr>
          <p:nvPr/>
        </p:nvSpPr>
        <p:spPr bwMode="auto">
          <a:xfrm>
            <a:off x="2320925" y="5412859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5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18" name="Rectangle 42"/>
          <p:cNvSpPr>
            <a:spLocks noChangeArrowheads="1"/>
          </p:cNvSpPr>
          <p:nvPr/>
        </p:nvSpPr>
        <p:spPr bwMode="auto">
          <a:xfrm>
            <a:off x="1976438" y="5412859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4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19" name="Rectangle 43"/>
          <p:cNvSpPr>
            <a:spLocks noChangeArrowheads="1"/>
          </p:cNvSpPr>
          <p:nvPr/>
        </p:nvSpPr>
        <p:spPr bwMode="auto">
          <a:xfrm>
            <a:off x="1631950" y="5412859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3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20" name="Rectangle 44"/>
          <p:cNvSpPr>
            <a:spLocks noChangeArrowheads="1"/>
          </p:cNvSpPr>
          <p:nvPr/>
        </p:nvSpPr>
        <p:spPr bwMode="auto">
          <a:xfrm>
            <a:off x="1289050" y="5412859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21" name="Rectangle 45"/>
          <p:cNvSpPr>
            <a:spLocks noChangeArrowheads="1"/>
          </p:cNvSpPr>
          <p:nvPr/>
        </p:nvSpPr>
        <p:spPr bwMode="auto">
          <a:xfrm>
            <a:off x="944563" y="5412859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22" name="Rectangle 46"/>
          <p:cNvSpPr>
            <a:spLocks noChangeArrowheads="1"/>
          </p:cNvSpPr>
          <p:nvPr/>
        </p:nvSpPr>
        <p:spPr bwMode="auto">
          <a:xfrm>
            <a:off x="487363" y="5412859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23" name="Rectangle 47"/>
          <p:cNvSpPr>
            <a:spLocks noChangeArrowheads="1"/>
          </p:cNvSpPr>
          <p:nvPr/>
        </p:nvSpPr>
        <p:spPr bwMode="auto">
          <a:xfrm>
            <a:off x="101600" y="2847459"/>
            <a:ext cx="42994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$1,400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24" name="Rectangle 48"/>
          <p:cNvSpPr>
            <a:spLocks noChangeArrowheads="1"/>
          </p:cNvSpPr>
          <p:nvPr/>
        </p:nvSpPr>
        <p:spPr bwMode="auto">
          <a:xfrm>
            <a:off x="188913" y="3190359"/>
            <a:ext cx="3517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1,200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25" name="Rectangle 49"/>
          <p:cNvSpPr>
            <a:spLocks noChangeArrowheads="1"/>
          </p:cNvSpPr>
          <p:nvPr/>
        </p:nvSpPr>
        <p:spPr bwMode="auto">
          <a:xfrm>
            <a:off x="188913" y="3531672"/>
            <a:ext cx="3517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1,000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26" name="Rectangle 50"/>
          <p:cNvSpPr>
            <a:spLocks noChangeArrowheads="1"/>
          </p:cNvSpPr>
          <p:nvPr/>
        </p:nvSpPr>
        <p:spPr bwMode="auto">
          <a:xfrm>
            <a:off x="311150" y="3876159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800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27" name="Rectangle 51"/>
          <p:cNvSpPr>
            <a:spLocks noChangeArrowheads="1"/>
          </p:cNvSpPr>
          <p:nvPr/>
        </p:nvSpPr>
        <p:spPr bwMode="auto">
          <a:xfrm>
            <a:off x="311150" y="4223822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600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28" name="Rectangle 52"/>
          <p:cNvSpPr>
            <a:spLocks noChangeArrowheads="1"/>
          </p:cNvSpPr>
          <p:nvPr/>
        </p:nvSpPr>
        <p:spPr bwMode="auto">
          <a:xfrm>
            <a:off x="311150" y="4568309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400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29" name="Rectangle 53"/>
          <p:cNvSpPr>
            <a:spLocks noChangeArrowheads="1"/>
          </p:cNvSpPr>
          <p:nvPr/>
        </p:nvSpPr>
        <p:spPr bwMode="auto">
          <a:xfrm>
            <a:off x="311150" y="4911209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200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30" name="Rectangle 54"/>
          <p:cNvSpPr>
            <a:spLocks noChangeArrowheads="1"/>
          </p:cNvSpPr>
          <p:nvPr/>
        </p:nvSpPr>
        <p:spPr bwMode="auto">
          <a:xfrm>
            <a:off x="215900" y="2121972"/>
            <a:ext cx="3323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200" b="1">
                <a:solidFill>
                  <a:srgbClr val="000000"/>
                </a:solidFill>
                <a:latin typeface="Century Gothic"/>
                <a:cs typeface="Century Gothic"/>
              </a:rPr>
              <a:t>Cost</a:t>
            </a:r>
            <a:endParaRPr lang="en-US" sz="1200" b="1">
              <a:latin typeface="Century Gothic"/>
              <a:cs typeface="Century Gothic"/>
            </a:endParaRPr>
          </a:p>
        </p:txBody>
      </p:sp>
      <p:sp>
        <p:nvSpPr>
          <p:cNvPr id="280631" name="Rectangle 55"/>
          <p:cNvSpPr>
            <a:spLocks noChangeArrowheads="1"/>
          </p:cNvSpPr>
          <p:nvPr/>
        </p:nvSpPr>
        <p:spPr bwMode="auto">
          <a:xfrm>
            <a:off x="2755900" y="5663684"/>
            <a:ext cx="18311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200" b="1">
                <a:solidFill>
                  <a:srgbClr val="000000"/>
                </a:solidFill>
                <a:latin typeface="Century Gothic"/>
                <a:cs typeface="Century Gothic"/>
              </a:rPr>
              <a:t>Quantity of salsa (cases)</a:t>
            </a:r>
            <a:endParaRPr lang="en-US" sz="1200" b="1">
              <a:latin typeface="Century Gothic"/>
              <a:cs typeface="Century Gothic"/>
            </a:endParaRPr>
          </a:p>
        </p:txBody>
      </p:sp>
      <p:sp>
        <p:nvSpPr>
          <p:cNvPr id="280632" name="Freeform 56"/>
          <p:cNvSpPr>
            <a:spLocks/>
          </p:cNvSpPr>
          <p:nvPr/>
        </p:nvSpPr>
        <p:spPr bwMode="auto">
          <a:xfrm>
            <a:off x="641350" y="2166422"/>
            <a:ext cx="3778250" cy="3216275"/>
          </a:xfrm>
          <a:custGeom>
            <a:avLst/>
            <a:gdLst>
              <a:gd name="T0" fmla="*/ 1897 w 1897"/>
              <a:gd name="T1" fmla="*/ 1441 h 1441"/>
              <a:gd name="T2" fmla="*/ 0 w 1897"/>
              <a:gd name="T3" fmla="*/ 1441 h 1441"/>
              <a:gd name="T4" fmla="*/ 0 w 1897"/>
              <a:gd name="T5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7" h="1441">
                <a:moveTo>
                  <a:pt x="1897" y="1441"/>
                </a:moveTo>
                <a:lnTo>
                  <a:pt x="0" y="1441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33" name="Line 57"/>
          <p:cNvSpPr>
            <a:spLocks noChangeShapeType="1"/>
          </p:cNvSpPr>
          <p:nvPr/>
        </p:nvSpPr>
        <p:spPr bwMode="auto">
          <a:xfrm flipV="1">
            <a:off x="8815388" y="5262047"/>
            <a:ext cx="0" cy="12382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34" name="Line 58"/>
          <p:cNvSpPr>
            <a:spLocks noChangeShapeType="1"/>
          </p:cNvSpPr>
          <p:nvPr/>
        </p:nvSpPr>
        <p:spPr bwMode="auto">
          <a:xfrm flipV="1">
            <a:off x="8470900" y="5262047"/>
            <a:ext cx="0" cy="12382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35" name="Line 59"/>
          <p:cNvSpPr>
            <a:spLocks noChangeShapeType="1"/>
          </p:cNvSpPr>
          <p:nvPr/>
        </p:nvSpPr>
        <p:spPr bwMode="auto">
          <a:xfrm flipV="1">
            <a:off x="8128000" y="5262047"/>
            <a:ext cx="0" cy="12382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36" name="Line 60"/>
          <p:cNvSpPr>
            <a:spLocks noChangeShapeType="1"/>
          </p:cNvSpPr>
          <p:nvPr/>
        </p:nvSpPr>
        <p:spPr bwMode="auto">
          <a:xfrm flipV="1">
            <a:off x="7783513" y="5262047"/>
            <a:ext cx="0" cy="12382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37" name="Line 61"/>
          <p:cNvSpPr>
            <a:spLocks noChangeShapeType="1"/>
          </p:cNvSpPr>
          <p:nvPr/>
        </p:nvSpPr>
        <p:spPr bwMode="auto">
          <a:xfrm flipV="1">
            <a:off x="7440613" y="5262047"/>
            <a:ext cx="0" cy="12382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38" name="Line 62"/>
          <p:cNvSpPr>
            <a:spLocks noChangeShapeType="1"/>
          </p:cNvSpPr>
          <p:nvPr/>
        </p:nvSpPr>
        <p:spPr bwMode="auto">
          <a:xfrm flipV="1">
            <a:off x="7092950" y="5262047"/>
            <a:ext cx="0" cy="12382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39" name="Line 63"/>
          <p:cNvSpPr>
            <a:spLocks noChangeShapeType="1"/>
          </p:cNvSpPr>
          <p:nvPr/>
        </p:nvSpPr>
        <p:spPr bwMode="auto">
          <a:xfrm flipV="1">
            <a:off x="6750050" y="5262047"/>
            <a:ext cx="0" cy="12382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40" name="Line 64"/>
          <p:cNvSpPr>
            <a:spLocks noChangeShapeType="1"/>
          </p:cNvSpPr>
          <p:nvPr/>
        </p:nvSpPr>
        <p:spPr bwMode="auto">
          <a:xfrm flipV="1">
            <a:off x="6405563" y="5262047"/>
            <a:ext cx="0" cy="12382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41" name="Line 65"/>
          <p:cNvSpPr>
            <a:spLocks noChangeShapeType="1"/>
          </p:cNvSpPr>
          <p:nvPr/>
        </p:nvSpPr>
        <p:spPr bwMode="auto">
          <a:xfrm flipV="1">
            <a:off x="6062663" y="5262047"/>
            <a:ext cx="0" cy="12382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42" name="Line 66"/>
          <p:cNvSpPr>
            <a:spLocks noChangeShapeType="1"/>
          </p:cNvSpPr>
          <p:nvPr/>
        </p:nvSpPr>
        <p:spPr bwMode="auto">
          <a:xfrm flipV="1">
            <a:off x="5719763" y="5262047"/>
            <a:ext cx="0" cy="12382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43" name="Rectangle 67"/>
          <p:cNvSpPr>
            <a:spLocks noChangeArrowheads="1"/>
          </p:cNvSpPr>
          <p:nvPr/>
        </p:nvSpPr>
        <p:spPr bwMode="auto">
          <a:xfrm>
            <a:off x="7729538" y="5417622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7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44" name="Rectangle 68"/>
          <p:cNvSpPr>
            <a:spLocks noChangeArrowheads="1"/>
          </p:cNvSpPr>
          <p:nvPr/>
        </p:nvSpPr>
        <p:spPr bwMode="auto">
          <a:xfrm>
            <a:off x="8085138" y="5417622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8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45" name="Rectangle 69"/>
          <p:cNvSpPr>
            <a:spLocks noChangeArrowheads="1"/>
          </p:cNvSpPr>
          <p:nvPr/>
        </p:nvSpPr>
        <p:spPr bwMode="auto">
          <a:xfrm>
            <a:off x="8426450" y="5417622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9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46" name="Rectangle 70"/>
          <p:cNvSpPr>
            <a:spLocks noChangeArrowheads="1"/>
          </p:cNvSpPr>
          <p:nvPr/>
        </p:nvSpPr>
        <p:spPr bwMode="auto">
          <a:xfrm>
            <a:off x="8728075" y="5417622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47" name="Rectangle 71"/>
          <p:cNvSpPr>
            <a:spLocks noChangeArrowheads="1"/>
          </p:cNvSpPr>
          <p:nvPr/>
        </p:nvSpPr>
        <p:spPr bwMode="auto">
          <a:xfrm>
            <a:off x="7394575" y="5417622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6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48" name="Rectangle 72"/>
          <p:cNvSpPr>
            <a:spLocks noChangeArrowheads="1"/>
          </p:cNvSpPr>
          <p:nvPr/>
        </p:nvSpPr>
        <p:spPr bwMode="auto">
          <a:xfrm>
            <a:off x="7053263" y="5417622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5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49" name="Rectangle 73"/>
          <p:cNvSpPr>
            <a:spLocks noChangeArrowheads="1"/>
          </p:cNvSpPr>
          <p:nvPr/>
        </p:nvSpPr>
        <p:spPr bwMode="auto">
          <a:xfrm>
            <a:off x="6708775" y="5417622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4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50" name="Rectangle 74"/>
          <p:cNvSpPr>
            <a:spLocks noChangeArrowheads="1"/>
          </p:cNvSpPr>
          <p:nvPr/>
        </p:nvSpPr>
        <p:spPr bwMode="auto">
          <a:xfrm>
            <a:off x="6364288" y="5417622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3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51" name="Rectangle 75"/>
          <p:cNvSpPr>
            <a:spLocks noChangeArrowheads="1"/>
          </p:cNvSpPr>
          <p:nvPr/>
        </p:nvSpPr>
        <p:spPr bwMode="auto">
          <a:xfrm>
            <a:off x="6021388" y="5417622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52" name="Rectangle 76"/>
          <p:cNvSpPr>
            <a:spLocks noChangeArrowheads="1"/>
          </p:cNvSpPr>
          <p:nvPr/>
        </p:nvSpPr>
        <p:spPr bwMode="auto">
          <a:xfrm>
            <a:off x="5676900" y="5417622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53" name="Rectangle 77"/>
          <p:cNvSpPr>
            <a:spLocks noChangeArrowheads="1"/>
          </p:cNvSpPr>
          <p:nvPr/>
        </p:nvSpPr>
        <p:spPr bwMode="auto">
          <a:xfrm>
            <a:off x="5218113" y="5417622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280654" name="Oval 78"/>
          <p:cNvSpPr>
            <a:spLocks noChangeArrowheads="1"/>
          </p:cNvSpPr>
          <p:nvPr/>
        </p:nvSpPr>
        <p:spPr bwMode="auto">
          <a:xfrm>
            <a:off x="593725" y="5146159"/>
            <a:ext cx="95250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55" name="Oval 79"/>
          <p:cNvSpPr>
            <a:spLocks noChangeArrowheads="1"/>
          </p:cNvSpPr>
          <p:nvPr/>
        </p:nvSpPr>
        <p:spPr bwMode="auto">
          <a:xfrm>
            <a:off x="5503863" y="5219184"/>
            <a:ext cx="93662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56" name="Oval 80"/>
          <p:cNvSpPr>
            <a:spLocks noChangeArrowheads="1"/>
          </p:cNvSpPr>
          <p:nvPr/>
        </p:nvSpPr>
        <p:spPr bwMode="auto">
          <a:xfrm>
            <a:off x="5845175" y="4992172"/>
            <a:ext cx="96838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57" name="Oval 81"/>
          <p:cNvSpPr>
            <a:spLocks noChangeArrowheads="1"/>
          </p:cNvSpPr>
          <p:nvPr/>
        </p:nvSpPr>
        <p:spPr bwMode="auto">
          <a:xfrm>
            <a:off x="6189663" y="4766747"/>
            <a:ext cx="93662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58" name="Oval 82"/>
          <p:cNvSpPr>
            <a:spLocks noChangeArrowheads="1"/>
          </p:cNvSpPr>
          <p:nvPr/>
        </p:nvSpPr>
        <p:spPr bwMode="auto">
          <a:xfrm>
            <a:off x="6532563" y="4538147"/>
            <a:ext cx="93662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59" name="Oval 83"/>
          <p:cNvSpPr>
            <a:spLocks noChangeArrowheads="1"/>
          </p:cNvSpPr>
          <p:nvPr/>
        </p:nvSpPr>
        <p:spPr bwMode="auto">
          <a:xfrm>
            <a:off x="6877050" y="4311134"/>
            <a:ext cx="93663" cy="1063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60" name="Oval 84"/>
          <p:cNvSpPr>
            <a:spLocks noChangeArrowheads="1"/>
          </p:cNvSpPr>
          <p:nvPr/>
        </p:nvSpPr>
        <p:spPr bwMode="auto">
          <a:xfrm>
            <a:off x="7219950" y="4079359"/>
            <a:ext cx="93663" cy="1063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61" name="Oval 85"/>
          <p:cNvSpPr>
            <a:spLocks noChangeArrowheads="1"/>
          </p:cNvSpPr>
          <p:nvPr/>
        </p:nvSpPr>
        <p:spPr bwMode="auto">
          <a:xfrm>
            <a:off x="7562850" y="3853934"/>
            <a:ext cx="95250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62" name="Oval 86"/>
          <p:cNvSpPr>
            <a:spLocks noChangeArrowheads="1"/>
          </p:cNvSpPr>
          <p:nvPr/>
        </p:nvSpPr>
        <p:spPr bwMode="auto">
          <a:xfrm>
            <a:off x="7907338" y="3625334"/>
            <a:ext cx="93662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63" name="Oval 87"/>
          <p:cNvSpPr>
            <a:spLocks noChangeArrowheads="1"/>
          </p:cNvSpPr>
          <p:nvPr/>
        </p:nvSpPr>
        <p:spPr bwMode="auto">
          <a:xfrm>
            <a:off x="8250238" y="3401497"/>
            <a:ext cx="95250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64" name="Oval 88"/>
          <p:cNvSpPr>
            <a:spLocks noChangeArrowheads="1"/>
          </p:cNvSpPr>
          <p:nvPr/>
        </p:nvSpPr>
        <p:spPr bwMode="auto">
          <a:xfrm>
            <a:off x="8594725" y="3172897"/>
            <a:ext cx="93663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65" name="Oval 89"/>
          <p:cNvSpPr>
            <a:spLocks noChangeArrowheads="1"/>
          </p:cNvSpPr>
          <p:nvPr/>
        </p:nvSpPr>
        <p:spPr bwMode="auto">
          <a:xfrm>
            <a:off x="941388" y="5123934"/>
            <a:ext cx="93662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67" name="Oval 91"/>
          <p:cNvSpPr>
            <a:spLocks noChangeArrowheads="1"/>
          </p:cNvSpPr>
          <p:nvPr/>
        </p:nvSpPr>
        <p:spPr bwMode="auto">
          <a:xfrm>
            <a:off x="1628775" y="4960422"/>
            <a:ext cx="93663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68" name="Oval 92"/>
          <p:cNvSpPr>
            <a:spLocks noChangeArrowheads="1"/>
          </p:cNvSpPr>
          <p:nvPr/>
        </p:nvSpPr>
        <p:spPr bwMode="auto">
          <a:xfrm>
            <a:off x="1971675" y="4817547"/>
            <a:ext cx="95250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69" name="Oval 93"/>
          <p:cNvSpPr>
            <a:spLocks noChangeArrowheads="1"/>
          </p:cNvSpPr>
          <p:nvPr/>
        </p:nvSpPr>
        <p:spPr bwMode="auto">
          <a:xfrm>
            <a:off x="2316163" y="4627047"/>
            <a:ext cx="93662" cy="1063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70" name="Oval 94"/>
          <p:cNvSpPr>
            <a:spLocks noChangeArrowheads="1"/>
          </p:cNvSpPr>
          <p:nvPr/>
        </p:nvSpPr>
        <p:spPr bwMode="auto">
          <a:xfrm>
            <a:off x="2659063" y="4403209"/>
            <a:ext cx="95250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71" name="Oval 95"/>
          <p:cNvSpPr>
            <a:spLocks noChangeArrowheads="1"/>
          </p:cNvSpPr>
          <p:nvPr/>
        </p:nvSpPr>
        <p:spPr bwMode="auto">
          <a:xfrm>
            <a:off x="3003550" y="4131747"/>
            <a:ext cx="93663" cy="1063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72" name="Oval 96"/>
          <p:cNvSpPr>
            <a:spLocks noChangeArrowheads="1"/>
          </p:cNvSpPr>
          <p:nvPr/>
        </p:nvSpPr>
        <p:spPr bwMode="auto">
          <a:xfrm>
            <a:off x="3346450" y="3822184"/>
            <a:ext cx="93663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73" name="Oval 97"/>
          <p:cNvSpPr>
            <a:spLocks noChangeArrowheads="1"/>
          </p:cNvSpPr>
          <p:nvPr/>
        </p:nvSpPr>
        <p:spPr bwMode="auto">
          <a:xfrm>
            <a:off x="3690938" y="3474522"/>
            <a:ext cx="93662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74" name="Oval 98"/>
          <p:cNvSpPr>
            <a:spLocks noChangeArrowheads="1"/>
          </p:cNvSpPr>
          <p:nvPr/>
        </p:nvSpPr>
        <p:spPr bwMode="auto">
          <a:xfrm>
            <a:off x="4033838" y="3079234"/>
            <a:ext cx="93662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76" name="Rectangle 100"/>
          <p:cNvSpPr>
            <a:spLocks noChangeArrowheads="1"/>
          </p:cNvSpPr>
          <p:nvPr/>
        </p:nvSpPr>
        <p:spPr bwMode="auto">
          <a:xfrm>
            <a:off x="6705600" y="1720334"/>
            <a:ext cx="14875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(b) Marginal cost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280677" name="Rectangle 101"/>
          <p:cNvSpPr>
            <a:spLocks noChangeArrowheads="1"/>
          </p:cNvSpPr>
          <p:nvPr/>
        </p:nvSpPr>
        <p:spPr bwMode="auto">
          <a:xfrm>
            <a:off x="2006600" y="1644134"/>
            <a:ext cx="1123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 dirty="0">
                <a:solidFill>
                  <a:srgbClr val="000000"/>
                </a:solidFill>
                <a:latin typeface="Century Gothic"/>
                <a:cs typeface="Century Gothic"/>
              </a:rPr>
              <a:t>(a) Total cost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280679" name="Rectangle 103"/>
          <p:cNvSpPr>
            <a:spLocks noChangeArrowheads="1"/>
          </p:cNvSpPr>
          <p:nvPr/>
        </p:nvSpPr>
        <p:spPr bwMode="auto">
          <a:xfrm>
            <a:off x="4216400" y="2842697"/>
            <a:ext cx="2163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200" i="1" dirty="0">
                <a:solidFill>
                  <a:srgbClr val="000000"/>
                </a:solidFill>
                <a:latin typeface="Century Gothic"/>
                <a:cs typeface="Century Gothic"/>
              </a:rPr>
              <a:t>TC</a:t>
            </a:r>
            <a:endParaRPr lang="en-US" i="1" dirty="0">
              <a:latin typeface="Century Gothic"/>
              <a:cs typeface="Century Gothic"/>
            </a:endParaRPr>
          </a:p>
        </p:txBody>
      </p:sp>
      <p:sp>
        <p:nvSpPr>
          <p:cNvPr id="280680" name="Rectangle 104"/>
          <p:cNvSpPr>
            <a:spLocks noChangeArrowheads="1"/>
          </p:cNvSpPr>
          <p:nvPr/>
        </p:nvSpPr>
        <p:spPr bwMode="auto">
          <a:xfrm>
            <a:off x="8809038" y="2901434"/>
            <a:ext cx="2922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2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i="1" dirty="0">
              <a:latin typeface="Century Gothic"/>
              <a:cs typeface="Century Gothic"/>
            </a:endParaRPr>
          </a:p>
        </p:txBody>
      </p:sp>
      <p:sp>
        <p:nvSpPr>
          <p:cNvPr id="280681" name="Line 105"/>
          <p:cNvSpPr>
            <a:spLocks noChangeShapeType="1"/>
          </p:cNvSpPr>
          <p:nvPr/>
        </p:nvSpPr>
        <p:spPr bwMode="auto">
          <a:xfrm>
            <a:off x="3097213" y="4190484"/>
            <a:ext cx="311150" cy="0"/>
          </a:xfrm>
          <a:prstGeom prst="line">
            <a:avLst/>
          </a:prstGeom>
          <a:noFill/>
          <a:ln w="12700">
            <a:solidFill>
              <a:srgbClr val="8C005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85" name="Line 109"/>
          <p:cNvSpPr>
            <a:spLocks noChangeShapeType="1"/>
          </p:cNvSpPr>
          <p:nvPr/>
        </p:nvSpPr>
        <p:spPr bwMode="auto">
          <a:xfrm flipH="1">
            <a:off x="1158875" y="4155559"/>
            <a:ext cx="215900" cy="99060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86" name="Line 110"/>
          <p:cNvSpPr>
            <a:spLocks noChangeShapeType="1"/>
          </p:cNvSpPr>
          <p:nvPr/>
        </p:nvSpPr>
        <p:spPr bwMode="auto">
          <a:xfrm>
            <a:off x="2946400" y="3210997"/>
            <a:ext cx="254000" cy="827087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87" name="Line 111"/>
          <p:cNvSpPr>
            <a:spLocks noChangeShapeType="1"/>
          </p:cNvSpPr>
          <p:nvPr/>
        </p:nvSpPr>
        <p:spPr bwMode="auto">
          <a:xfrm>
            <a:off x="1016000" y="5225534"/>
            <a:ext cx="258763" cy="0"/>
          </a:xfrm>
          <a:prstGeom prst="line">
            <a:avLst/>
          </a:prstGeom>
          <a:noFill/>
          <a:ln w="12700">
            <a:solidFill>
              <a:srgbClr val="8C005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91" name="Freeform 115"/>
          <p:cNvSpPr>
            <a:spLocks/>
          </p:cNvSpPr>
          <p:nvPr/>
        </p:nvSpPr>
        <p:spPr bwMode="auto">
          <a:xfrm>
            <a:off x="838201" y="3458646"/>
            <a:ext cx="1320800" cy="985837"/>
          </a:xfrm>
          <a:custGeom>
            <a:avLst/>
            <a:gdLst>
              <a:gd name="T0" fmla="*/ 262 w 262"/>
              <a:gd name="T1" fmla="*/ 122 h 138"/>
              <a:gd name="T2" fmla="*/ 246 w 262"/>
              <a:gd name="T3" fmla="*/ 138 h 138"/>
              <a:gd name="T4" fmla="*/ 16 w 262"/>
              <a:gd name="T5" fmla="*/ 138 h 138"/>
              <a:gd name="T6" fmla="*/ 0 w 262"/>
              <a:gd name="T7" fmla="*/ 122 h 138"/>
              <a:gd name="T8" fmla="*/ 0 w 262"/>
              <a:gd name="T9" fmla="*/ 16 h 138"/>
              <a:gd name="T10" fmla="*/ 16 w 262"/>
              <a:gd name="T11" fmla="*/ 0 h 138"/>
              <a:gd name="T12" fmla="*/ 246 w 262"/>
              <a:gd name="T13" fmla="*/ 0 h 138"/>
              <a:gd name="T14" fmla="*/ 262 w 262"/>
              <a:gd name="T15" fmla="*/ 16 h 138"/>
              <a:gd name="T16" fmla="*/ 262 w 262"/>
              <a:gd name="T17" fmla="*/ 1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2" h="138">
                <a:moveTo>
                  <a:pt x="262" y="122"/>
                </a:moveTo>
                <a:cubicBezTo>
                  <a:pt x="262" y="130"/>
                  <a:pt x="255" y="138"/>
                  <a:pt x="246" y="138"/>
                </a:cubicBezTo>
                <a:cubicBezTo>
                  <a:pt x="16" y="138"/>
                  <a:pt x="16" y="138"/>
                  <a:pt x="16" y="138"/>
                </a:cubicBezTo>
                <a:cubicBezTo>
                  <a:pt x="7" y="138"/>
                  <a:pt x="0" y="130"/>
                  <a:pt x="0" y="12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5" y="0"/>
                  <a:pt x="262" y="7"/>
                  <a:pt x="262" y="16"/>
                </a:cubicBezTo>
                <a:lnTo>
                  <a:pt x="262" y="122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92" name="Freeform 116"/>
          <p:cNvSpPr>
            <a:spLocks/>
          </p:cNvSpPr>
          <p:nvPr/>
        </p:nvSpPr>
        <p:spPr bwMode="auto">
          <a:xfrm>
            <a:off x="1930400" y="2504559"/>
            <a:ext cx="1612900" cy="738188"/>
          </a:xfrm>
          <a:custGeom>
            <a:avLst/>
            <a:gdLst>
              <a:gd name="T0" fmla="*/ 257 w 257"/>
              <a:gd name="T1" fmla="*/ 124 h 140"/>
              <a:gd name="T2" fmla="*/ 241 w 257"/>
              <a:gd name="T3" fmla="*/ 140 h 140"/>
              <a:gd name="T4" fmla="*/ 16 w 257"/>
              <a:gd name="T5" fmla="*/ 140 h 140"/>
              <a:gd name="T6" fmla="*/ 0 w 257"/>
              <a:gd name="T7" fmla="*/ 124 h 140"/>
              <a:gd name="T8" fmla="*/ 0 w 257"/>
              <a:gd name="T9" fmla="*/ 16 h 140"/>
              <a:gd name="T10" fmla="*/ 16 w 257"/>
              <a:gd name="T11" fmla="*/ 0 h 140"/>
              <a:gd name="T12" fmla="*/ 241 w 257"/>
              <a:gd name="T13" fmla="*/ 0 h 140"/>
              <a:gd name="T14" fmla="*/ 257 w 257"/>
              <a:gd name="T15" fmla="*/ 16 h 140"/>
              <a:gd name="T16" fmla="*/ 257 w 257"/>
              <a:gd name="T17" fmla="*/ 12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7" h="140">
                <a:moveTo>
                  <a:pt x="257" y="124"/>
                </a:moveTo>
                <a:cubicBezTo>
                  <a:pt x="257" y="132"/>
                  <a:pt x="250" y="140"/>
                  <a:pt x="241" y="14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7" y="140"/>
                  <a:pt x="0" y="132"/>
                  <a:pt x="0" y="12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50" y="0"/>
                  <a:pt x="257" y="7"/>
                  <a:pt x="257" y="16"/>
                </a:cubicBezTo>
                <a:lnTo>
                  <a:pt x="257" y="124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93" name="Rectangle 117"/>
          <p:cNvSpPr>
            <a:spLocks noChangeArrowheads="1"/>
          </p:cNvSpPr>
          <p:nvPr/>
        </p:nvSpPr>
        <p:spPr bwMode="auto">
          <a:xfrm>
            <a:off x="7315200" y="5682734"/>
            <a:ext cx="18311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200" b="1">
                <a:solidFill>
                  <a:srgbClr val="000000"/>
                </a:solidFill>
                <a:latin typeface="Century Gothic"/>
                <a:cs typeface="Century Gothic"/>
              </a:rPr>
              <a:t>Quantity of salsa (cases)</a:t>
            </a:r>
            <a:endParaRPr lang="en-US" sz="1200" b="1">
              <a:latin typeface="Century Gothic"/>
              <a:cs typeface="Century Gothic"/>
            </a:endParaRPr>
          </a:p>
        </p:txBody>
      </p:sp>
      <p:sp>
        <p:nvSpPr>
          <p:cNvPr id="280694" name="Rectangle 118"/>
          <p:cNvSpPr>
            <a:spLocks noChangeArrowheads="1"/>
          </p:cNvSpPr>
          <p:nvPr/>
        </p:nvSpPr>
        <p:spPr bwMode="auto">
          <a:xfrm>
            <a:off x="2023534" y="2558534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8</a:t>
            </a:r>
            <a:r>
              <a:rPr lang="en-US" sz="1400" baseline="30000" dirty="0">
                <a:solidFill>
                  <a:srgbClr val="000000"/>
                </a:solidFill>
                <a:latin typeface="Century Gothic"/>
                <a:cs typeface="Century Gothic"/>
              </a:rPr>
              <a:t>th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 case of salsa increases  total cost by $180.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80695" name="Rectangle 119"/>
          <p:cNvSpPr>
            <a:spLocks noChangeArrowheads="1"/>
          </p:cNvSpPr>
          <p:nvPr/>
        </p:nvSpPr>
        <p:spPr bwMode="auto">
          <a:xfrm>
            <a:off x="939800" y="3523733"/>
            <a:ext cx="121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r>
              <a:rPr lang="en-US" sz="1400" baseline="30000" dirty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 case of salsa increases total cost by $36.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80697" name="Oval 121"/>
          <p:cNvSpPr>
            <a:spLocks noChangeArrowheads="1"/>
          </p:cNvSpPr>
          <p:nvPr/>
        </p:nvSpPr>
        <p:spPr bwMode="auto">
          <a:xfrm>
            <a:off x="1320800" y="5073134"/>
            <a:ext cx="93663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98" name="Line 122"/>
          <p:cNvSpPr>
            <a:spLocks noChangeShapeType="1"/>
          </p:cNvSpPr>
          <p:nvPr/>
        </p:nvSpPr>
        <p:spPr bwMode="auto">
          <a:xfrm flipV="1">
            <a:off x="3378200" y="3930134"/>
            <a:ext cx="0" cy="174625"/>
          </a:xfrm>
          <a:prstGeom prst="line">
            <a:avLst/>
          </a:prstGeom>
          <a:noFill/>
          <a:ln w="12700">
            <a:solidFill>
              <a:srgbClr val="8C005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0699" name="Line 123"/>
          <p:cNvSpPr>
            <a:spLocks noChangeShapeType="1"/>
          </p:cNvSpPr>
          <p:nvPr/>
        </p:nvSpPr>
        <p:spPr bwMode="auto">
          <a:xfrm flipV="1">
            <a:off x="1320800" y="5158859"/>
            <a:ext cx="0" cy="92075"/>
          </a:xfrm>
          <a:prstGeom prst="line">
            <a:avLst/>
          </a:prstGeom>
          <a:noFill/>
          <a:ln w="12700">
            <a:solidFill>
              <a:srgbClr val="8C005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3712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animBg="1"/>
      <p:bldP spid="280582" grpId="0" animBg="1"/>
      <p:bldP spid="280610" grpId="0" animBg="1"/>
      <p:bldP spid="280655" grpId="0" animBg="1"/>
      <p:bldP spid="280656" grpId="0" animBg="1"/>
      <p:bldP spid="280657" grpId="0" animBg="1"/>
      <p:bldP spid="280658" grpId="0" animBg="1"/>
      <p:bldP spid="280659" grpId="0" animBg="1"/>
      <p:bldP spid="280660" grpId="0" animBg="1"/>
      <p:bldP spid="280661" grpId="0" animBg="1"/>
      <p:bldP spid="280662" grpId="0" animBg="1"/>
      <p:bldP spid="280663" grpId="0" animBg="1"/>
      <p:bldP spid="280664" grpId="0" animBg="1"/>
      <p:bldP spid="280681" grpId="0" animBg="1"/>
      <p:bldP spid="280685" grpId="0" animBg="1"/>
      <p:bldP spid="280686" grpId="0" animBg="1"/>
      <p:bldP spid="280687" grpId="0" animBg="1"/>
      <p:bldP spid="280691" grpId="0" animBg="1"/>
      <p:bldP spid="280692" grpId="0" animBg="1"/>
      <p:bldP spid="280694" grpId="0"/>
      <p:bldP spid="280695" grpId="0"/>
      <p:bldP spid="280698" grpId="0" animBg="1"/>
      <p:bldP spid="2806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4000" spc="0" dirty="0"/>
              <a:t>WHY IS THE MARGINAL COST CURVE UPWARD SLOPING?</a:t>
            </a:r>
          </a:p>
        </p:txBody>
      </p:sp>
      <p:sp>
        <p:nvSpPr>
          <p:cNvPr id="97291" name="Text Box 11"/>
          <p:cNvSpPr txBox="1"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>
            <a:noAutofit/>
          </a:bodyPr>
          <a:lstStyle>
            <a:lvl1pPr marL="233363" indent="-233363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771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lnSpc>
                <a:spcPct val="90000"/>
              </a:lnSpc>
            </a:pPr>
            <a:r>
              <a:rPr lang="en-US" sz="3200" i="1" dirty="0">
                <a:solidFill>
                  <a:srgbClr val="990033"/>
                </a:solidFill>
                <a:latin typeface="Century Gothic"/>
              </a:rPr>
              <a:t>Because there are diminishing returns to inputs in this example. </a:t>
            </a:r>
            <a:r>
              <a:rPr lang="en-US" sz="3200" dirty="0">
                <a:latin typeface="Century Gothic"/>
              </a:rPr>
              <a:t>As output increases, the marginal product of the variable input declines. 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Century Gothic"/>
            </a:endParaRPr>
          </a:p>
          <a:p>
            <a:pPr marL="0" indent="0">
              <a:lnSpc>
                <a:spcPct val="90000"/>
              </a:lnSpc>
            </a:pPr>
            <a:r>
              <a:rPr lang="en-US" sz="3200" dirty="0">
                <a:latin typeface="Century Gothic"/>
              </a:rPr>
              <a:t>This implies that </a:t>
            </a:r>
            <a:r>
              <a:rPr lang="en-US" sz="3200" i="1" dirty="0">
                <a:solidFill>
                  <a:srgbClr val="0070C0"/>
                </a:solidFill>
                <a:latin typeface="Century Gothic"/>
              </a:rPr>
              <a:t>more and more of the variable input must be used to produce each additional unit of output </a:t>
            </a:r>
            <a:r>
              <a:rPr lang="en-US" sz="3200" dirty="0">
                <a:latin typeface="Century Gothic"/>
              </a:rPr>
              <a:t>as the amount of output already produced rises. 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Century Gothic"/>
            </a:endParaRPr>
          </a:p>
          <a:p>
            <a:pPr marL="0" indent="0">
              <a:lnSpc>
                <a:spcPct val="90000"/>
              </a:lnSpc>
            </a:pPr>
            <a:r>
              <a:rPr lang="en-US" sz="3200" dirty="0">
                <a:latin typeface="Century Gothic"/>
              </a:rPr>
              <a:t>And since each unit of the variable input must be paid for, the 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cost per additional unit of output also rises.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73780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pc="0" dirty="0"/>
              <a:t>AVERAGE COST</a:t>
            </a:r>
            <a:endParaRPr lang="en-US" b="0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7150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Average total cost </a:t>
            </a:r>
            <a:r>
              <a:rPr lang="en-US" dirty="0"/>
              <a:t>(often referred to simply as average cost) = total cost per unit of output produced</a:t>
            </a:r>
          </a:p>
          <a:p>
            <a:pPr algn="ctr"/>
            <a:r>
              <a:rPr lang="en-US" dirty="0"/>
              <a:t>ATC = TC/Q </a:t>
            </a:r>
          </a:p>
          <a:p>
            <a:r>
              <a:rPr lang="en-US" i="1" dirty="0">
                <a:solidFill>
                  <a:schemeClr val="accent2"/>
                </a:solidFill>
              </a:rPr>
              <a:t>Average fixed cost </a:t>
            </a:r>
            <a:r>
              <a:rPr lang="en-US" dirty="0"/>
              <a:t>= fixed cost per unit of output produced</a:t>
            </a:r>
          </a:p>
          <a:p>
            <a:pPr algn="ctr"/>
            <a:r>
              <a:rPr lang="en-US" dirty="0"/>
              <a:t>AFC = FC/Q</a:t>
            </a:r>
          </a:p>
          <a:p>
            <a:r>
              <a:rPr lang="en-US" i="1" dirty="0">
                <a:solidFill>
                  <a:schemeClr val="accent2"/>
                </a:solidFill>
              </a:rPr>
              <a:t>Average variable cost </a:t>
            </a:r>
            <a:r>
              <a:rPr lang="en-US" dirty="0"/>
              <a:t>= variable cost per unit of output produced</a:t>
            </a:r>
          </a:p>
          <a:p>
            <a:pPr algn="ctr"/>
            <a:r>
              <a:rPr lang="en-US" dirty="0"/>
              <a:t>AVC = VC/Q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69465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pc="0" dirty="0"/>
              <a:t>AVERAGE TOTAL COST CURVE</a:t>
            </a:r>
            <a:endParaRPr lang="en-US" b="0" spc="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33363" indent="-233363"/>
            <a:r>
              <a:rPr lang="en-US" dirty="0"/>
              <a:t>Increasing output has two opposing effects on average total cost:</a:t>
            </a:r>
          </a:p>
          <a:p>
            <a:pPr marL="690563" lvl="1" indent="-233363"/>
            <a:r>
              <a:rPr lang="en-US" sz="3200" b="1" i="1" dirty="0">
                <a:solidFill>
                  <a:srgbClr val="990033"/>
                </a:solidFill>
              </a:rPr>
              <a:t>The spreading effect</a:t>
            </a:r>
            <a:r>
              <a:rPr lang="en-US" sz="3200" dirty="0">
                <a:solidFill>
                  <a:srgbClr val="990033"/>
                </a:solidFill>
              </a:rPr>
              <a:t>: </a:t>
            </a:r>
            <a:r>
              <a:rPr lang="en-US" sz="3200" dirty="0"/>
              <a:t>The larger the output, the more output over which </a:t>
            </a:r>
            <a:r>
              <a:rPr lang="en-US" sz="3200" dirty="0">
                <a:solidFill>
                  <a:srgbClr val="0070C0"/>
                </a:solidFill>
              </a:rPr>
              <a:t>fixed cost is spread,</a:t>
            </a:r>
            <a:r>
              <a:rPr lang="en-US" sz="3200" dirty="0"/>
              <a:t> leading to lower average fixed cost.</a:t>
            </a:r>
          </a:p>
          <a:p>
            <a:pPr marL="690563" lvl="1" indent="-233363"/>
            <a:r>
              <a:rPr lang="en-US" sz="3200" i="1" dirty="0">
                <a:solidFill>
                  <a:srgbClr val="990033"/>
                </a:solidFill>
              </a:rPr>
              <a:t>The diminishing returns effect: </a:t>
            </a:r>
            <a:r>
              <a:rPr lang="en-US" sz="3200" dirty="0"/>
              <a:t>The larger the output, the </a:t>
            </a:r>
            <a:r>
              <a:rPr lang="en-US" sz="3200" dirty="0">
                <a:solidFill>
                  <a:srgbClr val="0070C0"/>
                </a:solidFill>
              </a:rPr>
              <a:t>more variable input required to produce additional units, </a:t>
            </a:r>
            <a:r>
              <a:rPr lang="en-US" sz="3200" dirty="0"/>
              <a:t>which leads to higher average variable cost.</a:t>
            </a:r>
          </a:p>
          <a:p>
            <a:pPr marL="233363" indent="-233363"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9701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OUTLINE</a:t>
            </a:r>
            <a:endParaRPr lang="en-US" b="0" spc="0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importance of the firm’s production function, the relationship between quantity of inputs and quantity of output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various types of costs a firm faces and how they generate the firm’s marginal and average cost curves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Why a firm’s costs may differ in the short run versus the long run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the firm’s technology of production can generate increasing returns to scale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45194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4000" spc="0" dirty="0"/>
              <a:t>AVERAGE COSTS FOR SELENA’S GOURMET SALSAS</a:t>
            </a:r>
            <a:endParaRPr lang="en-US" sz="4000" b="0" spc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538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28244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4000" spc="0" dirty="0"/>
              <a:t>AVERAGE TOTAL COST CURVE FOR SELENA’S GOURMET SALSAS</a:t>
            </a:r>
            <a:endParaRPr lang="en-US" sz="4000" b="0" spc="0" dirty="0"/>
          </a:p>
        </p:txBody>
      </p:sp>
      <p:sp>
        <p:nvSpPr>
          <p:cNvPr id="286725" name="Freeform 5"/>
          <p:cNvSpPr>
            <a:spLocks/>
          </p:cNvSpPr>
          <p:nvPr/>
        </p:nvSpPr>
        <p:spPr bwMode="auto">
          <a:xfrm>
            <a:off x="2597150" y="2438400"/>
            <a:ext cx="4371975" cy="1404938"/>
          </a:xfrm>
          <a:custGeom>
            <a:avLst/>
            <a:gdLst>
              <a:gd name="T0" fmla="*/ 0 w 867"/>
              <a:gd name="T1" fmla="*/ 44 h 270"/>
              <a:gd name="T2" fmla="*/ 235 w 867"/>
              <a:gd name="T3" fmla="*/ 239 h 270"/>
              <a:gd name="T4" fmla="*/ 867 w 867"/>
              <a:gd name="T5" fmla="*/ 0 h 270"/>
              <a:gd name="T6" fmla="*/ 0 60000 65536"/>
              <a:gd name="T7" fmla="*/ 0 60000 65536"/>
              <a:gd name="T8" fmla="*/ 0 60000 65536"/>
              <a:gd name="T9" fmla="*/ 0 w 867"/>
              <a:gd name="T10" fmla="*/ 0 h 270"/>
              <a:gd name="T11" fmla="*/ 867 w 867"/>
              <a:gd name="T12" fmla="*/ 270 h 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7" h="270">
                <a:moveTo>
                  <a:pt x="0" y="44"/>
                </a:moveTo>
                <a:cubicBezTo>
                  <a:pt x="0" y="44"/>
                  <a:pt x="22" y="270"/>
                  <a:pt x="235" y="239"/>
                </a:cubicBezTo>
                <a:cubicBezTo>
                  <a:pt x="451" y="207"/>
                  <a:pt x="867" y="0"/>
                  <a:pt x="867" y="0"/>
                </a:cubicBezTo>
              </a:path>
            </a:pathLst>
          </a:custGeom>
          <a:noFill/>
          <a:ln w="31750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5343525" y="2132013"/>
            <a:ext cx="209004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Average total cost, </a:t>
            </a:r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ATC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3440113" y="3382963"/>
            <a:ext cx="1940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M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>
            <a:off x="2108200" y="2246313"/>
            <a:ext cx="1206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29" name="Line 9"/>
          <p:cNvSpPr>
            <a:spLocks noChangeShapeType="1"/>
          </p:cNvSpPr>
          <p:nvPr/>
        </p:nvSpPr>
        <p:spPr bwMode="auto">
          <a:xfrm>
            <a:off x="2108200" y="2668588"/>
            <a:ext cx="1206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30" name="Line 10"/>
          <p:cNvSpPr>
            <a:spLocks noChangeShapeType="1"/>
          </p:cNvSpPr>
          <p:nvPr/>
        </p:nvSpPr>
        <p:spPr bwMode="auto">
          <a:xfrm>
            <a:off x="2108200" y="3094038"/>
            <a:ext cx="1206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31" name="Line 11"/>
          <p:cNvSpPr>
            <a:spLocks noChangeShapeType="1"/>
          </p:cNvSpPr>
          <p:nvPr/>
        </p:nvSpPr>
        <p:spPr bwMode="auto">
          <a:xfrm>
            <a:off x="2108200" y="3519488"/>
            <a:ext cx="1206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32" name="Line 12"/>
          <p:cNvSpPr>
            <a:spLocks noChangeShapeType="1"/>
          </p:cNvSpPr>
          <p:nvPr/>
        </p:nvSpPr>
        <p:spPr bwMode="auto">
          <a:xfrm>
            <a:off x="2108200" y="3941763"/>
            <a:ext cx="1206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33" name="Line 13"/>
          <p:cNvSpPr>
            <a:spLocks noChangeShapeType="1"/>
          </p:cNvSpPr>
          <p:nvPr/>
        </p:nvSpPr>
        <p:spPr bwMode="auto">
          <a:xfrm>
            <a:off x="2108200" y="4367213"/>
            <a:ext cx="1206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34" name="Line 14"/>
          <p:cNvSpPr>
            <a:spLocks noChangeShapeType="1"/>
          </p:cNvSpPr>
          <p:nvPr/>
        </p:nvSpPr>
        <p:spPr bwMode="auto">
          <a:xfrm>
            <a:off x="2108200" y="4795838"/>
            <a:ext cx="1206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35" name="Line 15"/>
          <p:cNvSpPr>
            <a:spLocks noChangeShapeType="1"/>
          </p:cNvSpPr>
          <p:nvPr/>
        </p:nvSpPr>
        <p:spPr bwMode="auto">
          <a:xfrm flipV="1">
            <a:off x="6969125" y="5092700"/>
            <a:ext cx="0" cy="1222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36" name="Line 16"/>
          <p:cNvSpPr>
            <a:spLocks noChangeShapeType="1"/>
          </p:cNvSpPr>
          <p:nvPr/>
        </p:nvSpPr>
        <p:spPr bwMode="auto">
          <a:xfrm flipV="1">
            <a:off x="6486525" y="5092700"/>
            <a:ext cx="0" cy="1222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37" name="Line 17"/>
          <p:cNvSpPr>
            <a:spLocks noChangeShapeType="1"/>
          </p:cNvSpPr>
          <p:nvPr/>
        </p:nvSpPr>
        <p:spPr bwMode="auto">
          <a:xfrm flipV="1">
            <a:off x="5997575" y="5092700"/>
            <a:ext cx="0" cy="1222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38" name="Line 18"/>
          <p:cNvSpPr>
            <a:spLocks noChangeShapeType="1"/>
          </p:cNvSpPr>
          <p:nvPr/>
        </p:nvSpPr>
        <p:spPr bwMode="auto">
          <a:xfrm flipV="1">
            <a:off x="5511800" y="5092700"/>
            <a:ext cx="0" cy="1222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39" name="Line 19"/>
          <p:cNvSpPr>
            <a:spLocks noChangeShapeType="1"/>
          </p:cNvSpPr>
          <p:nvPr/>
        </p:nvSpPr>
        <p:spPr bwMode="auto">
          <a:xfrm flipV="1">
            <a:off x="5027613" y="5092700"/>
            <a:ext cx="0" cy="1222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40" name="Line 20"/>
          <p:cNvSpPr>
            <a:spLocks noChangeShapeType="1"/>
          </p:cNvSpPr>
          <p:nvPr/>
        </p:nvSpPr>
        <p:spPr bwMode="auto">
          <a:xfrm flipV="1">
            <a:off x="4538663" y="5092700"/>
            <a:ext cx="0" cy="1222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41" name="Line 21"/>
          <p:cNvSpPr>
            <a:spLocks noChangeShapeType="1"/>
          </p:cNvSpPr>
          <p:nvPr/>
        </p:nvSpPr>
        <p:spPr bwMode="auto">
          <a:xfrm flipV="1">
            <a:off x="4056063" y="5092700"/>
            <a:ext cx="0" cy="1222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42" name="Line 22"/>
          <p:cNvSpPr>
            <a:spLocks noChangeShapeType="1"/>
          </p:cNvSpPr>
          <p:nvPr/>
        </p:nvSpPr>
        <p:spPr bwMode="auto">
          <a:xfrm flipV="1">
            <a:off x="3565525" y="5092700"/>
            <a:ext cx="0" cy="1222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43" name="Line 23"/>
          <p:cNvSpPr>
            <a:spLocks noChangeShapeType="1"/>
          </p:cNvSpPr>
          <p:nvPr/>
        </p:nvSpPr>
        <p:spPr bwMode="auto">
          <a:xfrm flipV="1">
            <a:off x="3081338" y="5092700"/>
            <a:ext cx="0" cy="1222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44" name="Line 24"/>
          <p:cNvSpPr>
            <a:spLocks noChangeShapeType="1"/>
          </p:cNvSpPr>
          <p:nvPr/>
        </p:nvSpPr>
        <p:spPr bwMode="auto">
          <a:xfrm flipV="1">
            <a:off x="2597150" y="5092700"/>
            <a:ext cx="0" cy="1222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45" name="Rectangle 25"/>
          <p:cNvSpPr>
            <a:spLocks noChangeArrowheads="1"/>
          </p:cNvSpPr>
          <p:nvPr/>
        </p:nvSpPr>
        <p:spPr bwMode="auto">
          <a:xfrm>
            <a:off x="5464175" y="52435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7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46" name="Rectangle 26"/>
          <p:cNvSpPr>
            <a:spLocks noChangeArrowheads="1"/>
          </p:cNvSpPr>
          <p:nvPr/>
        </p:nvSpPr>
        <p:spPr bwMode="auto">
          <a:xfrm>
            <a:off x="5951538" y="52435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8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47" name="Rectangle 27"/>
          <p:cNvSpPr>
            <a:spLocks noChangeArrowheads="1"/>
          </p:cNvSpPr>
          <p:nvPr/>
        </p:nvSpPr>
        <p:spPr bwMode="auto">
          <a:xfrm>
            <a:off x="6437313" y="52435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9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48" name="Rectangle 28"/>
          <p:cNvSpPr>
            <a:spLocks noChangeArrowheads="1"/>
          </p:cNvSpPr>
          <p:nvPr/>
        </p:nvSpPr>
        <p:spPr bwMode="auto">
          <a:xfrm>
            <a:off x="6875463" y="5243513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10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49" name="Rectangle 29"/>
          <p:cNvSpPr>
            <a:spLocks noChangeArrowheads="1"/>
          </p:cNvSpPr>
          <p:nvPr/>
        </p:nvSpPr>
        <p:spPr bwMode="auto">
          <a:xfrm>
            <a:off x="4979988" y="52435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6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50" name="Rectangle 30"/>
          <p:cNvSpPr>
            <a:spLocks noChangeArrowheads="1"/>
          </p:cNvSpPr>
          <p:nvPr/>
        </p:nvSpPr>
        <p:spPr bwMode="auto">
          <a:xfrm>
            <a:off x="4494213" y="52435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5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51" name="Rectangle 31"/>
          <p:cNvSpPr>
            <a:spLocks noChangeArrowheads="1"/>
          </p:cNvSpPr>
          <p:nvPr/>
        </p:nvSpPr>
        <p:spPr bwMode="auto">
          <a:xfrm>
            <a:off x="4006850" y="52435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4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52" name="Rectangle 32"/>
          <p:cNvSpPr>
            <a:spLocks noChangeArrowheads="1"/>
          </p:cNvSpPr>
          <p:nvPr/>
        </p:nvSpPr>
        <p:spPr bwMode="auto">
          <a:xfrm>
            <a:off x="3521075" y="52435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3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53" name="Rectangle 33"/>
          <p:cNvSpPr>
            <a:spLocks noChangeArrowheads="1"/>
          </p:cNvSpPr>
          <p:nvPr/>
        </p:nvSpPr>
        <p:spPr bwMode="auto">
          <a:xfrm>
            <a:off x="3035300" y="52435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2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54" name="Rectangle 34"/>
          <p:cNvSpPr>
            <a:spLocks noChangeArrowheads="1"/>
          </p:cNvSpPr>
          <p:nvPr/>
        </p:nvSpPr>
        <p:spPr bwMode="auto">
          <a:xfrm>
            <a:off x="2551113" y="52435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55" name="Rectangle 35"/>
          <p:cNvSpPr>
            <a:spLocks noChangeArrowheads="1"/>
          </p:cNvSpPr>
          <p:nvPr/>
        </p:nvSpPr>
        <p:spPr bwMode="auto">
          <a:xfrm>
            <a:off x="1939925" y="52435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0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56" name="Rectangle 36"/>
          <p:cNvSpPr>
            <a:spLocks noChangeArrowheads="1"/>
          </p:cNvSpPr>
          <p:nvPr/>
        </p:nvSpPr>
        <p:spPr bwMode="auto">
          <a:xfrm>
            <a:off x="1655763" y="2125663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$140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57" name="Rectangle 37"/>
          <p:cNvSpPr>
            <a:spLocks noChangeArrowheads="1"/>
          </p:cNvSpPr>
          <p:nvPr/>
        </p:nvSpPr>
        <p:spPr bwMode="auto">
          <a:xfrm>
            <a:off x="1749425" y="2547938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120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58" name="Rectangle 38"/>
          <p:cNvSpPr>
            <a:spLocks noChangeArrowheads="1"/>
          </p:cNvSpPr>
          <p:nvPr/>
        </p:nvSpPr>
        <p:spPr bwMode="auto">
          <a:xfrm>
            <a:off x="1749425" y="2974975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100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59" name="Rectangle 39"/>
          <p:cNvSpPr>
            <a:spLocks noChangeArrowheads="1"/>
          </p:cNvSpPr>
          <p:nvPr/>
        </p:nvSpPr>
        <p:spPr bwMode="auto">
          <a:xfrm>
            <a:off x="1841500" y="3398838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80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60" name="Rectangle 40"/>
          <p:cNvSpPr>
            <a:spLocks noChangeArrowheads="1"/>
          </p:cNvSpPr>
          <p:nvPr/>
        </p:nvSpPr>
        <p:spPr bwMode="auto">
          <a:xfrm>
            <a:off x="1841500" y="3822700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60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61" name="Rectangle 41"/>
          <p:cNvSpPr>
            <a:spLocks noChangeArrowheads="1"/>
          </p:cNvSpPr>
          <p:nvPr/>
        </p:nvSpPr>
        <p:spPr bwMode="auto">
          <a:xfrm>
            <a:off x="1841500" y="4248150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40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62" name="Rectangle 42"/>
          <p:cNvSpPr>
            <a:spLocks noChangeArrowheads="1"/>
          </p:cNvSpPr>
          <p:nvPr/>
        </p:nvSpPr>
        <p:spPr bwMode="auto">
          <a:xfrm>
            <a:off x="1841500" y="4672013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20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63" name="Freeform 43"/>
          <p:cNvSpPr>
            <a:spLocks/>
          </p:cNvSpPr>
          <p:nvPr/>
        </p:nvSpPr>
        <p:spPr bwMode="auto">
          <a:xfrm>
            <a:off x="2108200" y="1428750"/>
            <a:ext cx="5164138" cy="3786188"/>
          </a:xfrm>
          <a:custGeom>
            <a:avLst/>
            <a:gdLst>
              <a:gd name="T0" fmla="*/ 2639 w 2639"/>
              <a:gd name="T1" fmla="*/ 1876 h 1876"/>
              <a:gd name="T2" fmla="*/ 0 w 2639"/>
              <a:gd name="T3" fmla="*/ 1876 h 1876"/>
              <a:gd name="T4" fmla="*/ 0 w 2639"/>
              <a:gd name="T5" fmla="*/ 0 h 1876"/>
              <a:gd name="T6" fmla="*/ 0 60000 65536"/>
              <a:gd name="T7" fmla="*/ 0 60000 65536"/>
              <a:gd name="T8" fmla="*/ 0 60000 65536"/>
              <a:gd name="T9" fmla="*/ 0 w 2639"/>
              <a:gd name="T10" fmla="*/ 0 h 1876"/>
              <a:gd name="T11" fmla="*/ 2639 w 2639"/>
              <a:gd name="T12" fmla="*/ 1876 h 18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39" h="1876">
                <a:moveTo>
                  <a:pt x="2639" y="1876"/>
                </a:moveTo>
                <a:lnTo>
                  <a:pt x="0" y="187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64" name="Oval 44"/>
          <p:cNvSpPr>
            <a:spLocks noChangeArrowheads="1"/>
          </p:cNvSpPr>
          <p:nvPr/>
        </p:nvSpPr>
        <p:spPr bwMode="auto">
          <a:xfrm>
            <a:off x="2546350" y="2616200"/>
            <a:ext cx="101600" cy="1031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65" name="Oval 45"/>
          <p:cNvSpPr>
            <a:spLocks noChangeArrowheads="1"/>
          </p:cNvSpPr>
          <p:nvPr/>
        </p:nvSpPr>
        <p:spPr bwMode="auto">
          <a:xfrm>
            <a:off x="3032125" y="3503613"/>
            <a:ext cx="100013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66" name="Oval 46"/>
          <p:cNvSpPr>
            <a:spLocks noChangeArrowheads="1"/>
          </p:cNvSpPr>
          <p:nvPr/>
        </p:nvSpPr>
        <p:spPr bwMode="auto">
          <a:xfrm>
            <a:off x="3514725" y="3641725"/>
            <a:ext cx="101600" cy="1031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67" name="Oval 47"/>
          <p:cNvSpPr>
            <a:spLocks noChangeArrowheads="1"/>
          </p:cNvSpPr>
          <p:nvPr/>
        </p:nvSpPr>
        <p:spPr bwMode="auto">
          <a:xfrm>
            <a:off x="4005263" y="3571875"/>
            <a:ext cx="98425" cy="1063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68" name="Oval 48"/>
          <p:cNvSpPr>
            <a:spLocks noChangeArrowheads="1"/>
          </p:cNvSpPr>
          <p:nvPr/>
        </p:nvSpPr>
        <p:spPr bwMode="auto">
          <a:xfrm>
            <a:off x="4487863" y="3430588"/>
            <a:ext cx="101600" cy="1063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69" name="Oval 49"/>
          <p:cNvSpPr>
            <a:spLocks noChangeArrowheads="1"/>
          </p:cNvSpPr>
          <p:nvPr/>
        </p:nvSpPr>
        <p:spPr bwMode="auto">
          <a:xfrm>
            <a:off x="4976813" y="3255963"/>
            <a:ext cx="101600" cy="1031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70" name="Oval 50"/>
          <p:cNvSpPr>
            <a:spLocks noChangeArrowheads="1"/>
          </p:cNvSpPr>
          <p:nvPr/>
        </p:nvSpPr>
        <p:spPr bwMode="auto">
          <a:xfrm>
            <a:off x="5462588" y="3062288"/>
            <a:ext cx="100012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71" name="Oval 51"/>
          <p:cNvSpPr>
            <a:spLocks noChangeArrowheads="1"/>
          </p:cNvSpPr>
          <p:nvPr/>
        </p:nvSpPr>
        <p:spPr bwMode="auto">
          <a:xfrm>
            <a:off x="5946775" y="2849563"/>
            <a:ext cx="98425" cy="1031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72" name="Oval 52"/>
          <p:cNvSpPr>
            <a:spLocks noChangeArrowheads="1"/>
          </p:cNvSpPr>
          <p:nvPr/>
        </p:nvSpPr>
        <p:spPr bwMode="auto">
          <a:xfrm>
            <a:off x="6435725" y="2625725"/>
            <a:ext cx="100013" cy="1031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73" name="Oval 53"/>
          <p:cNvSpPr>
            <a:spLocks noChangeArrowheads="1"/>
          </p:cNvSpPr>
          <p:nvPr/>
        </p:nvSpPr>
        <p:spPr bwMode="auto">
          <a:xfrm>
            <a:off x="6918325" y="2386013"/>
            <a:ext cx="101600" cy="1047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74" name="Line 54"/>
          <p:cNvSpPr>
            <a:spLocks noChangeShapeType="1"/>
          </p:cNvSpPr>
          <p:nvPr/>
        </p:nvSpPr>
        <p:spPr bwMode="auto">
          <a:xfrm flipV="1">
            <a:off x="3565525" y="2995613"/>
            <a:ext cx="503238" cy="692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75" name="Freeform 55"/>
          <p:cNvSpPr>
            <a:spLocks/>
          </p:cNvSpPr>
          <p:nvPr/>
        </p:nvSpPr>
        <p:spPr bwMode="auto">
          <a:xfrm>
            <a:off x="3722687" y="2312988"/>
            <a:ext cx="904875" cy="703262"/>
          </a:xfrm>
          <a:custGeom>
            <a:avLst/>
            <a:gdLst>
              <a:gd name="T0" fmla="*/ 160 w 160"/>
              <a:gd name="T1" fmla="*/ 119 h 135"/>
              <a:gd name="T2" fmla="*/ 144 w 160"/>
              <a:gd name="T3" fmla="*/ 135 h 135"/>
              <a:gd name="T4" fmla="*/ 16 w 160"/>
              <a:gd name="T5" fmla="*/ 135 h 135"/>
              <a:gd name="T6" fmla="*/ 0 w 160"/>
              <a:gd name="T7" fmla="*/ 119 h 135"/>
              <a:gd name="T8" fmla="*/ 0 w 160"/>
              <a:gd name="T9" fmla="*/ 16 h 135"/>
              <a:gd name="T10" fmla="*/ 16 w 160"/>
              <a:gd name="T11" fmla="*/ 0 h 135"/>
              <a:gd name="T12" fmla="*/ 144 w 160"/>
              <a:gd name="T13" fmla="*/ 0 h 135"/>
              <a:gd name="T14" fmla="*/ 160 w 160"/>
              <a:gd name="T15" fmla="*/ 16 h 135"/>
              <a:gd name="T16" fmla="*/ 160 w 160"/>
              <a:gd name="T17" fmla="*/ 119 h 1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0"/>
              <a:gd name="T28" fmla="*/ 0 h 135"/>
              <a:gd name="T29" fmla="*/ 160 w 160"/>
              <a:gd name="T30" fmla="*/ 135 h 1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0" h="135">
                <a:moveTo>
                  <a:pt x="160" y="119"/>
                </a:moveTo>
                <a:cubicBezTo>
                  <a:pt x="160" y="127"/>
                  <a:pt x="152" y="135"/>
                  <a:pt x="144" y="135"/>
                </a:cubicBezTo>
                <a:cubicBezTo>
                  <a:pt x="16" y="135"/>
                  <a:pt x="16" y="135"/>
                  <a:pt x="16" y="135"/>
                </a:cubicBezTo>
                <a:cubicBezTo>
                  <a:pt x="7" y="135"/>
                  <a:pt x="0" y="127"/>
                  <a:pt x="0" y="11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52" y="0"/>
                  <a:pt x="160" y="7"/>
                  <a:pt x="160" y="16"/>
                </a:cubicBezTo>
                <a:lnTo>
                  <a:pt x="160" y="119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76" name="Rectangle 56"/>
          <p:cNvSpPr>
            <a:spLocks noChangeArrowheads="1"/>
          </p:cNvSpPr>
          <p:nvPr/>
        </p:nvSpPr>
        <p:spPr bwMode="auto">
          <a:xfrm>
            <a:off x="3800475" y="2343150"/>
            <a:ext cx="836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Minimum average total cost</a:t>
            </a:r>
            <a:endParaRPr lang="en-US" altLang="ko-KR" sz="1400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77" name="Line 57"/>
          <p:cNvSpPr>
            <a:spLocks noChangeShapeType="1"/>
          </p:cNvSpPr>
          <p:nvPr/>
        </p:nvSpPr>
        <p:spPr bwMode="auto">
          <a:xfrm flipV="1">
            <a:off x="3570288" y="5511800"/>
            <a:ext cx="0" cy="2508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6778" name="Freeform 58"/>
          <p:cNvSpPr>
            <a:spLocks/>
          </p:cNvSpPr>
          <p:nvPr/>
        </p:nvSpPr>
        <p:spPr bwMode="auto">
          <a:xfrm>
            <a:off x="2667000" y="5791200"/>
            <a:ext cx="1960563" cy="307975"/>
          </a:xfrm>
          <a:custGeom>
            <a:avLst/>
            <a:gdLst>
              <a:gd name="T0" fmla="*/ 319 w 319"/>
              <a:gd name="T1" fmla="*/ 43 h 59"/>
              <a:gd name="T2" fmla="*/ 303 w 319"/>
              <a:gd name="T3" fmla="*/ 59 h 59"/>
              <a:gd name="T4" fmla="*/ 16 w 319"/>
              <a:gd name="T5" fmla="*/ 59 h 59"/>
              <a:gd name="T6" fmla="*/ 0 w 319"/>
              <a:gd name="T7" fmla="*/ 43 h 59"/>
              <a:gd name="T8" fmla="*/ 0 w 319"/>
              <a:gd name="T9" fmla="*/ 16 h 59"/>
              <a:gd name="T10" fmla="*/ 16 w 319"/>
              <a:gd name="T11" fmla="*/ 0 h 59"/>
              <a:gd name="T12" fmla="*/ 303 w 319"/>
              <a:gd name="T13" fmla="*/ 0 h 59"/>
              <a:gd name="T14" fmla="*/ 319 w 319"/>
              <a:gd name="T15" fmla="*/ 16 h 59"/>
              <a:gd name="T16" fmla="*/ 319 w 319"/>
              <a:gd name="T17" fmla="*/ 43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9"/>
              <a:gd name="T28" fmla="*/ 0 h 59"/>
              <a:gd name="T29" fmla="*/ 319 w 319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9" h="59">
                <a:moveTo>
                  <a:pt x="319" y="43"/>
                </a:moveTo>
                <a:cubicBezTo>
                  <a:pt x="319" y="51"/>
                  <a:pt x="312" y="59"/>
                  <a:pt x="303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7" y="59"/>
                  <a:pt x="0" y="51"/>
                  <a:pt x="0" y="4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303" y="0"/>
                  <a:pt x="303" y="0"/>
                  <a:pt x="303" y="0"/>
                </a:cubicBezTo>
                <a:cubicBezTo>
                  <a:pt x="312" y="0"/>
                  <a:pt x="319" y="7"/>
                  <a:pt x="319" y="16"/>
                </a:cubicBezTo>
                <a:lnTo>
                  <a:pt x="319" y="43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79" name="Rectangle 59"/>
          <p:cNvSpPr>
            <a:spLocks noChangeArrowheads="1"/>
          </p:cNvSpPr>
          <p:nvPr/>
        </p:nvSpPr>
        <p:spPr bwMode="auto">
          <a:xfrm>
            <a:off x="2743200" y="5841999"/>
            <a:ext cx="184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Minimum-cost output</a:t>
            </a:r>
            <a:endParaRPr lang="en-US" altLang="ko-KR" sz="1400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80" name="Rectangle 60"/>
          <p:cNvSpPr>
            <a:spLocks noChangeArrowheads="1"/>
          </p:cNvSpPr>
          <p:nvPr/>
        </p:nvSpPr>
        <p:spPr bwMode="auto">
          <a:xfrm>
            <a:off x="1443038" y="1419225"/>
            <a:ext cx="657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Cost of case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86781" name="Rectangle 61"/>
          <p:cNvSpPr>
            <a:spLocks noChangeArrowheads="1"/>
          </p:cNvSpPr>
          <p:nvPr/>
        </p:nvSpPr>
        <p:spPr bwMode="auto">
          <a:xfrm>
            <a:off x="5576888" y="5584825"/>
            <a:ext cx="21226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Quantity of salsa (cases)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3563938" y="3744913"/>
            <a:ext cx="0" cy="135572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794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4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5" grpId="0" animBg="1"/>
      <p:bldP spid="286726" grpId="0"/>
      <p:bldP spid="286727" grpId="0"/>
      <p:bldP spid="286764" grpId="0" animBg="1"/>
      <p:bldP spid="286765" grpId="0" animBg="1"/>
      <p:bldP spid="286766" grpId="0" animBg="1"/>
      <p:bldP spid="286767" grpId="0" animBg="1"/>
      <p:bldP spid="286768" grpId="0" animBg="1"/>
      <p:bldP spid="286769" grpId="0" animBg="1"/>
      <p:bldP spid="286770" grpId="0" animBg="1"/>
      <p:bldP spid="286771" grpId="0" animBg="1"/>
      <p:bldP spid="286772" grpId="0" animBg="1"/>
      <p:bldP spid="286773" grpId="0" animBg="1"/>
      <p:bldP spid="286774" grpId="0" animBg="1"/>
      <p:bldP spid="286775" grpId="0" animBg="1"/>
      <p:bldP spid="286776" grpId="0"/>
      <p:bldP spid="286777" grpId="0" animBg="1"/>
      <p:bldP spid="286778" grpId="0" animBg="1"/>
      <p:bldP spid="2867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4000" spc="0" dirty="0"/>
              <a:t>PUTTING THE FOUR COST CURVES TOGETHER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839200" cy="4648200"/>
          </a:xfrm>
        </p:spPr>
        <p:txBody>
          <a:bodyPr>
            <a:noAutofit/>
          </a:bodyPr>
          <a:lstStyle/>
          <a:p>
            <a:pPr marL="573088" indent="-457200">
              <a:buFont typeface="Wingdings" pitchFamily="2" charset="2"/>
              <a:buNone/>
            </a:pPr>
            <a:r>
              <a:rPr lang="en-US" sz="2800" dirty="0"/>
              <a:t>Note that:</a:t>
            </a:r>
          </a:p>
          <a:p>
            <a:pPr marL="630238" indent="-514350">
              <a:buClr>
                <a:srgbClr val="990033"/>
              </a:buClr>
              <a:buSzTx/>
              <a:buFont typeface="+mj-lt"/>
              <a:buAutoNum type="arabicPeriod"/>
            </a:pPr>
            <a:r>
              <a:rPr lang="en-US" sz="2800" dirty="0"/>
              <a:t>marginal cost is upward sloping because of  diminishing returns.</a:t>
            </a:r>
          </a:p>
          <a:p>
            <a:pPr marL="630238" indent="-514350">
              <a:buClr>
                <a:srgbClr val="990033"/>
              </a:buClr>
              <a:buSzTx/>
              <a:buFont typeface="+mj-lt"/>
              <a:buAutoNum type="arabicPeriod"/>
            </a:pPr>
            <a:r>
              <a:rPr lang="en-US" sz="2800" dirty="0"/>
              <a:t>Average variable cost also is upward sloping but is flatter than the marginal cost curve. </a:t>
            </a:r>
          </a:p>
          <a:p>
            <a:pPr marL="630238" indent="-514350">
              <a:buClr>
                <a:srgbClr val="990033"/>
              </a:buClr>
              <a:buSzTx/>
              <a:buFont typeface="+mj-lt"/>
              <a:buAutoNum type="arabicPeriod"/>
            </a:pPr>
            <a:r>
              <a:rPr lang="en-US" sz="2800" dirty="0"/>
              <a:t>Average fixed cost is downward sloping because of the spreading effect.</a:t>
            </a:r>
          </a:p>
          <a:p>
            <a:pPr marL="630238" indent="-514350">
              <a:buClr>
                <a:srgbClr val="990033"/>
              </a:buClr>
              <a:buSzTx/>
              <a:buFont typeface="+mj-lt"/>
              <a:buAutoNum type="arabicPeriod"/>
            </a:pPr>
            <a:r>
              <a:rPr lang="en-US" sz="2800" dirty="0"/>
              <a:t>The marginal cost curve intersects the average total cost curve from below, crossing it at its lowest point.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64003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Connector 111"/>
          <p:cNvCxnSpPr/>
          <p:nvPr/>
        </p:nvCxnSpPr>
        <p:spPr>
          <a:xfrm flipV="1">
            <a:off x="1353080" y="3936999"/>
            <a:ext cx="4234920" cy="1411605"/>
          </a:xfrm>
          <a:prstGeom prst="line">
            <a:avLst/>
          </a:prstGeom>
          <a:noFill/>
          <a:ln w="30163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3"/>
          <p:cNvCxnSpPr/>
          <p:nvPr/>
        </p:nvCxnSpPr>
        <p:spPr>
          <a:xfrm flipV="1">
            <a:off x="1075798" y="2506660"/>
            <a:ext cx="4300537" cy="2852738"/>
          </a:xfrm>
          <a:prstGeom prst="line">
            <a:avLst/>
          </a:prstGeom>
          <a:noFill/>
          <a:ln w="30163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8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4000" i="1" spc="0" dirty="0"/>
              <a:t>MC</a:t>
            </a:r>
            <a:r>
              <a:rPr lang="en-US" sz="4000" spc="0" dirty="0"/>
              <a:t> AND AVERAGE COST CURVES FOR SELENA’S GOURMET SALSAS</a:t>
            </a:r>
            <a:endParaRPr lang="en-US" sz="4000" b="0" spc="0" dirty="0"/>
          </a:p>
        </p:txBody>
      </p:sp>
      <p:sp>
        <p:nvSpPr>
          <p:cNvPr id="288782" name="Freeform 14"/>
          <p:cNvSpPr>
            <a:spLocks/>
          </p:cNvSpPr>
          <p:nvPr/>
        </p:nvSpPr>
        <p:spPr bwMode="auto">
          <a:xfrm>
            <a:off x="1025525" y="5318125"/>
            <a:ext cx="91440" cy="91440"/>
          </a:xfrm>
          <a:custGeom>
            <a:avLst/>
            <a:gdLst>
              <a:gd name="T0" fmla="*/ 20 w 20"/>
              <a:gd name="T1" fmla="*/ 10 h 21"/>
              <a:gd name="T2" fmla="*/ 11 w 20"/>
              <a:gd name="T3" fmla="*/ 20 h 21"/>
              <a:gd name="T4" fmla="*/ 0 w 20"/>
              <a:gd name="T5" fmla="*/ 11 h 21"/>
              <a:gd name="T6" fmla="*/ 9 w 20"/>
              <a:gd name="T7" fmla="*/ 0 h 21"/>
              <a:gd name="T8" fmla="*/ 20 w 20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20" y="10"/>
                </a:moveTo>
                <a:cubicBezTo>
                  <a:pt x="20" y="15"/>
                  <a:pt x="16" y="20"/>
                  <a:pt x="11" y="20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4" y="1"/>
                  <a:pt x="9" y="0"/>
                </a:cubicBezTo>
                <a:cubicBezTo>
                  <a:pt x="15" y="0"/>
                  <a:pt x="20" y="4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783" name="Freeform 15"/>
          <p:cNvSpPr>
            <a:spLocks/>
          </p:cNvSpPr>
          <p:nvPr/>
        </p:nvSpPr>
        <p:spPr bwMode="auto">
          <a:xfrm>
            <a:off x="1504950" y="4994275"/>
            <a:ext cx="91440" cy="91440"/>
          </a:xfrm>
          <a:custGeom>
            <a:avLst/>
            <a:gdLst>
              <a:gd name="T0" fmla="*/ 20 w 21"/>
              <a:gd name="T1" fmla="*/ 10 h 21"/>
              <a:gd name="T2" fmla="*/ 11 w 21"/>
              <a:gd name="T3" fmla="*/ 21 h 21"/>
              <a:gd name="T4" fmla="*/ 0 w 21"/>
              <a:gd name="T5" fmla="*/ 11 h 21"/>
              <a:gd name="T6" fmla="*/ 10 w 21"/>
              <a:gd name="T7" fmla="*/ 1 h 21"/>
              <a:gd name="T8" fmla="*/ 20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0" y="10"/>
                </a:moveTo>
                <a:cubicBezTo>
                  <a:pt x="21" y="15"/>
                  <a:pt x="17" y="20"/>
                  <a:pt x="11" y="21"/>
                </a:cubicBezTo>
                <a:cubicBezTo>
                  <a:pt x="6" y="21"/>
                  <a:pt x="1" y="17"/>
                  <a:pt x="0" y="11"/>
                </a:cubicBezTo>
                <a:cubicBezTo>
                  <a:pt x="0" y="6"/>
                  <a:pt x="4" y="1"/>
                  <a:pt x="10" y="1"/>
                </a:cubicBezTo>
                <a:cubicBezTo>
                  <a:pt x="15" y="0"/>
                  <a:pt x="20" y="4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784" name="Freeform 16"/>
          <p:cNvSpPr>
            <a:spLocks/>
          </p:cNvSpPr>
          <p:nvPr/>
        </p:nvSpPr>
        <p:spPr bwMode="auto">
          <a:xfrm>
            <a:off x="1982788" y="4679950"/>
            <a:ext cx="91440" cy="91440"/>
          </a:xfrm>
          <a:custGeom>
            <a:avLst/>
            <a:gdLst>
              <a:gd name="T0" fmla="*/ 21 w 21"/>
              <a:gd name="T1" fmla="*/ 9 h 20"/>
              <a:gd name="T2" fmla="*/ 12 w 21"/>
              <a:gd name="T3" fmla="*/ 20 h 20"/>
              <a:gd name="T4" fmla="*/ 1 w 21"/>
              <a:gd name="T5" fmla="*/ 11 h 20"/>
              <a:gd name="T6" fmla="*/ 10 w 21"/>
              <a:gd name="T7" fmla="*/ 0 h 20"/>
              <a:gd name="T8" fmla="*/ 21 w 21"/>
              <a:gd name="T9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0">
                <a:moveTo>
                  <a:pt x="21" y="9"/>
                </a:moveTo>
                <a:cubicBezTo>
                  <a:pt x="21" y="15"/>
                  <a:pt x="17" y="20"/>
                  <a:pt x="12" y="20"/>
                </a:cubicBezTo>
                <a:cubicBezTo>
                  <a:pt x="6" y="20"/>
                  <a:pt x="1" y="16"/>
                  <a:pt x="1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4"/>
                  <a:pt x="21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785" name="Freeform 17"/>
          <p:cNvSpPr>
            <a:spLocks/>
          </p:cNvSpPr>
          <p:nvPr/>
        </p:nvSpPr>
        <p:spPr bwMode="auto">
          <a:xfrm>
            <a:off x="2466975" y="4359275"/>
            <a:ext cx="91440" cy="91440"/>
          </a:xfrm>
          <a:custGeom>
            <a:avLst/>
            <a:gdLst>
              <a:gd name="T0" fmla="*/ 20 w 21"/>
              <a:gd name="T1" fmla="*/ 10 h 21"/>
              <a:gd name="T2" fmla="*/ 11 w 21"/>
              <a:gd name="T3" fmla="*/ 20 h 21"/>
              <a:gd name="T4" fmla="*/ 0 w 21"/>
              <a:gd name="T5" fmla="*/ 11 h 21"/>
              <a:gd name="T6" fmla="*/ 9 w 21"/>
              <a:gd name="T7" fmla="*/ 0 h 21"/>
              <a:gd name="T8" fmla="*/ 20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0" y="10"/>
                </a:moveTo>
                <a:cubicBezTo>
                  <a:pt x="21" y="15"/>
                  <a:pt x="16" y="20"/>
                  <a:pt x="11" y="20"/>
                </a:cubicBezTo>
                <a:cubicBezTo>
                  <a:pt x="5" y="21"/>
                  <a:pt x="1" y="17"/>
                  <a:pt x="0" y="11"/>
                </a:cubicBezTo>
                <a:cubicBezTo>
                  <a:pt x="0" y="6"/>
                  <a:pt x="4" y="1"/>
                  <a:pt x="9" y="0"/>
                </a:cubicBezTo>
                <a:cubicBezTo>
                  <a:pt x="15" y="0"/>
                  <a:pt x="20" y="4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786" name="Freeform 18"/>
          <p:cNvSpPr>
            <a:spLocks/>
          </p:cNvSpPr>
          <p:nvPr/>
        </p:nvSpPr>
        <p:spPr bwMode="auto">
          <a:xfrm>
            <a:off x="2944813" y="4035425"/>
            <a:ext cx="91440" cy="91440"/>
          </a:xfrm>
          <a:custGeom>
            <a:avLst/>
            <a:gdLst>
              <a:gd name="T0" fmla="*/ 21 w 21"/>
              <a:gd name="T1" fmla="*/ 10 h 21"/>
              <a:gd name="T2" fmla="*/ 11 w 21"/>
              <a:gd name="T3" fmla="*/ 21 h 21"/>
              <a:gd name="T4" fmla="*/ 1 w 21"/>
              <a:gd name="T5" fmla="*/ 11 h 21"/>
              <a:gd name="T6" fmla="*/ 10 w 21"/>
              <a:gd name="T7" fmla="*/ 1 h 21"/>
              <a:gd name="T8" fmla="*/ 21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1" y="10"/>
                </a:moveTo>
                <a:cubicBezTo>
                  <a:pt x="21" y="16"/>
                  <a:pt x="17" y="20"/>
                  <a:pt x="11" y="21"/>
                </a:cubicBezTo>
                <a:cubicBezTo>
                  <a:pt x="6" y="21"/>
                  <a:pt x="1" y="17"/>
                  <a:pt x="1" y="11"/>
                </a:cubicBezTo>
                <a:cubicBezTo>
                  <a:pt x="0" y="6"/>
                  <a:pt x="4" y="1"/>
                  <a:pt x="10" y="1"/>
                </a:cubicBezTo>
                <a:cubicBezTo>
                  <a:pt x="15" y="0"/>
                  <a:pt x="20" y="4"/>
                  <a:pt x="21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787" name="Freeform 19"/>
          <p:cNvSpPr>
            <a:spLocks/>
          </p:cNvSpPr>
          <p:nvPr/>
        </p:nvSpPr>
        <p:spPr bwMode="auto">
          <a:xfrm>
            <a:off x="3427413" y="3721100"/>
            <a:ext cx="91440" cy="91440"/>
          </a:xfrm>
          <a:custGeom>
            <a:avLst/>
            <a:gdLst>
              <a:gd name="T0" fmla="*/ 20 w 20"/>
              <a:gd name="T1" fmla="*/ 9 h 20"/>
              <a:gd name="T2" fmla="*/ 11 w 20"/>
              <a:gd name="T3" fmla="*/ 20 h 20"/>
              <a:gd name="T4" fmla="*/ 0 w 20"/>
              <a:gd name="T5" fmla="*/ 11 h 20"/>
              <a:gd name="T6" fmla="*/ 9 w 20"/>
              <a:gd name="T7" fmla="*/ 0 h 20"/>
              <a:gd name="T8" fmla="*/ 20 w 20"/>
              <a:gd name="T9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20" y="9"/>
                </a:moveTo>
                <a:cubicBezTo>
                  <a:pt x="20" y="15"/>
                  <a:pt x="16" y="20"/>
                  <a:pt x="11" y="20"/>
                </a:cubicBezTo>
                <a:cubicBezTo>
                  <a:pt x="5" y="20"/>
                  <a:pt x="0" y="16"/>
                  <a:pt x="0" y="11"/>
                </a:cubicBezTo>
                <a:cubicBezTo>
                  <a:pt x="0" y="5"/>
                  <a:pt x="4" y="1"/>
                  <a:pt x="9" y="0"/>
                </a:cubicBezTo>
                <a:cubicBezTo>
                  <a:pt x="15" y="0"/>
                  <a:pt x="19" y="4"/>
                  <a:pt x="20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788" name="Freeform 20"/>
          <p:cNvSpPr>
            <a:spLocks/>
          </p:cNvSpPr>
          <p:nvPr/>
        </p:nvSpPr>
        <p:spPr bwMode="auto">
          <a:xfrm>
            <a:off x="3903663" y="3398838"/>
            <a:ext cx="91440" cy="91440"/>
          </a:xfrm>
          <a:custGeom>
            <a:avLst/>
            <a:gdLst>
              <a:gd name="T0" fmla="*/ 20 w 21"/>
              <a:gd name="T1" fmla="*/ 10 h 21"/>
              <a:gd name="T2" fmla="*/ 11 w 21"/>
              <a:gd name="T3" fmla="*/ 20 h 21"/>
              <a:gd name="T4" fmla="*/ 0 w 21"/>
              <a:gd name="T5" fmla="*/ 11 h 21"/>
              <a:gd name="T6" fmla="*/ 10 w 21"/>
              <a:gd name="T7" fmla="*/ 0 h 21"/>
              <a:gd name="T8" fmla="*/ 20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0" y="10"/>
                </a:moveTo>
                <a:cubicBezTo>
                  <a:pt x="21" y="15"/>
                  <a:pt x="16" y="20"/>
                  <a:pt x="11" y="20"/>
                </a:cubicBezTo>
                <a:cubicBezTo>
                  <a:pt x="5" y="21"/>
                  <a:pt x="1" y="17"/>
                  <a:pt x="0" y="11"/>
                </a:cubicBezTo>
                <a:cubicBezTo>
                  <a:pt x="0" y="6"/>
                  <a:pt x="4" y="1"/>
                  <a:pt x="10" y="0"/>
                </a:cubicBezTo>
                <a:cubicBezTo>
                  <a:pt x="15" y="0"/>
                  <a:pt x="20" y="4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789" name="Freeform 21"/>
          <p:cNvSpPr>
            <a:spLocks/>
          </p:cNvSpPr>
          <p:nvPr/>
        </p:nvSpPr>
        <p:spPr bwMode="auto">
          <a:xfrm>
            <a:off x="4383088" y="3076575"/>
            <a:ext cx="91440" cy="91440"/>
          </a:xfrm>
          <a:custGeom>
            <a:avLst/>
            <a:gdLst>
              <a:gd name="T0" fmla="*/ 21 w 21"/>
              <a:gd name="T1" fmla="*/ 10 h 21"/>
              <a:gd name="T2" fmla="*/ 11 w 21"/>
              <a:gd name="T3" fmla="*/ 21 h 21"/>
              <a:gd name="T4" fmla="*/ 1 w 21"/>
              <a:gd name="T5" fmla="*/ 12 h 21"/>
              <a:gd name="T6" fmla="*/ 10 w 21"/>
              <a:gd name="T7" fmla="*/ 1 h 21"/>
              <a:gd name="T8" fmla="*/ 21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1" y="10"/>
                </a:moveTo>
                <a:cubicBezTo>
                  <a:pt x="21" y="16"/>
                  <a:pt x="17" y="20"/>
                  <a:pt x="11" y="21"/>
                </a:cubicBezTo>
                <a:cubicBezTo>
                  <a:pt x="6" y="21"/>
                  <a:pt x="1" y="17"/>
                  <a:pt x="1" y="12"/>
                </a:cubicBezTo>
                <a:cubicBezTo>
                  <a:pt x="0" y="6"/>
                  <a:pt x="4" y="1"/>
                  <a:pt x="10" y="1"/>
                </a:cubicBezTo>
                <a:cubicBezTo>
                  <a:pt x="15" y="0"/>
                  <a:pt x="20" y="5"/>
                  <a:pt x="21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790" name="Freeform 22"/>
          <p:cNvSpPr>
            <a:spLocks/>
          </p:cNvSpPr>
          <p:nvPr/>
        </p:nvSpPr>
        <p:spPr bwMode="auto">
          <a:xfrm>
            <a:off x="4865688" y="2760663"/>
            <a:ext cx="91440" cy="91440"/>
          </a:xfrm>
          <a:custGeom>
            <a:avLst/>
            <a:gdLst>
              <a:gd name="T0" fmla="*/ 20 w 20"/>
              <a:gd name="T1" fmla="*/ 9 h 21"/>
              <a:gd name="T2" fmla="*/ 11 w 20"/>
              <a:gd name="T3" fmla="*/ 20 h 21"/>
              <a:gd name="T4" fmla="*/ 0 w 20"/>
              <a:gd name="T5" fmla="*/ 11 h 21"/>
              <a:gd name="T6" fmla="*/ 9 w 20"/>
              <a:gd name="T7" fmla="*/ 0 h 21"/>
              <a:gd name="T8" fmla="*/ 20 w 20"/>
              <a:gd name="T9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20" y="9"/>
                </a:moveTo>
                <a:cubicBezTo>
                  <a:pt x="20" y="15"/>
                  <a:pt x="16" y="20"/>
                  <a:pt x="11" y="20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4" y="1"/>
                  <a:pt x="9" y="0"/>
                </a:cubicBezTo>
                <a:cubicBezTo>
                  <a:pt x="15" y="0"/>
                  <a:pt x="20" y="4"/>
                  <a:pt x="20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791" name="Freeform 23"/>
          <p:cNvSpPr>
            <a:spLocks/>
          </p:cNvSpPr>
          <p:nvPr/>
        </p:nvSpPr>
        <p:spPr bwMode="auto">
          <a:xfrm>
            <a:off x="5345113" y="2439988"/>
            <a:ext cx="91440" cy="91440"/>
          </a:xfrm>
          <a:custGeom>
            <a:avLst/>
            <a:gdLst>
              <a:gd name="T0" fmla="*/ 20 w 21"/>
              <a:gd name="T1" fmla="*/ 10 h 21"/>
              <a:gd name="T2" fmla="*/ 11 w 21"/>
              <a:gd name="T3" fmla="*/ 21 h 21"/>
              <a:gd name="T4" fmla="*/ 0 w 21"/>
              <a:gd name="T5" fmla="*/ 11 h 21"/>
              <a:gd name="T6" fmla="*/ 10 w 21"/>
              <a:gd name="T7" fmla="*/ 1 h 21"/>
              <a:gd name="T8" fmla="*/ 20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0" y="10"/>
                </a:moveTo>
                <a:cubicBezTo>
                  <a:pt x="21" y="15"/>
                  <a:pt x="17" y="20"/>
                  <a:pt x="11" y="21"/>
                </a:cubicBezTo>
                <a:cubicBezTo>
                  <a:pt x="6" y="21"/>
                  <a:pt x="1" y="17"/>
                  <a:pt x="0" y="11"/>
                </a:cubicBezTo>
                <a:cubicBezTo>
                  <a:pt x="0" y="6"/>
                  <a:pt x="4" y="1"/>
                  <a:pt x="10" y="1"/>
                </a:cubicBezTo>
                <a:cubicBezTo>
                  <a:pt x="15" y="0"/>
                  <a:pt x="20" y="4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792" name="Freeform 24"/>
          <p:cNvSpPr>
            <a:spLocks/>
          </p:cNvSpPr>
          <p:nvPr/>
        </p:nvSpPr>
        <p:spPr bwMode="auto">
          <a:xfrm>
            <a:off x="1319213" y="3790950"/>
            <a:ext cx="4319587" cy="846138"/>
          </a:xfrm>
          <a:custGeom>
            <a:avLst/>
            <a:gdLst>
              <a:gd name="T0" fmla="*/ 0 w 867"/>
              <a:gd name="T1" fmla="*/ 27 h 158"/>
              <a:gd name="T2" fmla="*/ 96 w 867"/>
              <a:gd name="T3" fmla="*/ 131 h 158"/>
              <a:gd name="T4" fmla="*/ 385 w 867"/>
              <a:gd name="T5" fmla="*/ 122 h 158"/>
              <a:gd name="T6" fmla="*/ 867 w 867"/>
              <a:gd name="T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7" h="158">
                <a:moveTo>
                  <a:pt x="0" y="27"/>
                </a:moveTo>
                <a:cubicBezTo>
                  <a:pt x="12" y="49"/>
                  <a:pt x="64" y="120"/>
                  <a:pt x="96" y="131"/>
                </a:cubicBezTo>
                <a:cubicBezTo>
                  <a:pt x="174" y="158"/>
                  <a:pt x="259" y="147"/>
                  <a:pt x="385" y="122"/>
                </a:cubicBezTo>
                <a:cubicBezTo>
                  <a:pt x="466" y="107"/>
                  <a:pt x="620" y="71"/>
                  <a:pt x="867" y="0"/>
                </a:cubicBezTo>
              </a:path>
            </a:pathLst>
          </a:custGeom>
          <a:noFill/>
          <a:ln w="30163" cap="flat">
            <a:solidFill>
              <a:srgbClr val="8C64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793" name="Freeform 25"/>
          <p:cNvSpPr>
            <a:spLocks/>
          </p:cNvSpPr>
          <p:nvPr/>
        </p:nvSpPr>
        <p:spPr bwMode="auto">
          <a:xfrm>
            <a:off x="1319213" y="4094163"/>
            <a:ext cx="4319587" cy="1293812"/>
          </a:xfrm>
          <a:custGeom>
            <a:avLst/>
            <a:gdLst>
              <a:gd name="T0" fmla="*/ 0 w 867"/>
              <a:gd name="T1" fmla="*/ 0 h 241"/>
              <a:gd name="T2" fmla="*/ 96 w 867"/>
              <a:gd name="T3" fmla="*/ 134 h 241"/>
              <a:gd name="T4" fmla="*/ 289 w 867"/>
              <a:gd name="T5" fmla="*/ 201 h 241"/>
              <a:gd name="T6" fmla="*/ 867 w 867"/>
              <a:gd name="T7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7" h="241">
                <a:moveTo>
                  <a:pt x="0" y="0"/>
                </a:moveTo>
                <a:cubicBezTo>
                  <a:pt x="0" y="0"/>
                  <a:pt x="38" y="88"/>
                  <a:pt x="96" y="134"/>
                </a:cubicBezTo>
                <a:cubicBezTo>
                  <a:pt x="132" y="162"/>
                  <a:pt x="204" y="185"/>
                  <a:pt x="289" y="201"/>
                </a:cubicBezTo>
                <a:cubicBezTo>
                  <a:pt x="466" y="234"/>
                  <a:pt x="867" y="241"/>
                  <a:pt x="867" y="241"/>
                </a:cubicBezTo>
              </a:path>
            </a:pathLst>
          </a:custGeom>
          <a:noFill/>
          <a:ln w="30163" cap="flat">
            <a:solidFill>
              <a:srgbClr val="C7C4E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794" name="Line 26"/>
          <p:cNvSpPr>
            <a:spLocks noChangeShapeType="1"/>
          </p:cNvSpPr>
          <p:nvPr/>
        </p:nvSpPr>
        <p:spPr bwMode="auto">
          <a:xfrm>
            <a:off x="836613" y="2203450"/>
            <a:ext cx="1206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795" name="Line 27"/>
          <p:cNvSpPr>
            <a:spLocks noChangeShapeType="1"/>
          </p:cNvSpPr>
          <p:nvPr/>
        </p:nvSpPr>
        <p:spPr bwMode="auto">
          <a:xfrm>
            <a:off x="836613" y="2867025"/>
            <a:ext cx="1206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796" name="Line 28"/>
          <p:cNvSpPr>
            <a:spLocks noChangeShapeType="1"/>
          </p:cNvSpPr>
          <p:nvPr/>
        </p:nvSpPr>
        <p:spPr bwMode="auto">
          <a:xfrm>
            <a:off x="836613" y="3533775"/>
            <a:ext cx="1206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797" name="Line 29"/>
          <p:cNvSpPr>
            <a:spLocks noChangeShapeType="1"/>
          </p:cNvSpPr>
          <p:nvPr/>
        </p:nvSpPr>
        <p:spPr bwMode="auto">
          <a:xfrm>
            <a:off x="836613" y="4202113"/>
            <a:ext cx="1206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798" name="Line 30"/>
          <p:cNvSpPr>
            <a:spLocks noChangeShapeType="1"/>
          </p:cNvSpPr>
          <p:nvPr/>
        </p:nvSpPr>
        <p:spPr bwMode="auto">
          <a:xfrm>
            <a:off x="836613" y="4865688"/>
            <a:ext cx="1206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799" name="Rectangle 31"/>
          <p:cNvSpPr>
            <a:spLocks noChangeArrowheads="1"/>
          </p:cNvSpPr>
          <p:nvPr/>
        </p:nvSpPr>
        <p:spPr bwMode="auto">
          <a:xfrm>
            <a:off x="388938" y="2087563"/>
            <a:ext cx="397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$250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88800" name="Rectangle 32"/>
          <p:cNvSpPr>
            <a:spLocks noChangeArrowheads="1"/>
          </p:cNvSpPr>
          <p:nvPr/>
        </p:nvSpPr>
        <p:spPr bwMode="auto">
          <a:xfrm>
            <a:off x="481013" y="2752725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200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88801" name="Rectangle 33"/>
          <p:cNvSpPr>
            <a:spLocks noChangeArrowheads="1"/>
          </p:cNvSpPr>
          <p:nvPr/>
        </p:nvSpPr>
        <p:spPr bwMode="auto">
          <a:xfrm>
            <a:off x="481013" y="3413125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150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88802" name="Rectangle 34"/>
          <p:cNvSpPr>
            <a:spLocks noChangeArrowheads="1"/>
          </p:cNvSpPr>
          <p:nvPr/>
        </p:nvSpPr>
        <p:spPr bwMode="auto">
          <a:xfrm>
            <a:off x="481013" y="4076700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100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88803" name="Rectangle 35"/>
          <p:cNvSpPr>
            <a:spLocks noChangeArrowheads="1"/>
          </p:cNvSpPr>
          <p:nvPr/>
        </p:nvSpPr>
        <p:spPr bwMode="auto">
          <a:xfrm>
            <a:off x="574675" y="4741863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50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88804" name="Freeform 36"/>
          <p:cNvSpPr>
            <a:spLocks/>
          </p:cNvSpPr>
          <p:nvPr/>
        </p:nvSpPr>
        <p:spPr bwMode="auto">
          <a:xfrm>
            <a:off x="836613" y="1452563"/>
            <a:ext cx="5380037" cy="4078287"/>
          </a:xfrm>
          <a:custGeom>
            <a:avLst/>
            <a:gdLst>
              <a:gd name="T0" fmla="*/ 2552 w 2552"/>
              <a:gd name="T1" fmla="*/ 1798 h 1798"/>
              <a:gd name="T2" fmla="*/ 0 w 2552"/>
              <a:gd name="T3" fmla="*/ 1798 h 1798"/>
              <a:gd name="T4" fmla="*/ 0 w 2552"/>
              <a:gd name="T5" fmla="*/ 0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52" h="1798">
                <a:moveTo>
                  <a:pt x="2552" y="1798"/>
                </a:moveTo>
                <a:lnTo>
                  <a:pt x="0" y="1798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15" name="Rectangle 47"/>
          <p:cNvSpPr>
            <a:spLocks noChangeArrowheads="1"/>
          </p:cNvSpPr>
          <p:nvPr/>
        </p:nvSpPr>
        <p:spPr bwMode="auto">
          <a:xfrm>
            <a:off x="4149725" y="5565775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7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88816" name="Rectangle 48"/>
          <p:cNvSpPr>
            <a:spLocks noChangeArrowheads="1"/>
          </p:cNvSpPr>
          <p:nvPr/>
        </p:nvSpPr>
        <p:spPr bwMode="auto">
          <a:xfrm>
            <a:off x="4629150" y="5565775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8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88817" name="Rectangle 49"/>
          <p:cNvSpPr>
            <a:spLocks noChangeArrowheads="1"/>
          </p:cNvSpPr>
          <p:nvPr/>
        </p:nvSpPr>
        <p:spPr bwMode="auto">
          <a:xfrm>
            <a:off x="5110163" y="5565775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9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88818" name="Rectangle 50"/>
          <p:cNvSpPr>
            <a:spLocks noChangeArrowheads="1"/>
          </p:cNvSpPr>
          <p:nvPr/>
        </p:nvSpPr>
        <p:spPr bwMode="auto">
          <a:xfrm>
            <a:off x="5545138" y="5565775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88819" name="Rectangle 51"/>
          <p:cNvSpPr>
            <a:spLocks noChangeArrowheads="1"/>
          </p:cNvSpPr>
          <p:nvPr/>
        </p:nvSpPr>
        <p:spPr bwMode="auto">
          <a:xfrm>
            <a:off x="3670300" y="5565775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6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88820" name="Rectangle 52"/>
          <p:cNvSpPr>
            <a:spLocks noChangeArrowheads="1"/>
          </p:cNvSpPr>
          <p:nvPr/>
        </p:nvSpPr>
        <p:spPr bwMode="auto">
          <a:xfrm>
            <a:off x="3190875" y="5565775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5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88821" name="Rectangle 53"/>
          <p:cNvSpPr>
            <a:spLocks noChangeArrowheads="1"/>
          </p:cNvSpPr>
          <p:nvPr/>
        </p:nvSpPr>
        <p:spPr bwMode="auto">
          <a:xfrm>
            <a:off x="2711450" y="5565775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4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88822" name="Rectangle 54"/>
          <p:cNvSpPr>
            <a:spLocks noChangeArrowheads="1"/>
          </p:cNvSpPr>
          <p:nvPr/>
        </p:nvSpPr>
        <p:spPr bwMode="auto">
          <a:xfrm>
            <a:off x="2230438" y="5565775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3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88823" name="Rectangle 55"/>
          <p:cNvSpPr>
            <a:spLocks noChangeArrowheads="1"/>
          </p:cNvSpPr>
          <p:nvPr/>
        </p:nvSpPr>
        <p:spPr bwMode="auto">
          <a:xfrm>
            <a:off x="1752600" y="5565775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88824" name="Rectangle 56"/>
          <p:cNvSpPr>
            <a:spLocks noChangeArrowheads="1"/>
          </p:cNvSpPr>
          <p:nvPr/>
        </p:nvSpPr>
        <p:spPr bwMode="auto">
          <a:xfrm>
            <a:off x="1271588" y="5565775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88826" name="Line 58"/>
          <p:cNvSpPr>
            <a:spLocks noChangeShapeType="1"/>
          </p:cNvSpPr>
          <p:nvPr/>
        </p:nvSpPr>
        <p:spPr bwMode="auto">
          <a:xfrm flipV="1">
            <a:off x="2276475" y="5805488"/>
            <a:ext cx="0" cy="2571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27" name="Freeform 59"/>
          <p:cNvSpPr>
            <a:spLocks/>
          </p:cNvSpPr>
          <p:nvPr/>
        </p:nvSpPr>
        <p:spPr bwMode="auto">
          <a:xfrm>
            <a:off x="1484313" y="6129338"/>
            <a:ext cx="1944688" cy="347662"/>
          </a:xfrm>
          <a:custGeom>
            <a:avLst/>
            <a:gdLst>
              <a:gd name="T0" fmla="*/ 319 w 319"/>
              <a:gd name="T1" fmla="*/ 42 h 58"/>
              <a:gd name="T2" fmla="*/ 303 w 319"/>
              <a:gd name="T3" fmla="*/ 58 h 58"/>
              <a:gd name="T4" fmla="*/ 16 w 319"/>
              <a:gd name="T5" fmla="*/ 58 h 58"/>
              <a:gd name="T6" fmla="*/ 0 w 319"/>
              <a:gd name="T7" fmla="*/ 42 h 58"/>
              <a:gd name="T8" fmla="*/ 0 w 319"/>
              <a:gd name="T9" fmla="*/ 16 h 58"/>
              <a:gd name="T10" fmla="*/ 16 w 319"/>
              <a:gd name="T11" fmla="*/ 0 h 58"/>
              <a:gd name="T12" fmla="*/ 303 w 319"/>
              <a:gd name="T13" fmla="*/ 0 h 58"/>
              <a:gd name="T14" fmla="*/ 319 w 319"/>
              <a:gd name="T15" fmla="*/ 16 h 58"/>
              <a:gd name="T16" fmla="*/ 319 w 319"/>
              <a:gd name="T17" fmla="*/ 4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9" h="58">
                <a:moveTo>
                  <a:pt x="319" y="42"/>
                </a:moveTo>
                <a:cubicBezTo>
                  <a:pt x="319" y="51"/>
                  <a:pt x="312" y="58"/>
                  <a:pt x="303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7" y="58"/>
                  <a:pt x="0" y="51"/>
                  <a:pt x="0" y="4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303" y="0"/>
                  <a:pt x="303" y="0"/>
                  <a:pt x="303" y="0"/>
                </a:cubicBezTo>
                <a:cubicBezTo>
                  <a:pt x="312" y="0"/>
                  <a:pt x="319" y="7"/>
                  <a:pt x="319" y="16"/>
                </a:cubicBezTo>
                <a:lnTo>
                  <a:pt x="319" y="42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28" name="Rectangle 60"/>
          <p:cNvSpPr>
            <a:spLocks noChangeArrowheads="1"/>
          </p:cNvSpPr>
          <p:nvPr/>
        </p:nvSpPr>
        <p:spPr bwMode="auto">
          <a:xfrm>
            <a:off x="668338" y="5565775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88838" name="Freeform 70"/>
          <p:cNvSpPr>
            <a:spLocks/>
          </p:cNvSpPr>
          <p:nvPr/>
        </p:nvSpPr>
        <p:spPr bwMode="auto">
          <a:xfrm>
            <a:off x="1271588" y="3883025"/>
            <a:ext cx="91440" cy="91440"/>
          </a:xfrm>
          <a:custGeom>
            <a:avLst/>
            <a:gdLst>
              <a:gd name="T0" fmla="*/ 20 w 20"/>
              <a:gd name="T1" fmla="*/ 9 h 20"/>
              <a:gd name="T2" fmla="*/ 11 w 20"/>
              <a:gd name="T3" fmla="*/ 20 h 20"/>
              <a:gd name="T4" fmla="*/ 0 w 20"/>
              <a:gd name="T5" fmla="*/ 11 h 20"/>
              <a:gd name="T6" fmla="*/ 9 w 20"/>
              <a:gd name="T7" fmla="*/ 0 h 20"/>
              <a:gd name="T8" fmla="*/ 20 w 20"/>
              <a:gd name="T9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20" y="9"/>
                </a:moveTo>
                <a:cubicBezTo>
                  <a:pt x="20" y="15"/>
                  <a:pt x="16" y="19"/>
                  <a:pt x="11" y="20"/>
                </a:cubicBezTo>
                <a:cubicBezTo>
                  <a:pt x="5" y="20"/>
                  <a:pt x="0" y="16"/>
                  <a:pt x="0" y="11"/>
                </a:cubicBezTo>
                <a:cubicBezTo>
                  <a:pt x="0" y="5"/>
                  <a:pt x="4" y="0"/>
                  <a:pt x="9" y="0"/>
                </a:cubicBezTo>
                <a:cubicBezTo>
                  <a:pt x="15" y="0"/>
                  <a:pt x="20" y="4"/>
                  <a:pt x="20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39" name="Freeform 71"/>
          <p:cNvSpPr>
            <a:spLocks/>
          </p:cNvSpPr>
          <p:nvPr/>
        </p:nvSpPr>
        <p:spPr bwMode="auto">
          <a:xfrm>
            <a:off x="1271588" y="4035425"/>
            <a:ext cx="91440" cy="91440"/>
          </a:xfrm>
          <a:custGeom>
            <a:avLst/>
            <a:gdLst>
              <a:gd name="T0" fmla="*/ 20 w 20"/>
              <a:gd name="T1" fmla="*/ 10 h 21"/>
              <a:gd name="T2" fmla="*/ 11 w 20"/>
              <a:gd name="T3" fmla="*/ 21 h 21"/>
              <a:gd name="T4" fmla="*/ 0 w 20"/>
              <a:gd name="T5" fmla="*/ 11 h 21"/>
              <a:gd name="T6" fmla="*/ 9 w 20"/>
              <a:gd name="T7" fmla="*/ 1 h 21"/>
              <a:gd name="T8" fmla="*/ 20 w 20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20" y="10"/>
                </a:moveTo>
                <a:cubicBezTo>
                  <a:pt x="20" y="16"/>
                  <a:pt x="16" y="20"/>
                  <a:pt x="11" y="21"/>
                </a:cubicBezTo>
                <a:cubicBezTo>
                  <a:pt x="5" y="21"/>
                  <a:pt x="0" y="17"/>
                  <a:pt x="0" y="11"/>
                </a:cubicBezTo>
                <a:cubicBezTo>
                  <a:pt x="0" y="6"/>
                  <a:pt x="4" y="1"/>
                  <a:pt x="9" y="1"/>
                </a:cubicBezTo>
                <a:cubicBezTo>
                  <a:pt x="15" y="0"/>
                  <a:pt x="20" y="4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40" name="Freeform 72"/>
          <p:cNvSpPr>
            <a:spLocks/>
          </p:cNvSpPr>
          <p:nvPr/>
        </p:nvSpPr>
        <p:spPr bwMode="auto">
          <a:xfrm>
            <a:off x="1271588" y="5318125"/>
            <a:ext cx="91440" cy="91440"/>
          </a:xfrm>
          <a:custGeom>
            <a:avLst/>
            <a:gdLst>
              <a:gd name="T0" fmla="*/ 20 w 20"/>
              <a:gd name="T1" fmla="*/ 10 h 21"/>
              <a:gd name="T2" fmla="*/ 11 w 20"/>
              <a:gd name="T3" fmla="*/ 20 h 21"/>
              <a:gd name="T4" fmla="*/ 0 w 20"/>
              <a:gd name="T5" fmla="*/ 11 h 21"/>
              <a:gd name="T6" fmla="*/ 9 w 20"/>
              <a:gd name="T7" fmla="*/ 0 h 21"/>
              <a:gd name="T8" fmla="*/ 20 w 20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20" y="10"/>
                </a:moveTo>
                <a:cubicBezTo>
                  <a:pt x="20" y="15"/>
                  <a:pt x="16" y="20"/>
                  <a:pt x="11" y="20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4" y="1"/>
                  <a:pt x="9" y="0"/>
                </a:cubicBezTo>
                <a:cubicBezTo>
                  <a:pt x="15" y="0"/>
                  <a:pt x="20" y="4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41" name="Freeform 73"/>
          <p:cNvSpPr>
            <a:spLocks/>
          </p:cNvSpPr>
          <p:nvPr/>
        </p:nvSpPr>
        <p:spPr bwMode="auto">
          <a:xfrm>
            <a:off x="1749425" y="5156200"/>
            <a:ext cx="91440" cy="91440"/>
          </a:xfrm>
          <a:custGeom>
            <a:avLst/>
            <a:gdLst>
              <a:gd name="T0" fmla="*/ 20 w 21"/>
              <a:gd name="T1" fmla="*/ 10 h 21"/>
              <a:gd name="T2" fmla="*/ 11 w 21"/>
              <a:gd name="T3" fmla="*/ 20 h 21"/>
              <a:gd name="T4" fmla="*/ 0 w 21"/>
              <a:gd name="T5" fmla="*/ 11 h 21"/>
              <a:gd name="T6" fmla="*/ 10 w 21"/>
              <a:gd name="T7" fmla="*/ 0 h 21"/>
              <a:gd name="T8" fmla="*/ 20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0" y="10"/>
                </a:moveTo>
                <a:cubicBezTo>
                  <a:pt x="21" y="15"/>
                  <a:pt x="17" y="20"/>
                  <a:pt x="11" y="20"/>
                </a:cubicBezTo>
                <a:cubicBezTo>
                  <a:pt x="6" y="21"/>
                  <a:pt x="1" y="17"/>
                  <a:pt x="0" y="11"/>
                </a:cubicBezTo>
                <a:cubicBezTo>
                  <a:pt x="0" y="6"/>
                  <a:pt x="4" y="1"/>
                  <a:pt x="10" y="0"/>
                </a:cubicBezTo>
                <a:cubicBezTo>
                  <a:pt x="15" y="0"/>
                  <a:pt x="20" y="4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42" name="Freeform 74"/>
          <p:cNvSpPr>
            <a:spLocks/>
          </p:cNvSpPr>
          <p:nvPr/>
        </p:nvSpPr>
        <p:spPr bwMode="auto">
          <a:xfrm>
            <a:off x="1749425" y="4760913"/>
            <a:ext cx="91440" cy="91440"/>
          </a:xfrm>
          <a:custGeom>
            <a:avLst/>
            <a:gdLst>
              <a:gd name="T0" fmla="*/ 20 w 21"/>
              <a:gd name="T1" fmla="*/ 9 h 20"/>
              <a:gd name="T2" fmla="*/ 11 w 21"/>
              <a:gd name="T3" fmla="*/ 20 h 20"/>
              <a:gd name="T4" fmla="*/ 0 w 21"/>
              <a:gd name="T5" fmla="*/ 11 h 20"/>
              <a:gd name="T6" fmla="*/ 10 w 21"/>
              <a:gd name="T7" fmla="*/ 0 h 20"/>
              <a:gd name="T8" fmla="*/ 20 w 21"/>
              <a:gd name="T9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0">
                <a:moveTo>
                  <a:pt x="20" y="9"/>
                </a:moveTo>
                <a:cubicBezTo>
                  <a:pt x="21" y="15"/>
                  <a:pt x="17" y="19"/>
                  <a:pt x="11" y="20"/>
                </a:cubicBezTo>
                <a:cubicBezTo>
                  <a:pt x="6" y="20"/>
                  <a:pt x="1" y="16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4"/>
                  <a:pt x="20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43" name="Freeform 75"/>
          <p:cNvSpPr>
            <a:spLocks/>
          </p:cNvSpPr>
          <p:nvPr/>
        </p:nvSpPr>
        <p:spPr bwMode="auto">
          <a:xfrm>
            <a:off x="1749425" y="4437063"/>
            <a:ext cx="91440" cy="91440"/>
          </a:xfrm>
          <a:custGeom>
            <a:avLst/>
            <a:gdLst>
              <a:gd name="T0" fmla="*/ 20 w 21"/>
              <a:gd name="T1" fmla="*/ 10 h 21"/>
              <a:gd name="T2" fmla="*/ 11 w 21"/>
              <a:gd name="T3" fmla="*/ 20 h 21"/>
              <a:gd name="T4" fmla="*/ 0 w 21"/>
              <a:gd name="T5" fmla="*/ 11 h 21"/>
              <a:gd name="T6" fmla="*/ 10 w 21"/>
              <a:gd name="T7" fmla="*/ 0 h 21"/>
              <a:gd name="T8" fmla="*/ 20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0" y="10"/>
                </a:moveTo>
                <a:cubicBezTo>
                  <a:pt x="21" y="15"/>
                  <a:pt x="17" y="20"/>
                  <a:pt x="11" y="20"/>
                </a:cubicBezTo>
                <a:cubicBezTo>
                  <a:pt x="6" y="21"/>
                  <a:pt x="1" y="16"/>
                  <a:pt x="0" y="11"/>
                </a:cubicBezTo>
                <a:cubicBezTo>
                  <a:pt x="0" y="5"/>
                  <a:pt x="4" y="1"/>
                  <a:pt x="10" y="0"/>
                </a:cubicBezTo>
                <a:cubicBezTo>
                  <a:pt x="15" y="0"/>
                  <a:pt x="20" y="4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44" name="Freeform 76"/>
          <p:cNvSpPr>
            <a:spLocks/>
          </p:cNvSpPr>
          <p:nvPr/>
        </p:nvSpPr>
        <p:spPr bwMode="auto">
          <a:xfrm>
            <a:off x="2227263" y="4518025"/>
            <a:ext cx="91440" cy="91440"/>
          </a:xfrm>
          <a:custGeom>
            <a:avLst/>
            <a:gdLst>
              <a:gd name="T0" fmla="*/ 20 w 20"/>
              <a:gd name="T1" fmla="*/ 9 h 21"/>
              <a:gd name="T2" fmla="*/ 11 w 20"/>
              <a:gd name="T3" fmla="*/ 20 h 21"/>
              <a:gd name="T4" fmla="*/ 0 w 20"/>
              <a:gd name="T5" fmla="*/ 11 h 21"/>
              <a:gd name="T6" fmla="*/ 9 w 20"/>
              <a:gd name="T7" fmla="*/ 0 h 21"/>
              <a:gd name="T8" fmla="*/ 20 w 20"/>
              <a:gd name="T9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20" y="9"/>
                </a:moveTo>
                <a:cubicBezTo>
                  <a:pt x="20" y="15"/>
                  <a:pt x="16" y="20"/>
                  <a:pt x="11" y="20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4" y="1"/>
                  <a:pt x="9" y="0"/>
                </a:cubicBezTo>
                <a:cubicBezTo>
                  <a:pt x="15" y="0"/>
                  <a:pt x="20" y="4"/>
                  <a:pt x="20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45" name="Freeform 77"/>
          <p:cNvSpPr>
            <a:spLocks/>
          </p:cNvSpPr>
          <p:nvPr/>
        </p:nvSpPr>
        <p:spPr bwMode="auto">
          <a:xfrm>
            <a:off x="2227263" y="4994275"/>
            <a:ext cx="91440" cy="91440"/>
          </a:xfrm>
          <a:custGeom>
            <a:avLst/>
            <a:gdLst>
              <a:gd name="T0" fmla="*/ 21 w 21"/>
              <a:gd name="T1" fmla="*/ 10 h 21"/>
              <a:gd name="T2" fmla="*/ 11 w 21"/>
              <a:gd name="T3" fmla="*/ 21 h 21"/>
              <a:gd name="T4" fmla="*/ 1 w 21"/>
              <a:gd name="T5" fmla="*/ 11 h 21"/>
              <a:gd name="T6" fmla="*/ 10 w 21"/>
              <a:gd name="T7" fmla="*/ 1 h 21"/>
              <a:gd name="T8" fmla="*/ 21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1" y="10"/>
                </a:moveTo>
                <a:cubicBezTo>
                  <a:pt x="21" y="15"/>
                  <a:pt x="17" y="20"/>
                  <a:pt x="11" y="21"/>
                </a:cubicBezTo>
                <a:cubicBezTo>
                  <a:pt x="6" y="21"/>
                  <a:pt x="1" y="17"/>
                  <a:pt x="1" y="11"/>
                </a:cubicBezTo>
                <a:cubicBezTo>
                  <a:pt x="0" y="6"/>
                  <a:pt x="4" y="1"/>
                  <a:pt x="10" y="1"/>
                </a:cubicBezTo>
                <a:cubicBezTo>
                  <a:pt x="15" y="0"/>
                  <a:pt x="20" y="4"/>
                  <a:pt x="21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46" name="Freeform 78"/>
          <p:cNvSpPr>
            <a:spLocks/>
          </p:cNvSpPr>
          <p:nvPr/>
        </p:nvSpPr>
        <p:spPr bwMode="auto">
          <a:xfrm>
            <a:off x="2711450" y="5118100"/>
            <a:ext cx="91440" cy="91440"/>
          </a:xfrm>
          <a:custGeom>
            <a:avLst/>
            <a:gdLst>
              <a:gd name="T0" fmla="*/ 20 w 20"/>
              <a:gd name="T1" fmla="*/ 9 h 20"/>
              <a:gd name="T2" fmla="*/ 11 w 20"/>
              <a:gd name="T3" fmla="*/ 20 h 20"/>
              <a:gd name="T4" fmla="*/ 0 w 20"/>
              <a:gd name="T5" fmla="*/ 11 h 20"/>
              <a:gd name="T6" fmla="*/ 9 w 20"/>
              <a:gd name="T7" fmla="*/ 0 h 20"/>
              <a:gd name="T8" fmla="*/ 20 w 20"/>
              <a:gd name="T9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20" y="9"/>
                </a:moveTo>
                <a:cubicBezTo>
                  <a:pt x="20" y="15"/>
                  <a:pt x="16" y="20"/>
                  <a:pt x="11" y="20"/>
                </a:cubicBezTo>
                <a:cubicBezTo>
                  <a:pt x="5" y="20"/>
                  <a:pt x="0" y="16"/>
                  <a:pt x="0" y="11"/>
                </a:cubicBezTo>
                <a:cubicBezTo>
                  <a:pt x="0" y="5"/>
                  <a:pt x="4" y="0"/>
                  <a:pt x="9" y="0"/>
                </a:cubicBezTo>
                <a:cubicBezTo>
                  <a:pt x="15" y="0"/>
                  <a:pt x="20" y="4"/>
                  <a:pt x="20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47" name="Freeform 79"/>
          <p:cNvSpPr>
            <a:spLocks/>
          </p:cNvSpPr>
          <p:nvPr/>
        </p:nvSpPr>
        <p:spPr bwMode="auto">
          <a:xfrm>
            <a:off x="2711450" y="4835525"/>
            <a:ext cx="91440" cy="91440"/>
          </a:xfrm>
          <a:custGeom>
            <a:avLst/>
            <a:gdLst>
              <a:gd name="T0" fmla="*/ 20 w 20"/>
              <a:gd name="T1" fmla="*/ 10 h 21"/>
              <a:gd name="T2" fmla="*/ 11 w 20"/>
              <a:gd name="T3" fmla="*/ 21 h 21"/>
              <a:gd name="T4" fmla="*/ 0 w 20"/>
              <a:gd name="T5" fmla="*/ 12 h 21"/>
              <a:gd name="T6" fmla="*/ 9 w 20"/>
              <a:gd name="T7" fmla="*/ 1 h 21"/>
              <a:gd name="T8" fmla="*/ 20 w 20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20" y="10"/>
                </a:moveTo>
                <a:cubicBezTo>
                  <a:pt x="20" y="16"/>
                  <a:pt x="16" y="20"/>
                  <a:pt x="11" y="21"/>
                </a:cubicBezTo>
                <a:cubicBezTo>
                  <a:pt x="5" y="21"/>
                  <a:pt x="0" y="17"/>
                  <a:pt x="0" y="12"/>
                </a:cubicBezTo>
                <a:cubicBezTo>
                  <a:pt x="0" y="6"/>
                  <a:pt x="4" y="1"/>
                  <a:pt x="9" y="1"/>
                </a:cubicBezTo>
                <a:cubicBezTo>
                  <a:pt x="15" y="0"/>
                  <a:pt x="20" y="5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48" name="Freeform 80"/>
          <p:cNvSpPr>
            <a:spLocks/>
          </p:cNvSpPr>
          <p:nvPr/>
        </p:nvSpPr>
        <p:spPr bwMode="auto">
          <a:xfrm>
            <a:off x="2711450" y="4476750"/>
            <a:ext cx="91440" cy="91440"/>
          </a:xfrm>
          <a:custGeom>
            <a:avLst/>
            <a:gdLst>
              <a:gd name="T0" fmla="*/ 20 w 20"/>
              <a:gd name="T1" fmla="*/ 10 h 21"/>
              <a:gd name="T2" fmla="*/ 11 w 20"/>
              <a:gd name="T3" fmla="*/ 21 h 21"/>
              <a:gd name="T4" fmla="*/ 0 w 20"/>
              <a:gd name="T5" fmla="*/ 11 h 21"/>
              <a:gd name="T6" fmla="*/ 9 w 20"/>
              <a:gd name="T7" fmla="*/ 1 h 21"/>
              <a:gd name="T8" fmla="*/ 20 w 20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20" y="10"/>
                </a:moveTo>
                <a:cubicBezTo>
                  <a:pt x="20" y="16"/>
                  <a:pt x="16" y="20"/>
                  <a:pt x="11" y="21"/>
                </a:cubicBezTo>
                <a:cubicBezTo>
                  <a:pt x="5" y="21"/>
                  <a:pt x="0" y="17"/>
                  <a:pt x="0" y="11"/>
                </a:cubicBezTo>
                <a:cubicBezTo>
                  <a:pt x="0" y="6"/>
                  <a:pt x="4" y="1"/>
                  <a:pt x="9" y="1"/>
                </a:cubicBezTo>
                <a:cubicBezTo>
                  <a:pt x="15" y="0"/>
                  <a:pt x="20" y="4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49" name="Freeform 81"/>
          <p:cNvSpPr>
            <a:spLocks/>
          </p:cNvSpPr>
          <p:nvPr/>
        </p:nvSpPr>
        <p:spPr bwMode="auto">
          <a:xfrm>
            <a:off x="3187700" y="4389438"/>
            <a:ext cx="91440" cy="91440"/>
          </a:xfrm>
          <a:custGeom>
            <a:avLst/>
            <a:gdLst>
              <a:gd name="T0" fmla="*/ 20 w 21"/>
              <a:gd name="T1" fmla="*/ 10 h 21"/>
              <a:gd name="T2" fmla="*/ 11 w 21"/>
              <a:gd name="T3" fmla="*/ 20 h 21"/>
              <a:gd name="T4" fmla="*/ 0 w 21"/>
              <a:gd name="T5" fmla="*/ 11 h 21"/>
              <a:gd name="T6" fmla="*/ 10 w 21"/>
              <a:gd name="T7" fmla="*/ 0 h 21"/>
              <a:gd name="T8" fmla="*/ 20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0" y="10"/>
                </a:moveTo>
                <a:cubicBezTo>
                  <a:pt x="21" y="15"/>
                  <a:pt x="17" y="20"/>
                  <a:pt x="11" y="20"/>
                </a:cubicBezTo>
                <a:cubicBezTo>
                  <a:pt x="6" y="21"/>
                  <a:pt x="1" y="17"/>
                  <a:pt x="0" y="11"/>
                </a:cubicBezTo>
                <a:cubicBezTo>
                  <a:pt x="0" y="6"/>
                  <a:pt x="4" y="1"/>
                  <a:pt x="10" y="0"/>
                </a:cubicBezTo>
                <a:cubicBezTo>
                  <a:pt x="15" y="0"/>
                  <a:pt x="20" y="4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50" name="Freeform 82"/>
          <p:cNvSpPr>
            <a:spLocks/>
          </p:cNvSpPr>
          <p:nvPr/>
        </p:nvSpPr>
        <p:spPr bwMode="auto">
          <a:xfrm>
            <a:off x="3187700" y="4679950"/>
            <a:ext cx="91440" cy="91440"/>
          </a:xfrm>
          <a:custGeom>
            <a:avLst/>
            <a:gdLst>
              <a:gd name="T0" fmla="*/ 20 w 21"/>
              <a:gd name="T1" fmla="*/ 9 h 20"/>
              <a:gd name="T2" fmla="*/ 11 w 21"/>
              <a:gd name="T3" fmla="*/ 20 h 20"/>
              <a:gd name="T4" fmla="*/ 0 w 21"/>
              <a:gd name="T5" fmla="*/ 11 h 20"/>
              <a:gd name="T6" fmla="*/ 10 w 21"/>
              <a:gd name="T7" fmla="*/ 0 h 20"/>
              <a:gd name="T8" fmla="*/ 20 w 21"/>
              <a:gd name="T9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0">
                <a:moveTo>
                  <a:pt x="20" y="9"/>
                </a:moveTo>
                <a:cubicBezTo>
                  <a:pt x="21" y="15"/>
                  <a:pt x="17" y="20"/>
                  <a:pt x="11" y="20"/>
                </a:cubicBezTo>
                <a:cubicBezTo>
                  <a:pt x="6" y="20"/>
                  <a:pt x="1" y="16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4"/>
                  <a:pt x="20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51" name="Freeform 83"/>
          <p:cNvSpPr>
            <a:spLocks/>
          </p:cNvSpPr>
          <p:nvPr/>
        </p:nvSpPr>
        <p:spPr bwMode="auto">
          <a:xfrm>
            <a:off x="3187700" y="5187950"/>
            <a:ext cx="91440" cy="91440"/>
          </a:xfrm>
          <a:custGeom>
            <a:avLst/>
            <a:gdLst>
              <a:gd name="T0" fmla="*/ 20 w 21"/>
              <a:gd name="T1" fmla="*/ 10 h 21"/>
              <a:gd name="T2" fmla="*/ 11 w 21"/>
              <a:gd name="T3" fmla="*/ 20 h 21"/>
              <a:gd name="T4" fmla="*/ 0 w 21"/>
              <a:gd name="T5" fmla="*/ 11 h 21"/>
              <a:gd name="T6" fmla="*/ 10 w 21"/>
              <a:gd name="T7" fmla="*/ 0 h 21"/>
              <a:gd name="T8" fmla="*/ 20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0" y="10"/>
                </a:moveTo>
                <a:cubicBezTo>
                  <a:pt x="21" y="15"/>
                  <a:pt x="17" y="20"/>
                  <a:pt x="11" y="20"/>
                </a:cubicBezTo>
                <a:cubicBezTo>
                  <a:pt x="6" y="21"/>
                  <a:pt x="1" y="17"/>
                  <a:pt x="0" y="11"/>
                </a:cubicBezTo>
                <a:cubicBezTo>
                  <a:pt x="0" y="6"/>
                  <a:pt x="4" y="1"/>
                  <a:pt x="10" y="0"/>
                </a:cubicBezTo>
                <a:cubicBezTo>
                  <a:pt x="15" y="0"/>
                  <a:pt x="20" y="4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52" name="Freeform 84"/>
          <p:cNvSpPr>
            <a:spLocks/>
          </p:cNvSpPr>
          <p:nvPr/>
        </p:nvSpPr>
        <p:spPr bwMode="auto">
          <a:xfrm>
            <a:off x="3665538" y="5237163"/>
            <a:ext cx="91440" cy="91440"/>
          </a:xfrm>
          <a:custGeom>
            <a:avLst/>
            <a:gdLst>
              <a:gd name="T0" fmla="*/ 21 w 21"/>
              <a:gd name="T1" fmla="*/ 10 h 21"/>
              <a:gd name="T2" fmla="*/ 12 w 21"/>
              <a:gd name="T3" fmla="*/ 20 h 21"/>
              <a:gd name="T4" fmla="*/ 1 w 21"/>
              <a:gd name="T5" fmla="*/ 11 h 21"/>
              <a:gd name="T6" fmla="*/ 10 w 21"/>
              <a:gd name="T7" fmla="*/ 0 h 21"/>
              <a:gd name="T8" fmla="*/ 21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1" y="10"/>
                </a:moveTo>
                <a:cubicBezTo>
                  <a:pt x="21" y="15"/>
                  <a:pt x="17" y="20"/>
                  <a:pt x="12" y="20"/>
                </a:cubicBezTo>
                <a:cubicBezTo>
                  <a:pt x="6" y="21"/>
                  <a:pt x="1" y="17"/>
                  <a:pt x="1" y="11"/>
                </a:cubicBezTo>
                <a:cubicBezTo>
                  <a:pt x="0" y="6"/>
                  <a:pt x="5" y="1"/>
                  <a:pt x="10" y="0"/>
                </a:cubicBezTo>
                <a:cubicBezTo>
                  <a:pt x="16" y="0"/>
                  <a:pt x="20" y="4"/>
                  <a:pt x="21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53" name="Freeform 85"/>
          <p:cNvSpPr>
            <a:spLocks/>
          </p:cNvSpPr>
          <p:nvPr/>
        </p:nvSpPr>
        <p:spPr bwMode="auto">
          <a:xfrm>
            <a:off x="3665538" y="4518025"/>
            <a:ext cx="91440" cy="91440"/>
          </a:xfrm>
          <a:custGeom>
            <a:avLst/>
            <a:gdLst>
              <a:gd name="T0" fmla="*/ 21 w 21"/>
              <a:gd name="T1" fmla="*/ 9 h 21"/>
              <a:gd name="T2" fmla="*/ 12 w 21"/>
              <a:gd name="T3" fmla="*/ 20 h 21"/>
              <a:gd name="T4" fmla="*/ 1 w 21"/>
              <a:gd name="T5" fmla="*/ 11 h 21"/>
              <a:gd name="T6" fmla="*/ 10 w 21"/>
              <a:gd name="T7" fmla="*/ 0 h 21"/>
              <a:gd name="T8" fmla="*/ 21 w 21"/>
              <a:gd name="T9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1" y="9"/>
                </a:moveTo>
                <a:cubicBezTo>
                  <a:pt x="21" y="15"/>
                  <a:pt x="17" y="20"/>
                  <a:pt x="12" y="20"/>
                </a:cubicBezTo>
                <a:cubicBezTo>
                  <a:pt x="6" y="21"/>
                  <a:pt x="1" y="16"/>
                  <a:pt x="1" y="11"/>
                </a:cubicBezTo>
                <a:cubicBezTo>
                  <a:pt x="0" y="5"/>
                  <a:pt x="5" y="1"/>
                  <a:pt x="10" y="0"/>
                </a:cubicBezTo>
                <a:cubicBezTo>
                  <a:pt x="16" y="0"/>
                  <a:pt x="20" y="4"/>
                  <a:pt x="21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54" name="Freeform 86"/>
          <p:cNvSpPr>
            <a:spLocks/>
          </p:cNvSpPr>
          <p:nvPr/>
        </p:nvSpPr>
        <p:spPr bwMode="auto">
          <a:xfrm>
            <a:off x="3665538" y="4278313"/>
            <a:ext cx="91440" cy="91440"/>
          </a:xfrm>
          <a:custGeom>
            <a:avLst/>
            <a:gdLst>
              <a:gd name="T0" fmla="*/ 21 w 21"/>
              <a:gd name="T1" fmla="*/ 10 h 21"/>
              <a:gd name="T2" fmla="*/ 12 w 21"/>
              <a:gd name="T3" fmla="*/ 20 h 21"/>
              <a:gd name="T4" fmla="*/ 1 w 21"/>
              <a:gd name="T5" fmla="*/ 11 h 21"/>
              <a:gd name="T6" fmla="*/ 10 w 21"/>
              <a:gd name="T7" fmla="*/ 0 h 21"/>
              <a:gd name="T8" fmla="*/ 21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1" y="10"/>
                </a:moveTo>
                <a:cubicBezTo>
                  <a:pt x="21" y="15"/>
                  <a:pt x="17" y="20"/>
                  <a:pt x="12" y="20"/>
                </a:cubicBezTo>
                <a:cubicBezTo>
                  <a:pt x="6" y="21"/>
                  <a:pt x="1" y="17"/>
                  <a:pt x="1" y="11"/>
                </a:cubicBezTo>
                <a:cubicBezTo>
                  <a:pt x="0" y="6"/>
                  <a:pt x="5" y="1"/>
                  <a:pt x="10" y="0"/>
                </a:cubicBezTo>
                <a:cubicBezTo>
                  <a:pt x="16" y="0"/>
                  <a:pt x="20" y="4"/>
                  <a:pt x="21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55" name="Freeform 87"/>
          <p:cNvSpPr>
            <a:spLocks/>
          </p:cNvSpPr>
          <p:nvPr/>
        </p:nvSpPr>
        <p:spPr bwMode="auto">
          <a:xfrm>
            <a:off x="4148138" y="4154488"/>
            <a:ext cx="91440" cy="91440"/>
          </a:xfrm>
          <a:custGeom>
            <a:avLst/>
            <a:gdLst>
              <a:gd name="T0" fmla="*/ 20 w 21"/>
              <a:gd name="T1" fmla="*/ 9 h 20"/>
              <a:gd name="T2" fmla="*/ 11 w 21"/>
              <a:gd name="T3" fmla="*/ 20 h 20"/>
              <a:gd name="T4" fmla="*/ 0 w 21"/>
              <a:gd name="T5" fmla="*/ 11 h 20"/>
              <a:gd name="T6" fmla="*/ 9 w 21"/>
              <a:gd name="T7" fmla="*/ 0 h 20"/>
              <a:gd name="T8" fmla="*/ 20 w 21"/>
              <a:gd name="T9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0">
                <a:moveTo>
                  <a:pt x="20" y="9"/>
                </a:moveTo>
                <a:cubicBezTo>
                  <a:pt x="21" y="15"/>
                  <a:pt x="16" y="20"/>
                  <a:pt x="11" y="20"/>
                </a:cubicBezTo>
                <a:cubicBezTo>
                  <a:pt x="5" y="20"/>
                  <a:pt x="1" y="16"/>
                  <a:pt x="0" y="11"/>
                </a:cubicBezTo>
                <a:cubicBezTo>
                  <a:pt x="0" y="5"/>
                  <a:pt x="4" y="0"/>
                  <a:pt x="9" y="0"/>
                </a:cubicBezTo>
                <a:cubicBezTo>
                  <a:pt x="15" y="0"/>
                  <a:pt x="20" y="4"/>
                  <a:pt x="20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56" name="Freeform 88"/>
          <p:cNvSpPr>
            <a:spLocks/>
          </p:cNvSpPr>
          <p:nvPr/>
        </p:nvSpPr>
        <p:spPr bwMode="auto">
          <a:xfrm>
            <a:off x="4148138" y="4359275"/>
            <a:ext cx="91440" cy="91440"/>
          </a:xfrm>
          <a:custGeom>
            <a:avLst/>
            <a:gdLst>
              <a:gd name="T0" fmla="*/ 20 w 21"/>
              <a:gd name="T1" fmla="*/ 10 h 21"/>
              <a:gd name="T2" fmla="*/ 11 w 21"/>
              <a:gd name="T3" fmla="*/ 20 h 21"/>
              <a:gd name="T4" fmla="*/ 0 w 21"/>
              <a:gd name="T5" fmla="*/ 11 h 21"/>
              <a:gd name="T6" fmla="*/ 9 w 21"/>
              <a:gd name="T7" fmla="*/ 0 h 21"/>
              <a:gd name="T8" fmla="*/ 20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0" y="10"/>
                </a:moveTo>
                <a:cubicBezTo>
                  <a:pt x="21" y="15"/>
                  <a:pt x="16" y="20"/>
                  <a:pt x="11" y="20"/>
                </a:cubicBezTo>
                <a:cubicBezTo>
                  <a:pt x="5" y="21"/>
                  <a:pt x="1" y="17"/>
                  <a:pt x="0" y="11"/>
                </a:cubicBezTo>
                <a:cubicBezTo>
                  <a:pt x="0" y="6"/>
                  <a:pt x="4" y="1"/>
                  <a:pt x="9" y="0"/>
                </a:cubicBezTo>
                <a:cubicBezTo>
                  <a:pt x="15" y="0"/>
                  <a:pt x="20" y="4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57" name="Freeform 89"/>
          <p:cNvSpPr>
            <a:spLocks/>
          </p:cNvSpPr>
          <p:nvPr/>
        </p:nvSpPr>
        <p:spPr bwMode="auto">
          <a:xfrm>
            <a:off x="4148138" y="5268913"/>
            <a:ext cx="91440" cy="91440"/>
          </a:xfrm>
          <a:custGeom>
            <a:avLst/>
            <a:gdLst>
              <a:gd name="T0" fmla="*/ 20 w 21"/>
              <a:gd name="T1" fmla="*/ 10 h 21"/>
              <a:gd name="T2" fmla="*/ 11 w 21"/>
              <a:gd name="T3" fmla="*/ 21 h 21"/>
              <a:gd name="T4" fmla="*/ 0 w 21"/>
              <a:gd name="T5" fmla="*/ 11 h 21"/>
              <a:gd name="T6" fmla="*/ 9 w 21"/>
              <a:gd name="T7" fmla="*/ 1 h 21"/>
              <a:gd name="T8" fmla="*/ 20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0" y="10"/>
                </a:moveTo>
                <a:cubicBezTo>
                  <a:pt x="21" y="16"/>
                  <a:pt x="16" y="20"/>
                  <a:pt x="11" y="21"/>
                </a:cubicBezTo>
                <a:cubicBezTo>
                  <a:pt x="5" y="21"/>
                  <a:pt x="1" y="17"/>
                  <a:pt x="0" y="11"/>
                </a:cubicBezTo>
                <a:cubicBezTo>
                  <a:pt x="0" y="6"/>
                  <a:pt x="4" y="1"/>
                  <a:pt x="9" y="1"/>
                </a:cubicBezTo>
                <a:cubicBezTo>
                  <a:pt x="15" y="0"/>
                  <a:pt x="20" y="5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58" name="Freeform 90"/>
          <p:cNvSpPr>
            <a:spLocks/>
          </p:cNvSpPr>
          <p:nvPr/>
        </p:nvSpPr>
        <p:spPr bwMode="auto">
          <a:xfrm>
            <a:off x="4627563" y="5295900"/>
            <a:ext cx="91440" cy="91440"/>
          </a:xfrm>
          <a:custGeom>
            <a:avLst/>
            <a:gdLst>
              <a:gd name="T0" fmla="*/ 21 w 21"/>
              <a:gd name="T1" fmla="*/ 10 h 21"/>
              <a:gd name="T2" fmla="*/ 11 w 21"/>
              <a:gd name="T3" fmla="*/ 21 h 21"/>
              <a:gd name="T4" fmla="*/ 1 w 21"/>
              <a:gd name="T5" fmla="*/ 11 h 21"/>
              <a:gd name="T6" fmla="*/ 10 w 21"/>
              <a:gd name="T7" fmla="*/ 1 h 21"/>
              <a:gd name="T8" fmla="*/ 21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1" y="10"/>
                </a:moveTo>
                <a:cubicBezTo>
                  <a:pt x="21" y="15"/>
                  <a:pt x="17" y="20"/>
                  <a:pt x="11" y="21"/>
                </a:cubicBezTo>
                <a:cubicBezTo>
                  <a:pt x="6" y="21"/>
                  <a:pt x="1" y="17"/>
                  <a:pt x="1" y="11"/>
                </a:cubicBezTo>
                <a:cubicBezTo>
                  <a:pt x="0" y="6"/>
                  <a:pt x="4" y="1"/>
                  <a:pt x="10" y="1"/>
                </a:cubicBezTo>
                <a:cubicBezTo>
                  <a:pt x="15" y="0"/>
                  <a:pt x="20" y="4"/>
                  <a:pt x="21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59" name="Freeform 91"/>
          <p:cNvSpPr>
            <a:spLocks/>
          </p:cNvSpPr>
          <p:nvPr/>
        </p:nvSpPr>
        <p:spPr bwMode="auto">
          <a:xfrm>
            <a:off x="4627563" y="4197350"/>
            <a:ext cx="91440" cy="91440"/>
          </a:xfrm>
          <a:custGeom>
            <a:avLst/>
            <a:gdLst>
              <a:gd name="T0" fmla="*/ 21 w 21"/>
              <a:gd name="T1" fmla="*/ 10 h 21"/>
              <a:gd name="T2" fmla="*/ 11 w 21"/>
              <a:gd name="T3" fmla="*/ 21 h 21"/>
              <a:gd name="T4" fmla="*/ 1 w 21"/>
              <a:gd name="T5" fmla="*/ 11 h 21"/>
              <a:gd name="T6" fmla="*/ 10 w 21"/>
              <a:gd name="T7" fmla="*/ 1 h 21"/>
              <a:gd name="T8" fmla="*/ 21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1" y="10"/>
                </a:moveTo>
                <a:cubicBezTo>
                  <a:pt x="21" y="15"/>
                  <a:pt x="17" y="20"/>
                  <a:pt x="11" y="21"/>
                </a:cubicBezTo>
                <a:cubicBezTo>
                  <a:pt x="6" y="21"/>
                  <a:pt x="1" y="17"/>
                  <a:pt x="1" y="11"/>
                </a:cubicBezTo>
                <a:cubicBezTo>
                  <a:pt x="0" y="6"/>
                  <a:pt x="4" y="1"/>
                  <a:pt x="10" y="1"/>
                </a:cubicBezTo>
                <a:cubicBezTo>
                  <a:pt x="15" y="0"/>
                  <a:pt x="20" y="4"/>
                  <a:pt x="21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60" name="Freeform 92"/>
          <p:cNvSpPr>
            <a:spLocks/>
          </p:cNvSpPr>
          <p:nvPr/>
        </p:nvSpPr>
        <p:spPr bwMode="auto">
          <a:xfrm>
            <a:off x="4627563" y="4019550"/>
            <a:ext cx="91440" cy="91440"/>
          </a:xfrm>
          <a:custGeom>
            <a:avLst/>
            <a:gdLst>
              <a:gd name="T0" fmla="*/ 21 w 21"/>
              <a:gd name="T1" fmla="*/ 9 h 20"/>
              <a:gd name="T2" fmla="*/ 11 w 21"/>
              <a:gd name="T3" fmla="*/ 20 h 20"/>
              <a:gd name="T4" fmla="*/ 1 w 21"/>
              <a:gd name="T5" fmla="*/ 11 h 20"/>
              <a:gd name="T6" fmla="*/ 10 w 21"/>
              <a:gd name="T7" fmla="*/ 0 h 20"/>
              <a:gd name="T8" fmla="*/ 21 w 21"/>
              <a:gd name="T9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0">
                <a:moveTo>
                  <a:pt x="21" y="9"/>
                </a:moveTo>
                <a:cubicBezTo>
                  <a:pt x="21" y="15"/>
                  <a:pt x="17" y="20"/>
                  <a:pt x="11" y="20"/>
                </a:cubicBezTo>
                <a:cubicBezTo>
                  <a:pt x="6" y="20"/>
                  <a:pt x="1" y="16"/>
                  <a:pt x="1" y="11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4"/>
                  <a:pt x="21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61" name="Freeform 93"/>
          <p:cNvSpPr>
            <a:spLocks/>
          </p:cNvSpPr>
          <p:nvPr/>
        </p:nvSpPr>
        <p:spPr bwMode="auto">
          <a:xfrm>
            <a:off x="5110163" y="3883025"/>
            <a:ext cx="91440" cy="91440"/>
          </a:xfrm>
          <a:custGeom>
            <a:avLst/>
            <a:gdLst>
              <a:gd name="T0" fmla="*/ 20 w 20"/>
              <a:gd name="T1" fmla="*/ 9 h 20"/>
              <a:gd name="T2" fmla="*/ 11 w 20"/>
              <a:gd name="T3" fmla="*/ 20 h 20"/>
              <a:gd name="T4" fmla="*/ 0 w 20"/>
              <a:gd name="T5" fmla="*/ 11 h 20"/>
              <a:gd name="T6" fmla="*/ 9 w 20"/>
              <a:gd name="T7" fmla="*/ 0 h 20"/>
              <a:gd name="T8" fmla="*/ 20 w 20"/>
              <a:gd name="T9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20" y="9"/>
                </a:moveTo>
                <a:cubicBezTo>
                  <a:pt x="20" y="15"/>
                  <a:pt x="16" y="19"/>
                  <a:pt x="11" y="20"/>
                </a:cubicBezTo>
                <a:cubicBezTo>
                  <a:pt x="5" y="20"/>
                  <a:pt x="0" y="16"/>
                  <a:pt x="0" y="11"/>
                </a:cubicBezTo>
                <a:cubicBezTo>
                  <a:pt x="0" y="5"/>
                  <a:pt x="4" y="0"/>
                  <a:pt x="9" y="0"/>
                </a:cubicBezTo>
                <a:cubicBezTo>
                  <a:pt x="15" y="0"/>
                  <a:pt x="19" y="4"/>
                  <a:pt x="20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62" name="Freeform 94"/>
          <p:cNvSpPr>
            <a:spLocks/>
          </p:cNvSpPr>
          <p:nvPr/>
        </p:nvSpPr>
        <p:spPr bwMode="auto">
          <a:xfrm>
            <a:off x="5110163" y="4035425"/>
            <a:ext cx="91440" cy="91440"/>
          </a:xfrm>
          <a:custGeom>
            <a:avLst/>
            <a:gdLst>
              <a:gd name="T0" fmla="*/ 20 w 20"/>
              <a:gd name="T1" fmla="*/ 10 h 21"/>
              <a:gd name="T2" fmla="*/ 11 w 20"/>
              <a:gd name="T3" fmla="*/ 21 h 21"/>
              <a:gd name="T4" fmla="*/ 0 w 20"/>
              <a:gd name="T5" fmla="*/ 11 h 21"/>
              <a:gd name="T6" fmla="*/ 9 w 20"/>
              <a:gd name="T7" fmla="*/ 1 h 21"/>
              <a:gd name="T8" fmla="*/ 20 w 20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20" y="10"/>
                </a:moveTo>
                <a:cubicBezTo>
                  <a:pt x="20" y="16"/>
                  <a:pt x="16" y="20"/>
                  <a:pt x="11" y="21"/>
                </a:cubicBezTo>
                <a:cubicBezTo>
                  <a:pt x="5" y="21"/>
                  <a:pt x="0" y="17"/>
                  <a:pt x="0" y="11"/>
                </a:cubicBezTo>
                <a:cubicBezTo>
                  <a:pt x="0" y="6"/>
                  <a:pt x="4" y="1"/>
                  <a:pt x="9" y="1"/>
                </a:cubicBezTo>
                <a:cubicBezTo>
                  <a:pt x="15" y="0"/>
                  <a:pt x="19" y="4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63" name="Freeform 95"/>
          <p:cNvSpPr>
            <a:spLocks/>
          </p:cNvSpPr>
          <p:nvPr/>
        </p:nvSpPr>
        <p:spPr bwMode="auto">
          <a:xfrm>
            <a:off x="5110163" y="5318125"/>
            <a:ext cx="91440" cy="91440"/>
          </a:xfrm>
          <a:custGeom>
            <a:avLst/>
            <a:gdLst>
              <a:gd name="T0" fmla="*/ 20 w 20"/>
              <a:gd name="T1" fmla="*/ 10 h 21"/>
              <a:gd name="T2" fmla="*/ 11 w 20"/>
              <a:gd name="T3" fmla="*/ 20 h 21"/>
              <a:gd name="T4" fmla="*/ 0 w 20"/>
              <a:gd name="T5" fmla="*/ 11 h 21"/>
              <a:gd name="T6" fmla="*/ 9 w 20"/>
              <a:gd name="T7" fmla="*/ 0 h 21"/>
              <a:gd name="T8" fmla="*/ 20 w 20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20" y="10"/>
                </a:moveTo>
                <a:cubicBezTo>
                  <a:pt x="20" y="15"/>
                  <a:pt x="16" y="20"/>
                  <a:pt x="11" y="20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4" y="1"/>
                  <a:pt x="9" y="0"/>
                </a:cubicBezTo>
                <a:cubicBezTo>
                  <a:pt x="15" y="0"/>
                  <a:pt x="19" y="4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64" name="Freeform 96"/>
          <p:cNvSpPr>
            <a:spLocks/>
          </p:cNvSpPr>
          <p:nvPr/>
        </p:nvSpPr>
        <p:spPr bwMode="auto">
          <a:xfrm>
            <a:off x="5588000" y="3736975"/>
            <a:ext cx="91440" cy="91440"/>
          </a:xfrm>
          <a:custGeom>
            <a:avLst/>
            <a:gdLst>
              <a:gd name="T0" fmla="*/ 20 w 21"/>
              <a:gd name="T1" fmla="*/ 9 h 20"/>
              <a:gd name="T2" fmla="*/ 11 w 21"/>
              <a:gd name="T3" fmla="*/ 20 h 20"/>
              <a:gd name="T4" fmla="*/ 0 w 21"/>
              <a:gd name="T5" fmla="*/ 11 h 20"/>
              <a:gd name="T6" fmla="*/ 10 w 21"/>
              <a:gd name="T7" fmla="*/ 0 h 20"/>
              <a:gd name="T8" fmla="*/ 20 w 21"/>
              <a:gd name="T9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0">
                <a:moveTo>
                  <a:pt x="20" y="9"/>
                </a:moveTo>
                <a:cubicBezTo>
                  <a:pt x="21" y="15"/>
                  <a:pt x="16" y="20"/>
                  <a:pt x="11" y="20"/>
                </a:cubicBezTo>
                <a:cubicBezTo>
                  <a:pt x="5" y="20"/>
                  <a:pt x="1" y="16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4"/>
                  <a:pt x="20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65" name="Freeform 97"/>
          <p:cNvSpPr>
            <a:spLocks/>
          </p:cNvSpPr>
          <p:nvPr/>
        </p:nvSpPr>
        <p:spPr bwMode="auto">
          <a:xfrm>
            <a:off x="5588000" y="3883025"/>
            <a:ext cx="91440" cy="91440"/>
          </a:xfrm>
          <a:custGeom>
            <a:avLst/>
            <a:gdLst>
              <a:gd name="T0" fmla="*/ 20 w 21"/>
              <a:gd name="T1" fmla="*/ 9 h 20"/>
              <a:gd name="T2" fmla="*/ 11 w 21"/>
              <a:gd name="T3" fmla="*/ 20 h 20"/>
              <a:gd name="T4" fmla="*/ 0 w 21"/>
              <a:gd name="T5" fmla="*/ 11 h 20"/>
              <a:gd name="T6" fmla="*/ 10 w 21"/>
              <a:gd name="T7" fmla="*/ 0 h 20"/>
              <a:gd name="T8" fmla="*/ 20 w 21"/>
              <a:gd name="T9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0">
                <a:moveTo>
                  <a:pt x="20" y="9"/>
                </a:moveTo>
                <a:cubicBezTo>
                  <a:pt x="21" y="15"/>
                  <a:pt x="16" y="19"/>
                  <a:pt x="11" y="20"/>
                </a:cubicBezTo>
                <a:cubicBezTo>
                  <a:pt x="5" y="20"/>
                  <a:pt x="1" y="16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4"/>
                  <a:pt x="20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66" name="Freeform 98"/>
          <p:cNvSpPr>
            <a:spLocks/>
          </p:cNvSpPr>
          <p:nvPr/>
        </p:nvSpPr>
        <p:spPr bwMode="auto">
          <a:xfrm>
            <a:off x="5588000" y="5334000"/>
            <a:ext cx="91440" cy="91440"/>
          </a:xfrm>
          <a:custGeom>
            <a:avLst/>
            <a:gdLst>
              <a:gd name="T0" fmla="*/ 20 w 21"/>
              <a:gd name="T1" fmla="*/ 10 h 21"/>
              <a:gd name="T2" fmla="*/ 11 w 21"/>
              <a:gd name="T3" fmla="*/ 20 h 21"/>
              <a:gd name="T4" fmla="*/ 0 w 21"/>
              <a:gd name="T5" fmla="*/ 11 h 21"/>
              <a:gd name="T6" fmla="*/ 10 w 21"/>
              <a:gd name="T7" fmla="*/ 0 h 21"/>
              <a:gd name="T8" fmla="*/ 20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0" y="10"/>
                </a:moveTo>
                <a:cubicBezTo>
                  <a:pt x="21" y="15"/>
                  <a:pt x="16" y="20"/>
                  <a:pt x="11" y="20"/>
                </a:cubicBezTo>
                <a:cubicBezTo>
                  <a:pt x="5" y="21"/>
                  <a:pt x="1" y="16"/>
                  <a:pt x="0" y="11"/>
                </a:cubicBezTo>
                <a:cubicBezTo>
                  <a:pt x="0" y="5"/>
                  <a:pt x="4" y="1"/>
                  <a:pt x="10" y="0"/>
                </a:cubicBezTo>
                <a:cubicBezTo>
                  <a:pt x="15" y="0"/>
                  <a:pt x="20" y="4"/>
                  <a:pt x="2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88867" name="Rectangle 99"/>
          <p:cNvSpPr>
            <a:spLocks noChangeArrowheads="1"/>
          </p:cNvSpPr>
          <p:nvPr/>
        </p:nvSpPr>
        <p:spPr bwMode="auto">
          <a:xfrm>
            <a:off x="5486400" y="2220913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88870" name="Rectangle 102"/>
          <p:cNvSpPr>
            <a:spLocks noChangeArrowheads="1"/>
          </p:cNvSpPr>
          <p:nvPr/>
        </p:nvSpPr>
        <p:spPr bwMode="auto">
          <a:xfrm>
            <a:off x="5805024" y="3562551"/>
            <a:ext cx="392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ATC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88872" name="Rectangle 104"/>
          <p:cNvSpPr>
            <a:spLocks noChangeArrowheads="1"/>
          </p:cNvSpPr>
          <p:nvPr/>
        </p:nvSpPr>
        <p:spPr bwMode="auto">
          <a:xfrm>
            <a:off x="5856288" y="3814763"/>
            <a:ext cx="4416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AVC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88873" name="Rectangle 105"/>
          <p:cNvSpPr>
            <a:spLocks noChangeArrowheads="1"/>
          </p:cNvSpPr>
          <p:nvPr/>
        </p:nvSpPr>
        <p:spPr bwMode="auto">
          <a:xfrm>
            <a:off x="5745163" y="5243513"/>
            <a:ext cx="4026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AFC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288874" name="Rectangle 106"/>
          <p:cNvSpPr>
            <a:spLocks noChangeArrowheads="1"/>
          </p:cNvSpPr>
          <p:nvPr/>
        </p:nvSpPr>
        <p:spPr bwMode="auto">
          <a:xfrm>
            <a:off x="1554163" y="6163204"/>
            <a:ext cx="184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Minimum-cost output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88875" name="Rectangle 107"/>
          <p:cNvSpPr>
            <a:spLocks noChangeArrowheads="1"/>
          </p:cNvSpPr>
          <p:nvPr/>
        </p:nvSpPr>
        <p:spPr bwMode="auto">
          <a:xfrm>
            <a:off x="304800" y="1143000"/>
            <a:ext cx="13128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Cost of case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288876" name="Rectangle 108"/>
          <p:cNvSpPr>
            <a:spLocks noChangeArrowheads="1"/>
          </p:cNvSpPr>
          <p:nvPr/>
        </p:nvSpPr>
        <p:spPr bwMode="auto">
          <a:xfrm>
            <a:off x="4622800" y="5978525"/>
            <a:ext cx="21226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Quantity of salsa (cases)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783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8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8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8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8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8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8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8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8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28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0"/>
                            </p:stCondLst>
                            <p:childTnLst>
                              <p:par>
                                <p:cTn id="1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28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500"/>
                            </p:stCondLst>
                            <p:childTnLst>
                              <p:par>
                                <p:cTn id="1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28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8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82" grpId="0" animBg="1"/>
      <p:bldP spid="288783" grpId="0" animBg="1"/>
      <p:bldP spid="288784" grpId="0" animBg="1"/>
      <p:bldP spid="288785" grpId="0" animBg="1"/>
      <p:bldP spid="288786" grpId="0" animBg="1"/>
      <p:bldP spid="288787" grpId="0" animBg="1"/>
      <p:bldP spid="288788" grpId="0" animBg="1"/>
      <p:bldP spid="288789" grpId="0" animBg="1"/>
      <p:bldP spid="288790" grpId="0" animBg="1"/>
      <p:bldP spid="288791" grpId="0" animBg="1"/>
      <p:bldP spid="288792" grpId="0" animBg="1"/>
      <p:bldP spid="288793" grpId="0" animBg="1"/>
      <p:bldP spid="288826" grpId="0" animBg="1"/>
      <p:bldP spid="288827" grpId="0" animBg="1"/>
      <p:bldP spid="288838" grpId="0" animBg="1"/>
      <p:bldP spid="288839" grpId="0" animBg="1"/>
      <p:bldP spid="288840" grpId="0" animBg="1"/>
      <p:bldP spid="288841" grpId="0" animBg="1"/>
      <p:bldP spid="288842" grpId="0" animBg="1"/>
      <p:bldP spid="288843" grpId="0" animBg="1"/>
      <p:bldP spid="288844" grpId="0" animBg="1"/>
      <p:bldP spid="288845" grpId="0" animBg="1"/>
      <p:bldP spid="288846" grpId="0" animBg="1"/>
      <p:bldP spid="288847" grpId="0" animBg="1"/>
      <p:bldP spid="288848" grpId="0" animBg="1"/>
      <p:bldP spid="288849" grpId="0" animBg="1"/>
      <p:bldP spid="288850" grpId="0" animBg="1"/>
      <p:bldP spid="288851" grpId="0" animBg="1"/>
      <p:bldP spid="288852" grpId="0" animBg="1"/>
      <p:bldP spid="288853" grpId="0" animBg="1"/>
      <p:bldP spid="288854" grpId="0" animBg="1"/>
      <p:bldP spid="288855" grpId="0" animBg="1"/>
      <p:bldP spid="288856" grpId="0" animBg="1"/>
      <p:bldP spid="288857" grpId="0" animBg="1"/>
      <p:bldP spid="288858" grpId="0" animBg="1"/>
      <p:bldP spid="288859" grpId="0" animBg="1"/>
      <p:bldP spid="288860" grpId="0" animBg="1"/>
      <p:bldP spid="288861" grpId="0" animBg="1"/>
      <p:bldP spid="288862" grpId="0" animBg="1"/>
      <p:bldP spid="288863" grpId="0" animBg="1"/>
      <p:bldP spid="288864" grpId="0" animBg="1"/>
      <p:bldP spid="288865" grpId="0" animBg="1"/>
      <p:bldP spid="288866" grpId="0" animBg="1"/>
      <p:bldP spid="288867" grpId="0"/>
      <p:bldP spid="288870" grpId="0"/>
      <p:bldP spid="288872" grpId="0"/>
      <p:bldP spid="288873" grpId="0"/>
      <p:bldP spid="2888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4000" spc="0" dirty="0"/>
              <a:t>THE RELATIONSHIP BETWEEN THE </a:t>
            </a:r>
            <a:r>
              <a:rPr lang="en-US" sz="4000" i="1" spc="0" dirty="0"/>
              <a:t>ATC</a:t>
            </a:r>
            <a:r>
              <a:rPr lang="en-US" sz="4000" spc="0" dirty="0"/>
              <a:t> AND </a:t>
            </a:r>
            <a:r>
              <a:rPr lang="en-US" sz="4000" i="1" spc="0" dirty="0"/>
              <a:t>MC</a:t>
            </a:r>
            <a:r>
              <a:rPr lang="en-US" sz="4000" spc="0" dirty="0"/>
              <a:t> CURVES</a:t>
            </a:r>
          </a:p>
        </p:txBody>
      </p:sp>
      <p:sp>
        <p:nvSpPr>
          <p:cNvPr id="290822" name="Rectangle 6"/>
          <p:cNvSpPr>
            <a:spLocks noChangeArrowheads="1"/>
          </p:cNvSpPr>
          <p:nvPr/>
        </p:nvSpPr>
        <p:spPr bwMode="auto">
          <a:xfrm>
            <a:off x="685800" y="1827212"/>
            <a:ext cx="1524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Cost of unit</a:t>
            </a:r>
            <a:endParaRPr lang="en-US" altLang="ko-KR" sz="1400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6613525" y="6000750"/>
            <a:ext cx="7566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Quantity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24" name="Freeform 8"/>
          <p:cNvSpPr>
            <a:spLocks/>
          </p:cNvSpPr>
          <p:nvPr/>
        </p:nvSpPr>
        <p:spPr bwMode="auto">
          <a:xfrm>
            <a:off x="1698625" y="1657350"/>
            <a:ext cx="5692775" cy="4308475"/>
          </a:xfrm>
          <a:custGeom>
            <a:avLst/>
            <a:gdLst>
              <a:gd name="T0" fmla="*/ 2269 w 2269"/>
              <a:gd name="T1" fmla="*/ 1758 h 1758"/>
              <a:gd name="T2" fmla="*/ 0 w 2269"/>
              <a:gd name="T3" fmla="*/ 1758 h 1758"/>
              <a:gd name="T4" fmla="*/ 0 w 2269"/>
              <a:gd name="T5" fmla="*/ 0 h 1758"/>
              <a:gd name="T6" fmla="*/ 0 60000 65536"/>
              <a:gd name="T7" fmla="*/ 0 60000 65536"/>
              <a:gd name="T8" fmla="*/ 0 60000 65536"/>
              <a:gd name="T9" fmla="*/ 0 w 2269"/>
              <a:gd name="T10" fmla="*/ 0 h 1758"/>
              <a:gd name="T11" fmla="*/ 2269 w 2269"/>
              <a:gd name="T12" fmla="*/ 1758 h 17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9" h="1758">
                <a:moveTo>
                  <a:pt x="2269" y="1758"/>
                </a:moveTo>
                <a:lnTo>
                  <a:pt x="0" y="1758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6345238" y="1919288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MC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27" name="Rectangle 11"/>
          <p:cNvSpPr>
            <a:spLocks noChangeArrowheads="1"/>
          </p:cNvSpPr>
          <p:nvPr/>
        </p:nvSpPr>
        <p:spPr bwMode="auto">
          <a:xfrm>
            <a:off x="6935788" y="2314575"/>
            <a:ext cx="392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ATC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29" name="Freeform 13"/>
          <p:cNvSpPr>
            <a:spLocks/>
          </p:cNvSpPr>
          <p:nvPr/>
        </p:nvSpPr>
        <p:spPr bwMode="auto">
          <a:xfrm>
            <a:off x="1936750" y="2627313"/>
            <a:ext cx="5080000" cy="1497012"/>
          </a:xfrm>
          <a:custGeom>
            <a:avLst/>
            <a:gdLst>
              <a:gd name="T0" fmla="*/ 0 w 857"/>
              <a:gd name="T1" fmla="*/ 9 h 259"/>
              <a:gd name="T2" fmla="*/ 469 w 857"/>
              <a:gd name="T3" fmla="*/ 259 h 259"/>
              <a:gd name="T4" fmla="*/ 857 w 857"/>
              <a:gd name="T5" fmla="*/ 0 h 259"/>
              <a:gd name="T6" fmla="*/ 0 60000 65536"/>
              <a:gd name="T7" fmla="*/ 0 60000 65536"/>
              <a:gd name="T8" fmla="*/ 0 60000 65536"/>
              <a:gd name="T9" fmla="*/ 0 w 857"/>
              <a:gd name="T10" fmla="*/ 0 h 259"/>
              <a:gd name="T11" fmla="*/ 857 w 857"/>
              <a:gd name="T12" fmla="*/ 259 h 2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7" h="259">
                <a:moveTo>
                  <a:pt x="0" y="9"/>
                </a:moveTo>
                <a:cubicBezTo>
                  <a:pt x="149" y="197"/>
                  <a:pt x="295" y="259"/>
                  <a:pt x="469" y="259"/>
                </a:cubicBezTo>
                <a:cubicBezTo>
                  <a:pt x="645" y="259"/>
                  <a:pt x="802" y="130"/>
                  <a:pt x="857" y="0"/>
                </a:cubicBezTo>
              </a:path>
            </a:pathLst>
          </a:custGeom>
          <a:noFill/>
          <a:ln w="28575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30" name="Freeform 14"/>
          <p:cNvSpPr>
            <a:spLocks/>
          </p:cNvSpPr>
          <p:nvPr/>
        </p:nvSpPr>
        <p:spPr bwMode="auto">
          <a:xfrm>
            <a:off x="1905000" y="2230438"/>
            <a:ext cx="4630738" cy="2670175"/>
          </a:xfrm>
          <a:custGeom>
            <a:avLst/>
            <a:gdLst>
              <a:gd name="T0" fmla="*/ 0 w 781"/>
              <a:gd name="T1" fmla="*/ 461 h 461"/>
              <a:gd name="T2" fmla="*/ 474 w 781"/>
              <a:gd name="T3" fmla="*/ 327 h 461"/>
              <a:gd name="T4" fmla="*/ 781 w 781"/>
              <a:gd name="T5" fmla="*/ 0 h 461"/>
              <a:gd name="T6" fmla="*/ 0 60000 65536"/>
              <a:gd name="T7" fmla="*/ 0 60000 65536"/>
              <a:gd name="T8" fmla="*/ 0 60000 65536"/>
              <a:gd name="T9" fmla="*/ 0 w 781"/>
              <a:gd name="T10" fmla="*/ 0 h 461"/>
              <a:gd name="T11" fmla="*/ 781 w 781"/>
              <a:gd name="T12" fmla="*/ 461 h 4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1" h="461">
                <a:moveTo>
                  <a:pt x="0" y="461"/>
                </a:moveTo>
                <a:cubicBezTo>
                  <a:pt x="224" y="439"/>
                  <a:pt x="433" y="348"/>
                  <a:pt x="474" y="327"/>
                </a:cubicBezTo>
                <a:cubicBezTo>
                  <a:pt x="516" y="305"/>
                  <a:pt x="707" y="173"/>
                  <a:pt x="781" y="0"/>
                </a:cubicBezTo>
              </a:path>
            </a:pathLst>
          </a:custGeom>
          <a:noFill/>
          <a:ln w="28575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31" name="Rectangle 15"/>
          <p:cNvSpPr>
            <a:spLocks noChangeArrowheads="1"/>
          </p:cNvSpPr>
          <p:nvPr/>
        </p:nvSpPr>
        <p:spPr bwMode="auto">
          <a:xfrm>
            <a:off x="2963863" y="4741863"/>
            <a:ext cx="3916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MC</a:t>
            </a:r>
            <a:r>
              <a:rPr lang="en-US" altLang="ko-KR" sz="1400" baseline="-250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L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33" name="Rectangle 17"/>
          <p:cNvSpPr>
            <a:spLocks noChangeArrowheads="1"/>
          </p:cNvSpPr>
          <p:nvPr/>
        </p:nvSpPr>
        <p:spPr bwMode="auto">
          <a:xfrm>
            <a:off x="5865813" y="2362200"/>
            <a:ext cx="4181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MC</a:t>
            </a:r>
            <a:r>
              <a:rPr lang="en-US" altLang="ko-KR" sz="1400" baseline="-250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H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35" name="Rectangle 19"/>
          <p:cNvSpPr>
            <a:spLocks noChangeArrowheads="1"/>
          </p:cNvSpPr>
          <p:nvPr/>
        </p:nvSpPr>
        <p:spPr bwMode="auto">
          <a:xfrm>
            <a:off x="2668588" y="3543300"/>
            <a:ext cx="2119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A</a:t>
            </a:r>
            <a:r>
              <a:rPr lang="en-US" altLang="ko-KR" sz="1400" baseline="-250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</a:t>
            </a:r>
            <a:endParaRPr lang="en-US" altLang="ko-KR" sz="1400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37" name="Rectangle 21"/>
          <p:cNvSpPr>
            <a:spLocks noChangeArrowheads="1"/>
          </p:cNvSpPr>
          <p:nvPr/>
        </p:nvSpPr>
        <p:spPr bwMode="auto">
          <a:xfrm>
            <a:off x="5905500" y="3803650"/>
            <a:ext cx="1948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B</a:t>
            </a:r>
            <a:r>
              <a:rPr lang="en-US" altLang="ko-KR" sz="1400" baseline="-250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39" name="Rectangle 23"/>
          <p:cNvSpPr>
            <a:spLocks noChangeArrowheads="1"/>
          </p:cNvSpPr>
          <p:nvPr/>
        </p:nvSpPr>
        <p:spPr bwMode="auto">
          <a:xfrm>
            <a:off x="3373438" y="3905250"/>
            <a:ext cx="2119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A</a:t>
            </a:r>
            <a:r>
              <a:rPr lang="en-US" altLang="ko-KR" sz="1400" baseline="-250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2</a:t>
            </a:r>
            <a:endParaRPr lang="en-US" altLang="ko-KR" sz="1400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41" name="Rectangle 25"/>
          <p:cNvSpPr>
            <a:spLocks noChangeArrowheads="1"/>
          </p:cNvSpPr>
          <p:nvPr/>
        </p:nvSpPr>
        <p:spPr bwMode="auto">
          <a:xfrm>
            <a:off x="6600825" y="3254375"/>
            <a:ext cx="1948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B</a:t>
            </a:r>
            <a:r>
              <a:rPr lang="en-US" altLang="ko-KR" sz="1400" baseline="-250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2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43" name="Rectangle 27"/>
          <p:cNvSpPr>
            <a:spLocks noChangeArrowheads="1"/>
          </p:cNvSpPr>
          <p:nvPr/>
        </p:nvSpPr>
        <p:spPr bwMode="auto">
          <a:xfrm>
            <a:off x="4589463" y="3783013"/>
            <a:ext cx="1940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M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44" name="Oval 28"/>
          <p:cNvSpPr>
            <a:spLocks noChangeArrowheads="1"/>
          </p:cNvSpPr>
          <p:nvPr/>
        </p:nvSpPr>
        <p:spPr bwMode="auto">
          <a:xfrm>
            <a:off x="4654550" y="4067175"/>
            <a:ext cx="122238" cy="1158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45" name="Oval 29"/>
          <p:cNvSpPr>
            <a:spLocks noChangeArrowheads="1"/>
          </p:cNvSpPr>
          <p:nvPr/>
        </p:nvSpPr>
        <p:spPr bwMode="auto">
          <a:xfrm>
            <a:off x="3346450" y="3811588"/>
            <a:ext cx="117475" cy="1158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46" name="Oval 30"/>
          <p:cNvSpPr>
            <a:spLocks noChangeArrowheads="1"/>
          </p:cNvSpPr>
          <p:nvPr/>
        </p:nvSpPr>
        <p:spPr bwMode="auto">
          <a:xfrm>
            <a:off x="2836863" y="3527425"/>
            <a:ext cx="119062" cy="1190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47" name="Oval 31"/>
          <p:cNvSpPr>
            <a:spLocks noChangeArrowheads="1"/>
          </p:cNvSpPr>
          <p:nvPr/>
        </p:nvSpPr>
        <p:spPr bwMode="auto">
          <a:xfrm>
            <a:off x="3094038" y="4618038"/>
            <a:ext cx="115887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48" name="Oval 32"/>
          <p:cNvSpPr>
            <a:spLocks noChangeArrowheads="1"/>
          </p:cNvSpPr>
          <p:nvPr/>
        </p:nvSpPr>
        <p:spPr bwMode="auto">
          <a:xfrm>
            <a:off x="6443663" y="3297238"/>
            <a:ext cx="117475" cy="1158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49" name="Oval 33"/>
          <p:cNvSpPr>
            <a:spLocks noChangeArrowheads="1"/>
          </p:cNvSpPr>
          <p:nvPr/>
        </p:nvSpPr>
        <p:spPr bwMode="auto">
          <a:xfrm>
            <a:off x="6186488" y="2684463"/>
            <a:ext cx="117475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50" name="Oval 34"/>
          <p:cNvSpPr>
            <a:spLocks noChangeArrowheads="1"/>
          </p:cNvSpPr>
          <p:nvPr/>
        </p:nvSpPr>
        <p:spPr bwMode="auto">
          <a:xfrm>
            <a:off x="5929313" y="3690938"/>
            <a:ext cx="120650" cy="1174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51" name="Line 35"/>
          <p:cNvSpPr>
            <a:spLocks noChangeShapeType="1"/>
          </p:cNvSpPr>
          <p:nvPr/>
        </p:nvSpPr>
        <p:spPr bwMode="auto">
          <a:xfrm>
            <a:off x="3149600" y="4675188"/>
            <a:ext cx="1192213" cy="249237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90852" name="Freeform 36"/>
          <p:cNvSpPr>
            <a:spLocks/>
          </p:cNvSpPr>
          <p:nvPr/>
        </p:nvSpPr>
        <p:spPr bwMode="auto">
          <a:xfrm>
            <a:off x="4324350" y="4740275"/>
            <a:ext cx="2000250" cy="990600"/>
          </a:xfrm>
          <a:custGeom>
            <a:avLst/>
            <a:gdLst>
              <a:gd name="T0" fmla="*/ 295 w 295"/>
              <a:gd name="T1" fmla="*/ 156 h 172"/>
              <a:gd name="T2" fmla="*/ 279 w 295"/>
              <a:gd name="T3" fmla="*/ 172 h 172"/>
              <a:gd name="T4" fmla="*/ 16 w 295"/>
              <a:gd name="T5" fmla="*/ 172 h 172"/>
              <a:gd name="T6" fmla="*/ 0 w 295"/>
              <a:gd name="T7" fmla="*/ 156 h 172"/>
              <a:gd name="T8" fmla="*/ 0 w 295"/>
              <a:gd name="T9" fmla="*/ 16 h 172"/>
              <a:gd name="T10" fmla="*/ 16 w 295"/>
              <a:gd name="T11" fmla="*/ 0 h 172"/>
              <a:gd name="T12" fmla="*/ 279 w 295"/>
              <a:gd name="T13" fmla="*/ 0 h 172"/>
              <a:gd name="T14" fmla="*/ 295 w 295"/>
              <a:gd name="T15" fmla="*/ 16 h 172"/>
              <a:gd name="T16" fmla="*/ 295 w 295"/>
              <a:gd name="T17" fmla="*/ 156 h 1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5"/>
              <a:gd name="T28" fmla="*/ 0 h 172"/>
              <a:gd name="T29" fmla="*/ 295 w 295"/>
              <a:gd name="T30" fmla="*/ 172 h 1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5" h="172">
                <a:moveTo>
                  <a:pt x="295" y="156"/>
                </a:moveTo>
                <a:cubicBezTo>
                  <a:pt x="295" y="164"/>
                  <a:pt x="288" y="172"/>
                  <a:pt x="279" y="172"/>
                </a:cubicBezTo>
                <a:cubicBezTo>
                  <a:pt x="16" y="172"/>
                  <a:pt x="16" y="172"/>
                  <a:pt x="16" y="172"/>
                </a:cubicBezTo>
                <a:cubicBezTo>
                  <a:pt x="7" y="172"/>
                  <a:pt x="0" y="164"/>
                  <a:pt x="0" y="15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79" y="0"/>
                  <a:pt x="279" y="0"/>
                  <a:pt x="279" y="0"/>
                </a:cubicBezTo>
                <a:cubicBezTo>
                  <a:pt x="288" y="0"/>
                  <a:pt x="295" y="7"/>
                  <a:pt x="295" y="16"/>
                </a:cubicBezTo>
                <a:lnTo>
                  <a:pt x="295" y="156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53" name="Line 37"/>
          <p:cNvSpPr>
            <a:spLocks noChangeShapeType="1"/>
          </p:cNvSpPr>
          <p:nvPr/>
        </p:nvSpPr>
        <p:spPr bwMode="auto">
          <a:xfrm flipH="1" flipV="1">
            <a:off x="5189538" y="2562225"/>
            <a:ext cx="1057275" cy="17938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90854" name="Freeform 38"/>
          <p:cNvSpPr>
            <a:spLocks/>
          </p:cNvSpPr>
          <p:nvPr/>
        </p:nvSpPr>
        <p:spPr bwMode="auto">
          <a:xfrm>
            <a:off x="3352800" y="1905000"/>
            <a:ext cx="1898649" cy="1006475"/>
          </a:xfrm>
          <a:custGeom>
            <a:avLst/>
            <a:gdLst>
              <a:gd name="T0" fmla="*/ 296 w 296"/>
              <a:gd name="T1" fmla="*/ 156 h 172"/>
              <a:gd name="T2" fmla="*/ 280 w 296"/>
              <a:gd name="T3" fmla="*/ 172 h 172"/>
              <a:gd name="T4" fmla="*/ 16 w 296"/>
              <a:gd name="T5" fmla="*/ 172 h 172"/>
              <a:gd name="T6" fmla="*/ 0 w 296"/>
              <a:gd name="T7" fmla="*/ 156 h 172"/>
              <a:gd name="T8" fmla="*/ 0 w 296"/>
              <a:gd name="T9" fmla="*/ 16 h 172"/>
              <a:gd name="T10" fmla="*/ 16 w 296"/>
              <a:gd name="T11" fmla="*/ 0 h 172"/>
              <a:gd name="T12" fmla="*/ 280 w 296"/>
              <a:gd name="T13" fmla="*/ 0 h 172"/>
              <a:gd name="T14" fmla="*/ 296 w 296"/>
              <a:gd name="T15" fmla="*/ 16 h 172"/>
              <a:gd name="T16" fmla="*/ 296 w 296"/>
              <a:gd name="T17" fmla="*/ 156 h 1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6"/>
              <a:gd name="T28" fmla="*/ 0 h 172"/>
              <a:gd name="T29" fmla="*/ 296 w 296"/>
              <a:gd name="T30" fmla="*/ 172 h 1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6" h="172">
                <a:moveTo>
                  <a:pt x="296" y="156"/>
                </a:moveTo>
                <a:cubicBezTo>
                  <a:pt x="296" y="165"/>
                  <a:pt x="289" y="172"/>
                  <a:pt x="280" y="172"/>
                </a:cubicBezTo>
                <a:cubicBezTo>
                  <a:pt x="16" y="172"/>
                  <a:pt x="16" y="172"/>
                  <a:pt x="16" y="172"/>
                </a:cubicBezTo>
                <a:cubicBezTo>
                  <a:pt x="7" y="172"/>
                  <a:pt x="0" y="165"/>
                  <a:pt x="0" y="15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80" y="0"/>
                  <a:pt x="280" y="0"/>
                  <a:pt x="280" y="0"/>
                </a:cubicBezTo>
                <a:cubicBezTo>
                  <a:pt x="289" y="0"/>
                  <a:pt x="296" y="7"/>
                  <a:pt x="296" y="16"/>
                </a:cubicBezTo>
                <a:lnTo>
                  <a:pt x="296" y="156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55" name="Rectangle 39"/>
          <p:cNvSpPr>
            <a:spLocks noChangeArrowheads="1"/>
          </p:cNvSpPr>
          <p:nvPr/>
        </p:nvSpPr>
        <p:spPr bwMode="auto">
          <a:xfrm>
            <a:off x="3505200" y="1997075"/>
            <a:ext cx="17716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If marginal cost is above average total cost, average total cost is rising. </a:t>
            </a:r>
            <a:endParaRPr lang="en-US" altLang="ko-KR" sz="1400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56" name="Freeform 40"/>
          <p:cNvSpPr>
            <a:spLocks/>
          </p:cNvSpPr>
          <p:nvPr/>
        </p:nvSpPr>
        <p:spPr bwMode="auto">
          <a:xfrm>
            <a:off x="3324225" y="3651250"/>
            <a:ext cx="152400" cy="114300"/>
          </a:xfrm>
          <a:custGeom>
            <a:avLst/>
            <a:gdLst>
              <a:gd name="T0" fmla="*/ 8 w 26"/>
              <a:gd name="T1" fmla="*/ 9 h 20"/>
              <a:gd name="T2" fmla="*/ 8 w 26"/>
              <a:gd name="T3" fmla="*/ 0 h 20"/>
              <a:gd name="T4" fmla="*/ 8 w 26"/>
              <a:gd name="T5" fmla="*/ 0 h 20"/>
              <a:gd name="T6" fmla="*/ 16 w 26"/>
              <a:gd name="T7" fmla="*/ 11 h 20"/>
              <a:gd name="T8" fmla="*/ 26 w 26"/>
              <a:gd name="T9" fmla="*/ 20 h 20"/>
              <a:gd name="T10" fmla="*/ 13 w 26"/>
              <a:gd name="T11" fmla="*/ 16 h 20"/>
              <a:gd name="T12" fmla="*/ 0 w 26"/>
              <a:gd name="T13" fmla="*/ 13 h 20"/>
              <a:gd name="T14" fmla="*/ 0 w 26"/>
              <a:gd name="T15" fmla="*/ 13 h 20"/>
              <a:gd name="T16" fmla="*/ 8 w 26"/>
              <a:gd name="T17" fmla="*/ 9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20"/>
              <a:gd name="T29" fmla="*/ 26 w 26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20">
                <a:moveTo>
                  <a:pt x="8" y="9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6" y="11"/>
                  <a:pt x="16" y="11"/>
                  <a:pt x="16" y="11"/>
                </a:cubicBezTo>
                <a:cubicBezTo>
                  <a:pt x="19" y="14"/>
                  <a:pt x="23" y="17"/>
                  <a:pt x="26" y="20"/>
                </a:cubicBezTo>
                <a:cubicBezTo>
                  <a:pt x="22" y="19"/>
                  <a:pt x="17" y="17"/>
                  <a:pt x="13" y="16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lnTo>
                  <a:pt x="8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57" name="Freeform 41"/>
          <p:cNvSpPr>
            <a:spLocks/>
          </p:cNvSpPr>
          <p:nvPr/>
        </p:nvSpPr>
        <p:spPr bwMode="auto">
          <a:xfrm>
            <a:off x="3127375" y="3533775"/>
            <a:ext cx="152400" cy="117475"/>
          </a:xfrm>
          <a:custGeom>
            <a:avLst/>
            <a:gdLst>
              <a:gd name="T0" fmla="*/ 8 w 26"/>
              <a:gd name="T1" fmla="*/ 9 h 20"/>
              <a:gd name="T2" fmla="*/ 8 w 26"/>
              <a:gd name="T3" fmla="*/ 0 h 20"/>
              <a:gd name="T4" fmla="*/ 8 w 26"/>
              <a:gd name="T5" fmla="*/ 0 h 20"/>
              <a:gd name="T6" fmla="*/ 16 w 26"/>
              <a:gd name="T7" fmla="*/ 11 h 20"/>
              <a:gd name="T8" fmla="*/ 26 w 26"/>
              <a:gd name="T9" fmla="*/ 20 h 20"/>
              <a:gd name="T10" fmla="*/ 13 w 26"/>
              <a:gd name="T11" fmla="*/ 16 h 20"/>
              <a:gd name="T12" fmla="*/ 0 w 26"/>
              <a:gd name="T13" fmla="*/ 13 h 20"/>
              <a:gd name="T14" fmla="*/ 0 w 26"/>
              <a:gd name="T15" fmla="*/ 13 h 20"/>
              <a:gd name="T16" fmla="*/ 8 w 26"/>
              <a:gd name="T17" fmla="*/ 9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20"/>
              <a:gd name="T29" fmla="*/ 26 w 26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20">
                <a:moveTo>
                  <a:pt x="8" y="9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6" y="11"/>
                  <a:pt x="16" y="11"/>
                  <a:pt x="16" y="11"/>
                </a:cubicBezTo>
                <a:cubicBezTo>
                  <a:pt x="19" y="14"/>
                  <a:pt x="22" y="17"/>
                  <a:pt x="26" y="20"/>
                </a:cubicBezTo>
                <a:cubicBezTo>
                  <a:pt x="21" y="19"/>
                  <a:pt x="17" y="17"/>
                  <a:pt x="13" y="16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lnTo>
                  <a:pt x="8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58" name="Line 42"/>
          <p:cNvSpPr>
            <a:spLocks noChangeShapeType="1"/>
          </p:cNvSpPr>
          <p:nvPr/>
        </p:nvSpPr>
        <p:spPr bwMode="auto">
          <a:xfrm flipH="1">
            <a:off x="6116638" y="3581400"/>
            <a:ext cx="384175" cy="293688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90859" name="Freeform 43"/>
          <p:cNvSpPr>
            <a:spLocks/>
          </p:cNvSpPr>
          <p:nvPr/>
        </p:nvSpPr>
        <p:spPr bwMode="auto">
          <a:xfrm>
            <a:off x="6443663" y="3509963"/>
            <a:ext cx="152400" cy="128587"/>
          </a:xfrm>
          <a:custGeom>
            <a:avLst/>
            <a:gdLst>
              <a:gd name="T0" fmla="*/ 9 w 26"/>
              <a:gd name="T1" fmla="*/ 13 h 22"/>
              <a:gd name="T2" fmla="*/ 0 w 26"/>
              <a:gd name="T3" fmla="*/ 10 h 22"/>
              <a:gd name="T4" fmla="*/ 1 w 26"/>
              <a:gd name="T5" fmla="*/ 9 h 22"/>
              <a:gd name="T6" fmla="*/ 14 w 26"/>
              <a:gd name="T7" fmla="*/ 6 h 22"/>
              <a:gd name="T8" fmla="*/ 26 w 26"/>
              <a:gd name="T9" fmla="*/ 0 h 22"/>
              <a:gd name="T10" fmla="*/ 17 w 26"/>
              <a:gd name="T11" fmla="*/ 10 h 22"/>
              <a:gd name="T12" fmla="*/ 10 w 26"/>
              <a:gd name="T13" fmla="*/ 22 h 22"/>
              <a:gd name="T14" fmla="*/ 10 w 26"/>
              <a:gd name="T15" fmla="*/ 22 h 22"/>
              <a:gd name="T16" fmla="*/ 9 w 26"/>
              <a:gd name="T17" fmla="*/ 13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22"/>
              <a:gd name="T29" fmla="*/ 26 w 26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22">
                <a:moveTo>
                  <a:pt x="9" y="13"/>
                </a:moveTo>
                <a:cubicBezTo>
                  <a:pt x="0" y="10"/>
                  <a:pt x="0" y="10"/>
                  <a:pt x="0" y="10"/>
                </a:cubicBezTo>
                <a:cubicBezTo>
                  <a:pt x="1" y="9"/>
                  <a:pt x="1" y="9"/>
                  <a:pt x="1" y="9"/>
                </a:cubicBezTo>
                <a:cubicBezTo>
                  <a:pt x="14" y="6"/>
                  <a:pt x="14" y="6"/>
                  <a:pt x="14" y="6"/>
                </a:cubicBezTo>
                <a:cubicBezTo>
                  <a:pt x="18" y="4"/>
                  <a:pt x="22" y="2"/>
                  <a:pt x="26" y="0"/>
                </a:cubicBezTo>
                <a:cubicBezTo>
                  <a:pt x="23" y="4"/>
                  <a:pt x="20" y="7"/>
                  <a:pt x="17" y="10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lnTo>
                  <a:pt x="9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60" name="Freeform 44"/>
          <p:cNvSpPr>
            <a:spLocks/>
          </p:cNvSpPr>
          <p:nvPr/>
        </p:nvSpPr>
        <p:spPr bwMode="auto">
          <a:xfrm>
            <a:off x="6264275" y="3651250"/>
            <a:ext cx="149225" cy="127000"/>
          </a:xfrm>
          <a:custGeom>
            <a:avLst/>
            <a:gdLst>
              <a:gd name="T0" fmla="*/ 8 w 25"/>
              <a:gd name="T1" fmla="*/ 13 h 22"/>
              <a:gd name="T2" fmla="*/ 0 w 25"/>
              <a:gd name="T3" fmla="*/ 9 h 22"/>
              <a:gd name="T4" fmla="*/ 0 w 25"/>
              <a:gd name="T5" fmla="*/ 9 h 22"/>
              <a:gd name="T6" fmla="*/ 13 w 25"/>
              <a:gd name="T7" fmla="*/ 6 h 22"/>
              <a:gd name="T8" fmla="*/ 25 w 25"/>
              <a:gd name="T9" fmla="*/ 0 h 22"/>
              <a:gd name="T10" fmla="*/ 16 w 25"/>
              <a:gd name="T11" fmla="*/ 10 h 22"/>
              <a:gd name="T12" fmla="*/ 9 w 25"/>
              <a:gd name="T13" fmla="*/ 22 h 22"/>
              <a:gd name="T14" fmla="*/ 9 w 25"/>
              <a:gd name="T15" fmla="*/ 22 h 22"/>
              <a:gd name="T16" fmla="*/ 8 w 25"/>
              <a:gd name="T17" fmla="*/ 13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22"/>
              <a:gd name="T29" fmla="*/ 25 w 25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22">
                <a:moveTo>
                  <a:pt x="8" y="13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3" y="6"/>
                  <a:pt x="13" y="6"/>
                  <a:pt x="13" y="6"/>
                </a:cubicBezTo>
                <a:cubicBezTo>
                  <a:pt x="17" y="4"/>
                  <a:pt x="21" y="2"/>
                  <a:pt x="25" y="0"/>
                </a:cubicBezTo>
                <a:cubicBezTo>
                  <a:pt x="22" y="3"/>
                  <a:pt x="19" y="7"/>
                  <a:pt x="16" y="10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lnTo>
                  <a:pt x="8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2890838" y="3594100"/>
            <a:ext cx="249237" cy="115570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0865" name="Rectangle 49"/>
          <p:cNvSpPr>
            <a:spLocks noChangeArrowheads="1"/>
          </p:cNvSpPr>
          <p:nvPr/>
        </p:nvSpPr>
        <p:spPr bwMode="auto">
          <a:xfrm>
            <a:off x="4419600" y="4782607"/>
            <a:ext cx="17716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If marginal cost is below average total cost, average total cost is falling. </a:t>
            </a:r>
            <a:endParaRPr lang="en-US" altLang="ko-KR" sz="1400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0867" name="Line 51"/>
          <p:cNvSpPr>
            <a:spLocks noChangeShapeType="1"/>
          </p:cNvSpPr>
          <p:nvPr/>
        </p:nvSpPr>
        <p:spPr bwMode="auto">
          <a:xfrm flipH="1" flipV="1">
            <a:off x="2935288" y="3427413"/>
            <a:ext cx="542925" cy="334962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947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2" grpId="0"/>
      <p:bldP spid="290823" grpId="0"/>
      <p:bldP spid="290824" grpId="0" animBg="1"/>
      <p:bldP spid="290825" grpId="0"/>
      <p:bldP spid="290827" grpId="0"/>
      <p:bldP spid="290829" grpId="0" animBg="1"/>
      <p:bldP spid="290830" grpId="0" animBg="1"/>
      <p:bldP spid="290831" grpId="0"/>
      <p:bldP spid="290833" grpId="0"/>
      <p:bldP spid="290835" grpId="0"/>
      <p:bldP spid="290837" grpId="0"/>
      <p:bldP spid="290839" grpId="0"/>
      <p:bldP spid="290841" grpId="0"/>
      <p:bldP spid="290843" grpId="0"/>
      <p:bldP spid="290844" grpId="0" animBg="1"/>
      <p:bldP spid="290845" grpId="0" animBg="1"/>
      <p:bldP spid="290846" grpId="0" animBg="1"/>
      <p:bldP spid="290847" grpId="0" animBg="1"/>
      <p:bldP spid="290848" grpId="0" animBg="1"/>
      <p:bldP spid="290849" grpId="0" animBg="1"/>
      <p:bldP spid="290850" grpId="0" animBg="1"/>
      <p:bldP spid="290851" grpId="0" animBg="1"/>
      <p:bldP spid="290852" grpId="0" animBg="1"/>
      <p:bldP spid="290853" grpId="0" animBg="1"/>
      <p:bldP spid="290854" grpId="0" animBg="1"/>
      <p:bldP spid="290855" grpId="0"/>
      <p:bldP spid="290856" grpId="0" animBg="1"/>
      <p:bldP spid="290857" grpId="0" animBg="1"/>
      <p:bldP spid="290858" grpId="0" animBg="1"/>
      <p:bldP spid="290859" grpId="0" animBg="1"/>
      <p:bldP spid="290860" grpId="0" animBg="1"/>
      <p:bldP spid="290865" grpId="0"/>
      <p:bldP spid="2908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spc="0" dirty="0"/>
              <a:t>MORE REALISTIC COST CURVES – </a:t>
            </a:r>
            <a:r>
              <a:rPr lang="en-US" sz="2800" b="1" spc="0" dirty="0">
                <a:solidFill>
                  <a:srgbClr val="C00000"/>
                </a:solidFill>
              </a:rPr>
              <a:t>U-shaped CURVES</a:t>
            </a:r>
          </a:p>
        </p:txBody>
      </p:sp>
      <p:sp>
        <p:nvSpPr>
          <p:cNvPr id="292869" name="Freeform 5"/>
          <p:cNvSpPr>
            <a:spLocks/>
          </p:cNvSpPr>
          <p:nvPr/>
        </p:nvSpPr>
        <p:spPr bwMode="auto">
          <a:xfrm>
            <a:off x="1757363" y="2085975"/>
            <a:ext cx="6308725" cy="3900487"/>
          </a:xfrm>
          <a:custGeom>
            <a:avLst/>
            <a:gdLst>
              <a:gd name="T0" fmla="*/ 2587 w 2587"/>
              <a:gd name="T1" fmla="*/ 1779 h 1779"/>
              <a:gd name="T2" fmla="*/ 0 w 2587"/>
              <a:gd name="T3" fmla="*/ 1779 h 1779"/>
              <a:gd name="T4" fmla="*/ 0 w 2587"/>
              <a:gd name="T5" fmla="*/ 0 h 1779"/>
              <a:gd name="T6" fmla="*/ 0 60000 65536"/>
              <a:gd name="T7" fmla="*/ 0 60000 65536"/>
              <a:gd name="T8" fmla="*/ 0 60000 65536"/>
              <a:gd name="T9" fmla="*/ 0 w 2587"/>
              <a:gd name="T10" fmla="*/ 0 h 1779"/>
              <a:gd name="T11" fmla="*/ 2587 w 2587"/>
              <a:gd name="T12" fmla="*/ 1779 h 17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7" h="1779">
                <a:moveTo>
                  <a:pt x="2587" y="1779"/>
                </a:moveTo>
                <a:lnTo>
                  <a:pt x="0" y="1779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6523038" y="2227262"/>
            <a:ext cx="3400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MC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7507288" y="2447925"/>
            <a:ext cx="392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ATC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2874" name="Rectangle 10"/>
          <p:cNvSpPr>
            <a:spLocks noChangeArrowheads="1"/>
          </p:cNvSpPr>
          <p:nvPr/>
        </p:nvSpPr>
        <p:spPr bwMode="auto">
          <a:xfrm>
            <a:off x="7496175" y="2908300"/>
            <a:ext cx="4416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AVC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2876" name="Freeform 12"/>
          <p:cNvSpPr>
            <a:spLocks/>
          </p:cNvSpPr>
          <p:nvPr/>
        </p:nvSpPr>
        <p:spPr bwMode="auto">
          <a:xfrm>
            <a:off x="2116138" y="2484437"/>
            <a:ext cx="4543425" cy="2973388"/>
          </a:xfrm>
          <a:custGeom>
            <a:avLst/>
            <a:gdLst>
              <a:gd name="T0" fmla="*/ 0 w 789"/>
              <a:gd name="T1" fmla="*/ 393 h 574"/>
              <a:gd name="T2" fmla="*/ 210 w 789"/>
              <a:gd name="T3" fmla="*/ 573 h 574"/>
              <a:gd name="T4" fmla="*/ 789 w 789"/>
              <a:gd name="T5" fmla="*/ 0 h 574"/>
              <a:gd name="T6" fmla="*/ 0 60000 65536"/>
              <a:gd name="T7" fmla="*/ 0 60000 65536"/>
              <a:gd name="T8" fmla="*/ 0 60000 65536"/>
              <a:gd name="T9" fmla="*/ 0 w 789"/>
              <a:gd name="T10" fmla="*/ 0 h 574"/>
              <a:gd name="T11" fmla="*/ 789 w 789"/>
              <a:gd name="T12" fmla="*/ 574 h 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9" h="574">
                <a:moveTo>
                  <a:pt x="0" y="393"/>
                </a:moveTo>
                <a:cubicBezTo>
                  <a:pt x="28" y="462"/>
                  <a:pt x="100" y="573"/>
                  <a:pt x="210" y="573"/>
                </a:cubicBezTo>
                <a:cubicBezTo>
                  <a:pt x="446" y="574"/>
                  <a:pt x="727" y="107"/>
                  <a:pt x="789" y="0"/>
                </a:cubicBezTo>
              </a:path>
            </a:pathLst>
          </a:custGeom>
          <a:noFill/>
          <a:ln w="30163">
            <a:solidFill>
              <a:srgbClr val="F371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2877" name="Freeform 13"/>
          <p:cNvSpPr>
            <a:spLocks/>
          </p:cNvSpPr>
          <p:nvPr/>
        </p:nvSpPr>
        <p:spPr bwMode="auto">
          <a:xfrm>
            <a:off x="2281238" y="2468562"/>
            <a:ext cx="5387975" cy="1828800"/>
          </a:xfrm>
          <a:custGeom>
            <a:avLst/>
            <a:gdLst>
              <a:gd name="T0" fmla="*/ 0 w 935"/>
              <a:gd name="T1" fmla="*/ 0 h 353"/>
              <a:gd name="T2" fmla="*/ 517 w 935"/>
              <a:gd name="T3" fmla="*/ 351 h 353"/>
              <a:gd name="T4" fmla="*/ 935 w 935"/>
              <a:gd name="T5" fmla="*/ 46 h 353"/>
              <a:gd name="T6" fmla="*/ 0 60000 65536"/>
              <a:gd name="T7" fmla="*/ 0 60000 65536"/>
              <a:gd name="T8" fmla="*/ 0 60000 65536"/>
              <a:gd name="T9" fmla="*/ 0 w 935"/>
              <a:gd name="T10" fmla="*/ 0 h 353"/>
              <a:gd name="T11" fmla="*/ 935 w 935"/>
              <a:gd name="T12" fmla="*/ 353 h 3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5" h="353">
                <a:moveTo>
                  <a:pt x="0" y="0"/>
                </a:moveTo>
                <a:cubicBezTo>
                  <a:pt x="154" y="239"/>
                  <a:pt x="346" y="353"/>
                  <a:pt x="517" y="351"/>
                </a:cubicBezTo>
                <a:cubicBezTo>
                  <a:pt x="715" y="349"/>
                  <a:pt x="865" y="145"/>
                  <a:pt x="935" y="46"/>
                </a:cubicBezTo>
              </a:path>
            </a:pathLst>
          </a:custGeom>
          <a:noFill/>
          <a:ln w="30163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2878" name="Freeform 14"/>
          <p:cNvSpPr>
            <a:spLocks/>
          </p:cNvSpPr>
          <p:nvPr/>
        </p:nvSpPr>
        <p:spPr bwMode="auto">
          <a:xfrm>
            <a:off x="2276475" y="3168650"/>
            <a:ext cx="5392738" cy="1962150"/>
          </a:xfrm>
          <a:custGeom>
            <a:avLst/>
            <a:gdLst>
              <a:gd name="T0" fmla="*/ 0 w 936"/>
              <a:gd name="T1" fmla="*/ 150 h 379"/>
              <a:gd name="T2" fmla="*/ 352 w 936"/>
              <a:gd name="T3" fmla="*/ 375 h 379"/>
              <a:gd name="T4" fmla="*/ 936 w 936"/>
              <a:gd name="T5" fmla="*/ 0 h 379"/>
              <a:gd name="T6" fmla="*/ 0 60000 65536"/>
              <a:gd name="T7" fmla="*/ 0 60000 65536"/>
              <a:gd name="T8" fmla="*/ 0 60000 65536"/>
              <a:gd name="T9" fmla="*/ 0 w 936"/>
              <a:gd name="T10" fmla="*/ 0 h 379"/>
              <a:gd name="T11" fmla="*/ 936 w 936"/>
              <a:gd name="T12" fmla="*/ 379 h 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6" h="379">
                <a:moveTo>
                  <a:pt x="0" y="150"/>
                </a:moveTo>
                <a:cubicBezTo>
                  <a:pt x="140" y="317"/>
                  <a:pt x="251" y="373"/>
                  <a:pt x="352" y="375"/>
                </a:cubicBezTo>
                <a:cubicBezTo>
                  <a:pt x="543" y="379"/>
                  <a:pt x="791" y="263"/>
                  <a:pt x="936" y="0"/>
                </a:cubicBezTo>
              </a:path>
            </a:pathLst>
          </a:custGeom>
          <a:noFill/>
          <a:ln w="30163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2879" name="Oval 15"/>
          <p:cNvSpPr>
            <a:spLocks noChangeArrowheads="1"/>
          </p:cNvSpPr>
          <p:nvPr/>
        </p:nvSpPr>
        <p:spPr bwMode="auto">
          <a:xfrm>
            <a:off x="4246563" y="5059362"/>
            <a:ext cx="115887" cy="101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2880" name="Oval 16"/>
          <p:cNvSpPr>
            <a:spLocks noChangeArrowheads="1"/>
          </p:cNvSpPr>
          <p:nvPr/>
        </p:nvSpPr>
        <p:spPr bwMode="auto">
          <a:xfrm>
            <a:off x="5203825" y="4233862"/>
            <a:ext cx="114300" cy="1031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2881" name="Line 17"/>
          <p:cNvSpPr>
            <a:spLocks noChangeShapeType="1"/>
          </p:cNvSpPr>
          <p:nvPr/>
        </p:nvSpPr>
        <p:spPr bwMode="auto">
          <a:xfrm flipH="1" flipV="1">
            <a:off x="2679700" y="5214937"/>
            <a:ext cx="1693863" cy="33496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92882" name="Line 18"/>
          <p:cNvSpPr>
            <a:spLocks noChangeShapeType="1"/>
          </p:cNvSpPr>
          <p:nvPr/>
        </p:nvSpPr>
        <p:spPr bwMode="auto">
          <a:xfrm flipH="1" flipV="1">
            <a:off x="5076825" y="3017837"/>
            <a:ext cx="874713" cy="4603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92883" name="Freeform 19"/>
          <p:cNvSpPr>
            <a:spLocks/>
          </p:cNvSpPr>
          <p:nvPr/>
        </p:nvSpPr>
        <p:spPr bwMode="auto">
          <a:xfrm>
            <a:off x="3429000" y="2157412"/>
            <a:ext cx="2630487" cy="1014412"/>
          </a:xfrm>
          <a:custGeom>
            <a:avLst/>
            <a:gdLst>
              <a:gd name="T0" fmla="*/ 442 w 442"/>
              <a:gd name="T1" fmla="*/ 156 h 172"/>
              <a:gd name="T2" fmla="*/ 426 w 442"/>
              <a:gd name="T3" fmla="*/ 172 h 172"/>
              <a:gd name="T4" fmla="*/ 16 w 442"/>
              <a:gd name="T5" fmla="*/ 172 h 172"/>
              <a:gd name="T6" fmla="*/ 0 w 442"/>
              <a:gd name="T7" fmla="*/ 156 h 172"/>
              <a:gd name="T8" fmla="*/ 0 w 442"/>
              <a:gd name="T9" fmla="*/ 16 h 172"/>
              <a:gd name="T10" fmla="*/ 16 w 442"/>
              <a:gd name="T11" fmla="*/ 0 h 172"/>
              <a:gd name="T12" fmla="*/ 426 w 442"/>
              <a:gd name="T13" fmla="*/ 0 h 172"/>
              <a:gd name="T14" fmla="*/ 442 w 442"/>
              <a:gd name="T15" fmla="*/ 16 h 172"/>
              <a:gd name="T16" fmla="*/ 442 w 442"/>
              <a:gd name="T17" fmla="*/ 156 h 1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2"/>
              <a:gd name="T28" fmla="*/ 0 h 172"/>
              <a:gd name="T29" fmla="*/ 442 w 442"/>
              <a:gd name="T30" fmla="*/ 172 h 1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2" h="172">
                <a:moveTo>
                  <a:pt x="442" y="156"/>
                </a:moveTo>
                <a:cubicBezTo>
                  <a:pt x="442" y="165"/>
                  <a:pt x="435" y="172"/>
                  <a:pt x="426" y="172"/>
                </a:cubicBezTo>
                <a:cubicBezTo>
                  <a:pt x="16" y="172"/>
                  <a:pt x="16" y="172"/>
                  <a:pt x="16" y="172"/>
                </a:cubicBezTo>
                <a:cubicBezTo>
                  <a:pt x="7" y="172"/>
                  <a:pt x="0" y="165"/>
                  <a:pt x="0" y="15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35" y="0"/>
                  <a:pt x="442" y="7"/>
                  <a:pt x="442" y="16"/>
                </a:cubicBezTo>
                <a:lnTo>
                  <a:pt x="442" y="156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2884" name="Freeform 20"/>
          <p:cNvSpPr>
            <a:spLocks/>
          </p:cNvSpPr>
          <p:nvPr/>
        </p:nvSpPr>
        <p:spPr bwMode="auto">
          <a:xfrm>
            <a:off x="4286250" y="5291137"/>
            <a:ext cx="3257550" cy="508000"/>
          </a:xfrm>
          <a:custGeom>
            <a:avLst/>
            <a:gdLst>
              <a:gd name="T0" fmla="*/ 481 w 481"/>
              <a:gd name="T1" fmla="*/ 82 h 98"/>
              <a:gd name="T2" fmla="*/ 465 w 481"/>
              <a:gd name="T3" fmla="*/ 98 h 98"/>
              <a:gd name="T4" fmla="*/ 16 w 481"/>
              <a:gd name="T5" fmla="*/ 98 h 98"/>
              <a:gd name="T6" fmla="*/ 0 w 481"/>
              <a:gd name="T7" fmla="*/ 82 h 98"/>
              <a:gd name="T8" fmla="*/ 0 w 481"/>
              <a:gd name="T9" fmla="*/ 16 h 98"/>
              <a:gd name="T10" fmla="*/ 16 w 481"/>
              <a:gd name="T11" fmla="*/ 0 h 98"/>
              <a:gd name="T12" fmla="*/ 465 w 481"/>
              <a:gd name="T13" fmla="*/ 0 h 98"/>
              <a:gd name="T14" fmla="*/ 481 w 481"/>
              <a:gd name="T15" fmla="*/ 16 h 98"/>
              <a:gd name="T16" fmla="*/ 481 w 481"/>
              <a:gd name="T17" fmla="*/ 82 h 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1"/>
              <a:gd name="T28" fmla="*/ 0 h 98"/>
              <a:gd name="T29" fmla="*/ 481 w 481"/>
              <a:gd name="T30" fmla="*/ 98 h 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1" h="98">
                <a:moveTo>
                  <a:pt x="481" y="82"/>
                </a:moveTo>
                <a:cubicBezTo>
                  <a:pt x="481" y="91"/>
                  <a:pt x="474" y="98"/>
                  <a:pt x="465" y="98"/>
                </a:cubicBezTo>
                <a:cubicBezTo>
                  <a:pt x="16" y="98"/>
                  <a:pt x="16" y="98"/>
                  <a:pt x="16" y="98"/>
                </a:cubicBezTo>
                <a:cubicBezTo>
                  <a:pt x="7" y="98"/>
                  <a:pt x="0" y="91"/>
                  <a:pt x="0" y="8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465" y="0"/>
                  <a:pt x="465" y="0"/>
                  <a:pt x="465" y="0"/>
                </a:cubicBezTo>
                <a:cubicBezTo>
                  <a:pt x="474" y="0"/>
                  <a:pt x="481" y="7"/>
                  <a:pt x="481" y="16"/>
                </a:cubicBezTo>
                <a:lnTo>
                  <a:pt x="481" y="82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2885" name="Rectangle 21"/>
          <p:cNvSpPr>
            <a:spLocks noChangeArrowheads="1"/>
          </p:cNvSpPr>
          <p:nvPr/>
        </p:nvSpPr>
        <p:spPr bwMode="auto">
          <a:xfrm>
            <a:off x="1066800" y="1700212"/>
            <a:ext cx="1587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Cost of unit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2886" name="Rectangle 22"/>
          <p:cNvSpPr>
            <a:spLocks noChangeArrowheads="1"/>
          </p:cNvSpPr>
          <p:nvPr/>
        </p:nvSpPr>
        <p:spPr bwMode="auto">
          <a:xfrm>
            <a:off x="7246938" y="6153150"/>
            <a:ext cx="7566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Quantity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2887" name="Rectangle 23"/>
          <p:cNvSpPr>
            <a:spLocks noChangeArrowheads="1"/>
          </p:cNvSpPr>
          <p:nvPr/>
        </p:nvSpPr>
        <p:spPr bwMode="auto">
          <a:xfrm>
            <a:off x="3505200" y="2233612"/>
            <a:ext cx="25749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2. … but diminishing returns set in once the benefits of specialization are exhausted and marginal cost rises.</a:t>
            </a:r>
            <a:endParaRPr lang="en-US" altLang="ko-KR" sz="1400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2888" name="Rectangle 24"/>
          <p:cNvSpPr>
            <a:spLocks noChangeArrowheads="1"/>
          </p:cNvSpPr>
          <p:nvPr/>
        </p:nvSpPr>
        <p:spPr bwMode="auto">
          <a:xfrm>
            <a:off x="4437063" y="5341937"/>
            <a:ext cx="303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1. Increasing specialization leads to lower marginal cost…</a:t>
            </a:r>
            <a:endParaRPr lang="en-US" altLang="ko-KR" sz="1400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218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9" grpId="0" animBg="1"/>
      <p:bldP spid="292870" grpId="0"/>
      <p:bldP spid="292871" grpId="0"/>
      <p:bldP spid="292874" grpId="0"/>
      <p:bldP spid="292876" grpId="0" animBg="1"/>
      <p:bldP spid="292877" grpId="0" animBg="1"/>
      <p:bldP spid="292878" grpId="0" animBg="1"/>
      <p:bldP spid="292879" grpId="0" animBg="1"/>
      <p:bldP spid="292880" grpId="0" animBg="1"/>
      <p:bldP spid="292881" grpId="0" animBg="1"/>
      <p:bldP spid="292882" grpId="0" animBg="1"/>
      <p:bldP spid="292883" grpId="0" animBg="1"/>
      <p:bldP spid="292884" grpId="0" animBg="1"/>
      <p:bldP spid="292885" grpId="0"/>
      <p:bldP spid="292886" grpId="0"/>
      <p:bldP spid="292887" grpId="0"/>
      <p:bldP spid="2928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alpha val="67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b="1" spc="0" dirty="0">
                <a:solidFill>
                  <a:srgbClr val="C00000"/>
                </a:solidFill>
              </a:rPr>
              <a:t>SHORT-RUN VERSUS LONG-RUN COSTS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0" y="3657600"/>
            <a:ext cx="9144000" cy="2514600"/>
          </a:xfrm>
          <a:solidFill>
            <a:schemeClr val="bg1">
              <a:alpha val="61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All inputs are variable in the long run. This means that in the long run, fixed cost (like factory size) may also vary. 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The firm will choose its fixed cost in the long run based on the level of output it expects to produce.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8238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5867400" y="2711450"/>
            <a:ext cx="3200400" cy="24701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There is a trade-off between </a:t>
            </a:r>
            <a:r>
              <a:rPr lang="en-US" sz="2400" b="1" i="1" dirty="0">
                <a:solidFill>
                  <a:srgbClr val="0070C0"/>
                </a:solidFill>
                <a:latin typeface="Century Gothic"/>
                <a:cs typeface="Century Gothic"/>
              </a:rPr>
              <a:t>higher fixed cost and lower variable cost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for any given output level and vice versa.</a:t>
            </a: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2393950" y="989012"/>
            <a:ext cx="0" cy="259080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209"/>
          <p:cNvGrpSpPr>
            <a:grpSpLocks/>
          </p:cNvGrpSpPr>
          <p:nvPr/>
        </p:nvGrpSpPr>
        <p:grpSpPr bwMode="auto">
          <a:xfrm>
            <a:off x="304800" y="4075112"/>
            <a:ext cx="4938713" cy="2706688"/>
            <a:chOff x="176" y="2254"/>
            <a:chExt cx="3111" cy="1705"/>
          </a:xfrm>
        </p:grpSpPr>
        <p:sp>
          <p:nvSpPr>
            <p:cNvPr id="95445" name="Rectangle 18"/>
            <p:cNvSpPr>
              <a:spLocks noChangeArrowheads="1"/>
            </p:cNvSpPr>
            <p:nvPr/>
          </p:nvSpPr>
          <p:spPr bwMode="auto">
            <a:xfrm>
              <a:off x="176" y="2254"/>
              <a:ext cx="3087" cy="17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46" name="Rectangle 21"/>
            <p:cNvSpPr>
              <a:spLocks noChangeArrowheads="1"/>
            </p:cNvSpPr>
            <p:nvPr/>
          </p:nvSpPr>
          <p:spPr bwMode="auto">
            <a:xfrm>
              <a:off x="176" y="2417"/>
              <a:ext cx="3087" cy="427"/>
            </a:xfrm>
            <a:prstGeom prst="rect">
              <a:avLst/>
            </a:prstGeom>
            <a:solidFill>
              <a:srgbClr val="EBD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47" name="Line 22"/>
            <p:cNvSpPr>
              <a:spLocks noChangeShapeType="1"/>
            </p:cNvSpPr>
            <p:nvPr/>
          </p:nvSpPr>
          <p:spPr bwMode="auto">
            <a:xfrm flipH="1">
              <a:off x="178" y="2979"/>
              <a:ext cx="3088" cy="0"/>
            </a:xfrm>
            <a:prstGeom prst="line">
              <a:avLst/>
            </a:prstGeom>
            <a:noFill/>
            <a:ln w="7938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95448" name="Line 23"/>
            <p:cNvSpPr>
              <a:spLocks noChangeShapeType="1"/>
            </p:cNvSpPr>
            <p:nvPr/>
          </p:nvSpPr>
          <p:spPr bwMode="auto">
            <a:xfrm flipH="1">
              <a:off x="178" y="3083"/>
              <a:ext cx="3088" cy="0"/>
            </a:xfrm>
            <a:prstGeom prst="line">
              <a:avLst/>
            </a:prstGeom>
            <a:noFill/>
            <a:ln w="7938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95449" name="Line 24"/>
            <p:cNvSpPr>
              <a:spLocks noChangeShapeType="1"/>
            </p:cNvSpPr>
            <p:nvPr/>
          </p:nvSpPr>
          <p:spPr bwMode="auto">
            <a:xfrm flipH="1">
              <a:off x="178" y="3187"/>
              <a:ext cx="3088" cy="0"/>
            </a:xfrm>
            <a:prstGeom prst="line">
              <a:avLst/>
            </a:prstGeom>
            <a:noFill/>
            <a:ln w="7938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95450" name="Line 25"/>
            <p:cNvSpPr>
              <a:spLocks noChangeShapeType="1"/>
            </p:cNvSpPr>
            <p:nvPr/>
          </p:nvSpPr>
          <p:spPr bwMode="auto">
            <a:xfrm flipH="1">
              <a:off x="178" y="3291"/>
              <a:ext cx="3088" cy="0"/>
            </a:xfrm>
            <a:prstGeom prst="line">
              <a:avLst/>
            </a:prstGeom>
            <a:noFill/>
            <a:ln w="7938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95451" name="Line 26"/>
            <p:cNvSpPr>
              <a:spLocks noChangeShapeType="1"/>
            </p:cNvSpPr>
            <p:nvPr/>
          </p:nvSpPr>
          <p:spPr bwMode="auto">
            <a:xfrm flipH="1">
              <a:off x="178" y="3394"/>
              <a:ext cx="3088" cy="0"/>
            </a:xfrm>
            <a:prstGeom prst="line">
              <a:avLst/>
            </a:prstGeom>
            <a:noFill/>
            <a:ln w="7938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95452" name="Line 27"/>
            <p:cNvSpPr>
              <a:spLocks noChangeShapeType="1"/>
            </p:cNvSpPr>
            <p:nvPr/>
          </p:nvSpPr>
          <p:spPr bwMode="auto">
            <a:xfrm flipH="1">
              <a:off x="178" y="3498"/>
              <a:ext cx="3088" cy="0"/>
            </a:xfrm>
            <a:prstGeom prst="line">
              <a:avLst/>
            </a:prstGeom>
            <a:noFill/>
            <a:ln w="7938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95453" name="Line 28"/>
            <p:cNvSpPr>
              <a:spLocks noChangeShapeType="1"/>
            </p:cNvSpPr>
            <p:nvPr/>
          </p:nvSpPr>
          <p:spPr bwMode="auto">
            <a:xfrm flipH="1">
              <a:off x="178" y="3602"/>
              <a:ext cx="3088" cy="0"/>
            </a:xfrm>
            <a:prstGeom prst="line">
              <a:avLst/>
            </a:prstGeom>
            <a:noFill/>
            <a:ln w="7938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95454" name="Line 29"/>
            <p:cNvSpPr>
              <a:spLocks noChangeShapeType="1"/>
            </p:cNvSpPr>
            <p:nvPr/>
          </p:nvSpPr>
          <p:spPr bwMode="auto">
            <a:xfrm flipH="1">
              <a:off x="178" y="3706"/>
              <a:ext cx="3088" cy="0"/>
            </a:xfrm>
            <a:prstGeom prst="line">
              <a:avLst/>
            </a:prstGeom>
            <a:noFill/>
            <a:ln w="7938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95455" name="Line 30"/>
            <p:cNvSpPr>
              <a:spLocks noChangeShapeType="1"/>
            </p:cNvSpPr>
            <p:nvPr/>
          </p:nvSpPr>
          <p:spPr bwMode="auto">
            <a:xfrm flipH="1">
              <a:off x="178" y="3810"/>
              <a:ext cx="3088" cy="0"/>
            </a:xfrm>
            <a:prstGeom prst="line">
              <a:avLst/>
            </a:prstGeom>
            <a:noFill/>
            <a:ln w="7938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95456" name="Line 31"/>
            <p:cNvSpPr>
              <a:spLocks noChangeShapeType="1"/>
            </p:cNvSpPr>
            <p:nvPr/>
          </p:nvSpPr>
          <p:spPr bwMode="auto">
            <a:xfrm>
              <a:off x="176" y="2844"/>
              <a:ext cx="3087" cy="0"/>
            </a:xfrm>
            <a:prstGeom prst="line">
              <a:avLst/>
            </a:prstGeom>
            <a:noFill/>
            <a:ln w="15875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95457" name="Line 32"/>
            <p:cNvSpPr>
              <a:spLocks noChangeShapeType="1"/>
            </p:cNvSpPr>
            <p:nvPr/>
          </p:nvSpPr>
          <p:spPr bwMode="auto">
            <a:xfrm>
              <a:off x="639" y="2417"/>
              <a:ext cx="0" cy="1540"/>
            </a:xfrm>
            <a:prstGeom prst="line">
              <a:avLst/>
            </a:prstGeom>
            <a:noFill/>
            <a:ln w="15875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95458" name="Line 33"/>
            <p:cNvSpPr>
              <a:spLocks noChangeShapeType="1"/>
            </p:cNvSpPr>
            <p:nvPr/>
          </p:nvSpPr>
          <p:spPr bwMode="auto">
            <a:xfrm>
              <a:off x="1993" y="2417"/>
              <a:ext cx="0" cy="1540"/>
            </a:xfrm>
            <a:prstGeom prst="line">
              <a:avLst/>
            </a:prstGeom>
            <a:noFill/>
            <a:ln w="15875">
              <a:solidFill>
                <a:srgbClr val="8082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95459" name="Line 34"/>
            <p:cNvSpPr>
              <a:spLocks noChangeShapeType="1"/>
            </p:cNvSpPr>
            <p:nvPr/>
          </p:nvSpPr>
          <p:spPr bwMode="auto">
            <a:xfrm>
              <a:off x="176" y="2421"/>
              <a:ext cx="3087" cy="0"/>
            </a:xfrm>
            <a:prstGeom prst="line">
              <a:avLst/>
            </a:prstGeom>
            <a:noFill/>
            <a:ln w="15875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95460" name="Rectangle 35"/>
            <p:cNvSpPr>
              <a:spLocks noChangeArrowheads="1"/>
            </p:cNvSpPr>
            <p:nvPr/>
          </p:nvSpPr>
          <p:spPr bwMode="auto">
            <a:xfrm>
              <a:off x="1646" y="2714"/>
              <a:ext cx="22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 i="1" dirty="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ATC</a:t>
              </a:r>
              <a:r>
                <a:rPr lang="en-US" altLang="ko-KR" sz="1100" baseline="-25000" dirty="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1</a:t>
              </a:r>
              <a:endParaRPr lang="en-US" altLang="ko-KR" i="1" dirty="0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61" name="Rectangle 36"/>
            <p:cNvSpPr>
              <a:spLocks noChangeArrowheads="1"/>
            </p:cNvSpPr>
            <p:nvPr/>
          </p:nvSpPr>
          <p:spPr bwMode="auto">
            <a:xfrm>
              <a:off x="1692" y="271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endParaRPr lang="en-US" altLang="ko-KR" dirty="0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62" name="Rectangle 37"/>
            <p:cNvSpPr>
              <a:spLocks noChangeArrowheads="1"/>
            </p:cNvSpPr>
            <p:nvPr/>
          </p:nvSpPr>
          <p:spPr bwMode="auto">
            <a:xfrm>
              <a:off x="1731" y="271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endParaRPr lang="en-US" altLang="ko-KR" dirty="0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63" name="Rectangle 38"/>
            <p:cNvSpPr>
              <a:spLocks noChangeArrowheads="1"/>
            </p:cNvSpPr>
            <p:nvPr/>
          </p:nvSpPr>
          <p:spPr bwMode="auto">
            <a:xfrm>
              <a:off x="1781" y="275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endParaRPr lang="en-US" altLang="ko-KR" dirty="0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64" name="Rectangle 39"/>
            <p:cNvSpPr>
              <a:spLocks noChangeArrowheads="1"/>
            </p:cNvSpPr>
            <p:nvPr/>
          </p:nvSpPr>
          <p:spPr bwMode="auto">
            <a:xfrm>
              <a:off x="880" y="2874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12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65" name="Rectangle 40"/>
            <p:cNvSpPr>
              <a:spLocks noChangeArrowheads="1"/>
            </p:cNvSpPr>
            <p:nvPr/>
          </p:nvSpPr>
          <p:spPr bwMode="auto">
            <a:xfrm>
              <a:off x="880" y="2978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48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66" name="Rectangle 41"/>
            <p:cNvSpPr>
              <a:spLocks noChangeArrowheads="1"/>
            </p:cNvSpPr>
            <p:nvPr/>
          </p:nvSpPr>
          <p:spPr bwMode="auto">
            <a:xfrm>
              <a:off x="837" y="3082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108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67" name="Rectangle 42"/>
            <p:cNvSpPr>
              <a:spLocks noChangeArrowheads="1"/>
            </p:cNvSpPr>
            <p:nvPr/>
          </p:nvSpPr>
          <p:spPr bwMode="auto">
            <a:xfrm>
              <a:off x="837" y="3184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192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68" name="Rectangle 43"/>
            <p:cNvSpPr>
              <a:spLocks noChangeArrowheads="1"/>
            </p:cNvSpPr>
            <p:nvPr/>
          </p:nvSpPr>
          <p:spPr bwMode="auto">
            <a:xfrm>
              <a:off x="837" y="3288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300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69" name="Rectangle 44"/>
            <p:cNvSpPr>
              <a:spLocks noChangeArrowheads="1"/>
            </p:cNvSpPr>
            <p:nvPr/>
          </p:nvSpPr>
          <p:spPr bwMode="auto">
            <a:xfrm>
              <a:off x="837" y="3392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432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70" name="Rectangle 45"/>
            <p:cNvSpPr>
              <a:spLocks noChangeArrowheads="1"/>
            </p:cNvSpPr>
            <p:nvPr/>
          </p:nvSpPr>
          <p:spPr bwMode="auto">
            <a:xfrm>
              <a:off x="837" y="3497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588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71" name="Rectangle 46"/>
            <p:cNvSpPr>
              <a:spLocks noChangeArrowheads="1"/>
            </p:cNvSpPr>
            <p:nvPr/>
          </p:nvSpPr>
          <p:spPr bwMode="auto">
            <a:xfrm>
              <a:off x="837" y="3601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768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72" name="Rectangle 47"/>
            <p:cNvSpPr>
              <a:spLocks noChangeArrowheads="1"/>
            </p:cNvSpPr>
            <p:nvPr/>
          </p:nvSpPr>
          <p:spPr bwMode="auto">
            <a:xfrm>
              <a:off x="837" y="3705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972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73" name="Rectangle 48"/>
            <p:cNvSpPr>
              <a:spLocks noChangeArrowheads="1"/>
            </p:cNvSpPr>
            <p:nvPr/>
          </p:nvSpPr>
          <p:spPr bwMode="auto">
            <a:xfrm>
              <a:off x="776" y="3809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1,200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74" name="Rectangle 49"/>
            <p:cNvSpPr>
              <a:spLocks noChangeArrowheads="1"/>
            </p:cNvSpPr>
            <p:nvPr/>
          </p:nvSpPr>
          <p:spPr bwMode="auto">
            <a:xfrm>
              <a:off x="842" y="2874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$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75" name="Rectangle 50"/>
            <p:cNvSpPr>
              <a:spLocks noChangeArrowheads="1"/>
            </p:cNvSpPr>
            <p:nvPr/>
          </p:nvSpPr>
          <p:spPr bwMode="auto">
            <a:xfrm>
              <a:off x="1253" y="2874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120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76" name="Rectangle 51"/>
            <p:cNvSpPr>
              <a:spLocks noChangeArrowheads="1"/>
            </p:cNvSpPr>
            <p:nvPr/>
          </p:nvSpPr>
          <p:spPr bwMode="auto">
            <a:xfrm>
              <a:off x="1253" y="2978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156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77" name="Rectangle 52"/>
            <p:cNvSpPr>
              <a:spLocks noChangeArrowheads="1"/>
            </p:cNvSpPr>
            <p:nvPr/>
          </p:nvSpPr>
          <p:spPr bwMode="auto">
            <a:xfrm>
              <a:off x="1253" y="3082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216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78" name="Rectangle 53"/>
            <p:cNvSpPr>
              <a:spLocks noChangeArrowheads="1"/>
            </p:cNvSpPr>
            <p:nvPr/>
          </p:nvSpPr>
          <p:spPr bwMode="auto">
            <a:xfrm>
              <a:off x="1253" y="3184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300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79" name="Rectangle 54"/>
            <p:cNvSpPr>
              <a:spLocks noChangeArrowheads="1"/>
            </p:cNvSpPr>
            <p:nvPr/>
          </p:nvSpPr>
          <p:spPr bwMode="auto">
            <a:xfrm>
              <a:off x="1253" y="3288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408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80" name="Rectangle 55"/>
            <p:cNvSpPr>
              <a:spLocks noChangeArrowheads="1"/>
            </p:cNvSpPr>
            <p:nvPr/>
          </p:nvSpPr>
          <p:spPr bwMode="auto">
            <a:xfrm>
              <a:off x="1253" y="3392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540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81" name="Rectangle 56"/>
            <p:cNvSpPr>
              <a:spLocks noChangeArrowheads="1"/>
            </p:cNvSpPr>
            <p:nvPr/>
          </p:nvSpPr>
          <p:spPr bwMode="auto">
            <a:xfrm>
              <a:off x="1253" y="3497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696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82" name="Rectangle 57"/>
            <p:cNvSpPr>
              <a:spLocks noChangeArrowheads="1"/>
            </p:cNvSpPr>
            <p:nvPr/>
          </p:nvSpPr>
          <p:spPr bwMode="auto">
            <a:xfrm>
              <a:off x="1253" y="3601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876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83" name="Rectangle 58"/>
            <p:cNvSpPr>
              <a:spLocks noChangeArrowheads="1"/>
            </p:cNvSpPr>
            <p:nvPr/>
          </p:nvSpPr>
          <p:spPr bwMode="auto">
            <a:xfrm>
              <a:off x="1191" y="3705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1,080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84" name="Rectangle 59"/>
            <p:cNvSpPr>
              <a:spLocks noChangeArrowheads="1"/>
            </p:cNvSpPr>
            <p:nvPr/>
          </p:nvSpPr>
          <p:spPr bwMode="auto">
            <a:xfrm>
              <a:off x="1191" y="3809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1,308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85" name="Rectangle 60"/>
            <p:cNvSpPr>
              <a:spLocks noChangeArrowheads="1"/>
            </p:cNvSpPr>
            <p:nvPr/>
          </p:nvSpPr>
          <p:spPr bwMode="auto">
            <a:xfrm>
              <a:off x="1181" y="2626"/>
              <a:ext cx="25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 algn="ctr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Total cost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86" name="Rectangle 61"/>
            <p:cNvSpPr>
              <a:spLocks noChangeArrowheads="1"/>
            </p:cNvSpPr>
            <p:nvPr/>
          </p:nvSpPr>
          <p:spPr bwMode="auto">
            <a:xfrm>
              <a:off x="1210" y="2874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$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87" name="Rectangle 62"/>
            <p:cNvSpPr>
              <a:spLocks noChangeArrowheads="1"/>
            </p:cNvSpPr>
            <p:nvPr/>
          </p:nvSpPr>
          <p:spPr bwMode="auto">
            <a:xfrm>
              <a:off x="2934" y="2714"/>
              <a:ext cx="22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 i="1" dirty="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ATC</a:t>
              </a:r>
              <a:r>
                <a:rPr lang="en-US" altLang="ko-KR" sz="1100" baseline="-25000" dirty="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2</a:t>
              </a:r>
              <a:endParaRPr lang="en-US" altLang="ko-KR" i="1" dirty="0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88" name="Rectangle 63"/>
            <p:cNvSpPr>
              <a:spLocks noChangeArrowheads="1"/>
            </p:cNvSpPr>
            <p:nvPr/>
          </p:nvSpPr>
          <p:spPr bwMode="auto">
            <a:xfrm>
              <a:off x="2979" y="271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endParaRPr lang="en-US" altLang="ko-KR" dirty="0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89" name="Rectangle 64"/>
            <p:cNvSpPr>
              <a:spLocks noChangeArrowheads="1"/>
            </p:cNvSpPr>
            <p:nvPr/>
          </p:nvSpPr>
          <p:spPr bwMode="auto">
            <a:xfrm>
              <a:off x="3019" y="271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endParaRPr lang="en-US" altLang="ko-KR" dirty="0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90" name="Rectangle 65"/>
            <p:cNvSpPr>
              <a:spLocks noChangeArrowheads="1"/>
            </p:cNvSpPr>
            <p:nvPr/>
          </p:nvSpPr>
          <p:spPr bwMode="auto">
            <a:xfrm>
              <a:off x="3069" y="275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endParaRPr lang="en-US" altLang="ko-KR" dirty="0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91" name="Rectangle 66"/>
            <p:cNvSpPr>
              <a:spLocks noChangeArrowheads="1"/>
            </p:cNvSpPr>
            <p:nvPr/>
          </p:nvSpPr>
          <p:spPr bwMode="auto">
            <a:xfrm>
              <a:off x="2246" y="2874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6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92" name="Rectangle 67"/>
            <p:cNvSpPr>
              <a:spLocks noChangeArrowheads="1"/>
            </p:cNvSpPr>
            <p:nvPr/>
          </p:nvSpPr>
          <p:spPr bwMode="auto">
            <a:xfrm>
              <a:off x="2202" y="2978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24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93" name="Rectangle 68"/>
            <p:cNvSpPr>
              <a:spLocks noChangeArrowheads="1"/>
            </p:cNvSpPr>
            <p:nvPr/>
          </p:nvSpPr>
          <p:spPr bwMode="auto">
            <a:xfrm>
              <a:off x="2202" y="3082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54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94" name="Rectangle 69"/>
            <p:cNvSpPr>
              <a:spLocks noChangeArrowheads="1"/>
            </p:cNvSpPr>
            <p:nvPr/>
          </p:nvSpPr>
          <p:spPr bwMode="auto">
            <a:xfrm>
              <a:off x="2202" y="3184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96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95" name="Rectangle 70"/>
            <p:cNvSpPr>
              <a:spLocks noChangeArrowheads="1"/>
            </p:cNvSpPr>
            <p:nvPr/>
          </p:nvSpPr>
          <p:spPr bwMode="auto">
            <a:xfrm>
              <a:off x="2158" y="3288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150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96" name="Rectangle 71"/>
            <p:cNvSpPr>
              <a:spLocks noChangeArrowheads="1"/>
            </p:cNvSpPr>
            <p:nvPr/>
          </p:nvSpPr>
          <p:spPr bwMode="auto">
            <a:xfrm>
              <a:off x="2158" y="3392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216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97" name="Rectangle 72"/>
            <p:cNvSpPr>
              <a:spLocks noChangeArrowheads="1"/>
            </p:cNvSpPr>
            <p:nvPr/>
          </p:nvSpPr>
          <p:spPr bwMode="auto">
            <a:xfrm>
              <a:off x="2158" y="3497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294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98" name="Rectangle 73"/>
            <p:cNvSpPr>
              <a:spLocks noChangeArrowheads="1"/>
            </p:cNvSpPr>
            <p:nvPr/>
          </p:nvSpPr>
          <p:spPr bwMode="auto">
            <a:xfrm>
              <a:off x="2158" y="3601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384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499" name="Rectangle 74"/>
            <p:cNvSpPr>
              <a:spLocks noChangeArrowheads="1"/>
            </p:cNvSpPr>
            <p:nvPr/>
          </p:nvSpPr>
          <p:spPr bwMode="auto">
            <a:xfrm>
              <a:off x="2158" y="3705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486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00" name="Rectangle 75"/>
            <p:cNvSpPr>
              <a:spLocks noChangeArrowheads="1"/>
            </p:cNvSpPr>
            <p:nvPr/>
          </p:nvSpPr>
          <p:spPr bwMode="auto">
            <a:xfrm>
              <a:off x="2158" y="3809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600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01" name="Rectangle 76"/>
            <p:cNvSpPr>
              <a:spLocks noChangeArrowheads="1"/>
            </p:cNvSpPr>
            <p:nvPr/>
          </p:nvSpPr>
          <p:spPr bwMode="auto">
            <a:xfrm>
              <a:off x="2202" y="2874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$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02" name="Rectangle 77"/>
            <p:cNvSpPr>
              <a:spLocks noChangeArrowheads="1"/>
            </p:cNvSpPr>
            <p:nvPr/>
          </p:nvSpPr>
          <p:spPr bwMode="auto">
            <a:xfrm>
              <a:off x="2513" y="2874"/>
              <a:ext cx="19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$222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03" name="Rectangle 78"/>
            <p:cNvSpPr>
              <a:spLocks noChangeArrowheads="1"/>
            </p:cNvSpPr>
            <p:nvPr/>
          </p:nvSpPr>
          <p:spPr bwMode="auto">
            <a:xfrm>
              <a:off x="2557" y="2978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240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04" name="Rectangle 79"/>
            <p:cNvSpPr>
              <a:spLocks noChangeArrowheads="1"/>
            </p:cNvSpPr>
            <p:nvPr/>
          </p:nvSpPr>
          <p:spPr bwMode="auto">
            <a:xfrm>
              <a:off x="2557" y="3082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270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05" name="Rectangle 80"/>
            <p:cNvSpPr>
              <a:spLocks noChangeArrowheads="1"/>
            </p:cNvSpPr>
            <p:nvPr/>
          </p:nvSpPr>
          <p:spPr bwMode="auto">
            <a:xfrm>
              <a:off x="2557" y="3184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312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06" name="Rectangle 81"/>
            <p:cNvSpPr>
              <a:spLocks noChangeArrowheads="1"/>
            </p:cNvSpPr>
            <p:nvPr/>
          </p:nvSpPr>
          <p:spPr bwMode="auto">
            <a:xfrm>
              <a:off x="2557" y="3288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366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07" name="Rectangle 82"/>
            <p:cNvSpPr>
              <a:spLocks noChangeArrowheads="1"/>
            </p:cNvSpPr>
            <p:nvPr/>
          </p:nvSpPr>
          <p:spPr bwMode="auto">
            <a:xfrm>
              <a:off x="2557" y="3392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432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08" name="Rectangle 83"/>
            <p:cNvSpPr>
              <a:spLocks noChangeArrowheads="1"/>
            </p:cNvSpPr>
            <p:nvPr/>
          </p:nvSpPr>
          <p:spPr bwMode="auto">
            <a:xfrm>
              <a:off x="2557" y="3497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510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09" name="Rectangle 84"/>
            <p:cNvSpPr>
              <a:spLocks noChangeArrowheads="1"/>
            </p:cNvSpPr>
            <p:nvPr/>
          </p:nvSpPr>
          <p:spPr bwMode="auto">
            <a:xfrm>
              <a:off x="2557" y="3601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600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10" name="Rectangle 85"/>
            <p:cNvSpPr>
              <a:spLocks noChangeArrowheads="1"/>
            </p:cNvSpPr>
            <p:nvPr/>
          </p:nvSpPr>
          <p:spPr bwMode="auto">
            <a:xfrm>
              <a:off x="2557" y="3705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702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11" name="Rectangle 86"/>
            <p:cNvSpPr>
              <a:spLocks noChangeArrowheads="1"/>
            </p:cNvSpPr>
            <p:nvPr/>
          </p:nvSpPr>
          <p:spPr bwMode="auto">
            <a:xfrm>
              <a:off x="2557" y="3809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816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12" name="Rectangle 87"/>
            <p:cNvSpPr>
              <a:spLocks noChangeArrowheads="1"/>
            </p:cNvSpPr>
            <p:nvPr/>
          </p:nvSpPr>
          <p:spPr bwMode="auto">
            <a:xfrm>
              <a:off x="507" y="2294"/>
              <a:ext cx="121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200" dirty="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Low fixed cost (</a:t>
              </a:r>
              <a:r>
                <a:rPr lang="en-US" altLang="ko-KR" sz="1200" i="1" dirty="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FC</a:t>
              </a:r>
              <a:r>
                <a:rPr lang="en-US" altLang="ko-KR" sz="1200" dirty="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 = $108)</a:t>
              </a:r>
              <a:endParaRPr lang="en-US" altLang="ko-KR" dirty="0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13" name="Rectangle 88"/>
            <p:cNvSpPr>
              <a:spLocks noChangeArrowheads="1"/>
            </p:cNvSpPr>
            <p:nvPr/>
          </p:nvSpPr>
          <p:spPr bwMode="auto">
            <a:xfrm>
              <a:off x="2049" y="2294"/>
              <a:ext cx="12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200" dirty="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High fixed cost (</a:t>
              </a:r>
              <a:r>
                <a:rPr lang="en-US" altLang="ko-KR" sz="1200" i="1" dirty="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FC</a:t>
              </a:r>
              <a:r>
                <a:rPr lang="en-US" altLang="ko-KR" sz="1200" dirty="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 = $216)</a:t>
              </a:r>
              <a:endParaRPr lang="en-US" altLang="ko-KR" dirty="0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14" name="Rectangle 147"/>
            <p:cNvSpPr>
              <a:spLocks noChangeArrowheads="1"/>
            </p:cNvSpPr>
            <p:nvPr/>
          </p:nvSpPr>
          <p:spPr bwMode="auto">
            <a:xfrm>
              <a:off x="1548" y="3090"/>
              <a:ext cx="359" cy="90"/>
            </a:xfrm>
            <a:prstGeom prst="rect">
              <a:avLst/>
            </a:prstGeom>
            <a:solidFill>
              <a:srgbClr val="C7C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15" name="Rectangle 148"/>
            <p:cNvSpPr>
              <a:spLocks noChangeArrowheads="1"/>
            </p:cNvSpPr>
            <p:nvPr/>
          </p:nvSpPr>
          <p:spPr bwMode="auto">
            <a:xfrm>
              <a:off x="273" y="3090"/>
              <a:ext cx="281" cy="90"/>
            </a:xfrm>
            <a:prstGeom prst="rect">
              <a:avLst/>
            </a:prstGeom>
            <a:solidFill>
              <a:srgbClr val="C7C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16" name="Rectangle 149"/>
            <p:cNvSpPr>
              <a:spLocks noChangeArrowheads="1"/>
            </p:cNvSpPr>
            <p:nvPr/>
          </p:nvSpPr>
          <p:spPr bwMode="auto">
            <a:xfrm>
              <a:off x="1548" y="3713"/>
              <a:ext cx="359" cy="90"/>
            </a:xfrm>
            <a:prstGeom prst="rect">
              <a:avLst/>
            </a:prstGeom>
            <a:solidFill>
              <a:srgbClr val="D7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17" name="Rectangle 150"/>
            <p:cNvSpPr>
              <a:spLocks noChangeArrowheads="1"/>
            </p:cNvSpPr>
            <p:nvPr/>
          </p:nvSpPr>
          <p:spPr bwMode="auto">
            <a:xfrm>
              <a:off x="2838" y="3090"/>
              <a:ext cx="357" cy="90"/>
            </a:xfrm>
            <a:prstGeom prst="rect">
              <a:avLst/>
            </a:prstGeom>
            <a:solidFill>
              <a:srgbClr val="C7C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18" name="Rectangle 151"/>
            <p:cNvSpPr>
              <a:spLocks noChangeArrowheads="1"/>
            </p:cNvSpPr>
            <p:nvPr/>
          </p:nvSpPr>
          <p:spPr bwMode="auto">
            <a:xfrm>
              <a:off x="2838" y="3713"/>
              <a:ext cx="357" cy="90"/>
            </a:xfrm>
            <a:prstGeom prst="rect">
              <a:avLst/>
            </a:prstGeom>
            <a:solidFill>
              <a:srgbClr val="D7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19" name="Rectangle 152"/>
            <p:cNvSpPr>
              <a:spLocks noChangeArrowheads="1"/>
            </p:cNvSpPr>
            <p:nvPr/>
          </p:nvSpPr>
          <p:spPr bwMode="auto">
            <a:xfrm>
              <a:off x="278" y="3713"/>
              <a:ext cx="278" cy="90"/>
            </a:xfrm>
            <a:prstGeom prst="rect">
              <a:avLst/>
            </a:prstGeom>
            <a:solidFill>
              <a:srgbClr val="D7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20" name="Rectangle 153"/>
            <p:cNvSpPr>
              <a:spLocks noChangeArrowheads="1"/>
            </p:cNvSpPr>
            <p:nvPr/>
          </p:nvSpPr>
          <p:spPr bwMode="auto">
            <a:xfrm>
              <a:off x="1588" y="2874"/>
              <a:ext cx="32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$120.00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21" name="Rectangle 154"/>
            <p:cNvSpPr>
              <a:spLocks noChangeArrowheads="1"/>
            </p:cNvSpPr>
            <p:nvPr/>
          </p:nvSpPr>
          <p:spPr bwMode="auto">
            <a:xfrm>
              <a:off x="1675" y="2978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78.00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22" name="Rectangle 155"/>
            <p:cNvSpPr>
              <a:spLocks noChangeArrowheads="1"/>
            </p:cNvSpPr>
            <p:nvPr/>
          </p:nvSpPr>
          <p:spPr bwMode="auto">
            <a:xfrm>
              <a:off x="1675" y="3082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72.00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23" name="Rectangle 156"/>
            <p:cNvSpPr>
              <a:spLocks noChangeArrowheads="1"/>
            </p:cNvSpPr>
            <p:nvPr/>
          </p:nvSpPr>
          <p:spPr bwMode="auto">
            <a:xfrm>
              <a:off x="1675" y="3184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75.00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24" name="Rectangle 157"/>
            <p:cNvSpPr>
              <a:spLocks noChangeArrowheads="1"/>
            </p:cNvSpPr>
            <p:nvPr/>
          </p:nvSpPr>
          <p:spPr bwMode="auto">
            <a:xfrm>
              <a:off x="1675" y="3288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81.60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25" name="Rectangle 158"/>
            <p:cNvSpPr>
              <a:spLocks noChangeArrowheads="1"/>
            </p:cNvSpPr>
            <p:nvPr/>
          </p:nvSpPr>
          <p:spPr bwMode="auto">
            <a:xfrm>
              <a:off x="1675" y="3392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90.00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26" name="Rectangle 159"/>
            <p:cNvSpPr>
              <a:spLocks noChangeArrowheads="1"/>
            </p:cNvSpPr>
            <p:nvPr/>
          </p:nvSpPr>
          <p:spPr bwMode="auto">
            <a:xfrm>
              <a:off x="1675" y="3497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99.43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27" name="Rectangle 160"/>
            <p:cNvSpPr>
              <a:spLocks noChangeArrowheads="1"/>
            </p:cNvSpPr>
            <p:nvPr/>
          </p:nvSpPr>
          <p:spPr bwMode="auto">
            <a:xfrm>
              <a:off x="1632" y="3601"/>
              <a:ext cx="2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109.50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28" name="Rectangle 161"/>
            <p:cNvSpPr>
              <a:spLocks noChangeArrowheads="1"/>
            </p:cNvSpPr>
            <p:nvPr/>
          </p:nvSpPr>
          <p:spPr bwMode="auto">
            <a:xfrm>
              <a:off x="1632" y="3705"/>
              <a:ext cx="2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120.00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29" name="Rectangle 162"/>
            <p:cNvSpPr>
              <a:spLocks noChangeArrowheads="1"/>
            </p:cNvSpPr>
            <p:nvPr/>
          </p:nvSpPr>
          <p:spPr bwMode="auto">
            <a:xfrm>
              <a:off x="1632" y="3809"/>
              <a:ext cx="2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130.80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30" name="Rectangle 163"/>
            <p:cNvSpPr>
              <a:spLocks noChangeArrowheads="1"/>
            </p:cNvSpPr>
            <p:nvPr/>
          </p:nvSpPr>
          <p:spPr bwMode="auto">
            <a:xfrm>
              <a:off x="2878" y="2874"/>
              <a:ext cx="32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$222.00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31" name="Rectangle 164"/>
            <p:cNvSpPr>
              <a:spLocks noChangeArrowheads="1"/>
            </p:cNvSpPr>
            <p:nvPr/>
          </p:nvSpPr>
          <p:spPr bwMode="auto">
            <a:xfrm>
              <a:off x="2922" y="2978"/>
              <a:ext cx="2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120.00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32" name="Rectangle 165"/>
            <p:cNvSpPr>
              <a:spLocks noChangeArrowheads="1"/>
            </p:cNvSpPr>
            <p:nvPr/>
          </p:nvSpPr>
          <p:spPr bwMode="auto">
            <a:xfrm>
              <a:off x="2965" y="3082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90.00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33" name="Rectangle 166"/>
            <p:cNvSpPr>
              <a:spLocks noChangeArrowheads="1"/>
            </p:cNvSpPr>
            <p:nvPr/>
          </p:nvSpPr>
          <p:spPr bwMode="auto">
            <a:xfrm>
              <a:off x="2965" y="3184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78.00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34" name="Rectangle 167"/>
            <p:cNvSpPr>
              <a:spLocks noChangeArrowheads="1"/>
            </p:cNvSpPr>
            <p:nvPr/>
          </p:nvSpPr>
          <p:spPr bwMode="auto">
            <a:xfrm>
              <a:off x="2965" y="3288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73.20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35" name="Rectangle 168"/>
            <p:cNvSpPr>
              <a:spLocks noChangeArrowheads="1"/>
            </p:cNvSpPr>
            <p:nvPr/>
          </p:nvSpPr>
          <p:spPr bwMode="auto">
            <a:xfrm>
              <a:off x="2965" y="3392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72.00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36" name="Rectangle 169"/>
            <p:cNvSpPr>
              <a:spLocks noChangeArrowheads="1"/>
            </p:cNvSpPr>
            <p:nvPr/>
          </p:nvSpPr>
          <p:spPr bwMode="auto">
            <a:xfrm>
              <a:off x="2965" y="3497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72.86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37" name="Rectangle 170"/>
            <p:cNvSpPr>
              <a:spLocks noChangeArrowheads="1"/>
            </p:cNvSpPr>
            <p:nvPr/>
          </p:nvSpPr>
          <p:spPr bwMode="auto">
            <a:xfrm>
              <a:off x="2965" y="3601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75.00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38" name="Rectangle 171"/>
            <p:cNvSpPr>
              <a:spLocks noChangeArrowheads="1"/>
            </p:cNvSpPr>
            <p:nvPr/>
          </p:nvSpPr>
          <p:spPr bwMode="auto">
            <a:xfrm>
              <a:off x="2965" y="3705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78.00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39" name="Rectangle 172"/>
            <p:cNvSpPr>
              <a:spLocks noChangeArrowheads="1"/>
            </p:cNvSpPr>
            <p:nvPr/>
          </p:nvSpPr>
          <p:spPr bwMode="auto">
            <a:xfrm>
              <a:off x="2965" y="3809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81.60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40" name="Line 183"/>
            <p:cNvSpPr>
              <a:spLocks noChangeShapeType="1"/>
            </p:cNvSpPr>
            <p:nvPr/>
          </p:nvSpPr>
          <p:spPr bwMode="auto">
            <a:xfrm>
              <a:off x="2777" y="2844"/>
              <a:ext cx="0" cy="1113"/>
            </a:xfrm>
            <a:prstGeom prst="line">
              <a:avLst/>
            </a:prstGeom>
            <a:noFill/>
            <a:ln w="15875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95541" name="Line 184"/>
            <p:cNvSpPr>
              <a:spLocks noChangeShapeType="1"/>
            </p:cNvSpPr>
            <p:nvPr/>
          </p:nvSpPr>
          <p:spPr bwMode="auto">
            <a:xfrm>
              <a:off x="2439" y="2844"/>
              <a:ext cx="0" cy="1113"/>
            </a:xfrm>
            <a:prstGeom prst="line">
              <a:avLst/>
            </a:prstGeom>
            <a:noFill/>
            <a:ln w="15875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95542" name="Line 185"/>
            <p:cNvSpPr>
              <a:spLocks noChangeShapeType="1"/>
            </p:cNvSpPr>
            <p:nvPr/>
          </p:nvSpPr>
          <p:spPr bwMode="auto">
            <a:xfrm>
              <a:off x="1456" y="2844"/>
              <a:ext cx="0" cy="1113"/>
            </a:xfrm>
            <a:prstGeom prst="line">
              <a:avLst/>
            </a:prstGeom>
            <a:noFill/>
            <a:ln w="15875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95543" name="Line 186"/>
            <p:cNvSpPr>
              <a:spLocks noChangeShapeType="1"/>
            </p:cNvSpPr>
            <p:nvPr/>
          </p:nvSpPr>
          <p:spPr bwMode="auto">
            <a:xfrm>
              <a:off x="1111" y="2844"/>
              <a:ext cx="0" cy="1113"/>
            </a:xfrm>
            <a:prstGeom prst="line">
              <a:avLst/>
            </a:prstGeom>
            <a:noFill/>
            <a:ln w="15875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95544" name="Rectangle 187"/>
            <p:cNvSpPr>
              <a:spLocks noChangeArrowheads="1"/>
            </p:cNvSpPr>
            <p:nvPr/>
          </p:nvSpPr>
          <p:spPr bwMode="auto">
            <a:xfrm>
              <a:off x="393" y="2874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1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45" name="Rectangle 188"/>
            <p:cNvSpPr>
              <a:spLocks noChangeArrowheads="1"/>
            </p:cNvSpPr>
            <p:nvPr/>
          </p:nvSpPr>
          <p:spPr bwMode="auto">
            <a:xfrm>
              <a:off x="393" y="2978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2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46" name="Rectangle 189"/>
            <p:cNvSpPr>
              <a:spLocks noChangeArrowheads="1"/>
            </p:cNvSpPr>
            <p:nvPr/>
          </p:nvSpPr>
          <p:spPr bwMode="auto">
            <a:xfrm>
              <a:off x="393" y="3082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3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47" name="Rectangle 190"/>
            <p:cNvSpPr>
              <a:spLocks noChangeArrowheads="1"/>
            </p:cNvSpPr>
            <p:nvPr/>
          </p:nvSpPr>
          <p:spPr bwMode="auto">
            <a:xfrm>
              <a:off x="393" y="3184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4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48" name="Rectangle 191"/>
            <p:cNvSpPr>
              <a:spLocks noChangeArrowheads="1"/>
            </p:cNvSpPr>
            <p:nvPr/>
          </p:nvSpPr>
          <p:spPr bwMode="auto">
            <a:xfrm>
              <a:off x="393" y="3288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5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49" name="Rectangle 192"/>
            <p:cNvSpPr>
              <a:spLocks noChangeArrowheads="1"/>
            </p:cNvSpPr>
            <p:nvPr/>
          </p:nvSpPr>
          <p:spPr bwMode="auto">
            <a:xfrm>
              <a:off x="393" y="3392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6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50" name="Rectangle 193"/>
            <p:cNvSpPr>
              <a:spLocks noChangeArrowheads="1"/>
            </p:cNvSpPr>
            <p:nvPr/>
          </p:nvSpPr>
          <p:spPr bwMode="auto">
            <a:xfrm>
              <a:off x="393" y="3497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7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51" name="Rectangle 194"/>
            <p:cNvSpPr>
              <a:spLocks noChangeArrowheads="1"/>
            </p:cNvSpPr>
            <p:nvPr/>
          </p:nvSpPr>
          <p:spPr bwMode="auto">
            <a:xfrm>
              <a:off x="393" y="3601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8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52" name="Rectangle 195"/>
            <p:cNvSpPr>
              <a:spLocks noChangeArrowheads="1"/>
            </p:cNvSpPr>
            <p:nvPr/>
          </p:nvSpPr>
          <p:spPr bwMode="auto">
            <a:xfrm>
              <a:off x="393" y="3705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9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53" name="Rectangle 196"/>
            <p:cNvSpPr>
              <a:spLocks noChangeArrowheads="1"/>
            </p:cNvSpPr>
            <p:nvPr/>
          </p:nvSpPr>
          <p:spPr bwMode="auto">
            <a:xfrm>
              <a:off x="349" y="3809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10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54" name="Rectangle 197"/>
            <p:cNvSpPr>
              <a:spLocks noChangeArrowheads="1"/>
            </p:cNvSpPr>
            <p:nvPr/>
          </p:nvSpPr>
          <p:spPr bwMode="auto">
            <a:xfrm>
              <a:off x="176" y="2256"/>
              <a:ext cx="3087" cy="1703"/>
            </a:xfrm>
            <a:prstGeom prst="rect">
              <a:avLst/>
            </a:prstGeom>
            <a:noFill/>
            <a:ln w="30163">
              <a:solidFill>
                <a:srgbClr val="C6B7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55" name="Rectangle 198"/>
            <p:cNvSpPr>
              <a:spLocks noChangeArrowheads="1"/>
            </p:cNvSpPr>
            <p:nvPr/>
          </p:nvSpPr>
          <p:spPr bwMode="auto">
            <a:xfrm>
              <a:off x="1567" y="2458"/>
              <a:ext cx="3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 algn="ctr"/>
              <a:r>
                <a:rPr lang="en-US" altLang="ko-KR" sz="1100" i="1" dirty="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ATC</a:t>
              </a:r>
              <a:r>
                <a:rPr lang="en-US" altLang="ko-KR" sz="1100" dirty="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 of case</a:t>
              </a:r>
              <a:endParaRPr lang="en-US" altLang="ko-KR" dirty="0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56" name="Rectangle 199"/>
            <p:cNvSpPr>
              <a:spLocks noChangeArrowheads="1"/>
            </p:cNvSpPr>
            <p:nvPr/>
          </p:nvSpPr>
          <p:spPr bwMode="auto">
            <a:xfrm>
              <a:off x="240" y="2496"/>
              <a:ext cx="34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 algn="ctr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Quantity of salsa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57" name="Rectangle 200"/>
            <p:cNvSpPr>
              <a:spLocks noChangeArrowheads="1"/>
            </p:cNvSpPr>
            <p:nvPr/>
          </p:nvSpPr>
          <p:spPr bwMode="auto">
            <a:xfrm>
              <a:off x="301" y="2684"/>
              <a:ext cx="2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altLang="ko-KR" sz="10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(salsa)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58" name="Rectangle 201"/>
            <p:cNvSpPr>
              <a:spLocks noChangeArrowheads="1"/>
            </p:cNvSpPr>
            <p:nvPr/>
          </p:nvSpPr>
          <p:spPr bwMode="auto">
            <a:xfrm>
              <a:off x="672" y="2529"/>
              <a:ext cx="38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 algn="ctr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High variable cost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59" name="Rectangle 204"/>
            <p:cNvSpPr>
              <a:spLocks noChangeArrowheads="1"/>
            </p:cNvSpPr>
            <p:nvPr/>
          </p:nvSpPr>
          <p:spPr bwMode="auto">
            <a:xfrm>
              <a:off x="2023" y="2496"/>
              <a:ext cx="343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 algn="ctr"/>
              <a:r>
                <a:rPr lang="en-US" altLang="ko-KR" sz="1100" dirty="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Low variable cost</a:t>
              </a:r>
              <a:endParaRPr lang="en-US" altLang="ko-KR" dirty="0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60" name="Rectangle 205"/>
            <p:cNvSpPr>
              <a:spLocks noChangeArrowheads="1"/>
            </p:cNvSpPr>
            <p:nvPr/>
          </p:nvSpPr>
          <p:spPr bwMode="auto">
            <a:xfrm>
              <a:off x="2448" y="2544"/>
              <a:ext cx="25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 algn="ctr"/>
              <a:r>
                <a:rPr lang="en-US" altLang="ko-KR" sz="110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Total cost</a:t>
              </a:r>
              <a:endParaRPr lang="en-US" altLang="ko-KR">
                <a:latin typeface="Century Gothic"/>
                <a:ea typeface="Gulim" pitchFamily="34" charset="-127"/>
                <a:cs typeface="Century Gothic"/>
              </a:endParaRPr>
            </a:p>
          </p:txBody>
        </p:sp>
        <p:sp>
          <p:nvSpPr>
            <p:cNvPr id="95561" name="Rectangle 206"/>
            <p:cNvSpPr>
              <a:spLocks noChangeArrowheads="1"/>
            </p:cNvSpPr>
            <p:nvPr/>
          </p:nvSpPr>
          <p:spPr bwMode="auto">
            <a:xfrm>
              <a:off x="2847" y="2453"/>
              <a:ext cx="3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 algn="ctr"/>
              <a:r>
                <a:rPr lang="en-US" altLang="ko-KR" sz="1100" i="1" dirty="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ATC</a:t>
              </a:r>
              <a:r>
                <a:rPr lang="en-US" altLang="ko-KR" sz="1100" dirty="0">
                  <a:solidFill>
                    <a:srgbClr val="000000"/>
                  </a:solidFill>
                  <a:latin typeface="Century Gothic"/>
                  <a:ea typeface="Gulim" pitchFamily="34" charset="-127"/>
                  <a:cs typeface="Century Gothic"/>
                </a:rPr>
                <a:t> of case</a:t>
              </a:r>
              <a:endParaRPr lang="en-US" altLang="ko-KR" dirty="0">
                <a:latin typeface="Century Gothic"/>
                <a:ea typeface="Gulim" pitchFamily="34" charset="-127"/>
                <a:cs typeface="Century Gothic"/>
              </a:endParaRPr>
            </a:p>
          </p:txBody>
        </p:sp>
      </p:grpSp>
      <p:sp>
        <p:nvSpPr>
          <p:cNvPr id="95251" name="Freeform 19"/>
          <p:cNvSpPr>
            <a:spLocks/>
          </p:cNvSpPr>
          <p:nvPr/>
        </p:nvSpPr>
        <p:spPr bwMode="auto">
          <a:xfrm>
            <a:off x="1311275" y="1812925"/>
            <a:ext cx="3251200" cy="1398587"/>
          </a:xfrm>
          <a:custGeom>
            <a:avLst/>
            <a:gdLst>
              <a:gd name="T0" fmla="*/ 0 w 867"/>
              <a:gd name="T1" fmla="*/ 0 h 373"/>
              <a:gd name="T2" fmla="*/ 150 w 867"/>
              <a:gd name="T3" fmla="*/ 273 h 373"/>
              <a:gd name="T4" fmla="*/ 867 w 867"/>
              <a:gd name="T5" fmla="*/ 315 h 373"/>
              <a:gd name="T6" fmla="*/ 0 60000 65536"/>
              <a:gd name="T7" fmla="*/ 0 60000 65536"/>
              <a:gd name="T8" fmla="*/ 0 60000 65536"/>
              <a:gd name="T9" fmla="*/ 0 w 867"/>
              <a:gd name="T10" fmla="*/ 0 h 373"/>
              <a:gd name="T11" fmla="*/ 867 w 867"/>
              <a:gd name="T12" fmla="*/ 373 h 3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7" h="373">
                <a:moveTo>
                  <a:pt x="0" y="0"/>
                </a:moveTo>
                <a:cubicBezTo>
                  <a:pt x="10" y="58"/>
                  <a:pt x="40" y="206"/>
                  <a:pt x="150" y="273"/>
                </a:cubicBezTo>
                <a:cubicBezTo>
                  <a:pt x="315" y="373"/>
                  <a:pt x="700" y="329"/>
                  <a:pt x="867" y="315"/>
                </a:cubicBezTo>
              </a:path>
            </a:pathLst>
          </a:custGeom>
          <a:noFill/>
          <a:ln w="30163">
            <a:solidFill>
              <a:srgbClr val="C7C4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252" name="Freeform 20"/>
          <p:cNvSpPr>
            <a:spLocks/>
          </p:cNvSpPr>
          <p:nvPr/>
        </p:nvSpPr>
        <p:spPr bwMode="auto">
          <a:xfrm>
            <a:off x="1311275" y="2581275"/>
            <a:ext cx="3251200" cy="514350"/>
          </a:xfrm>
          <a:custGeom>
            <a:avLst/>
            <a:gdLst>
              <a:gd name="T0" fmla="*/ 0 w 867"/>
              <a:gd name="T1" fmla="*/ 24 h 137"/>
              <a:gd name="T2" fmla="*/ 162 w 867"/>
              <a:gd name="T3" fmla="*/ 132 h 137"/>
              <a:gd name="T4" fmla="*/ 867 w 867"/>
              <a:gd name="T5" fmla="*/ 0 h 137"/>
              <a:gd name="T6" fmla="*/ 0 60000 65536"/>
              <a:gd name="T7" fmla="*/ 0 60000 65536"/>
              <a:gd name="T8" fmla="*/ 0 60000 65536"/>
              <a:gd name="T9" fmla="*/ 0 w 867"/>
              <a:gd name="T10" fmla="*/ 0 h 137"/>
              <a:gd name="T11" fmla="*/ 867 w 867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7" h="137">
                <a:moveTo>
                  <a:pt x="0" y="24"/>
                </a:moveTo>
                <a:cubicBezTo>
                  <a:pt x="16" y="56"/>
                  <a:pt x="59" y="129"/>
                  <a:pt x="162" y="132"/>
                </a:cubicBezTo>
                <a:cubicBezTo>
                  <a:pt x="333" y="137"/>
                  <a:pt x="813" y="14"/>
                  <a:pt x="867" y="0"/>
                </a:cubicBezTo>
              </a:path>
            </a:pathLst>
          </a:custGeom>
          <a:noFill/>
          <a:ln w="30163">
            <a:solidFill>
              <a:srgbClr val="8C6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21" name="Line 89"/>
          <p:cNvSpPr>
            <a:spLocks noChangeShapeType="1"/>
          </p:cNvSpPr>
          <p:nvPr/>
        </p:nvSpPr>
        <p:spPr bwMode="auto">
          <a:xfrm>
            <a:off x="950913" y="1576387"/>
            <a:ext cx="9048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95322" name="Line 90"/>
          <p:cNvSpPr>
            <a:spLocks noChangeShapeType="1"/>
          </p:cNvSpPr>
          <p:nvPr/>
        </p:nvSpPr>
        <p:spPr bwMode="auto">
          <a:xfrm>
            <a:off x="950913" y="1997075"/>
            <a:ext cx="9048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95323" name="Line 91"/>
          <p:cNvSpPr>
            <a:spLocks noChangeShapeType="1"/>
          </p:cNvSpPr>
          <p:nvPr/>
        </p:nvSpPr>
        <p:spPr bwMode="auto">
          <a:xfrm>
            <a:off x="950913" y="2420937"/>
            <a:ext cx="9048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95324" name="Line 92"/>
          <p:cNvSpPr>
            <a:spLocks noChangeShapeType="1"/>
          </p:cNvSpPr>
          <p:nvPr/>
        </p:nvSpPr>
        <p:spPr bwMode="auto">
          <a:xfrm>
            <a:off x="950913" y="2840037"/>
            <a:ext cx="9048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95325" name="Line 93"/>
          <p:cNvSpPr>
            <a:spLocks noChangeShapeType="1"/>
          </p:cNvSpPr>
          <p:nvPr/>
        </p:nvSpPr>
        <p:spPr bwMode="auto">
          <a:xfrm>
            <a:off x="950913" y="3260725"/>
            <a:ext cx="9048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95326" name="Rectangle 94"/>
          <p:cNvSpPr>
            <a:spLocks noChangeArrowheads="1"/>
          </p:cNvSpPr>
          <p:nvPr/>
        </p:nvSpPr>
        <p:spPr bwMode="auto">
          <a:xfrm>
            <a:off x="612775" y="1493837"/>
            <a:ext cx="31271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$250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27" name="Rectangle 95"/>
          <p:cNvSpPr>
            <a:spLocks noChangeArrowheads="1"/>
          </p:cNvSpPr>
          <p:nvPr/>
        </p:nvSpPr>
        <p:spPr bwMode="auto">
          <a:xfrm>
            <a:off x="681038" y="1914525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200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28" name="Rectangle 96"/>
          <p:cNvSpPr>
            <a:spLocks noChangeArrowheads="1"/>
          </p:cNvSpPr>
          <p:nvPr/>
        </p:nvSpPr>
        <p:spPr bwMode="auto">
          <a:xfrm>
            <a:off x="681038" y="2335212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150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29" name="Rectangle 97"/>
          <p:cNvSpPr>
            <a:spLocks noChangeArrowheads="1"/>
          </p:cNvSpPr>
          <p:nvPr/>
        </p:nvSpPr>
        <p:spPr bwMode="auto">
          <a:xfrm>
            <a:off x="681038" y="2755900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100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30" name="Rectangle 98"/>
          <p:cNvSpPr>
            <a:spLocks noChangeArrowheads="1"/>
          </p:cNvSpPr>
          <p:nvPr/>
        </p:nvSpPr>
        <p:spPr bwMode="auto">
          <a:xfrm>
            <a:off x="750888" y="3176587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50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31" name="Rectangle 99"/>
          <p:cNvSpPr>
            <a:spLocks noChangeArrowheads="1"/>
          </p:cNvSpPr>
          <p:nvPr/>
        </p:nvSpPr>
        <p:spPr bwMode="auto">
          <a:xfrm>
            <a:off x="228600" y="1023937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altLang="ko-KR" sz="12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Cost of case</a:t>
            </a:r>
            <a:endParaRPr lang="en-US" altLang="ko-KR" sz="12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32" name="Rectangle 100"/>
          <p:cNvSpPr>
            <a:spLocks noChangeArrowheads="1"/>
          </p:cNvSpPr>
          <p:nvPr/>
        </p:nvSpPr>
        <p:spPr bwMode="auto">
          <a:xfrm>
            <a:off x="3646488" y="3884612"/>
            <a:ext cx="181938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2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Quantity of salsa (cases)</a:t>
            </a:r>
            <a:endParaRPr lang="en-US" altLang="ko-KR" sz="12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33" name="Freeform 101"/>
          <p:cNvSpPr>
            <a:spLocks/>
          </p:cNvSpPr>
          <p:nvPr/>
        </p:nvSpPr>
        <p:spPr bwMode="auto">
          <a:xfrm>
            <a:off x="950913" y="950912"/>
            <a:ext cx="4016375" cy="2730500"/>
          </a:xfrm>
          <a:custGeom>
            <a:avLst/>
            <a:gdLst>
              <a:gd name="T0" fmla="*/ 2530 w 2530"/>
              <a:gd name="T1" fmla="*/ 1720 h 1720"/>
              <a:gd name="T2" fmla="*/ 0 w 2530"/>
              <a:gd name="T3" fmla="*/ 1720 h 1720"/>
              <a:gd name="T4" fmla="*/ 0 w 2530"/>
              <a:gd name="T5" fmla="*/ 0 h 1720"/>
              <a:gd name="T6" fmla="*/ 0 60000 65536"/>
              <a:gd name="T7" fmla="*/ 0 60000 65536"/>
              <a:gd name="T8" fmla="*/ 0 60000 65536"/>
              <a:gd name="T9" fmla="*/ 0 w 2530"/>
              <a:gd name="T10" fmla="*/ 0 h 1720"/>
              <a:gd name="T11" fmla="*/ 2530 w 2530"/>
              <a:gd name="T12" fmla="*/ 1720 h 1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0" h="1720">
                <a:moveTo>
                  <a:pt x="2530" y="1720"/>
                </a:moveTo>
                <a:lnTo>
                  <a:pt x="0" y="172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34" name="Line 102"/>
          <p:cNvSpPr>
            <a:spLocks noChangeShapeType="1"/>
          </p:cNvSpPr>
          <p:nvPr/>
        </p:nvSpPr>
        <p:spPr bwMode="auto">
          <a:xfrm flipV="1">
            <a:off x="4562475" y="3590925"/>
            <a:ext cx="0" cy="904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95335" name="Line 103"/>
          <p:cNvSpPr>
            <a:spLocks noChangeShapeType="1"/>
          </p:cNvSpPr>
          <p:nvPr/>
        </p:nvSpPr>
        <p:spPr bwMode="auto">
          <a:xfrm flipV="1">
            <a:off x="4202113" y="3590925"/>
            <a:ext cx="0" cy="904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95336" name="Line 104"/>
          <p:cNvSpPr>
            <a:spLocks noChangeShapeType="1"/>
          </p:cNvSpPr>
          <p:nvPr/>
        </p:nvSpPr>
        <p:spPr bwMode="auto">
          <a:xfrm flipV="1">
            <a:off x="3841750" y="3590925"/>
            <a:ext cx="0" cy="904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95337" name="Line 105"/>
          <p:cNvSpPr>
            <a:spLocks noChangeShapeType="1"/>
          </p:cNvSpPr>
          <p:nvPr/>
        </p:nvSpPr>
        <p:spPr bwMode="auto">
          <a:xfrm flipV="1">
            <a:off x="3478213" y="3590925"/>
            <a:ext cx="0" cy="904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95338" name="Line 106"/>
          <p:cNvSpPr>
            <a:spLocks noChangeShapeType="1"/>
          </p:cNvSpPr>
          <p:nvPr/>
        </p:nvSpPr>
        <p:spPr bwMode="auto">
          <a:xfrm flipV="1">
            <a:off x="3117850" y="3590925"/>
            <a:ext cx="0" cy="904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95339" name="Line 107"/>
          <p:cNvSpPr>
            <a:spLocks noChangeShapeType="1"/>
          </p:cNvSpPr>
          <p:nvPr/>
        </p:nvSpPr>
        <p:spPr bwMode="auto">
          <a:xfrm flipV="1">
            <a:off x="2759075" y="3590925"/>
            <a:ext cx="0" cy="904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95340" name="Line 108"/>
          <p:cNvSpPr>
            <a:spLocks noChangeShapeType="1"/>
          </p:cNvSpPr>
          <p:nvPr/>
        </p:nvSpPr>
        <p:spPr bwMode="auto">
          <a:xfrm flipV="1">
            <a:off x="2393950" y="3590925"/>
            <a:ext cx="0" cy="904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95341" name="Line 109"/>
          <p:cNvSpPr>
            <a:spLocks noChangeShapeType="1"/>
          </p:cNvSpPr>
          <p:nvPr/>
        </p:nvSpPr>
        <p:spPr bwMode="auto">
          <a:xfrm flipV="1">
            <a:off x="2035175" y="3590925"/>
            <a:ext cx="0" cy="904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95342" name="Line 110"/>
          <p:cNvSpPr>
            <a:spLocks noChangeShapeType="1"/>
          </p:cNvSpPr>
          <p:nvPr/>
        </p:nvSpPr>
        <p:spPr bwMode="auto">
          <a:xfrm flipV="1">
            <a:off x="1670050" y="3590925"/>
            <a:ext cx="0" cy="904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95343" name="Line 111"/>
          <p:cNvSpPr>
            <a:spLocks noChangeShapeType="1"/>
          </p:cNvSpPr>
          <p:nvPr/>
        </p:nvSpPr>
        <p:spPr bwMode="auto">
          <a:xfrm flipV="1">
            <a:off x="1311275" y="3590925"/>
            <a:ext cx="0" cy="904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95344" name="Rectangle 112"/>
          <p:cNvSpPr>
            <a:spLocks noChangeArrowheads="1"/>
          </p:cNvSpPr>
          <p:nvPr/>
        </p:nvSpPr>
        <p:spPr bwMode="auto">
          <a:xfrm>
            <a:off x="3444875" y="37052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7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45" name="Rectangle 113"/>
          <p:cNvSpPr>
            <a:spLocks noChangeArrowheads="1"/>
          </p:cNvSpPr>
          <p:nvPr/>
        </p:nvSpPr>
        <p:spPr bwMode="auto">
          <a:xfrm>
            <a:off x="3805238" y="37052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8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46" name="Rectangle 114"/>
          <p:cNvSpPr>
            <a:spLocks noChangeArrowheads="1"/>
          </p:cNvSpPr>
          <p:nvPr/>
        </p:nvSpPr>
        <p:spPr bwMode="auto">
          <a:xfrm>
            <a:off x="4167188" y="37052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9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47" name="Rectangle 115"/>
          <p:cNvSpPr>
            <a:spLocks noChangeArrowheads="1"/>
          </p:cNvSpPr>
          <p:nvPr/>
        </p:nvSpPr>
        <p:spPr bwMode="auto">
          <a:xfrm>
            <a:off x="4494213" y="3705225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48" name="Rectangle 116"/>
          <p:cNvSpPr>
            <a:spLocks noChangeArrowheads="1"/>
          </p:cNvSpPr>
          <p:nvPr/>
        </p:nvSpPr>
        <p:spPr bwMode="auto">
          <a:xfrm>
            <a:off x="3082925" y="37052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6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49" name="Rectangle 117"/>
          <p:cNvSpPr>
            <a:spLocks noChangeArrowheads="1"/>
          </p:cNvSpPr>
          <p:nvPr/>
        </p:nvSpPr>
        <p:spPr bwMode="auto">
          <a:xfrm>
            <a:off x="2722563" y="37052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5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50" name="Rectangle 118"/>
          <p:cNvSpPr>
            <a:spLocks noChangeArrowheads="1"/>
          </p:cNvSpPr>
          <p:nvPr/>
        </p:nvSpPr>
        <p:spPr bwMode="auto">
          <a:xfrm>
            <a:off x="2360613" y="37052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4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51" name="Rectangle 119"/>
          <p:cNvSpPr>
            <a:spLocks noChangeArrowheads="1"/>
          </p:cNvSpPr>
          <p:nvPr/>
        </p:nvSpPr>
        <p:spPr bwMode="auto">
          <a:xfrm>
            <a:off x="1998663" y="37052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3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52" name="Rectangle 120"/>
          <p:cNvSpPr>
            <a:spLocks noChangeArrowheads="1"/>
          </p:cNvSpPr>
          <p:nvPr/>
        </p:nvSpPr>
        <p:spPr bwMode="auto">
          <a:xfrm>
            <a:off x="1638300" y="37052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2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53" name="Rectangle 121"/>
          <p:cNvSpPr>
            <a:spLocks noChangeArrowheads="1"/>
          </p:cNvSpPr>
          <p:nvPr/>
        </p:nvSpPr>
        <p:spPr bwMode="auto">
          <a:xfrm>
            <a:off x="1276350" y="37052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54" name="Rectangle 122"/>
          <p:cNvSpPr>
            <a:spLocks noChangeArrowheads="1"/>
          </p:cNvSpPr>
          <p:nvPr/>
        </p:nvSpPr>
        <p:spPr bwMode="auto">
          <a:xfrm>
            <a:off x="823913" y="37052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1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0</a:t>
            </a:r>
            <a:endParaRPr lang="en-US" altLang="ko-KR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55" name="Oval 123"/>
          <p:cNvSpPr>
            <a:spLocks noChangeArrowheads="1"/>
          </p:cNvSpPr>
          <p:nvPr/>
        </p:nvSpPr>
        <p:spPr bwMode="auto">
          <a:xfrm>
            <a:off x="1273175" y="2635250"/>
            <a:ext cx="74613" cy="746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56" name="Oval 124"/>
          <p:cNvSpPr>
            <a:spLocks noChangeArrowheads="1"/>
          </p:cNvSpPr>
          <p:nvPr/>
        </p:nvSpPr>
        <p:spPr bwMode="auto">
          <a:xfrm>
            <a:off x="1273175" y="1776412"/>
            <a:ext cx="74613" cy="746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57" name="Oval 125"/>
          <p:cNvSpPr>
            <a:spLocks noChangeArrowheads="1"/>
          </p:cNvSpPr>
          <p:nvPr/>
        </p:nvSpPr>
        <p:spPr bwMode="auto">
          <a:xfrm>
            <a:off x="1633538" y="2987675"/>
            <a:ext cx="74612" cy="746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58" name="Oval 126"/>
          <p:cNvSpPr>
            <a:spLocks noChangeArrowheads="1"/>
          </p:cNvSpPr>
          <p:nvPr/>
        </p:nvSpPr>
        <p:spPr bwMode="auto">
          <a:xfrm>
            <a:off x="1633538" y="2635250"/>
            <a:ext cx="74612" cy="746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59" name="Oval 127"/>
          <p:cNvSpPr>
            <a:spLocks noChangeArrowheads="1"/>
          </p:cNvSpPr>
          <p:nvPr/>
        </p:nvSpPr>
        <p:spPr bwMode="auto">
          <a:xfrm>
            <a:off x="1997075" y="3040062"/>
            <a:ext cx="74613" cy="746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60" name="Oval 128"/>
          <p:cNvSpPr>
            <a:spLocks noChangeArrowheads="1"/>
          </p:cNvSpPr>
          <p:nvPr/>
        </p:nvSpPr>
        <p:spPr bwMode="auto">
          <a:xfrm>
            <a:off x="1997075" y="2886075"/>
            <a:ext cx="74613" cy="746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61" name="Oval 129"/>
          <p:cNvSpPr>
            <a:spLocks noChangeArrowheads="1"/>
          </p:cNvSpPr>
          <p:nvPr/>
        </p:nvSpPr>
        <p:spPr bwMode="auto">
          <a:xfrm>
            <a:off x="2357438" y="3013075"/>
            <a:ext cx="74612" cy="746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62" name="Oval 130"/>
          <p:cNvSpPr>
            <a:spLocks noChangeArrowheads="1"/>
          </p:cNvSpPr>
          <p:nvPr/>
        </p:nvSpPr>
        <p:spPr bwMode="auto">
          <a:xfrm>
            <a:off x="2357438" y="2996142"/>
            <a:ext cx="74612" cy="746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63" name="Oval 131"/>
          <p:cNvSpPr>
            <a:spLocks noChangeArrowheads="1"/>
          </p:cNvSpPr>
          <p:nvPr/>
        </p:nvSpPr>
        <p:spPr bwMode="auto">
          <a:xfrm>
            <a:off x="2720975" y="2952750"/>
            <a:ext cx="74613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64" name="Oval 132"/>
          <p:cNvSpPr>
            <a:spLocks noChangeArrowheads="1"/>
          </p:cNvSpPr>
          <p:nvPr/>
        </p:nvSpPr>
        <p:spPr bwMode="auto">
          <a:xfrm>
            <a:off x="2720975" y="3032125"/>
            <a:ext cx="74613" cy="746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65" name="Oval 133"/>
          <p:cNvSpPr>
            <a:spLocks noChangeArrowheads="1"/>
          </p:cNvSpPr>
          <p:nvPr/>
        </p:nvSpPr>
        <p:spPr bwMode="auto">
          <a:xfrm>
            <a:off x="3081338" y="2886075"/>
            <a:ext cx="74612" cy="746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66" name="Oval 134"/>
          <p:cNvSpPr>
            <a:spLocks noChangeArrowheads="1"/>
          </p:cNvSpPr>
          <p:nvPr/>
        </p:nvSpPr>
        <p:spPr bwMode="auto">
          <a:xfrm>
            <a:off x="3081338" y="3040062"/>
            <a:ext cx="74612" cy="746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67" name="Oval 135"/>
          <p:cNvSpPr>
            <a:spLocks noChangeArrowheads="1"/>
          </p:cNvSpPr>
          <p:nvPr/>
        </p:nvSpPr>
        <p:spPr bwMode="auto">
          <a:xfrm>
            <a:off x="3440113" y="3032125"/>
            <a:ext cx="76200" cy="746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68" name="Oval 136"/>
          <p:cNvSpPr>
            <a:spLocks noChangeArrowheads="1"/>
          </p:cNvSpPr>
          <p:nvPr/>
        </p:nvSpPr>
        <p:spPr bwMode="auto">
          <a:xfrm>
            <a:off x="3440113" y="2806700"/>
            <a:ext cx="76200" cy="746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69" name="Oval 137"/>
          <p:cNvSpPr>
            <a:spLocks noChangeArrowheads="1"/>
          </p:cNvSpPr>
          <p:nvPr/>
        </p:nvSpPr>
        <p:spPr bwMode="auto">
          <a:xfrm>
            <a:off x="3805238" y="2724150"/>
            <a:ext cx="74612" cy="746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70" name="Oval 138"/>
          <p:cNvSpPr>
            <a:spLocks noChangeArrowheads="1"/>
          </p:cNvSpPr>
          <p:nvPr/>
        </p:nvSpPr>
        <p:spPr bwMode="auto">
          <a:xfrm>
            <a:off x="3805238" y="3013075"/>
            <a:ext cx="74612" cy="746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71" name="Oval 139"/>
          <p:cNvSpPr>
            <a:spLocks noChangeArrowheads="1"/>
          </p:cNvSpPr>
          <p:nvPr/>
        </p:nvSpPr>
        <p:spPr bwMode="auto">
          <a:xfrm>
            <a:off x="4164013" y="2635250"/>
            <a:ext cx="76200" cy="746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72" name="Oval 140"/>
          <p:cNvSpPr>
            <a:spLocks noChangeArrowheads="1"/>
          </p:cNvSpPr>
          <p:nvPr/>
        </p:nvSpPr>
        <p:spPr bwMode="auto">
          <a:xfrm>
            <a:off x="4164013" y="2987675"/>
            <a:ext cx="76200" cy="746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73" name="Oval 141"/>
          <p:cNvSpPr>
            <a:spLocks noChangeArrowheads="1"/>
          </p:cNvSpPr>
          <p:nvPr/>
        </p:nvSpPr>
        <p:spPr bwMode="auto">
          <a:xfrm>
            <a:off x="4524375" y="2544762"/>
            <a:ext cx="74613" cy="746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74" name="Oval 142"/>
          <p:cNvSpPr>
            <a:spLocks noChangeArrowheads="1"/>
          </p:cNvSpPr>
          <p:nvPr/>
        </p:nvSpPr>
        <p:spPr bwMode="auto">
          <a:xfrm>
            <a:off x="4524375" y="2957512"/>
            <a:ext cx="74613" cy="746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75" name="Rectangle 143"/>
          <p:cNvSpPr>
            <a:spLocks noChangeArrowheads="1"/>
          </p:cNvSpPr>
          <p:nvPr/>
        </p:nvSpPr>
        <p:spPr bwMode="auto">
          <a:xfrm>
            <a:off x="4038600" y="3141662"/>
            <a:ext cx="10900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2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High fixed cost</a:t>
            </a:r>
            <a:endParaRPr lang="en-US" altLang="ko-KR" sz="12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76" name="Rectangle 144"/>
          <p:cNvSpPr>
            <a:spLocks noChangeArrowheads="1"/>
          </p:cNvSpPr>
          <p:nvPr/>
        </p:nvSpPr>
        <p:spPr bwMode="auto">
          <a:xfrm>
            <a:off x="4075113" y="2319337"/>
            <a:ext cx="10555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2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Low fixed cost</a:t>
            </a:r>
            <a:endParaRPr lang="en-US" altLang="ko-KR" sz="12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77" name="Freeform 145"/>
          <p:cNvSpPr>
            <a:spLocks/>
          </p:cNvSpPr>
          <p:nvPr/>
        </p:nvSpPr>
        <p:spPr bwMode="auto">
          <a:xfrm>
            <a:off x="990600" y="989012"/>
            <a:ext cx="2667000" cy="547688"/>
          </a:xfrm>
          <a:custGeom>
            <a:avLst/>
            <a:gdLst>
              <a:gd name="T0" fmla="*/ 352 w 352"/>
              <a:gd name="T1" fmla="*/ 120 h 136"/>
              <a:gd name="T2" fmla="*/ 336 w 352"/>
              <a:gd name="T3" fmla="*/ 136 h 136"/>
              <a:gd name="T4" fmla="*/ 16 w 352"/>
              <a:gd name="T5" fmla="*/ 136 h 136"/>
              <a:gd name="T6" fmla="*/ 0 w 352"/>
              <a:gd name="T7" fmla="*/ 120 h 136"/>
              <a:gd name="T8" fmla="*/ 0 w 352"/>
              <a:gd name="T9" fmla="*/ 16 h 136"/>
              <a:gd name="T10" fmla="*/ 16 w 352"/>
              <a:gd name="T11" fmla="*/ 0 h 136"/>
              <a:gd name="T12" fmla="*/ 336 w 352"/>
              <a:gd name="T13" fmla="*/ 0 h 136"/>
              <a:gd name="T14" fmla="*/ 352 w 352"/>
              <a:gd name="T15" fmla="*/ 16 h 136"/>
              <a:gd name="T16" fmla="*/ 352 w 352"/>
              <a:gd name="T17" fmla="*/ 120 h 1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2"/>
              <a:gd name="T28" fmla="*/ 0 h 136"/>
              <a:gd name="T29" fmla="*/ 352 w 352"/>
              <a:gd name="T30" fmla="*/ 136 h 1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2" h="136">
                <a:moveTo>
                  <a:pt x="352" y="120"/>
                </a:moveTo>
                <a:cubicBezTo>
                  <a:pt x="352" y="128"/>
                  <a:pt x="345" y="136"/>
                  <a:pt x="336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7" y="136"/>
                  <a:pt x="0" y="128"/>
                  <a:pt x="0" y="12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336" y="0"/>
                  <a:pt x="336" y="0"/>
                  <a:pt x="336" y="0"/>
                </a:cubicBezTo>
                <a:cubicBezTo>
                  <a:pt x="345" y="0"/>
                  <a:pt x="352" y="8"/>
                  <a:pt x="352" y="16"/>
                </a:cubicBezTo>
                <a:lnTo>
                  <a:pt x="352" y="120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378" name="Freeform 146"/>
          <p:cNvSpPr>
            <a:spLocks/>
          </p:cNvSpPr>
          <p:nvPr/>
        </p:nvSpPr>
        <p:spPr bwMode="auto">
          <a:xfrm>
            <a:off x="3775075" y="981075"/>
            <a:ext cx="2854325" cy="542925"/>
          </a:xfrm>
          <a:custGeom>
            <a:avLst/>
            <a:gdLst>
              <a:gd name="T0" fmla="*/ 352 w 352"/>
              <a:gd name="T1" fmla="*/ 120 h 136"/>
              <a:gd name="T2" fmla="*/ 336 w 352"/>
              <a:gd name="T3" fmla="*/ 136 h 136"/>
              <a:gd name="T4" fmla="*/ 16 w 352"/>
              <a:gd name="T5" fmla="*/ 136 h 136"/>
              <a:gd name="T6" fmla="*/ 0 w 352"/>
              <a:gd name="T7" fmla="*/ 120 h 136"/>
              <a:gd name="T8" fmla="*/ 0 w 352"/>
              <a:gd name="T9" fmla="*/ 16 h 136"/>
              <a:gd name="T10" fmla="*/ 16 w 352"/>
              <a:gd name="T11" fmla="*/ 0 h 136"/>
              <a:gd name="T12" fmla="*/ 336 w 352"/>
              <a:gd name="T13" fmla="*/ 0 h 136"/>
              <a:gd name="T14" fmla="*/ 352 w 352"/>
              <a:gd name="T15" fmla="*/ 16 h 136"/>
              <a:gd name="T16" fmla="*/ 352 w 352"/>
              <a:gd name="T17" fmla="*/ 120 h 1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2"/>
              <a:gd name="T28" fmla="*/ 0 h 136"/>
              <a:gd name="T29" fmla="*/ 352 w 352"/>
              <a:gd name="T30" fmla="*/ 136 h 1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2" h="136">
                <a:moveTo>
                  <a:pt x="352" y="120"/>
                </a:moveTo>
                <a:cubicBezTo>
                  <a:pt x="352" y="128"/>
                  <a:pt x="345" y="136"/>
                  <a:pt x="336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7" y="136"/>
                  <a:pt x="0" y="128"/>
                  <a:pt x="0" y="12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336" y="0"/>
                  <a:pt x="336" y="0"/>
                  <a:pt x="336" y="0"/>
                </a:cubicBezTo>
                <a:cubicBezTo>
                  <a:pt x="345" y="0"/>
                  <a:pt x="352" y="8"/>
                  <a:pt x="352" y="16"/>
                </a:cubicBezTo>
                <a:lnTo>
                  <a:pt x="352" y="120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405" name="Rectangle 173"/>
          <p:cNvSpPr>
            <a:spLocks noChangeArrowheads="1"/>
          </p:cNvSpPr>
          <p:nvPr/>
        </p:nvSpPr>
        <p:spPr bwMode="auto">
          <a:xfrm>
            <a:off x="4614863" y="2932112"/>
            <a:ext cx="3878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2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ATC</a:t>
            </a:r>
            <a:r>
              <a:rPr lang="en-US" altLang="ko-KR" sz="1200" baseline="-250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2</a:t>
            </a:r>
            <a:endParaRPr lang="en-US" altLang="ko-KR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409" name="Rectangle 177"/>
          <p:cNvSpPr>
            <a:spLocks noChangeArrowheads="1"/>
          </p:cNvSpPr>
          <p:nvPr/>
        </p:nvSpPr>
        <p:spPr bwMode="auto">
          <a:xfrm>
            <a:off x="4611688" y="2516187"/>
            <a:ext cx="3878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2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ATC</a:t>
            </a:r>
            <a:r>
              <a:rPr lang="en-US" altLang="ko-KR" sz="1200" baseline="-250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1</a:t>
            </a:r>
            <a:endParaRPr lang="en-US" altLang="ko-KR" sz="12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413" name="Freeform 181"/>
          <p:cNvSpPr>
            <a:spLocks/>
          </p:cNvSpPr>
          <p:nvPr/>
        </p:nvSpPr>
        <p:spPr bwMode="auto">
          <a:xfrm>
            <a:off x="1017588" y="1614487"/>
            <a:ext cx="1298575" cy="93663"/>
          </a:xfrm>
          <a:custGeom>
            <a:avLst/>
            <a:gdLst>
              <a:gd name="T0" fmla="*/ 346 w 346"/>
              <a:gd name="T1" fmla="*/ 25 h 25"/>
              <a:gd name="T2" fmla="*/ 330 w 346"/>
              <a:gd name="T3" fmla="*/ 10 h 25"/>
              <a:gd name="T4" fmla="*/ 184 w 346"/>
              <a:gd name="T5" fmla="*/ 10 h 25"/>
              <a:gd name="T6" fmla="*/ 173 w 346"/>
              <a:gd name="T7" fmla="*/ 0 h 25"/>
              <a:gd name="T8" fmla="*/ 163 w 346"/>
              <a:gd name="T9" fmla="*/ 10 h 25"/>
              <a:gd name="T10" fmla="*/ 16 w 346"/>
              <a:gd name="T11" fmla="*/ 10 h 25"/>
              <a:gd name="T12" fmla="*/ 0 w 346"/>
              <a:gd name="T13" fmla="*/ 25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6"/>
              <a:gd name="T22" fmla="*/ 0 h 25"/>
              <a:gd name="T23" fmla="*/ 346 w 346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6" h="25">
                <a:moveTo>
                  <a:pt x="346" y="25"/>
                </a:moveTo>
                <a:cubicBezTo>
                  <a:pt x="346" y="14"/>
                  <a:pt x="343" y="10"/>
                  <a:pt x="330" y="10"/>
                </a:cubicBezTo>
                <a:cubicBezTo>
                  <a:pt x="327" y="10"/>
                  <a:pt x="186" y="10"/>
                  <a:pt x="184" y="10"/>
                </a:cubicBezTo>
                <a:cubicBezTo>
                  <a:pt x="180" y="10"/>
                  <a:pt x="173" y="7"/>
                  <a:pt x="173" y="0"/>
                </a:cubicBezTo>
                <a:cubicBezTo>
                  <a:pt x="173" y="7"/>
                  <a:pt x="166" y="10"/>
                  <a:pt x="163" y="10"/>
                </a:cubicBezTo>
                <a:cubicBezTo>
                  <a:pt x="160" y="10"/>
                  <a:pt x="19" y="10"/>
                  <a:pt x="16" y="10"/>
                </a:cubicBezTo>
                <a:cubicBezTo>
                  <a:pt x="3" y="10"/>
                  <a:pt x="0" y="14"/>
                  <a:pt x="0" y="25"/>
                </a:cubicBezTo>
              </a:path>
            </a:pathLst>
          </a:custGeom>
          <a:noFill/>
          <a:ln w="23813">
            <a:solidFill>
              <a:srgbClr val="6D6F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414" name="Freeform 182"/>
          <p:cNvSpPr>
            <a:spLocks/>
          </p:cNvSpPr>
          <p:nvPr/>
        </p:nvSpPr>
        <p:spPr bwMode="auto">
          <a:xfrm>
            <a:off x="2476500" y="1614487"/>
            <a:ext cx="2397125" cy="93663"/>
          </a:xfrm>
          <a:custGeom>
            <a:avLst/>
            <a:gdLst>
              <a:gd name="T0" fmla="*/ 639 w 639"/>
              <a:gd name="T1" fmla="*/ 25 h 25"/>
              <a:gd name="T2" fmla="*/ 623 w 639"/>
              <a:gd name="T3" fmla="*/ 10 h 25"/>
              <a:gd name="T4" fmla="*/ 326 w 639"/>
              <a:gd name="T5" fmla="*/ 10 h 25"/>
              <a:gd name="T6" fmla="*/ 316 w 639"/>
              <a:gd name="T7" fmla="*/ 0 h 25"/>
              <a:gd name="T8" fmla="*/ 305 w 639"/>
              <a:gd name="T9" fmla="*/ 10 h 25"/>
              <a:gd name="T10" fmla="*/ 16 w 639"/>
              <a:gd name="T11" fmla="*/ 10 h 25"/>
              <a:gd name="T12" fmla="*/ 0 w 639"/>
              <a:gd name="T13" fmla="*/ 25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9"/>
              <a:gd name="T22" fmla="*/ 0 h 25"/>
              <a:gd name="T23" fmla="*/ 639 w 63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9" h="25">
                <a:moveTo>
                  <a:pt x="639" y="25"/>
                </a:moveTo>
                <a:cubicBezTo>
                  <a:pt x="639" y="14"/>
                  <a:pt x="636" y="10"/>
                  <a:pt x="623" y="10"/>
                </a:cubicBezTo>
                <a:cubicBezTo>
                  <a:pt x="620" y="10"/>
                  <a:pt x="329" y="10"/>
                  <a:pt x="326" y="10"/>
                </a:cubicBezTo>
                <a:cubicBezTo>
                  <a:pt x="323" y="10"/>
                  <a:pt x="316" y="7"/>
                  <a:pt x="316" y="0"/>
                </a:cubicBezTo>
                <a:cubicBezTo>
                  <a:pt x="316" y="7"/>
                  <a:pt x="309" y="10"/>
                  <a:pt x="305" y="10"/>
                </a:cubicBezTo>
                <a:cubicBezTo>
                  <a:pt x="303" y="10"/>
                  <a:pt x="19" y="10"/>
                  <a:pt x="16" y="10"/>
                </a:cubicBezTo>
                <a:cubicBezTo>
                  <a:pt x="3" y="10"/>
                  <a:pt x="0" y="14"/>
                  <a:pt x="0" y="25"/>
                </a:cubicBezTo>
              </a:path>
            </a:pathLst>
          </a:custGeom>
          <a:noFill/>
          <a:ln w="23813">
            <a:solidFill>
              <a:srgbClr val="6D6F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434" name="Rectangle 202"/>
          <p:cNvSpPr>
            <a:spLocks noChangeArrowheads="1"/>
          </p:cNvSpPr>
          <p:nvPr/>
        </p:nvSpPr>
        <p:spPr bwMode="auto">
          <a:xfrm>
            <a:off x="1042988" y="1021801"/>
            <a:ext cx="26146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At low </a:t>
            </a:r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Q</a:t>
            </a:r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, </a:t>
            </a:r>
            <a:r>
              <a:rPr lang="en-US" altLang="ko-KR" sz="1400" b="1" dirty="0">
                <a:solidFill>
                  <a:srgbClr val="C00000"/>
                </a:solidFill>
                <a:latin typeface="Century Gothic"/>
                <a:ea typeface="Gulim" pitchFamily="34" charset="-127"/>
                <a:cs typeface="Century Gothic"/>
              </a:rPr>
              <a:t>low fixed cost </a:t>
            </a:r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yields a lower average total cost.</a:t>
            </a:r>
            <a:endParaRPr lang="en-US" altLang="ko-KR" sz="1400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95435" name="Rectangle 203"/>
          <p:cNvSpPr>
            <a:spLocks noChangeArrowheads="1"/>
          </p:cNvSpPr>
          <p:nvPr/>
        </p:nvSpPr>
        <p:spPr bwMode="auto">
          <a:xfrm>
            <a:off x="3852335" y="1033847"/>
            <a:ext cx="27008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At high </a:t>
            </a:r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Q</a:t>
            </a:r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, </a:t>
            </a:r>
            <a:r>
              <a:rPr lang="en-US" altLang="ko-KR" sz="1400" b="1" dirty="0">
                <a:solidFill>
                  <a:srgbClr val="C00000"/>
                </a:solidFill>
                <a:latin typeface="Century Gothic"/>
                <a:ea typeface="Gulim" pitchFamily="34" charset="-127"/>
                <a:cs typeface="Century Gothic"/>
              </a:rPr>
              <a:t>high fixed cost </a:t>
            </a:r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yields a lower average total cost.</a:t>
            </a:r>
            <a:endParaRPr lang="en-US" altLang="ko-KR" sz="1400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3600" spc="0" dirty="0"/>
              <a:t>CHOOSING THE LEVEL OF FIXED COST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228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4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1" grpId="0"/>
      <p:bldP spid="95251" grpId="0" animBg="1"/>
      <p:bldP spid="95252" grpId="0" animBg="1"/>
      <p:bldP spid="95321" grpId="0" animBg="1"/>
      <p:bldP spid="95322" grpId="0" animBg="1"/>
      <p:bldP spid="95323" grpId="0" animBg="1"/>
      <p:bldP spid="95324" grpId="0" animBg="1"/>
      <p:bldP spid="95325" grpId="0" animBg="1"/>
      <p:bldP spid="95326" grpId="0"/>
      <p:bldP spid="95327" grpId="0"/>
      <p:bldP spid="95328" grpId="0"/>
      <p:bldP spid="95329" grpId="0"/>
      <p:bldP spid="95330" grpId="0"/>
      <p:bldP spid="95331" grpId="0"/>
      <p:bldP spid="95332" grpId="0"/>
      <p:bldP spid="95333" grpId="0" animBg="1"/>
      <p:bldP spid="95334" grpId="0" animBg="1"/>
      <p:bldP spid="95335" grpId="0" animBg="1"/>
      <p:bldP spid="95336" grpId="0" animBg="1"/>
      <p:bldP spid="95337" grpId="0" animBg="1"/>
      <p:bldP spid="95338" grpId="0" animBg="1"/>
      <p:bldP spid="95339" grpId="0" animBg="1"/>
      <p:bldP spid="95340" grpId="0" animBg="1"/>
      <p:bldP spid="95341" grpId="0" animBg="1"/>
      <p:bldP spid="95342" grpId="0" animBg="1"/>
      <p:bldP spid="95343" grpId="0" animBg="1"/>
      <p:bldP spid="95344" grpId="0"/>
      <p:bldP spid="95345" grpId="0"/>
      <p:bldP spid="95346" grpId="0"/>
      <p:bldP spid="95347" grpId="0"/>
      <p:bldP spid="95348" grpId="0"/>
      <p:bldP spid="95349" grpId="0"/>
      <p:bldP spid="95350" grpId="0"/>
      <p:bldP spid="95351" grpId="0"/>
      <p:bldP spid="95352" grpId="0"/>
      <p:bldP spid="95353" grpId="0"/>
      <p:bldP spid="95354" grpId="0"/>
      <p:bldP spid="95355" grpId="0" animBg="1"/>
      <p:bldP spid="95356" grpId="0" animBg="1"/>
      <p:bldP spid="95357" grpId="0" animBg="1"/>
      <p:bldP spid="95358" grpId="0" animBg="1"/>
      <p:bldP spid="95359" grpId="0" animBg="1"/>
      <p:bldP spid="95360" grpId="0" animBg="1"/>
      <p:bldP spid="95361" grpId="0" animBg="1"/>
      <p:bldP spid="95362" grpId="0" animBg="1"/>
      <p:bldP spid="95363" grpId="0" animBg="1"/>
      <p:bldP spid="95364" grpId="0" animBg="1"/>
      <p:bldP spid="95365" grpId="0" animBg="1"/>
      <p:bldP spid="95366" grpId="0" animBg="1"/>
      <p:bldP spid="95367" grpId="0" animBg="1"/>
      <p:bldP spid="95368" grpId="0" animBg="1"/>
      <p:bldP spid="95369" grpId="0" animBg="1"/>
      <p:bldP spid="95370" grpId="0" animBg="1"/>
      <p:bldP spid="95371" grpId="0" animBg="1"/>
      <p:bldP spid="95372" grpId="0" animBg="1"/>
      <p:bldP spid="95373" grpId="0" animBg="1"/>
      <p:bldP spid="95374" grpId="0" animBg="1"/>
      <p:bldP spid="95375" grpId="0"/>
      <p:bldP spid="95376" grpId="0"/>
      <p:bldP spid="95377" grpId="0" animBg="1"/>
      <p:bldP spid="95378" grpId="0" animBg="1"/>
      <p:bldP spid="95405" grpId="0"/>
      <p:bldP spid="95409" grpId="0"/>
      <p:bldP spid="95413" grpId="0" animBg="1"/>
      <p:bldP spid="95414" grpId="0" animBg="1"/>
      <p:bldP spid="95434" grpId="0"/>
      <p:bldP spid="954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pc="0" dirty="0"/>
              <a:t>THE LONG-RUN AVERAGE TOTAL COST CURVE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839200" cy="4648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990033"/>
                </a:solidFill>
              </a:rPr>
              <a:t>What is the relationship between short run and long run average total cost curve?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i="1" dirty="0">
              <a:solidFill>
                <a:srgbClr val="990033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i="1" dirty="0">
                <a:solidFill>
                  <a:srgbClr val="990033"/>
                </a:solidFill>
              </a:rPr>
              <a:t>The </a:t>
            </a:r>
            <a:r>
              <a:rPr lang="en-US" b="1" i="1" dirty="0">
                <a:solidFill>
                  <a:srgbClr val="990033"/>
                </a:solidFill>
              </a:rPr>
              <a:t>long-run average total cost curve </a:t>
            </a:r>
            <a:r>
              <a:rPr lang="en-US" dirty="0"/>
              <a:t>shows the relationship between output and average total cost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fixed cost has been chosen to minimize average total cost for each level of output.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(We assume the firm has chosen the cheapest plant size for each output level.)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43957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3600" spc="0" dirty="0"/>
              <a:t>SHORT-RUN AND LONG-RUN AVERAGE TOTAL COST CURVES</a:t>
            </a:r>
          </a:p>
        </p:txBody>
      </p: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3211513" y="3354388"/>
            <a:ext cx="0" cy="2225675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Straight Connector 86"/>
          <p:cNvCxnSpPr>
            <a:cxnSpLocks noChangeShapeType="1"/>
          </p:cNvCxnSpPr>
          <p:nvPr/>
        </p:nvCxnSpPr>
        <p:spPr bwMode="auto">
          <a:xfrm>
            <a:off x="4648200" y="5410200"/>
            <a:ext cx="0" cy="14605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86"/>
          <p:cNvCxnSpPr>
            <a:cxnSpLocks noChangeShapeType="1"/>
          </p:cNvCxnSpPr>
          <p:nvPr/>
        </p:nvCxnSpPr>
        <p:spPr bwMode="auto">
          <a:xfrm>
            <a:off x="6096000" y="3352800"/>
            <a:ext cx="0" cy="2224088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3297238" y="3244850"/>
            <a:ext cx="1322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B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5986463" y="2638425"/>
            <a:ext cx="4503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ATC</a:t>
            </a:r>
            <a:r>
              <a:rPr lang="en-US" altLang="ko-KR" sz="1400" baseline="-250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6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22" name="Rectangle 10"/>
          <p:cNvSpPr>
            <a:spLocks noChangeArrowheads="1"/>
          </p:cNvSpPr>
          <p:nvPr/>
        </p:nvSpPr>
        <p:spPr bwMode="auto">
          <a:xfrm>
            <a:off x="6492875" y="2638425"/>
            <a:ext cx="4503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ATC</a:t>
            </a:r>
            <a:r>
              <a:rPr lang="en-US" altLang="ko-KR" sz="1400" baseline="-250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9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27" name="Rectangle 15"/>
          <p:cNvSpPr>
            <a:spLocks noChangeArrowheads="1"/>
          </p:cNvSpPr>
          <p:nvPr/>
        </p:nvSpPr>
        <p:spPr bwMode="auto">
          <a:xfrm>
            <a:off x="4373563" y="2638425"/>
            <a:ext cx="4503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ATC</a:t>
            </a:r>
            <a:r>
              <a:rPr lang="en-US" altLang="ko-KR" sz="1400" baseline="-250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3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30" name="Rectangle 18"/>
          <p:cNvSpPr>
            <a:spLocks noChangeArrowheads="1"/>
          </p:cNvSpPr>
          <p:nvPr/>
        </p:nvSpPr>
        <p:spPr bwMode="auto">
          <a:xfrm>
            <a:off x="6969125" y="2638425"/>
            <a:ext cx="5325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LRATC</a:t>
            </a:r>
            <a:endParaRPr lang="en-US" altLang="ko-KR" sz="1400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35" name="Freeform 23"/>
          <p:cNvSpPr>
            <a:spLocks/>
          </p:cNvSpPr>
          <p:nvPr/>
        </p:nvSpPr>
        <p:spPr bwMode="auto">
          <a:xfrm>
            <a:off x="1765300" y="1622425"/>
            <a:ext cx="5870575" cy="4060825"/>
          </a:xfrm>
          <a:custGeom>
            <a:avLst/>
            <a:gdLst>
              <a:gd name="T0" fmla="*/ 2552 w 2552"/>
              <a:gd name="T1" fmla="*/ 1927 h 1927"/>
              <a:gd name="T2" fmla="*/ 0 w 2552"/>
              <a:gd name="T3" fmla="*/ 1927 h 1927"/>
              <a:gd name="T4" fmla="*/ 0 w 2552"/>
              <a:gd name="T5" fmla="*/ 0 h 1927"/>
              <a:gd name="T6" fmla="*/ 0 60000 65536"/>
              <a:gd name="T7" fmla="*/ 0 60000 65536"/>
              <a:gd name="T8" fmla="*/ 0 60000 65536"/>
              <a:gd name="T9" fmla="*/ 0 w 2552"/>
              <a:gd name="T10" fmla="*/ 0 h 1927"/>
              <a:gd name="T11" fmla="*/ 2552 w 2552"/>
              <a:gd name="T12" fmla="*/ 1927 h 19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2" h="1927">
                <a:moveTo>
                  <a:pt x="2552" y="1927"/>
                </a:moveTo>
                <a:lnTo>
                  <a:pt x="0" y="1927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36" name="Line 24"/>
          <p:cNvSpPr>
            <a:spLocks noChangeShapeType="1"/>
          </p:cNvSpPr>
          <p:nvPr/>
        </p:nvSpPr>
        <p:spPr bwMode="auto">
          <a:xfrm flipV="1">
            <a:off x="3211513" y="5562600"/>
            <a:ext cx="0" cy="1206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94937" name="Line 25"/>
          <p:cNvSpPr>
            <a:spLocks noChangeShapeType="1"/>
          </p:cNvSpPr>
          <p:nvPr/>
        </p:nvSpPr>
        <p:spPr bwMode="auto">
          <a:xfrm flipV="1">
            <a:off x="3694113" y="5562600"/>
            <a:ext cx="0" cy="1206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94938" name="Line 26"/>
          <p:cNvSpPr>
            <a:spLocks noChangeShapeType="1"/>
          </p:cNvSpPr>
          <p:nvPr/>
        </p:nvSpPr>
        <p:spPr bwMode="auto">
          <a:xfrm flipV="1">
            <a:off x="4173538" y="5562600"/>
            <a:ext cx="0" cy="1206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94939" name="Line 27"/>
          <p:cNvSpPr>
            <a:spLocks noChangeShapeType="1"/>
          </p:cNvSpPr>
          <p:nvPr/>
        </p:nvSpPr>
        <p:spPr bwMode="auto">
          <a:xfrm flipV="1">
            <a:off x="5140325" y="5562600"/>
            <a:ext cx="0" cy="1206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94940" name="Line 28"/>
          <p:cNvSpPr>
            <a:spLocks noChangeShapeType="1"/>
          </p:cNvSpPr>
          <p:nvPr/>
        </p:nvSpPr>
        <p:spPr bwMode="auto">
          <a:xfrm flipV="1">
            <a:off x="5618163" y="5562600"/>
            <a:ext cx="0" cy="1206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94941" name="Rectangle 29"/>
          <p:cNvSpPr>
            <a:spLocks noChangeArrowheads="1"/>
          </p:cNvSpPr>
          <p:nvPr/>
        </p:nvSpPr>
        <p:spPr bwMode="auto">
          <a:xfrm>
            <a:off x="3159125" y="57134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3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42" name="Rectangle 30"/>
          <p:cNvSpPr>
            <a:spLocks noChangeArrowheads="1"/>
          </p:cNvSpPr>
          <p:nvPr/>
        </p:nvSpPr>
        <p:spPr bwMode="auto">
          <a:xfrm>
            <a:off x="4124325" y="57134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5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43" name="Rectangle 31"/>
          <p:cNvSpPr>
            <a:spLocks noChangeArrowheads="1"/>
          </p:cNvSpPr>
          <p:nvPr/>
        </p:nvSpPr>
        <p:spPr bwMode="auto">
          <a:xfrm>
            <a:off x="5570538" y="57134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8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44" name="Rectangle 32"/>
          <p:cNvSpPr>
            <a:spLocks noChangeArrowheads="1"/>
          </p:cNvSpPr>
          <p:nvPr/>
        </p:nvSpPr>
        <p:spPr bwMode="auto">
          <a:xfrm>
            <a:off x="3641725" y="57134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4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45" name="Rectangle 33"/>
          <p:cNvSpPr>
            <a:spLocks noChangeArrowheads="1"/>
          </p:cNvSpPr>
          <p:nvPr/>
        </p:nvSpPr>
        <p:spPr bwMode="auto">
          <a:xfrm>
            <a:off x="5089525" y="57134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7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46" name="Rectangle 34"/>
          <p:cNvSpPr>
            <a:spLocks noChangeArrowheads="1"/>
          </p:cNvSpPr>
          <p:nvPr/>
        </p:nvSpPr>
        <p:spPr bwMode="auto">
          <a:xfrm>
            <a:off x="1577975" y="57134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0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47" name="Line 35"/>
          <p:cNvSpPr>
            <a:spLocks noChangeShapeType="1"/>
          </p:cNvSpPr>
          <p:nvPr/>
        </p:nvSpPr>
        <p:spPr bwMode="auto">
          <a:xfrm flipV="1">
            <a:off x="4656138" y="5562600"/>
            <a:ext cx="0" cy="1206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94948" name="Rectangle 36"/>
          <p:cNvSpPr>
            <a:spLocks noChangeArrowheads="1"/>
          </p:cNvSpPr>
          <p:nvPr/>
        </p:nvSpPr>
        <p:spPr bwMode="auto">
          <a:xfrm>
            <a:off x="4603750" y="57134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6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49" name="Line 37"/>
          <p:cNvSpPr>
            <a:spLocks noChangeShapeType="1"/>
          </p:cNvSpPr>
          <p:nvPr/>
        </p:nvSpPr>
        <p:spPr bwMode="auto">
          <a:xfrm flipV="1">
            <a:off x="6100763" y="5562600"/>
            <a:ext cx="0" cy="1206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294950" name="Rectangle 38"/>
          <p:cNvSpPr>
            <a:spLocks noChangeArrowheads="1"/>
          </p:cNvSpPr>
          <p:nvPr/>
        </p:nvSpPr>
        <p:spPr bwMode="auto">
          <a:xfrm>
            <a:off x="6048375" y="571341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9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51" name="Freeform 39"/>
          <p:cNvSpPr>
            <a:spLocks/>
          </p:cNvSpPr>
          <p:nvPr/>
        </p:nvSpPr>
        <p:spPr bwMode="auto">
          <a:xfrm>
            <a:off x="1788540" y="2105025"/>
            <a:ext cx="2371725" cy="293688"/>
          </a:xfrm>
          <a:custGeom>
            <a:avLst/>
            <a:gdLst>
              <a:gd name="T0" fmla="*/ 388 w 388"/>
              <a:gd name="T1" fmla="*/ 43 h 59"/>
              <a:gd name="T2" fmla="*/ 372 w 388"/>
              <a:gd name="T3" fmla="*/ 59 h 59"/>
              <a:gd name="T4" fmla="*/ 16 w 388"/>
              <a:gd name="T5" fmla="*/ 59 h 59"/>
              <a:gd name="T6" fmla="*/ 0 w 388"/>
              <a:gd name="T7" fmla="*/ 43 h 59"/>
              <a:gd name="T8" fmla="*/ 0 w 388"/>
              <a:gd name="T9" fmla="*/ 16 h 59"/>
              <a:gd name="T10" fmla="*/ 16 w 388"/>
              <a:gd name="T11" fmla="*/ 0 h 59"/>
              <a:gd name="T12" fmla="*/ 372 w 388"/>
              <a:gd name="T13" fmla="*/ 0 h 59"/>
              <a:gd name="T14" fmla="*/ 388 w 388"/>
              <a:gd name="T15" fmla="*/ 16 h 59"/>
              <a:gd name="T16" fmla="*/ 388 w 388"/>
              <a:gd name="T17" fmla="*/ 43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8"/>
              <a:gd name="T28" fmla="*/ 0 h 59"/>
              <a:gd name="T29" fmla="*/ 388 w 388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8" h="59">
                <a:moveTo>
                  <a:pt x="388" y="43"/>
                </a:moveTo>
                <a:cubicBezTo>
                  <a:pt x="388" y="52"/>
                  <a:pt x="380" y="59"/>
                  <a:pt x="372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8" y="59"/>
                  <a:pt x="0" y="52"/>
                  <a:pt x="0" y="4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6" y="0"/>
                </a:cubicBezTo>
                <a:cubicBezTo>
                  <a:pt x="372" y="0"/>
                  <a:pt x="372" y="0"/>
                  <a:pt x="372" y="0"/>
                </a:cubicBezTo>
                <a:cubicBezTo>
                  <a:pt x="380" y="0"/>
                  <a:pt x="388" y="7"/>
                  <a:pt x="388" y="16"/>
                </a:cubicBezTo>
                <a:lnTo>
                  <a:pt x="388" y="43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52" name="Rectangle 40"/>
          <p:cNvSpPr>
            <a:spLocks noChangeArrowheads="1"/>
          </p:cNvSpPr>
          <p:nvPr/>
        </p:nvSpPr>
        <p:spPr bwMode="auto">
          <a:xfrm>
            <a:off x="1828800" y="2138363"/>
            <a:ext cx="22603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Increasing returns to scale</a:t>
            </a:r>
            <a:endParaRPr lang="en-US" altLang="ko-KR" sz="1400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53" name="Freeform 41"/>
          <p:cNvSpPr>
            <a:spLocks/>
          </p:cNvSpPr>
          <p:nvPr/>
        </p:nvSpPr>
        <p:spPr bwMode="auto">
          <a:xfrm>
            <a:off x="1944688" y="2463800"/>
            <a:ext cx="2070100" cy="123825"/>
          </a:xfrm>
          <a:custGeom>
            <a:avLst/>
            <a:gdLst>
              <a:gd name="T0" fmla="*/ 381 w 381"/>
              <a:gd name="T1" fmla="*/ 25 h 25"/>
              <a:gd name="T2" fmla="*/ 365 w 381"/>
              <a:gd name="T3" fmla="*/ 10 h 25"/>
              <a:gd name="T4" fmla="*/ 201 w 381"/>
              <a:gd name="T5" fmla="*/ 10 h 25"/>
              <a:gd name="T6" fmla="*/ 190 w 381"/>
              <a:gd name="T7" fmla="*/ 0 h 25"/>
              <a:gd name="T8" fmla="*/ 180 w 381"/>
              <a:gd name="T9" fmla="*/ 10 h 25"/>
              <a:gd name="T10" fmla="*/ 16 w 381"/>
              <a:gd name="T11" fmla="*/ 10 h 25"/>
              <a:gd name="T12" fmla="*/ 0 w 381"/>
              <a:gd name="T13" fmla="*/ 25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1"/>
              <a:gd name="T22" fmla="*/ 0 h 25"/>
              <a:gd name="T23" fmla="*/ 381 w 381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1" h="25">
                <a:moveTo>
                  <a:pt x="381" y="25"/>
                </a:moveTo>
                <a:cubicBezTo>
                  <a:pt x="381" y="15"/>
                  <a:pt x="378" y="10"/>
                  <a:pt x="365" y="10"/>
                </a:cubicBezTo>
                <a:cubicBezTo>
                  <a:pt x="362" y="10"/>
                  <a:pt x="203" y="10"/>
                  <a:pt x="201" y="10"/>
                </a:cubicBezTo>
                <a:cubicBezTo>
                  <a:pt x="197" y="10"/>
                  <a:pt x="190" y="8"/>
                  <a:pt x="190" y="0"/>
                </a:cubicBezTo>
                <a:cubicBezTo>
                  <a:pt x="190" y="8"/>
                  <a:pt x="183" y="10"/>
                  <a:pt x="180" y="10"/>
                </a:cubicBezTo>
                <a:cubicBezTo>
                  <a:pt x="177" y="10"/>
                  <a:pt x="18" y="10"/>
                  <a:pt x="16" y="10"/>
                </a:cubicBezTo>
                <a:cubicBezTo>
                  <a:pt x="2" y="10"/>
                  <a:pt x="0" y="15"/>
                  <a:pt x="0" y="25"/>
                </a:cubicBezTo>
              </a:path>
            </a:pathLst>
          </a:custGeom>
          <a:noFill/>
          <a:ln w="23813">
            <a:solidFill>
              <a:srgbClr val="6D6F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54" name="Freeform 42"/>
          <p:cNvSpPr>
            <a:spLocks/>
          </p:cNvSpPr>
          <p:nvPr/>
        </p:nvSpPr>
        <p:spPr bwMode="auto">
          <a:xfrm>
            <a:off x="5326062" y="2070100"/>
            <a:ext cx="2446337" cy="328613"/>
          </a:xfrm>
          <a:custGeom>
            <a:avLst/>
            <a:gdLst>
              <a:gd name="T0" fmla="*/ 387 w 387"/>
              <a:gd name="T1" fmla="*/ 43 h 59"/>
              <a:gd name="T2" fmla="*/ 371 w 387"/>
              <a:gd name="T3" fmla="*/ 59 h 59"/>
              <a:gd name="T4" fmla="*/ 16 w 387"/>
              <a:gd name="T5" fmla="*/ 59 h 59"/>
              <a:gd name="T6" fmla="*/ 0 w 387"/>
              <a:gd name="T7" fmla="*/ 43 h 59"/>
              <a:gd name="T8" fmla="*/ 0 w 387"/>
              <a:gd name="T9" fmla="*/ 16 h 59"/>
              <a:gd name="T10" fmla="*/ 16 w 387"/>
              <a:gd name="T11" fmla="*/ 0 h 59"/>
              <a:gd name="T12" fmla="*/ 371 w 387"/>
              <a:gd name="T13" fmla="*/ 0 h 59"/>
              <a:gd name="T14" fmla="*/ 387 w 387"/>
              <a:gd name="T15" fmla="*/ 16 h 59"/>
              <a:gd name="T16" fmla="*/ 387 w 387"/>
              <a:gd name="T17" fmla="*/ 43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7"/>
              <a:gd name="T28" fmla="*/ 0 h 59"/>
              <a:gd name="T29" fmla="*/ 387 w 387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7" h="59">
                <a:moveTo>
                  <a:pt x="387" y="43"/>
                </a:moveTo>
                <a:cubicBezTo>
                  <a:pt x="387" y="52"/>
                  <a:pt x="380" y="59"/>
                  <a:pt x="371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7" y="59"/>
                  <a:pt x="0" y="52"/>
                  <a:pt x="0" y="4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371" y="0"/>
                  <a:pt x="371" y="0"/>
                  <a:pt x="371" y="0"/>
                </a:cubicBezTo>
                <a:cubicBezTo>
                  <a:pt x="380" y="0"/>
                  <a:pt x="387" y="7"/>
                  <a:pt x="387" y="16"/>
                </a:cubicBezTo>
                <a:lnTo>
                  <a:pt x="387" y="43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55" name="Rectangle 43"/>
          <p:cNvSpPr>
            <a:spLocks noChangeArrowheads="1"/>
          </p:cNvSpPr>
          <p:nvPr/>
        </p:nvSpPr>
        <p:spPr bwMode="auto">
          <a:xfrm>
            <a:off x="5345113" y="2138363"/>
            <a:ext cx="23605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Decreasing returns to scale</a:t>
            </a:r>
            <a:endParaRPr lang="en-US" altLang="ko-KR" sz="1400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56" name="Freeform 44"/>
          <p:cNvSpPr>
            <a:spLocks/>
          </p:cNvSpPr>
          <p:nvPr/>
        </p:nvSpPr>
        <p:spPr bwMode="auto">
          <a:xfrm>
            <a:off x="4260850" y="1676400"/>
            <a:ext cx="920750" cy="657225"/>
          </a:xfrm>
          <a:custGeom>
            <a:avLst/>
            <a:gdLst>
              <a:gd name="T0" fmla="*/ 148 w 148"/>
              <a:gd name="T1" fmla="*/ 116 h 132"/>
              <a:gd name="T2" fmla="*/ 132 w 148"/>
              <a:gd name="T3" fmla="*/ 132 h 132"/>
              <a:gd name="T4" fmla="*/ 16 w 148"/>
              <a:gd name="T5" fmla="*/ 132 h 132"/>
              <a:gd name="T6" fmla="*/ 0 w 148"/>
              <a:gd name="T7" fmla="*/ 116 h 132"/>
              <a:gd name="T8" fmla="*/ 0 w 148"/>
              <a:gd name="T9" fmla="*/ 16 h 132"/>
              <a:gd name="T10" fmla="*/ 16 w 148"/>
              <a:gd name="T11" fmla="*/ 0 h 132"/>
              <a:gd name="T12" fmla="*/ 132 w 148"/>
              <a:gd name="T13" fmla="*/ 0 h 132"/>
              <a:gd name="T14" fmla="*/ 148 w 148"/>
              <a:gd name="T15" fmla="*/ 16 h 132"/>
              <a:gd name="T16" fmla="*/ 148 w 148"/>
              <a:gd name="T17" fmla="*/ 116 h 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8"/>
              <a:gd name="T28" fmla="*/ 0 h 132"/>
              <a:gd name="T29" fmla="*/ 148 w 148"/>
              <a:gd name="T30" fmla="*/ 132 h 1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8" h="132">
                <a:moveTo>
                  <a:pt x="148" y="116"/>
                </a:moveTo>
                <a:cubicBezTo>
                  <a:pt x="148" y="125"/>
                  <a:pt x="141" y="132"/>
                  <a:pt x="132" y="13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8" y="132"/>
                  <a:pt x="0" y="125"/>
                  <a:pt x="0" y="1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6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41" y="0"/>
                  <a:pt x="148" y="7"/>
                  <a:pt x="148" y="16"/>
                </a:cubicBezTo>
                <a:lnTo>
                  <a:pt x="148" y="116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57" name="Rectangle 45"/>
          <p:cNvSpPr>
            <a:spLocks noChangeArrowheads="1"/>
          </p:cNvSpPr>
          <p:nvPr/>
        </p:nvSpPr>
        <p:spPr bwMode="auto">
          <a:xfrm>
            <a:off x="4311650" y="1676400"/>
            <a:ext cx="793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Constant returns to scale</a:t>
            </a:r>
            <a:endParaRPr lang="en-US" altLang="ko-KR" sz="1400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58" name="Freeform 46"/>
          <p:cNvSpPr>
            <a:spLocks/>
          </p:cNvSpPr>
          <p:nvPr/>
        </p:nvSpPr>
        <p:spPr bwMode="auto">
          <a:xfrm>
            <a:off x="5299075" y="2463800"/>
            <a:ext cx="2157413" cy="123825"/>
          </a:xfrm>
          <a:custGeom>
            <a:avLst/>
            <a:gdLst>
              <a:gd name="T0" fmla="*/ 397 w 397"/>
              <a:gd name="T1" fmla="*/ 25 h 25"/>
              <a:gd name="T2" fmla="*/ 381 w 397"/>
              <a:gd name="T3" fmla="*/ 10 h 25"/>
              <a:gd name="T4" fmla="*/ 209 w 397"/>
              <a:gd name="T5" fmla="*/ 10 h 25"/>
              <a:gd name="T6" fmla="*/ 199 w 397"/>
              <a:gd name="T7" fmla="*/ 0 h 25"/>
              <a:gd name="T8" fmla="*/ 188 w 397"/>
              <a:gd name="T9" fmla="*/ 10 h 25"/>
              <a:gd name="T10" fmla="*/ 16 w 397"/>
              <a:gd name="T11" fmla="*/ 10 h 25"/>
              <a:gd name="T12" fmla="*/ 0 w 397"/>
              <a:gd name="T13" fmla="*/ 25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7"/>
              <a:gd name="T22" fmla="*/ 0 h 25"/>
              <a:gd name="T23" fmla="*/ 397 w 397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7" h="25">
                <a:moveTo>
                  <a:pt x="397" y="25"/>
                </a:moveTo>
                <a:cubicBezTo>
                  <a:pt x="397" y="15"/>
                  <a:pt x="395" y="10"/>
                  <a:pt x="381" y="10"/>
                </a:cubicBezTo>
                <a:cubicBezTo>
                  <a:pt x="379" y="10"/>
                  <a:pt x="212" y="10"/>
                  <a:pt x="209" y="10"/>
                </a:cubicBezTo>
                <a:cubicBezTo>
                  <a:pt x="206" y="10"/>
                  <a:pt x="199" y="8"/>
                  <a:pt x="199" y="0"/>
                </a:cubicBezTo>
                <a:cubicBezTo>
                  <a:pt x="199" y="8"/>
                  <a:pt x="192" y="10"/>
                  <a:pt x="188" y="10"/>
                </a:cubicBezTo>
                <a:cubicBezTo>
                  <a:pt x="186" y="10"/>
                  <a:pt x="19" y="10"/>
                  <a:pt x="16" y="10"/>
                </a:cubicBezTo>
                <a:cubicBezTo>
                  <a:pt x="3" y="10"/>
                  <a:pt x="0" y="15"/>
                  <a:pt x="0" y="25"/>
                </a:cubicBezTo>
              </a:path>
            </a:pathLst>
          </a:custGeom>
          <a:noFill/>
          <a:ln w="23813">
            <a:solidFill>
              <a:srgbClr val="6D6F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59" name="Freeform 47"/>
          <p:cNvSpPr>
            <a:spLocks/>
          </p:cNvSpPr>
          <p:nvPr/>
        </p:nvSpPr>
        <p:spPr bwMode="auto">
          <a:xfrm>
            <a:off x="4173538" y="2463800"/>
            <a:ext cx="966787" cy="123825"/>
          </a:xfrm>
          <a:custGeom>
            <a:avLst/>
            <a:gdLst>
              <a:gd name="T0" fmla="*/ 178 w 178"/>
              <a:gd name="T1" fmla="*/ 25 h 25"/>
              <a:gd name="T2" fmla="*/ 162 w 178"/>
              <a:gd name="T3" fmla="*/ 10 h 25"/>
              <a:gd name="T4" fmla="*/ 100 w 178"/>
              <a:gd name="T5" fmla="*/ 10 h 25"/>
              <a:gd name="T6" fmla="*/ 89 w 178"/>
              <a:gd name="T7" fmla="*/ 0 h 25"/>
              <a:gd name="T8" fmla="*/ 78 w 178"/>
              <a:gd name="T9" fmla="*/ 10 h 25"/>
              <a:gd name="T10" fmla="*/ 16 w 178"/>
              <a:gd name="T11" fmla="*/ 10 h 25"/>
              <a:gd name="T12" fmla="*/ 0 w 178"/>
              <a:gd name="T13" fmla="*/ 25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8"/>
              <a:gd name="T22" fmla="*/ 0 h 25"/>
              <a:gd name="T23" fmla="*/ 178 w 178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8" h="25">
                <a:moveTo>
                  <a:pt x="178" y="25"/>
                </a:moveTo>
                <a:cubicBezTo>
                  <a:pt x="178" y="15"/>
                  <a:pt x="175" y="10"/>
                  <a:pt x="162" y="10"/>
                </a:cubicBezTo>
                <a:cubicBezTo>
                  <a:pt x="159" y="10"/>
                  <a:pt x="102" y="10"/>
                  <a:pt x="100" y="10"/>
                </a:cubicBezTo>
                <a:cubicBezTo>
                  <a:pt x="96" y="10"/>
                  <a:pt x="89" y="8"/>
                  <a:pt x="89" y="0"/>
                </a:cubicBezTo>
                <a:cubicBezTo>
                  <a:pt x="89" y="8"/>
                  <a:pt x="82" y="10"/>
                  <a:pt x="78" y="10"/>
                </a:cubicBezTo>
                <a:cubicBezTo>
                  <a:pt x="76" y="10"/>
                  <a:pt x="19" y="10"/>
                  <a:pt x="16" y="10"/>
                </a:cubicBezTo>
                <a:cubicBezTo>
                  <a:pt x="3" y="10"/>
                  <a:pt x="0" y="15"/>
                  <a:pt x="0" y="25"/>
                </a:cubicBezTo>
              </a:path>
            </a:pathLst>
          </a:custGeom>
          <a:noFill/>
          <a:ln w="23813">
            <a:solidFill>
              <a:srgbClr val="6D6F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60" name="Rectangle 48"/>
          <p:cNvSpPr>
            <a:spLocks noChangeArrowheads="1"/>
          </p:cNvSpPr>
          <p:nvPr/>
        </p:nvSpPr>
        <p:spPr bwMode="auto">
          <a:xfrm>
            <a:off x="4594225" y="5103813"/>
            <a:ext cx="1750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C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61" name="Freeform 49"/>
          <p:cNvSpPr>
            <a:spLocks/>
          </p:cNvSpPr>
          <p:nvPr/>
        </p:nvSpPr>
        <p:spPr bwMode="auto">
          <a:xfrm>
            <a:off x="2247900" y="2901950"/>
            <a:ext cx="4818063" cy="2497138"/>
          </a:xfrm>
          <a:custGeom>
            <a:avLst/>
            <a:gdLst>
              <a:gd name="T0" fmla="*/ 886 w 886"/>
              <a:gd name="T1" fmla="*/ 0 h 502"/>
              <a:gd name="T2" fmla="*/ 709 w 886"/>
              <a:gd name="T3" fmla="*/ 423 h 502"/>
              <a:gd name="T4" fmla="*/ 443 w 886"/>
              <a:gd name="T5" fmla="*/ 499 h 502"/>
              <a:gd name="T6" fmla="*/ 177 w 886"/>
              <a:gd name="T7" fmla="*/ 423 h 502"/>
              <a:gd name="T8" fmla="*/ 0 w 886"/>
              <a:gd name="T9" fmla="*/ 0 h 5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6"/>
              <a:gd name="T16" fmla="*/ 0 h 502"/>
              <a:gd name="T17" fmla="*/ 886 w 886"/>
              <a:gd name="T18" fmla="*/ 502 h 5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6" h="502">
                <a:moveTo>
                  <a:pt x="886" y="0"/>
                </a:moveTo>
                <a:cubicBezTo>
                  <a:pt x="850" y="186"/>
                  <a:pt x="803" y="330"/>
                  <a:pt x="709" y="423"/>
                </a:cubicBezTo>
                <a:cubicBezTo>
                  <a:pt x="629" y="502"/>
                  <a:pt x="548" y="497"/>
                  <a:pt x="443" y="499"/>
                </a:cubicBezTo>
                <a:cubicBezTo>
                  <a:pt x="338" y="501"/>
                  <a:pt x="257" y="502"/>
                  <a:pt x="177" y="423"/>
                </a:cubicBezTo>
                <a:cubicBezTo>
                  <a:pt x="83" y="330"/>
                  <a:pt x="36" y="186"/>
                  <a:pt x="0" y="0"/>
                </a:cubicBezTo>
              </a:path>
            </a:pathLst>
          </a:custGeom>
          <a:noFill/>
          <a:ln w="30163">
            <a:solidFill>
              <a:srgbClr val="6F84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62" name="Freeform 50"/>
          <p:cNvSpPr>
            <a:spLocks/>
          </p:cNvSpPr>
          <p:nvPr/>
        </p:nvSpPr>
        <p:spPr bwMode="auto">
          <a:xfrm>
            <a:off x="3076575" y="2901950"/>
            <a:ext cx="1579563" cy="2482850"/>
          </a:xfrm>
          <a:custGeom>
            <a:avLst/>
            <a:gdLst>
              <a:gd name="T0" fmla="*/ 291 w 291"/>
              <a:gd name="T1" fmla="*/ 499 h 499"/>
              <a:gd name="T2" fmla="*/ 0 w 291"/>
              <a:gd name="T3" fmla="*/ 0 h 499"/>
              <a:gd name="T4" fmla="*/ 0 60000 65536"/>
              <a:gd name="T5" fmla="*/ 0 60000 65536"/>
              <a:gd name="T6" fmla="*/ 0 w 291"/>
              <a:gd name="T7" fmla="*/ 0 h 499"/>
              <a:gd name="T8" fmla="*/ 291 w 291"/>
              <a:gd name="T9" fmla="*/ 499 h 4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1" h="499">
                <a:moveTo>
                  <a:pt x="291" y="499"/>
                </a:moveTo>
                <a:cubicBezTo>
                  <a:pt x="176" y="488"/>
                  <a:pt x="102" y="373"/>
                  <a:pt x="0" y="0"/>
                </a:cubicBezTo>
              </a:path>
            </a:pathLst>
          </a:custGeom>
          <a:noFill/>
          <a:ln w="30163">
            <a:solidFill>
              <a:srgbClr val="7962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63" name="Freeform 51"/>
          <p:cNvSpPr>
            <a:spLocks/>
          </p:cNvSpPr>
          <p:nvPr/>
        </p:nvSpPr>
        <p:spPr bwMode="auto">
          <a:xfrm>
            <a:off x="2606675" y="2901950"/>
            <a:ext cx="2012950" cy="2247900"/>
          </a:xfrm>
          <a:custGeom>
            <a:avLst/>
            <a:gdLst>
              <a:gd name="T0" fmla="*/ 370 w 370"/>
              <a:gd name="T1" fmla="*/ 0 h 452"/>
              <a:gd name="T2" fmla="*/ 185 w 370"/>
              <a:gd name="T3" fmla="*/ 452 h 452"/>
              <a:gd name="T4" fmla="*/ 0 w 370"/>
              <a:gd name="T5" fmla="*/ 0 h 452"/>
              <a:gd name="T6" fmla="*/ 0 60000 65536"/>
              <a:gd name="T7" fmla="*/ 0 60000 65536"/>
              <a:gd name="T8" fmla="*/ 0 60000 65536"/>
              <a:gd name="T9" fmla="*/ 0 w 370"/>
              <a:gd name="T10" fmla="*/ 0 h 452"/>
              <a:gd name="T11" fmla="*/ 370 w 370"/>
              <a:gd name="T12" fmla="*/ 452 h 4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" h="452">
                <a:moveTo>
                  <a:pt x="370" y="0"/>
                </a:moveTo>
                <a:cubicBezTo>
                  <a:pt x="295" y="379"/>
                  <a:pt x="293" y="446"/>
                  <a:pt x="185" y="452"/>
                </a:cubicBezTo>
                <a:cubicBezTo>
                  <a:pt x="77" y="446"/>
                  <a:pt x="75" y="379"/>
                  <a:pt x="0" y="0"/>
                </a:cubicBezTo>
              </a:path>
            </a:pathLst>
          </a:custGeom>
          <a:noFill/>
          <a:ln w="30163">
            <a:solidFill>
              <a:srgbClr val="7962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64" name="Freeform 52"/>
          <p:cNvSpPr>
            <a:spLocks/>
          </p:cNvSpPr>
          <p:nvPr/>
        </p:nvSpPr>
        <p:spPr bwMode="auto">
          <a:xfrm>
            <a:off x="4695825" y="2901950"/>
            <a:ext cx="2011363" cy="2247900"/>
          </a:xfrm>
          <a:custGeom>
            <a:avLst/>
            <a:gdLst>
              <a:gd name="T0" fmla="*/ 0 w 370"/>
              <a:gd name="T1" fmla="*/ 0 h 452"/>
              <a:gd name="T2" fmla="*/ 185 w 370"/>
              <a:gd name="T3" fmla="*/ 452 h 452"/>
              <a:gd name="T4" fmla="*/ 370 w 370"/>
              <a:gd name="T5" fmla="*/ 0 h 452"/>
              <a:gd name="T6" fmla="*/ 0 60000 65536"/>
              <a:gd name="T7" fmla="*/ 0 60000 65536"/>
              <a:gd name="T8" fmla="*/ 0 60000 65536"/>
              <a:gd name="T9" fmla="*/ 0 w 370"/>
              <a:gd name="T10" fmla="*/ 0 h 452"/>
              <a:gd name="T11" fmla="*/ 370 w 370"/>
              <a:gd name="T12" fmla="*/ 452 h 4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" h="452">
                <a:moveTo>
                  <a:pt x="0" y="0"/>
                </a:moveTo>
                <a:cubicBezTo>
                  <a:pt x="75" y="379"/>
                  <a:pt x="77" y="446"/>
                  <a:pt x="185" y="452"/>
                </a:cubicBezTo>
                <a:cubicBezTo>
                  <a:pt x="293" y="446"/>
                  <a:pt x="295" y="379"/>
                  <a:pt x="370" y="0"/>
                </a:cubicBezTo>
              </a:path>
            </a:pathLst>
          </a:custGeom>
          <a:noFill/>
          <a:ln w="30163">
            <a:solidFill>
              <a:srgbClr val="7962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65" name="Freeform 53"/>
          <p:cNvSpPr>
            <a:spLocks/>
          </p:cNvSpPr>
          <p:nvPr/>
        </p:nvSpPr>
        <p:spPr bwMode="auto">
          <a:xfrm>
            <a:off x="4656138" y="2901950"/>
            <a:ext cx="1582737" cy="2482850"/>
          </a:xfrm>
          <a:custGeom>
            <a:avLst/>
            <a:gdLst>
              <a:gd name="T0" fmla="*/ 0 w 291"/>
              <a:gd name="T1" fmla="*/ 499 h 499"/>
              <a:gd name="T2" fmla="*/ 291 w 291"/>
              <a:gd name="T3" fmla="*/ 0 h 499"/>
              <a:gd name="T4" fmla="*/ 0 60000 65536"/>
              <a:gd name="T5" fmla="*/ 0 60000 65536"/>
              <a:gd name="T6" fmla="*/ 0 w 291"/>
              <a:gd name="T7" fmla="*/ 0 h 499"/>
              <a:gd name="T8" fmla="*/ 291 w 291"/>
              <a:gd name="T9" fmla="*/ 499 h 4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1" h="499">
                <a:moveTo>
                  <a:pt x="0" y="499"/>
                </a:moveTo>
                <a:cubicBezTo>
                  <a:pt x="115" y="488"/>
                  <a:pt x="189" y="373"/>
                  <a:pt x="291" y="0"/>
                </a:cubicBezTo>
              </a:path>
            </a:pathLst>
          </a:custGeom>
          <a:noFill/>
          <a:ln w="30163">
            <a:solidFill>
              <a:srgbClr val="7962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66" name="Oval 54"/>
          <p:cNvSpPr>
            <a:spLocks noChangeArrowheads="1"/>
          </p:cNvSpPr>
          <p:nvPr/>
        </p:nvSpPr>
        <p:spPr bwMode="auto">
          <a:xfrm>
            <a:off x="4600575" y="5335588"/>
            <a:ext cx="111125" cy="984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67" name="Oval 55"/>
          <p:cNvSpPr>
            <a:spLocks noChangeArrowheads="1"/>
          </p:cNvSpPr>
          <p:nvPr/>
        </p:nvSpPr>
        <p:spPr bwMode="auto">
          <a:xfrm>
            <a:off x="3155950" y="4956175"/>
            <a:ext cx="107950" cy="101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68" name="Rectangle 56"/>
          <p:cNvSpPr>
            <a:spLocks noChangeArrowheads="1"/>
          </p:cNvSpPr>
          <p:nvPr/>
        </p:nvSpPr>
        <p:spPr bwMode="auto">
          <a:xfrm>
            <a:off x="6161088" y="4979988"/>
            <a:ext cx="1384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X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69" name="Rectangle 57"/>
          <p:cNvSpPr>
            <a:spLocks noChangeArrowheads="1"/>
          </p:cNvSpPr>
          <p:nvPr/>
        </p:nvSpPr>
        <p:spPr bwMode="auto">
          <a:xfrm>
            <a:off x="3017838" y="4979988"/>
            <a:ext cx="1696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A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70" name="Oval 58"/>
          <p:cNvSpPr>
            <a:spLocks noChangeArrowheads="1"/>
          </p:cNvSpPr>
          <p:nvPr/>
        </p:nvSpPr>
        <p:spPr bwMode="auto">
          <a:xfrm>
            <a:off x="6048375" y="3289300"/>
            <a:ext cx="107950" cy="1000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71" name="Oval 59"/>
          <p:cNvSpPr>
            <a:spLocks noChangeArrowheads="1"/>
          </p:cNvSpPr>
          <p:nvPr/>
        </p:nvSpPr>
        <p:spPr bwMode="auto">
          <a:xfrm>
            <a:off x="3155950" y="3289300"/>
            <a:ext cx="107950" cy="1000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72" name="Rectangle 60"/>
          <p:cNvSpPr>
            <a:spLocks noChangeArrowheads="1"/>
          </p:cNvSpPr>
          <p:nvPr/>
        </p:nvSpPr>
        <p:spPr bwMode="auto">
          <a:xfrm>
            <a:off x="5892800" y="3244850"/>
            <a:ext cx="1353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i="1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Y</a:t>
            </a:r>
            <a:endParaRPr lang="en-US" altLang="ko-KR" sz="1400" i="1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73" name="Oval 61"/>
          <p:cNvSpPr>
            <a:spLocks noChangeArrowheads="1"/>
          </p:cNvSpPr>
          <p:nvPr/>
        </p:nvSpPr>
        <p:spPr bwMode="auto">
          <a:xfrm>
            <a:off x="6048375" y="4956175"/>
            <a:ext cx="107950" cy="101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74" name="Rectangle 62"/>
          <p:cNvSpPr>
            <a:spLocks noChangeArrowheads="1"/>
          </p:cNvSpPr>
          <p:nvPr/>
        </p:nvSpPr>
        <p:spPr bwMode="auto">
          <a:xfrm>
            <a:off x="990600" y="1371600"/>
            <a:ext cx="12684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Cost of case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294975" name="Rectangle 63"/>
          <p:cNvSpPr>
            <a:spLocks noChangeArrowheads="1"/>
          </p:cNvSpPr>
          <p:nvPr/>
        </p:nvSpPr>
        <p:spPr bwMode="auto">
          <a:xfrm>
            <a:off x="6794500" y="5883275"/>
            <a:ext cx="1323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altLang="ko-KR" sz="140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Quantity of salsa (cases)</a:t>
            </a:r>
            <a:endParaRPr lang="en-US" altLang="ko-KR" sz="140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65" name="Freeform 39"/>
          <p:cNvSpPr>
            <a:spLocks/>
          </p:cNvSpPr>
          <p:nvPr/>
        </p:nvSpPr>
        <p:spPr bwMode="auto">
          <a:xfrm>
            <a:off x="3201194" y="6172200"/>
            <a:ext cx="3047206" cy="293688"/>
          </a:xfrm>
          <a:custGeom>
            <a:avLst/>
            <a:gdLst>
              <a:gd name="T0" fmla="*/ 388 w 388"/>
              <a:gd name="T1" fmla="*/ 43 h 59"/>
              <a:gd name="T2" fmla="*/ 372 w 388"/>
              <a:gd name="T3" fmla="*/ 59 h 59"/>
              <a:gd name="T4" fmla="*/ 16 w 388"/>
              <a:gd name="T5" fmla="*/ 59 h 59"/>
              <a:gd name="T6" fmla="*/ 0 w 388"/>
              <a:gd name="T7" fmla="*/ 43 h 59"/>
              <a:gd name="T8" fmla="*/ 0 w 388"/>
              <a:gd name="T9" fmla="*/ 16 h 59"/>
              <a:gd name="T10" fmla="*/ 16 w 388"/>
              <a:gd name="T11" fmla="*/ 0 h 59"/>
              <a:gd name="T12" fmla="*/ 372 w 388"/>
              <a:gd name="T13" fmla="*/ 0 h 59"/>
              <a:gd name="T14" fmla="*/ 388 w 388"/>
              <a:gd name="T15" fmla="*/ 16 h 59"/>
              <a:gd name="T16" fmla="*/ 388 w 388"/>
              <a:gd name="T17" fmla="*/ 43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8"/>
              <a:gd name="T28" fmla="*/ 0 h 59"/>
              <a:gd name="T29" fmla="*/ 388 w 388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8" h="59">
                <a:moveTo>
                  <a:pt x="388" y="43"/>
                </a:moveTo>
                <a:cubicBezTo>
                  <a:pt x="388" y="52"/>
                  <a:pt x="380" y="59"/>
                  <a:pt x="372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8" y="59"/>
                  <a:pt x="0" y="52"/>
                  <a:pt x="0" y="4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6" y="0"/>
                </a:cubicBezTo>
                <a:cubicBezTo>
                  <a:pt x="372" y="0"/>
                  <a:pt x="372" y="0"/>
                  <a:pt x="372" y="0"/>
                </a:cubicBezTo>
                <a:cubicBezTo>
                  <a:pt x="380" y="0"/>
                  <a:pt x="388" y="7"/>
                  <a:pt x="388" y="16"/>
                </a:cubicBezTo>
                <a:lnTo>
                  <a:pt x="388" y="43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66" name="Rectangle 40"/>
          <p:cNvSpPr>
            <a:spLocks noChangeArrowheads="1"/>
          </p:cNvSpPr>
          <p:nvPr/>
        </p:nvSpPr>
        <p:spPr bwMode="auto">
          <a:xfrm>
            <a:off x="3301737" y="6205538"/>
            <a:ext cx="28902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altLang="ko-KR" sz="1400" dirty="0">
                <a:solidFill>
                  <a:srgbClr val="000000"/>
                </a:solidFill>
                <a:latin typeface="Century Gothic"/>
                <a:ea typeface="Gulim" pitchFamily="34" charset="-127"/>
                <a:cs typeface="Century Gothic"/>
              </a:rPr>
              <a:t>Cheaper to switch to larger plant</a:t>
            </a:r>
            <a:endParaRPr lang="en-US" altLang="ko-KR" sz="1400" dirty="0">
              <a:latin typeface="Century Gothic"/>
              <a:ea typeface="Gulim" pitchFamily="34" charset="-127"/>
              <a:cs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764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4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4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2" grpId="0"/>
      <p:bldP spid="294951" grpId="0" animBg="1"/>
      <p:bldP spid="294965" grpId="0" animBg="1"/>
      <p:bldP spid="294970" grpId="0" animBg="1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3"/>
          <p:cNvSpPr>
            <a:spLocks noGrp="1" noChangeArrowheads="1"/>
          </p:cNvSpPr>
          <p:nvPr>
            <p:ph idx="1"/>
          </p:nvPr>
        </p:nvSpPr>
        <p:spPr>
          <a:xfrm>
            <a:off x="11806" y="1295400"/>
            <a:ext cx="9144000" cy="4267200"/>
          </a:xfrm>
          <a:solidFill>
            <a:srgbClr val="FFFFFF">
              <a:alpha val="70000"/>
            </a:srgbClr>
          </a:solidFill>
        </p:spPr>
        <p:txBody>
          <a:bodyPr>
            <a:normAutofit/>
          </a:bodyPr>
          <a:lstStyle/>
          <a:p>
            <a:pPr eaLnBrk="1" hangingPunct="1">
              <a:buFont typeface="Times" charset="0"/>
              <a:buNone/>
            </a:pPr>
            <a:r>
              <a:rPr lang="en-US" b="1" i="1" dirty="0">
                <a:solidFill>
                  <a:srgbClr val="990033"/>
                </a:solidFill>
              </a:rPr>
              <a:t>Production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process of turning inputs into outputs.</a:t>
            </a:r>
          </a:p>
          <a:p>
            <a:pPr lvl="1" eaLnBrk="1" hangingPunct="1"/>
            <a:r>
              <a:rPr lang="en-US" dirty="0"/>
              <a:t>The cost structure of a firm depends on the nature of the production process.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The firm’s production function underlies its cost curves.</a:t>
            </a:r>
          </a:p>
          <a:p>
            <a:pPr eaLnBrk="1" hangingPunct="1">
              <a:buFont typeface="Times" charset="0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bg1">
              <a:alpha val="71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PRODUCTION IN THE SHORT RUN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710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6824"/>
            <a:ext cx="9122883" cy="6051176"/>
          </a:xfrm>
          <a:prstGeom prst="rect">
            <a:avLst/>
          </a:prstGeom>
        </p:spPr>
      </p:pic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pc="0" dirty="0"/>
              <a:t>RETURNS TO SCALE</a:t>
            </a:r>
            <a:endParaRPr lang="en-US" b="0" spc="0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7400"/>
            <a:ext cx="9144000" cy="3962400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1200"/>
              </a:spcAft>
              <a:buSzTx/>
            </a:pPr>
            <a:r>
              <a:rPr lang="en-US" sz="2800" dirty="0"/>
              <a:t>There are </a:t>
            </a:r>
            <a:r>
              <a:rPr lang="en-US" sz="2800" i="1" dirty="0">
                <a:solidFill>
                  <a:srgbClr val="990033"/>
                </a:solidFill>
              </a:rPr>
              <a:t>increasing returns to scale (economies of scale)</a:t>
            </a:r>
            <a:r>
              <a:rPr lang="en-US" sz="2800" dirty="0"/>
              <a:t> when long-run average total cost declines as output increases.</a:t>
            </a:r>
          </a:p>
          <a:p>
            <a:pPr>
              <a:spcAft>
                <a:spcPts val="1200"/>
              </a:spcAft>
              <a:buSzTx/>
            </a:pPr>
            <a:r>
              <a:rPr lang="en-US" sz="2800" dirty="0"/>
              <a:t>There are </a:t>
            </a:r>
            <a:r>
              <a:rPr lang="en-US" sz="2800" i="1" dirty="0">
                <a:solidFill>
                  <a:srgbClr val="E46C0A"/>
                </a:solidFill>
              </a:rPr>
              <a:t>decreasing returns to scale (diseconomies of scale)</a:t>
            </a:r>
            <a:r>
              <a:rPr lang="en-US" sz="2800" dirty="0">
                <a:solidFill>
                  <a:srgbClr val="E46C0A"/>
                </a:solidFill>
              </a:rPr>
              <a:t> </a:t>
            </a:r>
            <a:r>
              <a:rPr lang="en-US" sz="2800" dirty="0"/>
              <a:t>when long-run average total cost increases as output increases.</a:t>
            </a:r>
          </a:p>
          <a:p>
            <a:pPr>
              <a:spcAft>
                <a:spcPts val="1200"/>
              </a:spcAft>
              <a:buSzTx/>
            </a:pPr>
            <a:r>
              <a:rPr lang="en-US" sz="2800" dirty="0"/>
              <a:t>There are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constant returns to scale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/>
              <a:t>when long-run average total cost is constant as output increases.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66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pc="0" dirty="0"/>
              <a:t>THE PRODUCTION FUNCTION</a:t>
            </a:r>
            <a:endParaRPr lang="en-US" b="0" spc="0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990033"/>
                </a:solidFill>
              </a:rPr>
              <a:t>production function </a:t>
            </a:r>
            <a:r>
              <a:rPr lang="en-US" dirty="0"/>
              <a:t>is the relationship between the quantity of inputs a firm uses and the quantity of output it produces.</a:t>
            </a:r>
          </a:p>
          <a:p>
            <a:pPr marL="233363" indent="-233363"/>
            <a:endParaRPr lang="en-US" dirty="0"/>
          </a:p>
          <a:p>
            <a:r>
              <a:rPr lang="en-US" dirty="0"/>
              <a:t>A </a:t>
            </a:r>
            <a:r>
              <a:rPr lang="en-US" i="1" dirty="0">
                <a:solidFill>
                  <a:srgbClr val="990033"/>
                </a:solidFill>
              </a:rPr>
              <a:t>fixed input </a:t>
            </a:r>
            <a:r>
              <a:rPr lang="en-US" dirty="0"/>
              <a:t>is an input whose quantity is fixed for a period and cannot be varied (land, costly machinery, etc.)</a:t>
            </a:r>
          </a:p>
          <a:p>
            <a:pPr marL="233363" indent="-233363"/>
            <a:endParaRPr lang="en-US" dirty="0"/>
          </a:p>
          <a:p>
            <a:r>
              <a:rPr lang="en-US" dirty="0"/>
              <a:t>A </a:t>
            </a:r>
            <a:r>
              <a:rPr lang="en-US" i="1" dirty="0">
                <a:solidFill>
                  <a:srgbClr val="990033"/>
                </a:solidFill>
              </a:rPr>
              <a:t>variable input </a:t>
            </a:r>
            <a:r>
              <a:rPr lang="en-US" dirty="0"/>
              <a:t>is an input whose quantity the firm can vary at any time (labor force in flexible labor markets)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7088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INPUTS AND OUTPUT</a:t>
            </a:r>
            <a:endParaRPr lang="en-US" b="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reality, whether or not the quantity of an input is fixed depends on the time horizon.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i="1" dirty="0">
                <a:solidFill>
                  <a:srgbClr val="990033"/>
                </a:solidFill>
              </a:rPr>
              <a:t>long run </a:t>
            </a:r>
            <a:r>
              <a:rPr lang="en-US" dirty="0"/>
              <a:t>is the period in which all inputs can be varied.</a:t>
            </a:r>
          </a:p>
          <a:p>
            <a:pPr marL="233363" indent="-233363"/>
            <a:endParaRPr lang="en-US" dirty="0"/>
          </a:p>
          <a:p>
            <a:r>
              <a:rPr lang="en-US" dirty="0"/>
              <a:t>The </a:t>
            </a:r>
            <a:r>
              <a:rPr lang="en-US" b="1" i="1" dirty="0">
                <a:solidFill>
                  <a:srgbClr val="990033"/>
                </a:solidFill>
              </a:rPr>
              <a:t>short run </a:t>
            </a:r>
            <a:r>
              <a:rPr lang="en-US" dirty="0"/>
              <a:t>is the period in which at least one input is fixed.</a:t>
            </a:r>
          </a:p>
          <a:p>
            <a:pPr marL="233363" indent="-233363"/>
            <a:endParaRPr lang="en-US" dirty="0"/>
          </a:p>
          <a:p>
            <a:r>
              <a:rPr lang="en-US" dirty="0"/>
              <a:t>The </a:t>
            </a:r>
            <a:r>
              <a:rPr lang="en-US" b="1" i="1" dirty="0">
                <a:solidFill>
                  <a:srgbClr val="990033"/>
                </a:solidFill>
              </a:rPr>
              <a:t>total product curve </a:t>
            </a:r>
            <a:r>
              <a:rPr lang="en-US" dirty="0"/>
              <a:t>shows how the quantity of output depends on the quantity of the variable input for a given quantity of the fixed input.</a:t>
            </a:r>
          </a:p>
          <a:p>
            <a:pPr marL="233363" indent="-233363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4579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0" y="5334000"/>
            <a:ext cx="9144000" cy="10096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The relationship between inputs and output is positive but not constant: </a:t>
            </a:r>
            <a:r>
              <a:rPr lang="en-US" b="1" i="1" dirty="0">
                <a:solidFill>
                  <a:srgbClr val="0070C0"/>
                </a:solidFill>
                <a:latin typeface="Century Gothic"/>
                <a:cs typeface="Century Gothic"/>
              </a:rPr>
              <a:t>marginal product of labor changes along the production function.</a:t>
            </a:r>
          </a:p>
        </p:txBody>
      </p:sp>
      <p:sp>
        <p:nvSpPr>
          <p:cNvPr id="70670" name="Freeform 14"/>
          <p:cNvSpPr>
            <a:spLocks/>
          </p:cNvSpPr>
          <p:nvPr/>
        </p:nvSpPr>
        <p:spPr bwMode="auto">
          <a:xfrm>
            <a:off x="1546225" y="2601913"/>
            <a:ext cx="3367088" cy="2057400"/>
          </a:xfrm>
          <a:custGeom>
            <a:avLst/>
            <a:gdLst>
              <a:gd name="T0" fmla="*/ 0 w 2121"/>
              <a:gd name="T1" fmla="*/ 1296 h 1296"/>
              <a:gd name="T2" fmla="*/ 264 w 2121"/>
              <a:gd name="T3" fmla="*/ 1039 h 1296"/>
              <a:gd name="T4" fmla="*/ 531 w 2121"/>
              <a:gd name="T5" fmla="*/ 810 h 1296"/>
              <a:gd name="T6" fmla="*/ 796 w 2121"/>
              <a:gd name="T7" fmla="*/ 607 h 1296"/>
              <a:gd name="T8" fmla="*/ 1060 w 2121"/>
              <a:gd name="T9" fmla="*/ 432 h 1296"/>
              <a:gd name="T10" fmla="*/ 1325 w 2121"/>
              <a:gd name="T11" fmla="*/ 283 h 1296"/>
              <a:gd name="T12" fmla="*/ 1592 w 2121"/>
              <a:gd name="T13" fmla="*/ 163 h 1296"/>
              <a:gd name="T14" fmla="*/ 1856 w 2121"/>
              <a:gd name="T15" fmla="*/ 68 h 1296"/>
              <a:gd name="T16" fmla="*/ 2121 w 2121"/>
              <a:gd name="T17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21" h="1296">
                <a:moveTo>
                  <a:pt x="0" y="1296"/>
                </a:moveTo>
                <a:lnTo>
                  <a:pt x="264" y="1039"/>
                </a:lnTo>
                <a:lnTo>
                  <a:pt x="531" y="810"/>
                </a:lnTo>
                <a:lnTo>
                  <a:pt x="796" y="607"/>
                </a:lnTo>
                <a:lnTo>
                  <a:pt x="1060" y="432"/>
                </a:lnTo>
                <a:lnTo>
                  <a:pt x="1325" y="283"/>
                </a:lnTo>
                <a:lnTo>
                  <a:pt x="1592" y="163"/>
                </a:lnTo>
                <a:lnTo>
                  <a:pt x="1856" y="68"/>
                </a:lnTo>
                <a:lnTo>
                  <a:pt x="2121" y="0"/>
                </a:lnTo>
              </a:path>
            </a:pathLst>
          </a:custGeom>
          <a:noFill/>
          <a:ln w="30163" cap="flat">
            <a:solidFill>
              <a:srgbClr val="00A76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5794375" y="1644650"/>
            <a:ext cx="3121025" cy="652463"/>
          </a:xfrm>
          <a:prstGeom prst="rect">
            <a:avLst/>
          </a:prstGeom>
          <a:solidFill>
            <a:srgbClr val="EBDF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6135688" y="2344738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6135688" y="2584450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6135688" y="2824163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6135688" y="3062288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3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6135688" y="330517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4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6135688" y="3544888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5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6135688" y="3784600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6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6135688" y="4024313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7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6135688" y="42640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8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7997825" y="2478088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Century Gothic"/>
                <a:cs typeface="Century Gothic"/>
              </a:rPr>
              <a:t>19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7997825" y="2717800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Century Gothic"/>
                <a:cs typeface="Century Gothic"/>
              </a:rPr>
              <a:t>17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7997825" y="2955925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15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7997825" y="3198813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13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7997825" y="3438525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11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8067675" y="3678238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9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8067675" y="3917950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7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688" name="Rectangle 32"/>
          <p:cNvSpPr>
            <a:spLocks noChangeArrowheads="1"/>
          </p:cNvSpPr>
          <p:nvPr/>
        </p:nvSpPr>
        <p:spPr bwMode="auto">
          <a:xfrm>
            <a:off x="8067675" y="415607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5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7096125" y="2344738"/>
            <a:ext cx="8618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2000" b="1" dirty="0">
              <a:latin typeface="Century Gothic"/>
              <a:cs typeface="Century Gothic"/>
            </a:endParaRPr>
          </a:p>
        </p:txBody>
      </p:sp>
      <p:sp>
        <p:nvSpPr>
          <p:cNvPr id="70690" name="Rectangle 34"/>
          <p:cNvSpPr>
            <a:spLocks noChangeArrowheads="1"/>
          </p:cNvSpPr>
          <p:nvPr/>
        </p:nvSpPr>
        <p:spPr bwMode="auto">
          <a:xfrm>
            <a:off x="7026275" y="2584450"/>
            <a:ext cx="1723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19</a:t>
            </a:r>
            <a:endParaRPr lang="en-US" sz="2000" b="1" dirty="0">
              <a:latin typeface="Century Gothic"/>
              <a:cs typeface="Century Gothic"/>
            </a:endParaRPr>
          </a:p>
        </p:txBody>
      </p:sp>
      <p:sp>
        <p:nvSpPr>
          <p:cNvPr id="70691" name="Rectangle 35"/>
          <p:cNvSpPr>
            <a:spLocks noChangeArrowheads="1"/>
          </p:cNvSpPr>
          <p:nvPr/>
        </p:nvSpPr>
        <p:spPr bwMode="auto">
          <a:xfrm>
            <a:off x="7026275" y="2824163"/>
            <a:ext cx="1723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200" b="1">
                <a:solidFill>
                  <a:srgbClr val="000000"/>
                </a:solidFill>
                <a:latin typeface="Century Gothic"/>
                <a:cs typeface="Century Gothic"/>
              </a:rPr>
              <a:t>36</a:t>
            </a:r>
            <a:endParaRPr lang="en-US" sz="2000" b="1">
              <a:latin typeface="Century Gothic"/>
              <a:cs typeface="Century Gothic"/>
            </a:endParaRPr>
          </a:p>
        </p:txBody>
      </p:sp>
      <p:sp>
        <p:nvSpPr>
          <p:cNvPr id="70692" name="Rectangle 36"/>
          <p:cNvSpPr>
            <a:spLocks noChangeArrowheads="1"/>
          </p:cNvSpPr>
          <p:nvPr/>
        </p:nvSpPr>
        <p:spPr bwMode="auto">
          <a:xfrm>
            <a:off x="7026275" y="3062288"/>
            <a:ext cx="1723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200" b="1">
                <a:solidFill>
                  <a:srgbClr val="000000"/>
                </a:solidFill>
                <a:latin typeface="Century Gothic"/>
                <a:cs typeface="Century Gothic"/>
              </a:rPr>
              <a:t>51</a:t>
            </a:r>
            <a:endParaRPr lang="en-US" sz="2000" b="1">
              <a:latin typeface="Century Gothic"/>
              <a:cs typeface="Century Gothic"/>
            </a:endParaRPr>
          </a:p>
        </p:txBody>
      </p:sp>
      <p:sp>
        <p:nvSpPr>
          <p:cNvPr id="70693" name="Rectangle 37"/>
          <p:cNvSpPr>
            <a:spLocks noChangeArrowheads="1"/>
          </p:cNvSpPr>
          <p:nvPr/>
        </p:nvSpPr>
        <p:spPr bwMode="auto">
          <a:xfrm>
            <a:off x="7026275" y="3305175"/>
            <a:ext cx="1723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200" b="1">
                <a:solidFill>
                  <a:srgbClr val="000000"/>
                </a:solidFill>
                <a:latin typeface="Century Gothic"/>
                <a:cs typeface="Century Gothic"/>
              </a:rPr>
              <a:t>64</a:t>
            </a:r>
            <a:endParaRPr lang="en-US" sz="2000" b="1">
              <a:latin typeface="Century Gothic"/>
              <a:cs typeface="Century Gothic"/>
            </a:endParaRPr>
          </a:p>
        </p:txBody>
      </p:sp>
      <p:sp>
        <p:nvSpPr>
          <p:cNvPr id="70694" name="Rectangle 38"/>
          <p:cNvSpPr>
            <a:spLocks noChangeArrowheads="1"/>
          </p:cNvSpPr>
          <p:nvPr/>
        </p:nvSpPr>
        <p:spPr bwMode="auto">
          <a:xfrm>
            <a:off x="7026275" y="3544888"/>
            <a:ext cx="1723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200" b="1">
                <a:solidFill>
                  <a:srgbClr val="000000"/>
                </a:solidFill>
                <a:latin typeface="Century Gothic"/>
                <a:cs typeface="Century Gothic"/>
              </a:rPr>
              <a:t>75</a:t>
            </a:r>
            <a:endParaRPr lang="en-US" sz="2000" b="1">
              <a:latin typeface="Century Gothic"/>
              <a:cs typeface="Century Gothic"/>
            </a:endParaRPr>
          </a:p>
        </p:txBody>
      </p:sp>
      <p:sp>
        <p:nvSpPr>
          <p:cNvPr id="70695" name="Rectangle 39"/>
          <p:cNvSpPr>
            <a:spLocks noChangeArrowheads="1"/>
          </p:cNvSpPr>
          <p:nvPr/>
        </p:nvSpPr>
        <p:spPr bwMode="auto">
          <a:xfrm>
            <a:off x="7026275" y="3784600"/>
            <a:ext cx="1723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200" b="1">
                <a:solidFill>
                  <a:srgbClr val="000000"/>
                </a:solidFill>
                <a:latin typeface="Century Gothic"/>
                <a:cs typeface="Century Gothic"/>
              </a:rPr>
              <a:t>84</a:t>
            </a:r>
            <a:endParaRPr lang="en-US" sz="2000" b="1">
              <a:latin typeface="Century Gothic"/>
              <a:cs typeface="Century Gothic"/>
            </a:endParaRPr>
          </a:p>
        </p:txBody>
      </p:sp>
      <p:sp>
        <p:nvSpPr>
          <p:cNvPr id="70696" name="Rectangle 40"/>
          <p:cNvSpPr>
            <a:spLocks noChangeArrowheads="1"/>
          </p:cNvSpPr>
          <p:nvPr/>
        </p:nvSpPr>
        <p:spPr bwMode="auto">
          <a:xfrm>
            <a:off x="7026275" y="4024313"/>
            <a:ext cx="1723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200" b="1">
                <a:solidFill>
                  <a:srgbClr val="000000"/>
                </a:solidFill>
                <a:latin typeface="Century Gothic"/>
                <a:cs typeface="Century Gothic"/>
              </a:rPr>
              <a:t>91</a:t>
            </a:r>
            <a:endParaRPr lang="en-US" sz="2000" b="1">
              <a:latin typeface="Century Gothic"/>
              <a:cs typeface="Century Gothic"/>
            </a:endParaRPr>
          </a:p>
        </p:txBody>
      </p:sp>
      <p:sp>
        <p:nvSpPr>
          <p:cNvPr id="70697" name="Rectangle 41"/>
          <p:cNvSpPr>
            <a:spLocks noChangeArrowheads="1"/>
          </p:cNvSpPr>
          <p:nvPr/>
        </p:nvSpPr>
        <p:spPr bwMode="auto">
          <a:xfrm>
            <a:off x="7035800" y="4264025"/>
            <a:ext cx="1723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200" b="1">
                <a:solidFill>
                  <a:srgbClr val="000000"/>
                </a:solidFill>
                <a:latin typeface="Century Gothic"/>
                <a:cs typeface="Century Gothic"/>
              </a:rPr>
              <a:t>96</a:t>
            </a:r>
            <a:endParaRPr lang="en-US" sz="2000" b="1">
              <a:latin typeface="Century Gothic"/>
              <a:cs typeface="Century Gothic"/>
            </a:endParaRPr>
          </a:p>
        </p:txBody>
      </p:sp>
      <p:sp>
        <p:nvSpPr>
          <p:cNvPr id="70698" name="Rectangle 42"/>
          <p:cNvSpPr>
            <a:spLocks noChangeArrowheads="1"/>
          </p:cNvSpPr>
          <p:nvPr/>
        </p:nvSpPr>
        <p:spPr bwMode="auto">
          <a:xfrm>
            <a:off x="5791200" y="1676400"/>
            <a:ext cx="7810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of labor 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70699" name="Rectangle 43"/>
          <p:cNvSpPr>
            <a:spLocks noChangeArrowheads="1"/>
          </p:cNvSpPr>
          <p:nvPr/>
        </p:nvSpPr>
        <p:spPr bwMode="auto">
          <a:xfrm>
            <a:off x="5867400" y="2065867"/>
            <a:ext cx="6120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200" dirty="0">
                <a:solidFill>
                  <a:srgbClr val="000000"/>
                </a:solidFill>
                <a:latin typeface="Century Gothic"/>
                <a:cs typeface="Century Gothic"/>
              </a:rPr>
              <a:t>(worker)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70700" name="Rectangle 44"/>
          <p:cNvSpPr>
            <a:spLocks noChangeArrowheads="1"/>
          </p:cNvSpPr>
          <p:nvPr/>
        </p:nvSpPr>
        <p:spPr bwMode="auto">
          <a:xfrm>
            <a:off x="6635750" y="1676400"/>
            <a:ext cx="889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Quantity </a:t>
            </a:r>
          </a:p>
          <a:p>
            <a:pPr marL="1588" indent="-1588"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of wheat 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70701" name="Rectangle 45"/>
          <p:cNvSpPr>
            <a:spLocks noChangeArrowheads="1"/>
          </p:cNvSpPr>
          <p:nvPr/>
        </p:nvSpPr>
        <p:spPr bwMode="auto">
          <a:xfrm>
            <a:off x="6781800" y="2091265"/>
            <a:ext cx="6562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200" dirty="0">
                <a:solidFill>
                  <a:srgbClr val="000000"/>
                </a:solidFill>
                <a:latin typeface="Century Gothic"/>
                <a:cs typeface="Century Gothic"/>
              </a:rPr>
              <a:t>(bushels)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70702" name="Rectangle 46"/>
          <p:cNvSpPr>
            <a:spLocks noChangeArrowheads="1"/>
          </p:cNvSpPr>
          <p:nvPr/>
        </p:nvSpPr>
        <p:spPr bwMode="auto">
          <a:xfrm>
            <a:off x="7315200" y="1676400"/>
            <a:ext cx="14706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MP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 of labor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70703" name="Rectangle 47"/>
          <p:cNvSpPr>
            <a:spLocks noChangeArrowheads="1"/>
          </p:cNvSpPr>
          <p:nvPr/>
        </p:nvSpPr>
        <p:spPr bwMode="auto">
          <a:xfrm>
            <a:off x="7615238" y="1900236"/>
            <a:ext cx="3005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i="1" dirty="0">
                <a:solidFill>
                  <a:srgbClr val="000000"/>
                </a:solidFill>
                <a:latin typeface="Century Gothic"/>
                <a:cs typeface="Century Gothic"/>
              </a:rPr>
              <a:t>MPL</a:t>
            </a:r>
            <a:endParaRPr lang="en-US" i="1" dirty="0">
              <a:latin typeface="Century Gothic"/>
              <a:cs typeface="Century Gothic"/>
            </a:endParaRPr>
          </a:p>
        </p:txBody>
      </p:sp>
      <p:sp>
        <p:nvSpPr>
          <p:cNvPr id="70704" name="Rectangle 48"/>
          <p:cNvSpPr>
            <a:spLocks noChangeArrowheads="1"/>
          </p:cNvSpPr>
          <p:nvPr/>
        </p:nvSpPr>
        <p:spPr bwMode="auto">
          <a:xfrm>
            <a:off x="7859713" y="1900236"/>
            <a:ext cx="12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Century Gothic"/>
                <a:cs typeface="Century Gothic"/>
              </a:rPr>
              <a:t> =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0705" name="Rectangle 49"/>
          <p:cNvSpPr>
            <a:spLocks noChangeArrowheads="1"/>
          </p:cNvSpPr>
          <p:nvPr/>
        </p:nvSpPr>
        <p:spPr bwMode="auto">
          <a:xfrm>
            <a:off x="7996238" y="1892298"/>
            <a:ext cx="20692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i="1" dirty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1100" baseline="-25000" dirty="0">
                <a:solidFill>
                  <a:srgbClr val="000000"/>
                </a:solidFill>
                <a:latin typeface="Century Gothic"/>
                <a:cs typeface="Century Gothic"/>
              </a:rPr>
              <a:t>Q</a:t>
            </a:r>
            <a:endParaRPr lang="en-US" i="1" dirty="0">
              <a:latin typeface="Century Gothic"/>
              <a:cs typeface="Century Gothic"/>
            </a:endParaRPr>
          </a:p>
        </p:txBody>
      </p:sp>
      <p:sp>
        <p:nvSpPr>
          <p:cNvPr id="70707" name="Rectangle 51"/>
          <p:cNvSpPr>
            <a:spLocks noChangeArrowheads="1"/>
          </p:cNvSpPr>
          <p:nvPr/>
        </p:nvSpPr>
        <p:spPr bwMode="auto">
          <a:xfrm>
            <a:off x="8172450" y="1900236"/>
            <a:ext cx="6164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Century Gothic"/>
                <a:cs typeface="Century Gothic"/>
              </a:rPr>
              <a:t>/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0708" name="Rectangle 52"/>
          <p:cNvSpPr>
            <a:spLocks noChangeArrowheads="1"/>
          </p:cNvSpPr>
          <p:nvPr/>
        </p:nvSpPr>
        <p:spPr bwMode="auto">
          <a:xfrm>
            <a:off x="8218488" y="1892298"/>
            <a:ext cx="1613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i="1" dirty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1100" baseline="-25000" dirty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0710" name="Rectangle 54"/>
          <p:cNvSpPr>
            <a:spLocks noChangeArrowheads="1"/>
          </p:cNvSpPr>
          <p:nvPr/>
        </p:nvSpPr>
        <p:spPr bwMode="auto">
          <a:xfrm>
            <a:off x="7480300" y="2064278"/>
            <a:ext cx="14912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200" dirty="0">
                <a:solidFill>
                  <a:srgbClr val="000000"/>
                </a:solidFill>
                <a:latin typeface="Century Gothic"/>
                <a:cs typeface="Century Gothic"/>
              </a:rPr>
              <a:t>(bushels per worker)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70711" name="Line 55"/>
          <p:cNvSpPr>
            <a:spLocks noChangeShapeType="1"/>
          </p:cNvSpPr>
          <p:nvPr/>
        </p:nvSpPr>
        <p:spPr bwMode="auto">
          <a:xfrm flipV="1">
            <a:off x="5794375" y="2285999"/>
            <a:ext cx="3121025" cy="11113"/>
          </a:xfrm>
          <a:prstGeom prst="line">
            <a:avLst/>
          </a:prstGeom>
          <a:noFill/>
          <a:ln w="15875">
            <a:solidFill>
              <a:srgbClr val="BCBE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12" name="Line 56"/>
          <p:cNvSpPr>
            <a:spLocks noChangeShapeType="1"/>
          </p:cNvSpPr>
          <p:nvPr/>
        </p:nvSpPr>
        <p:spPr bwMode="auto">
          <a:xfrm>
            <a:off x="1546225" y="2514600"/>
            <a:ext cx="8890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13" name="Line 57"/>
          <p:cNvSpPr>
            <a:spLocks noChangeShapeType="1"/>
          </p:cNvSpPr>
          <p:nvPr/>
        </p:nvSpPr>
        <p:spPr bwMode="auto">
          <a:xfrm>
            <a:off x="1546225" y="2946400"/>
            <a:ext cx="8890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14" name="Line 58"/>
          <p:cNvSpPr>
            <a:spLocks noChangeShapeType="1"/>
          </p:cNvSpPr>
          <p:nvPr/>
        </p:nvSpPr>
        <p:spPr bwMode="auto">
          <a:xfrm>
            <a:off x="1546225" y="3373438"/>
            <a:ext cx="8890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15" name="Line 59"/>
          <p:cNvSpPr>
            <a:spLocks noChangeShapeType="1"/>
          </p:cNvSpPr>
          <p:nvPr/>
        </p:nvSpPr>
        <p:spPr bwMode="auto">
          <a:xfrm>
            <a:off x="1546225" y="3802063"/>
            <a:ext cx="8890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16" name="Line 60"/>
          <p:cNvSpPr>
            <a:spLocks noChangeShapeType="1"/>
          </p:cNvSpPr>
          <p:nvPr/>
        </p:nvSpPr>
        <p:spPr bwMode="auto">
          <a:xfrm>
            <a:off x="1546225" y="4232275"/>
            <a:ext cx="8890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17" name="Line 61"/>
          <p:cNvSpPr>
            <a:spLocks noChangeShapeType="1"/>
          </p:cNvSpPr>
          <p:nvPr/>
        </p:nvSpPr>
        <p:spPr bwMode="auto">
          <a:xfrm flipV="1">
            <a:off x="1965325" y="4570413"/>
            <a:ext cx="0" cy="889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18" name="Line 62"/>
          <p:cNvSpPr>
            <a:spLocks noChangeShapeType="1"/>
          </p:cNvSpPr>
          <p:nvPr/>
        </p:nvSpPr>
        <p:spPr bwMode="auto">
          <a:xfrm flipV="1">
            <a:off x="2389188" y="4570413"/>
            <a:ext cx="0" cy="889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19" name="Line 63"/>
          <p:cNvSpPr>
            <a:spLocks noChangeShapeType="1"/>
          </p:cNvSpPr>
          <p:nvPr/>
        </p:nvSpPr>
        <p:spPr bwMode="auto">
          <a:xfrm flipV="1">
            <a:off x="2809875" y="4570413"/>
            <a:ext cx="0" cy="889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20" name="Line 64"/>
          <p:cNvSpPr>
            <a:spLocks noChangeShapeType="1"/>
          </p:cNvSpPr>
          <p:nvPr/>
        </p:nvSpPr>
        <p:spPr bwMode="auto">
          <a:xfrm flipV="1">
            <a:off x="3228975" y="4570413"/>
            <a:ext cx="0" cy="889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21" name="Line 65"/>
          <p:cNvSpPr>
            <a:spLocks noChangeShapeType="1"/>
          </p:cNvSpPr>
          <p:nvPr/>
        </p:nvSpPr>
        <p:spPr bwMode="auto">
          <a:xfrm flipV="1">
            <a:off x="3649663" y="4570413"/>
            <a:ext cx="0" cy="889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22" name="Line 66"/>
          <p:cNvSpPr>
            <a:spLocks noChangeShapeType="1"/>
          </p:cNvSpPr>
          <p:nvPr/>
        </p:nvSpPr>
        <p:spPr bwMode="auto">
          <a:xfrm flipV="1">
            <a:off x="4073525" y="4570413"/>
            <a:ext cx="0" cy="889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23" name="Line 67"/>
          <p:cNvSpPr>
            <a:spLocks noChangeShapeType="1"/>
          </p:cNvSpPr>
          <p:nvPr/>
        </p:nvSpPr>
        <p:spPr bwMode="auto">
          <a:xfrm flipV="1">
            <a:off x="4492625" y="4570413"/>
            <a:ext cx="0" cy="889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24" name="Line 68"/>
          <p:cNvSpPr>
            <a:spLocks noChangeShapeType="1"/>
          </p:cNvSpPr>
          <p:nvPr/>
        </p:nvSpPr>
        <p:spPr bwMode="auto">
          <a:xfrm flipV="1">
            <a:off x="4913313" y="4570413"/>
            <a:ext cx="0" cy="889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25" name="Rectangle 69"/>
          <p:cNvSpPr>
            <a:spLocks noChangeArrowheads="1"/>
          </p:cNvSpPr>
          <p:nvPr/>
        </p:nvSpPr>
        <p:spPr bwMode="auto">
          <a:xfrm>
            <a:off x="4457700" y="46831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7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726" name="Rectangle 70"/>
          <p:cNvSpPr>
            <a:spLocks noChangeArrowheads="1"/>
          </p:cNvSpPr>
          <p:nvPr/>
        </p:nvSpPr>
        <p:spPr bwMode="auto">
          <a:xfrm>
            <a:off x="4878388" y="46831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8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727" name="Rectangle 71"/>
          <p:cNvSpPr>
            <a:spLocks noChangeArrowheads="1"/>
          </p:cNvSpPr>
          <p:nvPr/>
        </p:nvSpPr>
        <p:spPr bwMode="auto">
          <a:xfrm>
            <a:off x="4037013" y="46831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6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728" name="Rectangle 72"/>
          <p:cNvSpPr>
            <a:spLocks noChangeArrowheads="1"/>
          </p:cNvSpPr>
          <p:nvPr/>
        </p:nvSpPr>
        <p:spPr bwMode="auto">
          <a:xfrm>
            <a:off x="3616325" y="46831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5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729" name="Rectangle 73"/>
          <p:cNvSpPr>
            <a:spLocks noChangeArrowheads="1"/>
          </p:cNvSpPr>
          <p:nvPr/>
        </p:nvSpPr>
        <p:spPr bwMode="auto">
          <a:xfrm>
            <a:off x="3195638" y="46831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4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730" name="Rectangle 74"/>
          <p:cNvSpPr>
            <a:spLocks noChangeArrowheads="1"/>
          </p:cNvSpPr>
          <p:nvPr/>
        </p:nvSpPr>
        <p:spPr bwMode="auto">
          <a:xfrm>
            <a:off x="2774950" y="46831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3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731" name="Rectangle 75"/>
          <p:cNvSpPr>
            <a:spLocks noChangeArrowheads="1"/>
          </p:cNvSpPr>
          <p:nvPr/>
        </p:nvSpPr>
        <p:spPr bwMode="auto">
          <a:xfrm>
            <a:off x="2352675" y="46831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732" name="Rectangle 76"/>
          <p:cNvSpPr>
            <a:spLocks noChangeArrowheads="1"/>
          </p:cNvSpPr>
          <p:nvPr/>
        </p:nvSpPr>
        <p:spPr bwMode="auto">
          <a:xfrm>
            <a:off x="1931988" y="46831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733" name="Rectangle 77"/>
          <p:cNvSpPr>
            <a:spLocks noChangeArrowheads="1"/>
          </p:cNvSpPr>
          <p:nvPr/>
        </p:nvSpPr>
        <p:spPr bwMode="auto">
          <a:xfrm>
            <a:off x="1417638" y="4683125"/>
            <a:ext cx="78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734" name="Rectangle 78"/>
          <p:cNvSpPr>
            <a:spLocks noChangeArrowheads="1"/>
          </p:cNvSpPr>
          <p:nvPr/>
        </p:nvSpPr>
        <p:spPr bwMode="auto">
          <a:xfrm>
            <a:off x="1277938" y="2435225"/>
            <a:ext cx="2345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100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735" name="Rectangle 79"/>
          <p:cNvSpPr>
            <a:spLocks noChangeArrowheads="1"/>
          </p:cNvSpPr>
          <p:nvPr/>
        </p:nvSpPr>
        <p:spPr bwMode="auto">
          <a:xfrm>
            <a:off x="1347788" y="2863850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80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736" name="Rectangle 80"/>
          <p:cNvSpPr>
            <a:spLocks noChangeArrowheads="1"/>
          </p:cNvSpPr>
          <p:nvPr/>
        </p:nvSpPr>
        <p:spPr bwMode="auto">
          <a:xfrm>
            <a:off x="1347788" y="3289300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60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737" name="Rectangle 81"/>
          <p:cNvSpPr>
            <a:spLocks noChangeArrowheads="1"/>
          </p:cNvSpPr>
          <p:nvPr/>
        </p:nvSpPr>
        <p:spPr bwMode="auto">
          <a:xfrm>
            <a:off x="1347788" y="3719513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40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738" name="Rectangle 82"/>
          <p:cNvSpPr>
            <a:spLocks noChangeArrowheads="1"/>
          </p:cNvSpPr>
          <p:nvPr/>
        </p:nvSpPr>
        <p:spPr bwMode="auto">
          <a:xfrm>
            <a:off x="1347788" y="4148138"/>
            <a:ext cx="1563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>
                <a:solidFill>
                  <a:srgbClr val="000000"/>
                </a:solidFill>
                <a:latin typeface="Century Gothic"/>
                <a:cs typeface="Century Gothic"/>
              </a:rPr>
              <a:t>20</a:t>
            </a:r>
            <a:endParaRPr lang="en-US">
              <a:latin typeface="Century Gothic"/>
              <a:cs typeface="Century Gothic"/>
            </a:endParaRPr>
          </a:p>
        </p:txBody>
      </p:sp>
      <p:sp>
        <p:nvSpPr>
          <p:cNvPr id="70739" name="Rectangle 83"/>
          <p:cNvSpPr>
            <a:spLocks noChangeArrowheads="1"/>
          </p:cNvSpPr>
          <p:nvPr/>
        </p:nvSpPr>
        <p:spPr bwMode="auto">
          <a:xfrm>
            <a:off x="685800" y="1066800"/>
            <a:ext cx="1447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Quantity of wheat (bushels)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0740" name="Rectangle 84"/>
          <p:cNvSpPr>
            <a:spLocks noChangeArrowheads="1"/>
          </p:cNvSpPr>
          <p:nvPr/>
        </p:nvSpPr>
        <p:spPr bwMode="auto">
          <a:xfrm>
            <a:off x="3422650" y="4860925"/>
            <a:ext cx="23110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Quantity of labor (workers)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0741" name="Freeform 85"/>
          <p:cNvSpPr>
            <a:spLocks/>
          </p:cNvSpPr>
          <p:nvPr/>
        </p:nvSpPr>
        <p:spPr bwMode="auto">
          <a:xfrm>
            <a:off x="1546225" y="1495425"/>
            <a:ext cx="3367088" cy="3163888"/>
          </a:xfrm>
          <a:custGeom>
            <a:avLst/>
            <a:gdLst>
              <a:gd name="T0" fmla="*/ 2121 w 2121"/>
              <a:gd name="T1" fmla="*/ 1993 h 1993"/>
              <a:gd name="T2" fmla="*/ 0 w 2121"/>
              <a:gd name="T3" fmla="*/ 1993 h 1993"/>
              <a:gd name="T4" fmla="*/ 0 w 2121"/>
              <a:gd name="T5" fmla="*/ 0 h 1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1" h="1993">
                <a:moveTo>
                  <a:pt x="2121" y="1993"/>
                </a:moveTo>
                <a:lnTo>
                  <a:pt x="0" y="1993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42" name="Oval 86"/>
          <p:cNvSpPr>
            <a:spLocks noChangeArrowheads="1"/>
          </p:cNvSpPr>
          <p:nvPr/>
        </p:nvSpPr>
        <p:spPr bwMode="auto">
          <a:xfrm>
            <a:off x="1508125" y="4622800"/>
            <a:ext cx="74613" cy="746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43" name="Oval 87"/>
          <p:cNvSpPr>
            <a:spLocks noChangeArrowheads="1"/>
          </p:cNvSpPr>
          <p:nvPr/>
        </p:nvSpPr>
        <p:spPr bwMode="auto">
          <a:xfrm>
            <a:off x="2351088" y="3849688"/>
            <a:ext cx="76200" cy="746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44" name="Oval 88"/>
          <p:cNvSpPr>
            <a:spLocks noChangeArrowheads="1"/>
          </p:cNvSpPr>
          <p:nvPr/>
        </p:nvSpPr>
        <p:spPr bwMode="auto">
          <a:xfrm>
            <a:off x="2771775" y="3527425"/>
            <a:ext cx="74613" cy="746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45" name="Oval 89"/>
          <p:cNvSpPr>
            <a:spLocks noChangeArrowheads="1"/>
          </p:cNvSpPr>
          <p:nvPr/>
        </p:nvSpPr>
        <p:spPr bwMode="auto">
          <a:xfrm>
            <a:off x="3192463" y="3249613"/>
            <a:ext cx="74612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46" name="Oval 90"/>
          <p:cNvSpPr>
            <a:spLocks noChangeArrowheads="1"/>
          </p:cNvSpPr>
          <p:nvPr/>
        </p:nvSpPr>
        <p:spPr bwMode="auto">
          <a:xfrm>
            <a:off x="3611563" y="3013075"/>
            <a:ext cx="74612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47" name="Oval 91"/>
          <p:cNvSpPr>
            <a:spLocks noChangeArrowheads="1"/>
          </p:cNvSpPr>
          <p:nvPr/>
        </p:nvSpPr>
        <p:spPr bwMode="auto">
          <a:xfrm>
            <a:off x="4456113" y="2673350"/>
            <a:ext cx="74612" cy="746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48" name="Oval 92"/>
          <p:cNvSpPr>
            <a:spLocks noChangeArrowheads="1"/>
          </p:cNvSpPr>
          <p:nvPr/>
        </p:nvSpPr>
        <p:spPr bwMode="auto">
          <a:xfrm>
            <a:off x="4875213" y="2563813"/>
            <a:ext cx="76200" cy="746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49" name="Line 93"/>
          <p:cNvSpPr>
            <a:spLocks noChangeShapeType="1"/>
          </p:cNvSpPr>
          <p:nvPr/>
        </p:nvSpPr>
        <p:spPr bwMode="auto">
          <a:xfrm>
            <a:off x="1973263" y="4251325"/>
            <a:ext cx="355600" cy="0"/>
          </a:xfrm>
          <a:prstGeom prst="line">
            <a:avLst/>
          </a:prstGeom>
          <a:noFill/>
          <a:ln w="12700">
            <a:solidFill>
              <a:srgbClr val="8C005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51" name="Line 95"/>
          <p:cNvSpPr>
            <a:spLocks noChangeShapeType="1"/>
          </p:cNvSpPr>
          <p:nvPr/>
        </p:nvSpPr>
        <p:spPr bwMode="auto">
          <a:xfrm>
            <a:off x="4114800" y="2895600"/>
            <a:ext cx="381000" cy="0"/>
          </a:xfrm>
          <a:prstGeom prst="line">
            <a:avLst/>
          </a:prstGeom>
          <a:noFill/>
          <a:ln w="12700">
            <a:solidFill>
              <a:srgbClr val="8C005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53" name="Line 97"/>
          <p:cNvSpPr>
            <a:spLocks noChangeShapeType="1"/>
          </p:cNvSpPr>
          <p:nvPr/>
        </p:nvSpPr>
        <p:spPr bwMode="auto">
          <a:xfrm flipV="1">
            <a:off x="2362200" y="3962400"/>
            <a:ext cx="0" cy="266700"/>
          </a:xfrm>
          <a:prstGeom prst="line">
            <a:avLst/>
          </a:prstGeom>
          <a:noFill/>
          <a:ln w="12700">
            <a:solidFill>
              <a:srgbClr val="8C005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55" name="Line 99"/>
          <p:cNvSpPr>
            <a:spLocks noChangeShapeType="1"/>
          </p:cNvSpPr>
          <p:nvPr/>
        </p:nvSpPr>
        <p:spPr bwMode="auto">
          <a:xfrm flipV="1">
            <a:off x="4495800" y="2743200"/>
            <a:ext cx="0" cy="152400"/>
          </a:xfrm>
          <a:prstGeom prst="line">
            <a:avLst/>
          </a:prstGeom>
          <a:noFill/>
          <a:ln w="12700">
            <a:solidFill>
              <a:srgbClr val="8C005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57" name="Oval 101"/>
          <p:cNvSpPr>
            <a:spLocks noChangeArrowheads="1"/>
          </p:cNvSpPr>
          <p:nvPr/>
        </p:nvSpPr>
        <p:spPr bwMode="auto">
          <a:xfrm>
            <a:off x="1928813" y="4213225"/>
            <a:ext cx="74612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58" name="Oval 102"/>
          <p:cNvSpPr>
            <a:spLocks noChangeArrowheads="1"/>
          </p:cNvSpPr>
          <p:nvPr/>
        </p:nvSpPr>
        <p:spPr bwMode="auto">
          <a:xfrm>
            <a:off x="4035425" y="2822575"/>
            <a:ext cx="74613" cy="746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59" name="Line 103"/>
          <p:cNvSpPr>
            <a:spLocks noChangeShapeType="1"/>
          </p:cNvSpPr>
          <p:nvPr/>
        </p:nvSpPr>
        <p:spPr bwMode="auto">
          <a:xfrm>
            <a:off x="2033588" y="3260725"/>
            <a:ext cx="146050" cy="8064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60" name="Freeform 104"/>
          <p:cNvSpPr>
            <a:spLocks/>
          </p:cNvSpPr>
          <p:nvPr/>
        </p:nvSpPr>
        <p:spPr bwMode="auto">
          <a:xfrm>
            <a:off x="1600200" y="2286000"/>
            <a:ext cx="1822450" cy="938713"/>
          </a:xfrm>
          <a:custGeom>
            <a:avLst/>
            <a:gdLst>
              <a:gd name="T0" fmla="*/ 278 w 278"/>
              <a:gd name="T1" fmla="*/ 156 h 172"/>
              <a:gd name="T2" fmla="*/ 262 w 278"/>
              <a:gd name="T3" fmla="*/ 172 h 172"/>
              <a:gd name="T4" fmla="*/ 16 w 278"/>
              <a:gd name="T5" fmla="*/ 172 h 172"/>
              <a:gd name="T6" fmla="*/ 0 w 278"/>
              <a:gd name="T7" fmla="*/ 156 h 172"/>
              <a:gd name="T8" fmla="*/ 0 w 278"/>
              <a:gd name="T9" fmla="*/ 16 h 172"/>
              <a:gd name="T10" fmla="*/ 16 w 278"/>
              <a:gd name="T11" fmla="*/ 0 h 172"/>
              <a:gd name="T12" fmla="*/ 262 w 278"/>
              <a:gd name="T13" fmla="*/ 0 h 172"/>
              <a:gd name="T14" fmla="*/ 278 w 278"/>
              <a:gd name="T15" fmla="*/ 16 h 172"/>
              <a:gd name="T16" fmla="*/ 278 w 278"/>
              <a:gd name="T17" fmla="*/ 156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" h="172">
                <a:moveTo>
                  <a:pt x="278" y="156"/>
                </a:moveTo>
                <a:cubicBezTo>
                  <a:pt x="278" y="165"/>
                  <a:pt x="271" y="172"/>
                  <a:pt x="262" y="172"/>
                </a:cubicBezTo>
                <a:cubicBezTo>
                  <a:pt x="16" y="172"/>
                  <a:pt x="16" y="172"/>
                  <a:pt x="16" y="172"/>
                </a:cubicBezTo>
                <a:cubicBezTo>
                  <a:pt x="7" y="172"/>
                  <a:pt x="0" y="165"/>
                  <a:pt x="0" y="15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71" y="0"/>
                  <a:pt x="278" y="7"/>
                  <a:pt x="278" y="16"/>
                </a:cubicBezTo>
                <a:lnTo>
                  <a:pt x="278" y="156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61" name="Rectangle 105"/>
          <p:cNvSpPr>
            <a:spLocks noChangeArrowheads="1"/>
          </p:cNvSpPr>
          <p:nvPr/>
        </p:nvSpPr>
        <p:spPr bwMode="auto">
          <a:xfrm>
            <a:off x="4155946" y="2299156"/>
            <a:ext cx="14628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Total product, </a:t>
            </a:r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TP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70762" name="Line 106"/>
          <p:cNvSpPr>
            <a:spLocks noChangeShapeType="1"/>
          </p:cNvSpPr>
          <p:nvPr/>
        </p:nvSpPr>
        <p:spPr bwMode="auto">
          <a:xfrm>
            <a:off x="3771900" y="2120316"/>
            <a:ext cx="538163" cy="65304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63" name="Freeform 107"/>
          <p:cNvSpPr>
            <a:spLocks/>
          </p:cNvSpPr>
          <p:nvPr/>
        </p:nvSpPr>
        <p:spPr bwMode="auto">
          <a:xfrm>
            <a:off x="2743200" y="1371600"/>
            <a:ext cx="2362200" cy="762000"/>
          </a:xfrm>
          <a:custGeom>
            <a:avLst/>
            <a:gdLst>
              <a:gd name="T0" fmla="*/ 278 w 278"/>
              <a:gd name="T1" fmla="*/ 156 h 172"/>
              <a:gd name="T2" fmla="*/ 262 w 278"/>
              <a:gd name="T3" fmla="*/ 172 h 172"/>
              <a:gd name="T4" fmla="*/ 16 w 278"/>
              <a:gd name="T5" fmla="*/ 172 h 172"/>
              <a:gd name="T6" fmla="*/ 0 w 278"/>
              <a:gd name="T7" fmla="*/ 156 h 172"/>
              <a:gd name="T8" fmla="*/ 0 w 278"/>
              <a:gd name="T9" fmla="*/ 16 h 172"/>
              <a:gd name="T10" fmla="*/ 16 w 278"/>
              <a:gd name="T11" fmla="*/ 0 h 172"/>
              <a:gd name="T12" fmla="*/ 262 w 278"/>
              <a:gd name="T13" fmla="*/ 0 h 172"/>
              <a:gd name="T14" fmla="*/ 278 w 278"/>
              <a:gd name="T15" fmla="*/ 16 h 172"/>
              <a:gd name="T16" fmla="*/ 278 w 278"/>
              <a:gd name="T17" fmla="*/ 156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" h="172">
                <a:moveTo>
                  <a:pt x="278" y="156"/>
                </a:moveTo>
                <a:cubicBezTo>
                  <a:pt x="278" y="164"/>
                  <a:pt x="271" y="172"/>
                  <a:pt x="262" y="172"/>
                </a:cubicBezTo>
                <a:cubicBezTo>
                  <a:pt x="16" y="172"/>
                  <a:pt x="16" y="172"/>
                  <a:pt x="16" y="172"/>
                </a:cubicBezTo>
                <a:cubicBezTo>
                  <a:pt x="7" y="172"/>
                  <a:pt x="0" y="164"/>
                  <a:pt x="0" y="15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71" y="0"/>
                  <a:pt x="278" y="7"/>
                  <a:pt x="278" y="16"/>
                </a:cubicBezTo>
                <a:lnTo>
                  <a:pt x="278" y="156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64" name="Rectangle 108"/>
          <p:cNvSpPr>
            <a:spLocks noChangeArrowheads="1"/>
          </p:cNvSpPr>
          <p:nvPr/>
        </p:nvSpPr>
        <p:spPr bwMode="auto">
          <a:xfrm>
            <a:off x="2819399" y="1447800"/>
            <a:ext cx="2286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Adding a 7</a:t>
            </a:r>
            <a:r>
              <a:rPr lang="en-US" sz="1400" baseline="30000" dirty="0">
                <a:solidFill>
                  <a:srgbClr val="000000"/>
                </a:solidFill>
                <a:latin typeface="Century Gothic"/>
                <a:cs typeface="Century Gothic"/>
              </a:rPr>
              <a:t>th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 worker leads to an increase in output of only 7 bushels.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70765" name="Freeform 109"/>
          <p:cNvSpPr>
            <a:spLocks/>
          </p:cNvSpPr>
          <p:nvPr/>
        </p:nvSpPr>
        <p:spPr bwMode="auto">
          <a:xfrm>
            <a:off x="7234238" y="2439988"/>
            <a:ext cx="723900" cy="1905000"/>
          </a:xfrm>
          <a:custGeom>
            <a:avLst/>
            <a:gdLst>
              <a:gd name="T0" fmla="*/ 0 w 456"/>
              <a:gd name="T1" fmla="*/ 0 h 1200"/>
              <a:gd name="T2" fmla="*/ 456 w 456"/>
              <a:gd name="T3" fmla="*/ 76 h 1200"/>
              <a:gd name="T4" fmla="*/ 0 w 456"/>
              <a:gd name="T5" fmla="*/ 151 h 1200"/>
              <a:gd name="T6" fmla="*/ 456 w 456"/>
              <a:gd name="T7" fmla="*/ 227 h 1200"/>
              <a:gd name="T8" fmla="*/ 0 w 456"/>
              <a:gd name="T9" fmla="*/ 300 h 1200"/>
              <a:gd name="T10" fmla="*/ 456 w 456"/>
              <a:gd name="T11" fmla="*/ 376 h 1200"/>
              <a:gd name="T12" fmla="*/ 0 w 456"/>
              <a:gd name="T13" fmla="*/ 451 h 1200"/>
              <a:gd name="T14" fmla="*/ 456 w 456"/>
              <a:gd name="T15" fmla="*/ 527 h 1200"/>
              <a:gd name="T16" fmla="*/ 0 w 456"/>
              <a:gd name="T17" fmla="*/ 600 h 1200"/>
              <a:gd name="T18" fmla="*/ 456 w 456"/>
              <a:gd name="T19" fmla="*/ 676 h 1200"/>
              <a:gd name="T20" fmla="*/ 0 w 456"/>
              <a:gd name="T21" fmla="*/ 751 h 1200"/>
              <a:gd name="T22" fmla="*/ 456 w 456"/>
              <a:gd name="T23" fmla="*/ 827 h 1200"/>
              <a:gd name="T24" fmla="*/ 0 w 456"/>
              <a:gd name="T25" fmla="*/ 900 h 1200"/>
              <a:gd name="T26" fmla="*/ 456 w 456"/>
              <a:gd name="T27" fmla="*/ 976 h 1200"/>
              <a:gd name="T28" fmla="*/ 0 w 456"/>
              <a:gd name="T29" fmla="*/ 1051 h 1200"/>
              <a:gd name="T30" fmla="*/ 456 w 456"/>
              <a:gd name="T31" fmla="*/ 1127 h 1200"/>
              <a:gd name="T32" fmla="*/ 0 w 456"/>
              <a:gd name="T33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6" h="1200">
                <a:moveTo>
                  <a:pt x="0" y="0"/>
                </a:moveTo>
                <a:lnTo>
                  <a:pt x="456" y="76"/>
                </a:lnTo>
                <a:lnTo>
                  <a:pt x="0" y="151"/>
                </a:lnTo>
                <a:lnTo>
                  <a:pt x="456" y="227"/>
                </a:lnTo>
                <a:lnTo>
                  <a:pt x="0" y="300"/>
                </a:lnTo>
                <a:lnTo>
                  <a:pt x="456" y="376"/>
                </a:lnTo>
                <a:lnTo>
                  <a:pt x="0" y="451"/>
                </a:lnTo>
                <a:lnTo>
                  <a:pt x="456" y="527"/>
                </a:lnTo>
                <a:lnTo>
                  <a:pt x="0" y="600"/>
                </a:lnTo>
                <a:lnTo>
                  <a:pt x="456" y="676"/>
                </a:lnTo>
                <a:lnTo>
                  <a:pt x="0" y="751"/>
                </a:lnTo>
                <a:lnTo>
                  <a:pt x="456" y="827"/>
                </a:lnTo>
                <a:lnTo>
                  <a:pt x="0" y="900"/>
                </a:lnTo>
                <a:lnTo>
                  <a:pt x="456" y="976"/>
                </a:lnTo>
                <a:lnTo>
                  <a:pt x="0" y="1051"/>
                </a:lnTo>
                <a:lnTo>
                  <a:pt x="456" y="1127"/>
                </a:lnTo>
                <a:lnTo>
                  <a:pt x="0" y="120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66" name="Rectangle 110"/>
          <p:cNvSpPr>
            <a:spLocks noChangeArrowheads="1"/>
          </p:cNvSpPr>
          <p:nvPr/>
        </p:nvSpPr>
        <p:spPr bwMode="auto">
          <a:xfrm>
            <a:off x="5794375" y="1644650"/>
            <a:ext cx="3121025" cy="2865438"/>
          </a:xfrm>
          <a:prstGeom prst="rect">
            <a:avLst/>
          </a:prstGeom>
          <a:noFill/>
          <a:ln w="30163">
            <a:solidFill>
              <a:srgbClr val="C6B7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0767" name="Rectangle 111"/>
          <p:cNvSpPr>
            <a:spLocks noChangeArrowheads="1"/>
          </p:cNvSpPr>
          <p:nvPr/>
        </p:nvSpPr>
        <p:spPr bwMode="auto">
          <a:xfrm>
            <a:off x="1638300" y="2317176"/>
            <a:ext cx="17843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Adding a 2</a:t>
            </a:r>
            <a:r>
              <a:rPr lang="en-US" sz="1400" baseline="30000" dirty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 worker leads to an increase in output of only 17 bushels.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600" spc="0" dirty="0"/>
              <a:t>PRODUCTION FUNCTION AND </a:t>
            </a:r>
            <a:r>
              <a:rPr lang="en-US" sz="3600" i="1" spc="0" dirty="0"/>
              <a:t>TP</a:t>
            </a:r>
            <a:r>
              <a:rPr lang="en-US" sz="3600" spc="0" dirty="0"/>
              <a:t> CURVE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6578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  <p:bldP spid="70670" grpId="0" animBg="1"/>
      <p:bldP spid="70681" grpId="0"/>
      <p:bldP spid="70682" grpId="0"/>
      <p:bldP spid="70683" grpId="0"/>
      <p:bldP spid="70684" grpId="0"/>
      <p:bldP spid="70685" grpId="0"/>
      <p:bldP spid="70686" grpId="0"/>
      <p:bldP spid="70687" grpId="0"/>
      <p:bldP spid="70688" grpId="0"/>
      <p:bldP spid="70690" grpId="0"/>
      <p:bldP spid="70691" grpId="0"/>
      <p:bldP spid="70692" grpId="0"/>
      <p:bldP spid="70693" grpId="0"/>
      <p:bldP spid="70694" grpId="0"/>
      <p:bldP spid="70695" grpId="0"/>
      <p:bldP spid="70696" grpId="0"/>
      <p:bldP spid="70697" grpId="0"/>
      <p:bldP spid="70743" grpId="0" animBg="1"/>
      <p:bldP spid="70744" grpId="0" animBg="1"/>
      <p:bldP spid="70745" grpId="0" animBg="1"/>
      <p:bldP spid="70746" grpId="0" animBg="1"/>
      <p:bldP spid="70747" grpId="0" animBg="1"/>
      <p:bldP spid="70748" grpId="0" animBg="1"/>
      <p:bldP spid="70749" grpId="0" animBg="1"/>
      <p:bldP spid="70751" grpId="0" animBg="1"/>
      <p:bldP spid="70753" grpId="0" animBg="1"/>
      <p:bldP spid="70755" grpId="0" animBg="1"/>
      <p:bldP spid="70757" grpId="0" animBg="1"/>
      <p:bldP spid="70758" grpId="0" animBg="1"/>
      <p:bldP spid="70759" grpId="0" animBg="1"/>
      <p:bldP spid="70760" grpId="0" animBg="1"/>
      <p:bldP spid="70761" grpId="0"/>
      <p:bldP spid="70762" grpId="0" animBg="1"/>
      <p:bldP spid="70763" grpId="0" animBg="1"/>
      <p:bldP spid="70764" grpId="0"/>
      <p:bldP spid="70765" grpId="0" animBg="1"/>
      <p:bldP spid="707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pc="0" dirty="0"/>
              <a:t>PRODUCTION IN THE SHORT RUN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41148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 dirty="0">
                <a:solidFill>
                  <a:srgbClr val="77933C"/>
                </a:solidFill>
              </a:rPr>
              <a:t>Marginal product </a:t>
            </a:r>
            <a:r>
              <a:rPr lang="en-US" sz="2800" dirty="0"/>
              <a:t>is the change in output resulting from a one-unit increase in the amount of labor input (</a:t>
            </a:r>
            <a:r>
              <a:rPr lang="en-US" sz="2800" dirty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800" dirty="0"/>
              <a:t>Q/</a:t>
            </a:r>
            <a:r>
              <a:rPr lang="en-US" sz="2800" dirty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800" dirty="0"/>
              <a:t>L)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i="1" dirty="0">
                <a:solidFill>
                  <a:srgbClr val="C00000"/>
                </a:solidFill>
              </a:rPr>
              <a:t>Marginal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C00000"/>
                </a:solidFill>
              </a:rPr>
              <a:t>product initially rises as more workers are hired; then it declines.</a:t>
            </a:r>
          </a:p>
          <a:p>
            <a:pPr eaLnBrk="1" hangingPunct="1"/>
            <a:endParaRPr lang="en-US" sz="2800" i="1" dirty="0">
              <a:solidFill>
                <a:srgbClr val="C00000"/>
              </a:solidFill>
            </a:endParaRPr>
          </a:p>
          <a:p>
            <a:pPr eaLnBrk="1" hangingPunct="1"/>
            <a:r>
              <a:rPr lang="en-US" sz="2800" i="1" dirty="0">
                <a:solidFill>
                  <a:srgbClr val="C00000"/>
                </a:solidFill>
              </a:rPr>
              <a:t>In general, there are diminishing returns to an input when an increase in the quantity of that input, holding the quantity of all other inputs fixed, reduces that input’s marginal product.</a:t>
            </a:r>
          </a:p>
          <a:p>
            <a:pPr eaLnBrk="1" hangingPunct="1"/>
            <a:endParaRPr lang="en-US" sz="2800" i="1" dirty="0">
              <a:solidFill>
                <a:srgbClr val="C00000"/>
              </a:solidFill>
            </a:endParaRPr>
          </a:p>
          <a:p>
            <a:pPr eaLnBrk="1" hangingPunct="1"/>
            <a:r>
              <a:rPr lang="en-US" sz="2800" i="1" dirty="0">
                <a:solidFill>
                  <a:srgbClr val="C00000"/>
                </a:solidFill>
              </a:rPr>
              <a:t>Due to diminishing returns to labor, the MPL curve is negatively sloped.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7071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229600" cy="4525963"/>
          </a:xfrm>
        </p:spPr>
        <p:txBody>
          <a:bodyPr>
            <a:normAutofit lnSpcReduction="10000"/>
          </a:bodyPr>
          <a:lstStyle/>
          <a:p>
            <a:pPr marL="233363" indent="-233363">
              <a:buFont typeface="Wingdings" pitchFamily="2" charset="2"/>
              <a:buNone/>
            </a:pPr>
            <a:r>
              <a:rPr lang="en-US" b="1" i="1" dirty="0">
                <a:solidFill>
                  <a:srgbClr val="990033"/>
                </a:solidFill>
                <a:latin typeface="Century Gothic"/>
                <a:cs typeface="Century Gothic"/>
              </a:rPr>
              <a:t>What’s a unit?</a:t>
            </a:r>
            <a:r>
              <a:rPr lang="en-US" i="1" dirty="0">
                <a:solidFill>
                  <a:srgbClr val="990033"/>
                </a:solidFill>
                <a:latin typeface="Century Gothic"/>
                <a:cs typeface="Century Gothic"/>
              </a:rPr>
              <a:t> </a:t>
            </a:r>
            <a:r>
              <a:rPr lang="en-US" sz="4400" dirty="0">
                <a:solidFill>
                  <a:srgbClr val="A50021"/>
                </a:solidFill>
                <a:latin typeface="Century Gothic"/>
                <a:cs typeface="Century Gothic"/>
              </a:rPr>
              <a:t>	</a:t>
            </a:r>
          </a:p>
          <a:p>
            <a:pPr marL="233363" indent="-233363"/>
            <a:r>
              <a:rPr lang="en-US" sz="3200" dirty="0">
                <a:latin typeface="Century Gothic"/>
                <a:cs typeface="Century Gothic"/>
              </a:rPr>
              <a:t>The </a:t>
            </a:r>
            <a:r>
              <a:rPr lang="en-US" sz="3200" i="1" dirty="0">
                <a:latin typeface="Century Gothic"/>
                <a:cs typeface="Century Gothic"/>
              </a:rPr>
              <a:t>MPL</a:t>
            </a:r>
            <a:r>
              <a:rPr lang="en-US" sz="3200" dirty="0">
                <a:latin typeface="Century Gothic"/>
                <a:cs typeface="Century Gothic"/>
              </a:rPr>
              <a:t> is defined as the increase in the quantity of output when you increase the quantity of that input by one unit.</a:t>
            </a:r>
          </a:p>
          <a:p>
            <a:pPr marL="233363" indent="-233363"/>
            <a:r>
              <a:rPr lang="en-US" sz="3200" dirty="0">
                <a:solidFill>
                  <a:srgbClr val="990033"/>
                </a:solidFill>
                <a:latin typeface="Century Gothic"/>
                <a:cs typeface="Century Gothic"/>
              </a:rPr>
              <a:t>What do we mean by a unit of labor? </a:t>
            </a:r>
            <a:r>
              <a:rPr lang="en-US" sz="3200" dirty="0">
                <a:latin typeface="Century Gothic"/>
                <a:cs typeface="Century Gothic"/>
              </a:rPr>
              <a:t>Is it an additional hour of labor, an additional week, or a person-year?</a:t>
            </a:r>
          </a:p>
          <a:p>
            <a:pPr marL="233363" indent="-233363"/>
            <a:r>
              <a:rPr lang="en-US" sz="3200" dirty="0">
                <a:latin typeface="Century Gothic"/>
                <a:cs typeface="Century Gothic"/>
              </a:rPr>
              <a:t>The answer is that it doesn’t matter, </a:t>
            </a:r>
            <a:r>
              <a:rPr lang="en-US" sz="3200" i="1" dirty="0">
                <a:latin typeface="Century Gothic"/>
                <a:cs typeface="Century Gothic"/>
              </a:rPr>
              <a:t>as long as you are consistent.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5101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228600" y="1143000"/>
            <a:ext cx="4191000" cy="1066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With more land (fixed input) each worker  can produce more. This shifts the total product curve up. 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4724400" y="1219200"/>
            <a:ext cx="41910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So the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MPL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of each worker is higher when the farm is larger; the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MPL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curve shifts up also.</a:t>
            </a:r>
          </a:p>
        </p:txBody>
      </p:sp>
      <p:sp>
        <p:nvSpPr>
          <p:cNvPr id="74878" name="Rectangle 126"/>
          <p:cNvSpPr>
            <a:spLocks noChangeArrowheads="1"/>
          </p:cNvSpPr>
          <p:nvPr/>
        </p:nvSpPr>
        <p:spPr bwMode="auto">
          <a:xfrm>
            <a:off x="914400" y="6154579"/>
            <a:ext cx="23238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(a) </a:t>
            </a:r>
            <a:r>
              <a:rPr lang="en-US" sz="1600" b="1" dirty="0">
                <a:solidFill>
                  <a:srgbClr val="000000"/>
                </a:solidFill>
                <a:latin typeface="Century Gothic"/>
                <a:cs typeface="Century Gothic"/>
              </a:rPr>
              <a:t>Total product curves</a:t>
            </a:r>
            <a:endParaRPr lang="en-US" sz="1600" b="1" dirty="0">
              <a:latin typeface="Century Gothic"/>
              <a:cs typeface="Century Gothic"/>
            </a:endParaRPr>
          </a:p>
        </p:txBody>
      </p:sp>
      <p:sp>
        <p:nvSpPr>
          <p:cNvPr id="74879" name="Rectangle 127"/>
          <p:cNvSpPr>
            <a:spLocks noChangeArrowheads="1"/>
          </p:cNvSpPr>
          <p:nvPr/>
        </p:nvSpPr>
        <p:spPr bwMode="auto">
          <a:xfrm>
            <a:off x="5486400" y="6154579"/>
            <a:ext cx="27381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(b) </a:t>
            </a:r>
            <a:r>
              <a:rPr lang="en-US" sz="1600" b="1" dirty="0">
                <a:solidFill>
                  <a:srgbClr val="000000"/>
                </a:solidFill>
                <a:latin typeface="Century Gothic"/>
                <a:cs typeface="Century Gothic"/>
              </a:rPr>
              <a:t>Marginal product curves</a:t>
            </a:r>
            <a:endParaRPr lang="en-US" sz="1600" b="1" dirty="0">
              <a:latin typeface="Century Gothic"/>
              <a:cs typeface="Century Gothic"/>
            </a:endParaRPr>
          </a:p>
        </p:txBody>
      </p:sp>
      <p:sp>
        <p:nvSpPr>
          <p:cNvPr id="74884" name="Rectangle 132"/>
          <p:cNvSpPr>
            <a:spLocks noChangeArrowheads="1"/>
          </p:cNvSpPr>
          <p:nvPr/>
        </p:nvSpPr>
        <p:spPr bwMode="auto">
          <a:xfrm>
            <a:off x="3733800" y="3030379"/>
            <a:ext cx="1600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Marginal product of labor </a:t>
            </a:r>
          </a:p>
          <a:p>
            <a:pPr marL="1588" indent="-1588" algn="ctr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(bushels per worker)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86" name="Rectangle 134"/>
          <p:cNvSpPr>
            <a:spLocks noChangeArrowheads="1"/>
          </p:cNvSpPr>
          <p:nvPr/>
        </p:nvSpPr>
        <p:spPr bwMode="auto">
          <a:xfrm>
            <a:off x="685800" y="3030379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Quantity of wheat </a:t>
            </a:r>
          </a:p>
          <a:p>
            <a:pPr marL="1588" indent="-1588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(bushels)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770" name="Freeform 18"/>
          <p:cNvSpPr>
            <a:spLocks/>
          </p:cNvSpPr>
          <p:nvPr/>
        </p:nvSpPr>
        <p:spPr bwMode="auto">
          <a:xfrm>
            <a:off x="619125" y="4484529"/>
            <a:ext cx="2698750" cy="1127125"/>
          </a:xfrm>
          <a:custGeom>
            <a:avLst/>
            <a:gdLst>
              <a:gd name="T0" fmla="*/ 0 w 1437"/>
              <a:gd name="T1" fmla="*/ 649 h 649"/>
              <a:gd name="T2" fmla="*/ 182 w 1437"/>
              <a:gd name="T3" fmla="*/ 519 h 649"/>
              <a:gd name="T4" fmla="*/ 362 w 1437"/>
              <a:gd name="T5" fmla="*/ 406 h 649"/>
              <a:gd name="T6" fmla="*/ 544 w 1437"/>
              <a:gd name="T7" fmla="*/ 304 h 649"/>
              <a:gd name="T8" fmla="*/ 714 w 1437"/>
              <a:gd name="T9" fmla="*/ 217 h 649"/>
              <a:gd name="T10" fmla="*/ 896 w 1437"/>
              <a:gd name="T11" fmla="*/ 141 h 649"/>
              <a:gd name="T12" fmla="*/ 1075 w 1437"/>
              <a:gd name="T13" fmla="*/ 80 h 649"/>
              <a:gd name="T14" fmla="*/ 1257 w 1437"/>
              <a:gd name="T15" fmla="*/ 33 h 649"/>
              <a:gd name="T16" fmla="*/ 1437 w 1437"/>
              <a:gd name="T17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7" h="649">
                <a:moveTo>
                  <a:pt x="0" y="649"/>
                </a:moveTo>
                <a:lnTo>
                  <a:pt x="182" y="519"/>
                </a:lnTo>
                <a:lnTo>
                  <a:pt x="362" y="406"/>
                </a:lnTo>
                <a:lnTo>
                  <a:pt x="544" y="304"/>
                </a:lnTo>
                <a:lnTo>
                  <a:pt x="714" y="217"/>
                </a:lnTo>
                <a:lnTo>
                  <a:pt x="896" y="141"/>
                </a:lnTo>
                <a:lnTo>
                  <a:pt x="1075" y="80"/>
                </a:lnTo>
                <a:lnTo>
                  <a:pt x="1257" y="33"/>
                </a:lnTo>
                <a:lnTo>
                  <a:pt x="1437" y="0"/>
                </a:lnTo>
              </a:path>
            </a:pathLst>
          </a:custGeom>
          <a:noFill/>
          <a:ln w="30163" cap="flat">
            <a:solidFill>
              <a:srgbClr val="90CE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71" name="Freeform 19"/>
          <p:cNvSpPr>
            <a:spLocks/>
          </p:cNvSpPr>
          <p:nvPr/>
        </p:nvSpPr>
        <p:spPr bwMode="auto">
          <a:xfrm>
            <a:off x="619125" y="3922554"/>
            <a:ext cx="2698750" cy="1689100"/>
          </a:xfrm>
          <a:custGeom>
            <a:avLst/>
            <a:gdLst>
              <a:gd name="T0" fmla="*/ 0 w 1437"/>
              <a:gd name="T1" fmla="*/ 973 h 973"/>
              <a:gd name="T2" fmla="*/ 182 w 1437"/>
              <a:gd name="T3" fmla="*/ 779 h 973"/>
              <a:gd name="T4" fmla="*/ 362 w 1437"/>
              <a:gd name="T5" fmla="*/ 607 h 973"/>
              <a:gd name="T6" fmla="*/ 544 w 1437"/>
              <a:gd name="T7" fmla="*/ 456 h 973"/>
              <a:gd name="T8" fmla="*/ 714 w 1437"/>
              <a:gd name="T9" fmla="*/ 324 h 973"/>
              <a:gd name="T10" fmla="*/ 896 w 1437"/>
              <a:gd name="T11" fmla="*/ 213 h 973"/>
              <a:gd name="T12" fmla="*/ 1075 w 1437"/>
              <a:gd name="T13" fmla="*/ 120 h 973"/>
              <a:gd name="T14" fmla="*/ 1257 w 1437"/>
              <a:gd name="T15" fmla="*/ 50 h 973"/>
              <a:gd name="T16" fmla="*/ 1437 w 1437"/>
              <a:gd name="T17" fmla="*/ 0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7" h="973">
                <a:moveTo>
                  <a:pt x="0" y="973"/>
                </a:moveTo>
                <a:lnTo>
                  <a:pt x="182" y="779"/>
                </a:lnTo>
                <a:lnTo>
                  <a:pt x="362" y="607"/>
                </a:lnTo>
                <a:lnTo>
                  <a:pt x="544" y="456"/>
                </a:lnTo>
                <a:lnTo>
                  <a:pt x="714" y="324"/>
                </a:lnTo>
                <a:lnTo>
                  <a:pt x="896" y="213"/>
                </a:lnTo>
                <a:lnTo>
                  <a:pt x="1075" y="120"/>
                </a:lnTo>
                <a:lnTo>
                  <a:pt x="1257" y="50"/>
                </a:lnTo>
                <a:lnTo>
                  <a:pt x="1437" y="0"/>
                </a:lnTo>
              </a:path>
            </a:pathLst>
          </a:custGeom>
          <a:noFill/>
          <a:ln w="30163" cap="flat">
            <a:solidFill>
              <a:srgbClr val="00A76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>
            <a:off x="5438775" y="4401979"/>
            <a:ext cx="2573338" cy="944563"/>
          </a:xfrm>
          <a:prstGeom prst="line">
            <a:avLst/>
          </a:prstGeom>
          <a:noFill/>
          <a:ln w="30163">
            <a:solidFill>
              <a:srgbClr val="CFE5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73" name="Line 21"/>
          <p:cNvSpPr>
            <a:spLocks noChangeShapeType="1"/>
          </p:cNvSpPr>
          <p:nvPr/>
        </p:nvSpPr>
        <p:spPr bwMode="auto">
          <a:xfrm>
            <a:off x="5380038" y="3770154"/>
            <a:ext cx="107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>
            <a:off x="5380038" y="4073367"/>
            <a:ext cx="107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>
            <a:off x="5380038" y="4379754"/>
            <a:ext cx="107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76" name="Line 24"/>
          <p:cNvSpPr>
            <a:spLocks noChangeShapeType="1"/>
          </p:cNvSpPr>
          <p:nvPr/>
        </p:nvSpPr>
        <p:spPr bwMode="auto">
          <a:xfrm>
            <a:off x="5380038" y="4690904"/>
            <a:ext cx="107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77" name="Line 25"/>
          <p:cNvSpPr>
            <a:spLocks noChangeShapeType="1"/>
          </p:cNvSpPr>
          <p:nvPr/>
        </p:nvSpPr>
        <p:spPr bwMode="auto">
          <a:xfrm>
            <a:off x="5380038" y="4998879"/>
            <a:ext cx="107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78" name="Line 26"/>
          <p:cNvSpPr>
            <a:spLocks noChangeShapeType="1"/>
          </p:cNvSpPr>
          <p:nvPr/>
        </p:nvSpPr>
        <p:spPr bwMode="auto">
          <a:xfrm>
            <a:off x="5380038" y="5305267"/>
            <a:ext cx="107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79" name="Line 27"/>
          <p:cNvSpPr>
            <a:spLocks noChangeShapeType="1"/>
          </p:cNvSpPr>
          <p:nvPr/>
        </p:nvSpPr>
        <p:spPr bwMode="auto">
          <a:xfrm flipV="1">
            <a:off x="5726113" y="5514817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80" name="Line 28"/>
          <p:cNvSpPr>
            <a:spLocks noChangeShapeType="1"/>
          </p:cNvSpPr>
          <p:nvPr/>
        </p:nvSpPr>
        <p:spPr bwMode="auto">
          <a:xfrm flipV="1">
            <a:off x="6057900" y="5514817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81" name="Line 29"/>
          <p:cNvSpPr>
            <a:spLocks noChangeShapeType="1"/>
          </p:cNvSpPr>
          <p:nvPr/>
        </p:nvSpPr>
        <p:spPr bwMode="auto">
          <a:xfrm flipV="1">
            <a:off x="6392863" y="5514817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82" name="Line 30"/>
          <p:cNvSpPr>
            <a:spLocks noChangeShapeType="1"/>
          </p:cNvSpPr>
          <p:nvPr/>
        </p:nvSpPr>
        <p:spPr bwMode="auto">
          <a:xfrm flipV="1">
            <a:off x="6724650" y="5514817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83" name="Line 31"/>
          <p:cNvSpPr>
            <a:spLocks noChangeShapeType="1"/>
          </p:cNvSpPr>
          <p:nvPr/>
        </p:nvSpPr>
        <p:spPr bwMode="auto">
          <a:xfrm flipV="1">
            <a:off x="7053263" y="5514817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84" name="Line 32"/>
          <p:cNvSpPr>
            <a:spLocks noChangeShapeType="1"/>
          </p:cNvSpPr>
          <p:nvPr/>
        </p:nvSpPr>
        <p:spPr bwMode="auto">
          <a:xfrm flipV="1">
            <a:off x="7386638" y="5514817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85" name="Line 33"/>
          <p:cNvSpPr>
            <a:spLocks noChangeShapeType="1"/>
          </p:cNvSpPr>
          <p:nvPr/>
        </p:nvSpPr>
        <p:spPr bwMode="auto">
          <a:xfrm flipV="1">
            <a:off x="7718425" y="5514817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86" name="Line 34"/>
          <p:cNvSpPr>
            <a:spLocks noChangeShapeType="1"/>
          </p:cNvSpPr>
          <p:nvPr/>
        </p:nvSpPr>
        <p:spPr bwMode="auto">
          <a:xfrm flipV="1">
            <a:off x="8051800" y="5514817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87" name="Rectangle 35"/>
          <p:cNvSpPr>
            <a:spLocks noChangeArrowheads="1"/>
          </p:cNvSpPr>
          <p:nvPr/>
        </p:nvSpPr>
        <p:spPr bwMode="auto">
          <a:xfrm>
            <a:off x="7678738" y="5633879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7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788" name="Rectangle 36"/>
          <p:cNvSpPr>
            <a:spLocks noChangeArrowheads="1"/>
          </p:cNvSpPr>
          <p:nvPr/>
        </p:nvSpPr>
        <p:spPr bwMode="auto">
          <a:xfrm>
            <a:off x="8010525" y="5633879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8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789" name="Rectangle 37"/>
          <p:cNvSpPr>
            <a:spLocks noChangeArrowheads="1"/>
          </p:cNvSpPr>
          <p:nvPr/>
        </p:nvSpPr>
        <p:spPr bwMode="auto">
          <a:xfrm>
            <a:off x="7346950" y="5633879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6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790" name="Rectangle 38"/>
          <p:cNvSpPr>
            <a:spLocks noChangeArrowheads="1"/>
          </p:cNvSpPr>
          <p:nvPr/>
        </p:nvSpPr>
        <p:spPr bwMode="auto">
          <a:xfrm>
            <a:off x="7015163" y="5633879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5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791" name="Rectangle 39"/>
          <p:cNvSpPr>
            <a:spLocks noChangeArrowheads="1"/>
          </p:cNvSpPr>
          <p:nvPr/>
        </p:nvSpPr>
        <p:spPr bwMode="auto">
          <a:xfrm>
            <a:off x="6681788" y="5633879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4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792" name="Rectangle 40"/>
          <p:cNvSpPr>
            <a:spLocks noChangeArrowheads="1"/>
          </p:cNvSpPr>
          <p:nvPr/>
        </p:nvSpPr>
        <p:spPr bwMode="auto">
          <a:xfrm>
            <a:off x="6350000" y="5633879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3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793" name="Rectangle 41"/>
          <p:cNvSpPr>
            <a:spLocks noChangeArrowheads="1"/>
          </p:cNvSpPr>
          <p:nvPr/>
        </p:nvSpPr>
        <p:spPr bwMode="auto">
          <a:xfrm>
            <a:off x="6016625" y="5633879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794" name="Rectangle 42"/>
          <p:cNvSpPr>
            <a:spLocks noChangeArrowheads="1"/>
          </p:cNvSpPr>
          <p:nvPr/>
        </p:nvSpPr>
        <p:spPr bwMode="auto">
          <a:xfrm>
            <a:off x="5684838" y="5633879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795" name="Rectangle 43"/>
          <p:cNvSpPr>
            <a:spLocks noChangeArrowheads="1"/>
          </p:cNvSpPr>
          <p:nvPr/>
        </p:nvSpPr>
        <p:spPr bwMode="auto">
          <a:xfrm>
            <a:off x="5237163" y="5633879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796" name="Rectangle 44"/>
          <p:cNvSpPr>
            <a:spLocks noChangeArrowheads="1"/>
          </p:cNvSpPr>
          <p:nvPr/>
        </p:nvSpPr>
        <p:spPr bwMode="auto">
          <a:xfrm>
            <a:off x="5154613" y="3679667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30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797" name="Rectangle 45"/>
          <p:cNvSpPr>
            <a:spLocks noChangeArrowheads="1"/>
          </p:cNvSpPr>
          <p:nvPr/>
        </p:nvSpPr>
        <p:spPr bwMode="auto">
          <a:xfrm>
            <a:off x="5154613" y="3987642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25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798" name="Rectangle 46"/>
          <p:cNvSpPr>
            <a:spLocks noChangeArrowheads="1"/>
          </p:cNvSpPr>
          <p:nvPr/>
        </p:nvSpPr>
        <p:spPr bwMode="auto">
          <a:xfrm>
            <a:off x="5154613" y="4295617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20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799" name="Rectangle 47"/>
          <p:cNvSpPr>
            <a:spLocks noChangeArrowheads="1"/>
          </p:cNvSpPr>
          <p:nvPr/>
        </p:nvSpPr>
        <p:spPr bwMode="auto">
          <a:xfrm>
            <a:off x="5154613" y="4600417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15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00" name="Rectangle 48"/>
          <p:cNvSpPr>
            <a:spLocks noChangeArrowheads="1"/>
          </p:cNvSpPr>
          <p:nvPr/>
        </p:nvSpPr>
        <p:spPr bwMode="auto">
          <a:xfrm>
            <a:off x="5154613" y="4908392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01" name="Rectangle 49"/>
          <p:cNvSpPr>
            <a:spLocks noChangeArrowheads="1"/>
          </p:cNvSpPr>
          <p:nvPr/>
        </p:nvSpPr>
        <p:spPr bwMode="auto">
          <a:xfrm>
            <a:off x="5235575" y="5216367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5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02" name="Freeform 50"/>
          <p:cNvSpPr>
            <a:spLocks/>
          </p:cNvSpPr>
          <p:nvPr/>
        </p:nvSpPr>
        <p:spPr bwMode="auto">
          <a:xfrm>
            <a:off x="5380038" y="3049429"/>
            <a:ext cx="3133725" cy="2562225"/>
          </a:xfrm>
          <a:custGeom>
            <a:avLst/>
            <a:gdLst>
              <a:gd name="T0" fmla="*/ 1668 w 1668"/>
              <a:gd name="T1" fmla="*/ 1476 h 1476"/>
              <a:gd name="T2" fmla="*/ 0 w 1668"/>
              <a:gd name="T3" fmla="*/ 1476 h 1476"/>
              <a:gd name="T4" fmla="*/ 0 w 1668"/>
              <a:gd name="T5" fmla="*/ 0 h 1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8" h="1476">
                <a:moveTo>
                  <a:pt x="1668" y="1476"/>
                </a:moveTo>
                <a:lnTo>
                  <a:pt x="0" y="1476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03" name="Oval 51"/>
          <p:cNvSpPr>
            <a:spLocks noChangeArrowheads="1"/>
          </p:cNvSpPr>
          <p:nvPr/>
        </p:nvSpPr>
        <p:spPr bwMode="auto">
          <a:xfrm>
            <a:off x="5508625" y="4401979"/>
            <a:ext cx="88900" cy="825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05" name="Oval 53"/>
          <p:cNvSpPr>
            <a:spLocks noChangeArrowheads="1"/>
          </p:cNvSpPr>
          <p:nvPr/>
        </p:nvSpPr>
        <p:spPr bwMode="auto">
          <a:xfrm>
            <a:off x="5854700" y="4524217"/>
            <a:ext cx="88900" cy="825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07" name="Oval 55"/>
          <p:cNvSpPr>
            <a:spLocks noChangeArrowheads="1"/>
          </p:cNvSpPr>
          <p:nvPr/>
        </p:nvSpPr>
        <p:spPr bwMode="auto">
          <a:xfrm>
            <a:off x="6188075" y="4648042"/>
            <a:ext cx="88900" cy="825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09" name="Oval 57"/>
          <p:cNvSpPr>
            <a:spLocks noChangeArrowheads="1"/>
          </p:cNvSpPr>
          <p:nvPr/>
        </p:nvSpPr>
        <p:spPr bwMode="auto">
          <a:xfrm>
            <a:off x="6519863" y="4771867"/>
            <a:ext cx="88900" cy="825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12" name="Oval 60"/>
          <p:cNvSpPr>
            <a:spLocks noChangeArrowheads="1"/>
          </p:cNvSpPr>
          <p:nvPr/>
        </p:nvSpPr>
        <p:spPr bwMode="auto">
          <a:xfrm>
            <a:off x="6853238" y="4895692"/>
            <a:ext cx="87312" cy="809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13" name="Oval 61"/>
          <p:cNvSpPr>
            <a:spLocks noChangeArrowheads="1"/>
          </p:cNvSpPr>
          <p:nvPr/>
        </p:nvSpPr>
        <p:spPr bwMode="auto">
          <a:xfrm>
            <a:off x="7185025" y="5017929"/>
            <a:ext cx="90488" cy="841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15" name="Oval 63"/>
          <p:cNvSpPr>
            <a:spLocks noChangeArrowheads="1"/>
          </p:cNvSpPr>
          <p:nvPr/>
        </p:nvSpPr>
        <p:spPr bwMode="auto">
          <a:xfrm>
            <a:off x="7513638" y="5143342"/>
            <a:ext cx="88900" cy="809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17" name="Oval 65"/>
          <p:cNvSpPr>
            <a:spLocks noChangeArrowheads="1"/>
          </p:cNvSpPr>
          <p:nvPr/>
        </p:nvSpPr>
        <p:spPr bwMode="auto">
          <a:xfrm>
            <a:off x="7847013" y="5263992"/>
            <a:ext cx="90487" cy="825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>
            <a:off x="5438775" y="3795554"/>
            <a:ext cx="2573338" cy="1419225"/>
          </a:xfrm>
          <a:prstGeom prst="line">
            <a:avLst/>
          </a:prstGeom>
          <a:noFill/>
          <a:ln w="30163">
            <a:solidFill>
              <a:srgbClr val="64C2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04" name="Oval 52"/>
          <p:cNvSpPr>
            <a:spLocks noChangeArrowheads="1"/>
          </p:cNvSpPr>
          <p:nvPr/>
        </p:nvSpPr>
        <p:spPr bwMode="auto">
          <a:xfrm>
            <a:off x="5508625" y="3819367"/>
            <a:ext cx="88900" cy="809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06" name="Oval 54"/>
          <p:cNvSpPr>
            <a:spLocks noChangeArrowheads="1"/>
          </p:cNvSpPr>
          <p:nvPr/>
        </p:nvSpPr>
        <p:spPr bwMode="auto">
          <a:xfrm>
            <a:off x="5854700" y="4003517"/>
            <a:ext cx="88900" cy="809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08" name="Oval 56"/>
          <p:cNvSpPr>
            <a:spLocks noChangeArrowheads="1"/>
          </p:cNvSpPr>
          <p:nvPr/>
        </p:nvSpPr>
        <p:spPr bwMode="auto">
          <a:xfrm>
            <a:off x="6188075" y="4187667"/>
            <a:ext cx="88900" cy="841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10" name="Oval 58"/>
          <p:cNvSpPr>
            <a:spLocks noChangeArrowheads="1"/>
          </p:cNvSpPr>
          <p:nvPr/>
        </p:nvSpPr>
        <p:spPr bwMode="auto">
          <a:xfrm>
            <a:off x="6519863" y="4374992"/>
            <a:ext cx="88900" cy="809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11" name="Oval 59"/>
          <p:cNvSpPr>
            <a:spLocks noChangeArrowheads="1"/>
          </p:cNvSpPr>
          <p:nvPr/>
        </p:nvSpPr>
        <p:spPr bwMode="auto">
          <a:xfrm>
            <a:off x="6853238" y="4559142"/>
            <a:ext cx="87313" cy="809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14" name="Oval 62"/>
          <p:cNvSpPr>
            <a:spLocks noChangeArrowheads="1"/>
          </p:cNvSpPr>
          <p:nvPr/>
        </p:nvSpPr>
        <p:spPr bwMode="auto">
          <a:xfrm>
            <a:off x="7185025" y="4738529"/>
            <a:ext cx="90488" cy="809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16" name="Oval 64"/>
          <p:cNvSpPr>
            <a:spLocks noChangeArrowheads="1"/>
          </p:cNvSpPr>
          <p:nvPr/>
        </p:nvSpPr>
        <p:spPr bwMode="auto">
          <a:xfrm>
            <a:off x="7513638" y="4922679"/>
            <a:ext cx="88900" cy="841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18" name="Oval 66"/>
          <p:cNvSpPr>
            <a:spLocks noChangeArrowheads="1"/>
          </p:cNvSpPr>
          <p:nvPr/>
        </p:nvSpPr>
        <p:spPr bwMode="auto">
          <a:xfrm>
            <a:off x="7847013" y="5110004"/>
            <a:ext cx="90488" cy="809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19" name="Line 67"/>
          <p:cNvSpPr>
            <a:spLocks noChangeShapeType="1"/>
          </p:cNvSpPr>
          <p:nvPr/>
        </p:nvSpPr>
        <p:spPr bwMode="auto">
          <a:xfrm>
            <a:off x="619125" y="3732054"/>
            <a:ext cx="10636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20" name="Line 68"/>
          <p:cNvSpPr>
            <a:spLocks noChangeShapeType="1"/>
          </p:cNvSpPr>
          <p:nvPr/>
        </p:nvSpPr>
        <p:spPr bwMode="auto">
          <a:xfrm>
            <a:off x="619125" y="3968592"/>
            <a:ext cx="10636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21" name="Line 69"/>
          <p:cNvSpPr>
            <a:spLocks noChangeShapeType="1"/>
          </p:cNvSpPr>
          <p:nvPr/>
        </p:nvSpPr>
        <p:spPr bwMode="auto">
          <a:xfrm>
            <a:off x="619125" y="4206717"/>
            <a:ext cx="10636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22" name="Line 70"/>
          <p:cNvSpPr>
            <a:spLocks noChangeShapeType="1"/>
          </p:cNvSpPr>
          <p:nvPr/>
        </p:nvSpPr>
        <p:spPr bwMode="auto">
          <a:xfrm>
            <a:off x="619125" y="4440079"/>
            <a:ext cx="10636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23" name="Line 71"/>
          <p:cNvSpPr>
            <a:spLocks noChangeShapeType="1"/>
          </p:cNvSpPr>
          <p:nvPr/>
        </p:nvSpPr>
        <p:spPr bwMode="auto">
          <a:xfrm>
            <a:off x="619125" y="4673442"/>
            <a:ext cx="10636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24" name="Line 72"/>
          <p:cNvSpPr>
            <a:spLocks noChangeShapeType="1"/>
          </p:cNvSpPr>
          <p:nvPr/>
        </p:nvSpPr>
        <p:spPr bwMode="auto">
          <a:xfrm>
            <a:off x="619125" y="4906804"/>
            <a:ext cx="10636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25" name="Line 73"/>
          <p:cNvSpPr>
            <a:spLocks noChangeShapeType="1"/>
          </p:cNvSpPr>
          <p:nvPr/>
        </p:nvSpPr>
        <p:spPr bwMode="auto">
          <a:xfrm>
            <a:off x="619125" y="5143342"/>
            <a:ext cx="10636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26" name="Line 74"/>
          <p:cNvSpPr>
            <a:spLocks noChangeShapeType="1"/>
          </p:cNvSpPr>
          <p:nvPr/>
        </p:nvSpPr>
        <p:spPr bwMode="auto">
          <a:xfrm>
            <a:off x="619125" y="5375117"/>
            <a:ext cx="10636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27" name="Line 75"/>
          <p:cNvSpPr>
            <a:spLocks noChangeShapeType="1"/>
          </p:cNvSpPr>
          <p:nvPr/>
        </p:nvSpPr>
        <p:spPr bwMode="auto">
          <a:xfrm flipV="1">
            <a:off x="960438" y="5514817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28" name="Line 76"/>
          <p:cNvSpPr>
            <a:spLocks noChangeShapeType="1"/>
          </p:cNvSpPr>
          <p:nvPr/>
        </p:nvSpPr>
        <p:spPr bwMode="auto">
          <a:xfrm flipV="1">
            <a:off x="1298575" y="5514817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29" name="Line 77"/>
          <p:cNvSpPr>
            <a:spLocks noChangeShapeType="1"/>
          </p:cNvSpPr>
          <p:nvPr/>
        </p:nvSpPr>
        <p:spPr bwMode="auto">
          <a:xfrm flipV="1">
            <a:off x="1639888" y="5514817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30" name="Line 78"/>
          <p:cNvSpPr>
            <a:spLocks noChangeShapeType="1"/>
          </p:cNvSpPr>
          <p:nvPr/>
        </p:nvSpPr>
        <p:spPr bwMode="auto">
          <a:xfrm flipV="1">
            <a:off x="1958975" y="5514817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31" name="Line 79"/>
          <p:cNvSpPr>
            <a:spLocks noChangeShapeType="1"/>
          </p:cNvSpPr>
          <p:nvPr/>
        </p:nvSpPr>
        <p:spPr bwMode="auto">
          <a:xfrm flipV="1">
            <a:off x="2301875" y="5514817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32" name="Line 80"/>
          <p:cNvSpPr>
            <a:spLocks noChangeShapeType="1"/>
          </p:cNvSpPr>
          <p:nvPr/>
        </p:nvSpPr>
        <p:spPr bwMode="auto">
          <a:xfrm flipV="1">
            <a:off x="2638425" y="5514817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33" name="Line 81"/>
          <p:cNvSpPr>
            <a:spLocks noChangeShapeType="1"/>
          </p:cNvSpPr>
          <p:nvPr/>
        </p:nvSpPr>
        <p:spPr bwMode="auto">
          <a:xfrm flipV="1">
            <a:off x="2979738" y="5514817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34" name="Line 82"/>
          <p:cNvSpPr>
            <a:spLocks noChangeShapeType="1"/>
          </p:cNvSpPr>
          <p:nvPr/>
        </p:nvSpPr>
        <p:spPr bwMode="auto">
          <a:xfrm flipV="1">
            <a:off x="3317875" y="5514817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35" name="Rectangle 83"/>
          <p:cNvSpPr>
            <a:spLocks noChangeArrowheads="1"/>
          </p:cNvSpPr>
          <p:nvPr/>
        </p:nvSpPr>
        <p:spPr bwMode="auto">
          <a:xfrm>
            <a:off x="2938463" y="5635467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7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36" name="Rectangle 84"/>
          <p:cNvSpPr>
            <a:spLocks noChangeArrowheads="1"/>
          </p:cNvSpPr>
          <p:nvPr/>
        </p:nvSpPr>
        <p:spPr bwMode="auto">
          <a:xfrm>
            <a:off x="3276600" y="5635467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8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37" name="Rectangle 85"/>
          <p:cNvSpPr>
            <a:spLocks noChangeArrowheads="1"/>
          </p:cNvSpPr>
          <p:nvPr/>
        </p:nvSpPr>
        <p:spPr bwMode="auto">
          <a:xfrm>
            <a:off x="2598738" y="5635467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6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38" name="Rectangle 86"/>
          <p:cNvSpPr>
            <a:spLocks noChangeArrowheads="1"/>
          </p:cNvSpPr>
          <p:nvPr/>
        </p:nvSpPr>
        <p:spPr bwMode="auto">
          <a:xfrm>
            <a:off x="2260600" y="5635467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5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39" name="Rectangle 87"/>
          <p:cNvSpPr>
            <a:spLocks noChangeArrowheads="1"/>
          </p:cNvSpPr>
          <p:nvPr/>
        </p:nvSpPr>
        <p:spPr bwMode="auto">
          <a:xfrm>
            <a:off x="1920875" y="5635467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4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40" name="Rectangle 88"/>
          <p:cNvSpPr>
            <a:spLocks noChangeArrowheads="1"/>
          </p:cNvSpPr>
          <p:nvPr/>
        </p:nvSpPr>
        <p:spPr bwMode="auto">
          <a:xfrm>
            <a:off x="1597025" y="5635467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3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41" name="Rectangle 89"/>
          <p:cNvSpPr>
            <a:spLocks noChangeArrowheads="1"/>
          </p:cNvSpPr>
          <p:nvPr/>
        </p:nvSpPr>
        <p:spPr bwMode="auto">
          <a:xfrm>
            <a:off x="1258888" y="5635467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42" name="Rectangle 90"/>
          <p:cNvSpPr>
            <a:spLocks noChangeArrowheads="1"/>
          </p:cNvSpPr>
          <p:nvPr/>
        </p:nvSpPr>
        <p:spPr bwMode="auto">
          <a:xfrm>
            <a:off x="919163" y="5635467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43" name="Rectangle 91"/>
          <p:cNvSpPr>
            <a:spLocks noChangeArrowheads="1"/>
          </p:cNvSpPr>
          <p:nvPr/>
        </p:nvSpPr>
        <p:spPr bwMode="auto">
          <a:xfrm>
            <a:off x="468313" y="5635467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44" name="Rectangle 92"/>
          <p:cNvSpPr>
            <a:spLocks noChangeArrowheads="1"/>
          </p:cNvSpPr>
          <p:nvPr/>
        </p:nvSpPr>
        <p:spPr bwMode="auto">
          <a:xfrm>
            <a:off x="304800" y="3641567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160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45" name="Rectangle 93"/>
          <p:cNvSpPr>
            <a:spLocks noChangeArrowheads="1"/>
          </p:cNvSpPr>
          <p:nvPr/>
        </p:nvSpPr>
        <p:spPr bwMode="auto">
          <a:xfrm>
            <a:off x="304800" y="3874929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140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46" name="Rectangle 94"/>
          <p:cNvSpPr>
            <a:spLocks noChangeArrowheads="1"/>
          </p:cNvSpPr>
          <p:nvPr/>
        </p:nvSpPr>
        <p:spPr bwMode="auto">
          <a:xfrm>
            <a:off x="304800" y="4111467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120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47" name="Rectangle 95"/>
          <p:cNvSpPr>
            <a:spLocks noChangeArrowheads="1"/>
          </p:cNvSpPr>
          <p:nvPr/>
        </p:nvSpPr>
        <p:spPr bwMode="auto">
          <a:xfrm>
            <a:off x="304800" y="4344829"/>
            <a:ext cx="298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100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48" name="Rectangle 96"/>
          <p:cNvSpPr>
            <a:spLocks noChangeArrowheads="1"/>
          </p:cNvSpPr>
          <p:nvPr/>
        </p:nvSpPr>
        <p:spPr bwMode="auto">
          <a:xfrm>
            <a:off x="385763" y="4578192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80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49" name="Rectangle 97"/>
          <p:cNvSpPr>
            <a:spLocks noChangeArrowheads="1"/>
          </p:cNvSpPr>
          <p:nvPr/>
        </p:nvSpPr>
        <p:spPr bwMode="auto">
          <a:xfrm>
            <a:off x="385763" y="4814729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60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50" name="Rectangle 98"/>
          <p:cNvSpPr>
            <a:spLocks noChangeArrowheads="1"/>
          </p:cNvSpPr>
          <p:nvPr/>
        </p:nvSpPr>
        <p:spPr bwMode="auto">
          <a:xfrm>
            <a:off x="385763" y="5051267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40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51" name="Rectangle 99"/>
          <p:cNvSpPr>
            <a:spLocks noChangeArrowheads="1"/>
          </p:cNvSpPr>
          <p:nvPr/>
        </p:nvSpPr>
        <p:spPr bwMode="auto">
          <a:xfrm>
            <a:off x="385763" y="5286217"/>
            <a:ext cx="19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20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52" name="Freeform 100"/>
          <p:cNvSpPr>
            <a:spLocks/>
          </p:cNvSpPr>
          <p:nvPr/>
        </p:nvSpPr>
        <p:spPr bwMode="auto">
          <a:xfrm>
            <a:off x="619125" y="3043079"/>
            <a:ext cx="3132138" cy="2566988"/>
          </a:xfrm>
          <a:custGeom>
            <a:avLst/>
            <a:gdLst>
              <a:gd name="T0" fmla="*/ 1668 w 1668"/>
              <a:gd name="T1" fmla="*/ 1477 h 1477"/>
              <a:gd name="T2" fmla="*/ 0 w 1668"/>
              <a:gd name="T3" fmla="*/ 1477 h 1477"/>
              <a:gd name="T4" fmla="*/ 0 w 1668"/>
              <a:gd name="T5" fmla="*/ 0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8" h="1477">
                <a:moveTo>
                  <a:pt x="1668" y="1477"/>
                </a:moveTo>
                <a:lnTo>
                  <a:pt x="0" y="1477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53" name="Oval 101"/>
          <p:cNvSpPr>
            <a:spLocks noChangeArrowheads="1"/>
          </p:cNvSpPr>
          <p:nvPr/>
        </p:nvSpPr>
        <p:spPr bwMode="auto">
          <a:xfrm>
            <a:off x="574675" y="5573554"/>
            <a:ext cx="88900" cy="809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54" name="Oval 102"/>
          <p:cNvSpPr>
            <a:spLocks noChangeArrowheads="1"/>
          </p:cNvSpPr>
          <p:nvPr/>
        </p:nvSpPr>
        <p:spPr bwMode="auto">
          <a:xfrm>
            <a:off x="917575" y="5346542"/>
            <a:ext cx="87313" cy="809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56" name="Oval 104"/>
          <p:cNvSpPr>
            <a:spLocks noChangeArrowheads="1"/>
          </p:cNvSpPr>
          <p:nvPr/>
        </p:nvSpPr>
        <p:spPr bwMode="auto">
          <a:xfrm>
            <a:off x="1254125" y="5148104"/>
            <a:ext cx="87313" cy="841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58" name="Oval 106"/>
          <p:cNvSpPr>
            <a:spLocks noChangeArrowheads="1"/>
          </p:cNvSpPr>
          <p:nvPr/>
        </p:nvSpPr>
        <p:spPr bwMode="auto">
          <a:xfrm>
            <a:off x="1595438" y="4975067"/>
            <a:ext cx="88900" cy="809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60" name="Oval 108"/>
          <p:cNvSpPr>
            <a:spLocks noChangeArrowheads="1"/>
          </p:cNvSpPr>
          <p:nvPr/>
        </p:nvSpPr>
        <p:spPr bwMode="auto">
          <a:xfrm>
            <a:off x="1914525" y="4819492"/>
            <a:ext cx="88900" cy="841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62" name="Oval 110"/>
          <p:cNvSpPr>
            <a:spLocks noChangeArrowheads="1"/>
          </p:cNvSpPr>
          <p:nvPr/>
        </p:nvSpPr>
        <p:spPr bwMode="auto">
          <a:xfrm>
            <a:off x="2255838" y="4690904"/>
            <a:ext cx="88900" cy="809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64" name="Oval 112"/>
          <p:cNvSpPr>
            <a:spLocks noChangeArrowheads="1"/>
          </p:cNvSpPr>
          <p:nvPr/>
        </p:nvSpPr>
        <p:spPr bwMode="auto">
          <a:xfrm>
            <a:off x="2593975" y="4582954"/>
            <a:ext cx="88900" cy="809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55" name="Oval 103"/>
          <p:cNvSpPr>
            <a:spLocks noChangeArrowheads="1"/>
          </p:cNvSpPr>
          <p:nvPr/>
        </p:nvSpPr>
        <p:spPr bwMode="auto">
          <a:xfrm>
            <a:off x="917575" y="5235417"/>
            <a:ext cx="87313" cy="825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57" name="Oval 105"/>
          <p:cNvSpPr>
            <a:spLocks noChangeArrowheads="1"/>
          </p:cNvSpPr>
          <p:nvPr/>
        </p:nvSpPr>
        <p:spPr bwMode="auto">
          <a:xfrm>
            <a:off x="1254125" y="4935379"/>
            <a:ext cx="87313" cy="825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59" name="Oval 107"/>
          <p:cNvSpPr>
            <a:spLocks noChangeArrowheads="1"/>
          </p:cNvSpPr>
          <p:nvPr/>
        </p:nvSpPr>
        <p:spPr bwMode="auto">
          <a:xfrm>
            <a:off x="1595438" y="4673442"/>
            <a:ext cx="88900" cy="809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61" name="Oval 109"/>
          <p:cNvSpPr>
            <a:spLocks noChangeArrowheads="1"/>
          </p:cNvSpPr>
          <p:nvPr/>
        </p:nvSpPr>
        <p:spPr bwMode="auto">
          <a:xfrm>
            <a:off x="1914525" y="4443254"/>
            <a:ext cx="88900" cy="809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63" name="Oval 111"/>
          <p:cNvSpPr>
            <a:spLocks noChangeArrowheads="1"/>
          </p:cNvSpPr>
          <p:nvPr/>
        </p:nvSpPr>
        <p:spPr bwMode="auto">
          <a:xfrm>
            <a:off x="2255838" y="4251167"/>
            <a:ext cx="88900" cy="809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65" name="Oval 113"/>
          <p:cNvSpPr>
            <a:spLocks noChangeArrowheads="1"/>
          </p:cNvSpPr>
          <p:nvPr/>
        </p:nvSpPr>
        <p:spPr bwMode="auto">
          <a:xfrm>
            <a:off x="2593975" y="4090829"/>
            <a:ext cx="88900" cy="809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66" name="Oval 114"/>
          <p:cNvSpPr>
            <a:spLocks noChangeArrowheads="1"/>
          </p:cNvSpPr>
          <p:nvPr/>
        </p:nvSpPr>
        <p:spPr bwMode="auto">
          <a:xfrm>
            <a:off x="2935288" y="3968592"/>
            <a:ext cx="88900" cy="809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67" name="Oval 115"/>
          <p:cNvSpPr>
            <a:spLocks noChangeArrowheads="1"/>
          </p:cNvSpPr>
          <p:nvPr/>
        </p:nvSpPr>
        <p:spPr bwMode="auto">
          <a:xfrm>
            <a:off x="3273425" y="3881279"/>
            <a:ext cx="87313" cy="825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68" name="Oval 116"/>
          <p:cNvSpPr>
            <a:spLocks noChangeArrowheads="1"/>
          </p:cNvSpPr>
          <p:nvPr/>
        </p:nvSpPr>
        <p:spPr bwMode="auto">
          <a:xfrm>
            <a:off x="2935288" y="4500404"/>
            <a:ext cx="88900" cy="825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69" name="Oval 117"/>
          <p:cNvSpPr>
            <a:spLocks noChangeArrowheads="1"/>
          </p:cNvSpPr>
          <p:nvPr/>
        </p:nvSpPr>
        <p:spPr bwMode="auto">
          <a:xfrm>
            <a:off x="3273425" y="4443254"/>
            <a:ext cx="87313" cy="809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70" name="Rectangle 118"/>
          <p:cNvSpPr>
            <a:spLocks noChangeArrowheads="1"/>
          </p:cNvSpPr>
          <p:nvPr/>
        </p:nvSpPr>
        <p:spPr bwMode="auto">
          <a:xfrm>
            <a:off x="3403600" y="3819367"/>
            <a:ext cx="3407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TP</a:t>
            </a:r>
            <a:r>
              <a:rPr lang="en-US" sz="1400" baseline="-25000" dirty="0">
                <a:solidFill>
                  <a:srgbClr val="000000"/>
                </a:solidFill>
                <a:latin typeface="Century Gothic"/>
                <a:cs typeface="Century Gothic"/>
              </a:rPr>
              <a:t>20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74872" name="Rectangle 120"/>
          <p:cNvSpPr>
            <a:spLocks noChangeArrowheads="1"/>
          </p:cNvSpPr>
          <p:nvPr/>
        </p:nvSpPr>
        <p:spPr bwMode="auto">
          <a:xfrm>
            <a:off x="3398838" y="4374992"/>
            <a:ext cx="3407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TP</a:t>
            </a:r>
            <a:r>
              <a:rPr lang="en-US" sz="1400" baseline="-25000" dirty="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74873" name="Rectangle 121"/>
          <p:cNvSpPr>
            <a:spLocks noChangeArrowheads="1"/>
          </p:cNvSpPr>
          <p:nvPr/>
        </p:nvSpPr>
        <p:spPr bwMode="auto">
          <a:xfrm>
            <a:off x="3582988" y="446865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74874" name="Rectangle 122"/>
          <p:cNvSpPr>
            <a:spLocks noChangeArrowheads="1"/>
          </p:cNvSpPr>
          <p:nvPr/>
        </p:nvSpPr>
        <p:spPr bwMode="auto">
          <a:xfrm>
            <a:off x="8050213" y="5098892"/>
            <a:ext cx="5122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MPL</a:t>
            </a:r>
            <a:r>
              <a:rPr lang="en-US" sz="1400" baseline="-25000" dirty="0">
                <a:solidFill>
                  <a:srgbClr val="000000"/>
                </a:solidFill>
                <a:latin typeface="Century Gothic"/>
                <a:cs typeface="Century Gothic"/>
              </a:rPr>
              <a:t>20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74876" name="Rectangle 124"/>
          <p:cNvSpPr>
            <a:spLocks noChangeArrowheads="1"/>
          </p:cNvSpPr>
          <p:nvPr/>
        </p:nvSpPr>
        <p:spPr bwMode="auto">
          <a:xfrm>
            <a:off x="8032750" y="5306854"/>
            <a:ext cx="5122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MPL</a:t>
            </a:r>
            <a:r>
              <a:rPr lang="en-US" sz="1400" baseline="-25000" dirty="0">
                <a:solidFill>
                  <a:srgbClr val="000000"/>
                </a:solidFill>
                <a:latin typeface="Century Gothic"/>
                <a:cs typeface="Century Gothic"/>
              </a:rPr>
              <a:t>10</a:t>
            </a:r>
            <a:endParaRPr lang="en-US" sz="1400" i="1" dirty="0">
              <a:latin typeface="Century Gothic"/>
              <a:cs typeface="Century Gothic"/>
            </a:endParaRPr>
          </a:p>
        </p:txBody>
      </p:sp>
      <p:sp>
        <p:nvSpPr>
          <p:cNvPr id="74880" name="Line 128"/>
          <p:cNvSpPr>
            <a:spLocks noChangeShapeType="1"/>
          </p:cNvSpPr>
          <p:nvPr/>
        </p:nvSpPr>
        <p:spPr bwMode="auto">
          <a:xfrm flipV="1">
            <a:off x="3124200" y="4097179"/>
            <a:ext cx="0" cy="271463"/>
          </a:xfrm>
          <a:prstGeom prst="line">
            <a:avLst/>
          </a:prstGeom>
          <a:noFill/>
          <a:ln w="30226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82" name="Line 130"/>
          <p:cNvSpPr>
            <a:spLocks noChangeShapeType="1"/>
          </p:cNvSpPr>
          <p:nvPr/>
        </p:nvSpPr>
        <p:spPr bwMode="auto">
          <a:xfrm flipV="1">
            <a:off x="5715000" y="4097179"/>
            <a:ext cx="0" cy="304800"/>
          </a:xfrm>
          <a:prstGeom prst="line">
            <a:avLst/>
          </a:prstGeom>
          <a:noFill/>
          <a:ln w="30226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74885" name="Rectangle 133"/>
          <p:cNvSpPr>
            <a:spLocks noChangeArrowheads="1"/>
          </p:cNvSpPr>
          <p:nvPr/>
        </p:nvSpPr>
        <p:spPr bwMode="auto">
          <a:xfrm>
            <a:off x="6818313" y="5818029"/>
            <a:ext cx="23110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Quantity of labor (workers)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87" name="Rectangle 135"/>
          <p:cNvSpPr>
            <a:spLocks noChangeArrowheads="1"/>
          </p:cNvSpPr>
          <p:nvPr/>
        </p:nvSpPr>
        <p:spPr bwMode="auto">
          <a:xfrm>
            <a:off x="1998663" y="5902167"/>
            <a:ext cx="23110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Quantity of labor (workers)</a:t>
            </a:r>
            <a:endParaRPr lang="en-US" sz="1400">
              <a:latin typeface="Century Gothic"/>
              <a:cs typeface="Century Gothic"/>
            </a:endParaRPr>
          </a:p>
        </p:txBody>
      </p:sp>
      <p:sp>
        <p:nvSpPr>
          <p:cNvPr id="74890" name="Rectangle 138"/>
          <p:cNvSpPr>
            <a:spLocks noChangeArrowheads="1"/>
          </p:cNvSpPr>
          <p:nvPr/>
        </p:nvSpPr>
        <p:spPr bwMode="auto">
          <a:xfrm>
            <a:off x="304800" y="12192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prstDash val="sysDot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588" indent="-1588" eaLnBrk="0" hangingPunct="0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990033"/>
              </a:solidFill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4000" spc="0" dirty="0"/>
              <a:t>TOTAL PRODUCT, MARGINAL PRODUCT, AND FIXED INPUT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90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/>
      <p:bldP spid="79883" grpId="0"/>
      <p:bldP spid="74771" grpId="0" animBg="1"/>
      <p:bldP spid="74769" grpId="0" animBg="1"/>
      <p:bldP spid="74804" grpId="0" animBg="1"/>
      <p:bldP spid="74806" grpId="0" animBg="1"/>
      <p:bldP spid="74808" grpId="0" animBg="1"/>
      <p:bldP spid="74810" grpId="0" animBg="1"/>
      <p:bldP spid="74811" grpId="0" animBg="1"/>
      <p:bldP spid="74814" grpId="0" animBg="1"/>
      <p:bldP spid="74816" grpId="0" animBg="1"/>
      <p:bldP spid="74818" grpId="0" animBg="1"/>
      <p:bldP spid="74855" grpId="0" animBg="1"/>
      <p:bldP spid="74857" grpId="0" animBg="1"/>
      <p:bldP spid="74859" grpId="0" animBg="1"/>
      <p:bldP spid="74861" grpId="0" animBg="1"/>
      <p:bldP spid="74863" grpId="0" animBg="1"/>
      <p:bldP spid="74865" grpId="0" animBg="1"/>
      <p:bldP spid="74866" grpId="0" animBg="1"/>
      <p:bldP spid="74867" grpId="0" animBg="1"/>
      <p:bldP spid="74870" grpId="0"/>
      <p:bldP spid="74874" grpId="0"/>
      <p:bldP spid="74880" grpId="0" animBg="1"/>
      <p:bldP spid="7488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e7988b93081cab76ad2b16d5137461c8b5c6129"/>
</p:tagLst>
</file>

<file path=ppt/theme/theme1.xml><?xml version="1.0" encoding="utf-8"?>
<a:theme xmlns:a="http://schemas.openxmlformats.org/drawingml/2006/main" name="4e Krugman Theme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Krugman 3e Pitfalls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Krugman 3e main content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Custom Design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ewest 2e theme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Custom 1">
      <a:majorFont>
        <a:latin typeface="Garamon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ustom Design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newer Krugman PPT theme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newer Krugman 3e theme</Template>
  <TotalTime>0</TotalTime>
  <Words>2261</Words>
  <Application>Microsoft Office PowerPoint</Application>
  <PresentationFormat>On-screen Show (4:3)</PresentationFormat>
  <Paragraphs>607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30</vt:i4>
      </vt:variant>
    </vt:vector>
  </HeadingPairs>
  <TitlesOfParts>
    <vt:vector size="51" baseType="lpstr">
      <vt:lpstr>Arial</vt:lpstr>
      <vt:lpstr>Calibri</vt:lpstr>
      <vt:lpstr>Candara</vt:lpstr>
      <vt:lpstr>Century Gothic</vt:lpstr>
      <vt:lpstr>Gill Sans</vt:lpstr>
      <vt:lpstr>Lucida Grande</vt:lpstr>
      <vt:lpstr>Times</vt:lpstr>
      <vt:lpstr>Tw Cen MT</vt:lpstr>
      <vt:lpstr>Verdana</vt:lpstr>
      <vt:lpstr>Wingdings</vt:lpstr>
      <vt:lpstr>4e Krugman Theme</vt:lpstr>
      <vt:lpstr>6_Custom Design</vt:lpstr>
      <vt:lpstr>1_Newest 2e theme</vt:lpstr>
      <vt:lpstr>10_Stone ppt Theme1</vt:lpstr>
      <vt:lpstr>11_Stone ppt Theme1</vt:lpstr>
      <vt:lpstr>12_Stone ppt Theme1</vt:lpstr>
      <vt:lpstr>13_Stone ppt Theme1</vt:lpstr>
      <vt:lpstr>7_Custom Design</vt:lpstr>
      <vt:lpstr>newer Krugman PPT theme</vt:lpstr>
      <vt:lpstr>1_Krugman 3e Pitfalls</vt:lpstr>
      <vt:lpstr>11_Krugman 3e main content</vt:lpstr>
      <vt:lpstr>PowerPoint Presentation</vt:lpstr>
      <vt:lpstr>OUTLINE</vt:lpstr>
      <vt:lpstr>PRODUCTION IN THE SHORT RUN</vt:lpstr>
      <vt:lpstr>THE PRODUCTION FUNCTION</vt:lpstr>
      <vt:lpstr>INPUTS AND OUTPUT</vt:lpstr>
      <vt:lpstr>PRODUCTION FUNCTION AND TP CURVE</vt:lpstr>
      <vt:lpstr>PRODUCTION IN THE SHORT RUN</vt:lpstr>
      <vt:lpstr>PowerPoint Presentation</vt:lpstr>
      <vt:lpstr>TOTAL PRODUCT, MARGINAL PRODUCT, AND FIXED INPUT</vt:lpstr>
      <vt:lpstr>FROM THE PRODUCTION FUNCTION TO COST CURVES</vt:lpstr>
      <vt:lpstr>TOTAL COST CURVE</vt:lpstr>
      <vt:lpstr>TOTAL COST CURVE</vt:lpstr>
      <vt:lpstr>MARGINAL COST AND AVERAGE COST</vt:lpstr>
      <vt:lpstr>MARGINAL COST</vt:lpstr>
      <vt:lpstr>COSTS OF SELENA’S GOURMET SALSAS</vt:lpstr>
      <vt:lpstr>TOTAL COST AND MARGINAL COST CURVES</vt:lpstr>
      <vt:lpstr>WHY IS THE MARGINAL COST CURVE UPWARD SLOPING?</vt:lpstr>
      <vt:lpstr>AVERAGE COST</vt:lpstr>
      <vt:lpstr>AVERAGE TOTAL COST CURVE</vt:lpstr>
      <vt:lpstr>AVERAGE COSTS FOR SELENA’S GOURMET SALSAS</vt:lpstr>
      <vt:lpstr>AVERAGE TOTAL COST CURVE FOR SELENA’S GOURMET SALSAS</vt:lpstr>
      <vt:lpstr>PUTTING THE FOUR COST CURVES TOGETHER</vt:lpstr>
      <vt:lpstr>MC AND AVERAGE COST CURVES FOR SELENA’S GOURMET SALSAS</vt:lpstr>
      <vt:lpstr>THE RELATIONSHIP BETWEEN THE ATC AND MC CURVES</vt:lpstr>
      <vt:lpstr>MORE REALISTIC COST CURVES – U-shaped CURVES</vt:lpstr>
      <vt:lpstr>SHORT-RUN VERSUS LONG-RUN COSTS</vt:lpstr>
      <vt:lpstr>CHOOSING THE LEVEL OF FIXED COST</vt:lpstr>
      <vt:lpstr>THE LONG-RUN AVERAGE TOTAL COST CURVE</vt:lpstr>
      <vt:lpstr>SHORT-RUN AND LONG-RUN AVERAGE TOTAL COST CURVES</vt:lpstr>
      <vt:lpstr>RETURNS TO SCALE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Solina Lindahl</dc:creator>
  <cp:keywords/>
  <dc:description/>
  <cp:lastModifiedBy>Noemi Pace</cp:lastModifiedBy>
  <cp:revision>148</cp:revision>
  <cp:lastPrinted>2015-10-28T12:28:29Z</cp:lastPrinted>
  <dcterms:created xsi:type="dcterms:W3CDTF">2012-07-10T22:16:02Z</dcterms:created>
  <dcterms:modified xsi:type="dcterms:W3CDTF">2022-05-19T15:48:46Z</dcterms:modified>
  <cp:category/>
</cp:coreProperties>
</file>