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51" d="100"/>
          <a:sy n="51" d="100"/>
        </p:scale>
        <p:origin x="138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BDAEAD-1138-4211-A538-E2E539FF8659}" type="datetimeFigureOut">
              <a:rPr lang="it-IT" smtClean="0"/>
              <a:t>07/12/2021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D0AC740-F93F-4531-AA34-F643B9AADB2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93624"/>
          </a:xfrm>
        </p:spPr>
        <p:txBody>
          <a:bodyPr>
            <a:normAutofit/>
          </a:bodyPr>
          <a:lstStyle/>
          <a:p>
            <a: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METODO</a:t>
            </a:r>
            <a:b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LYNCH</a:t>
            </a:r>
            <a:b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E MAPPE COGNITIVE</a:t>
            </a:r>
            <a:br>
              <a:rPr lang="it-IT" sz="60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endParaRPr lang="it-IT" sz="6000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8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211941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it-IT" b="1" dirty="0"/>
              <a:t>Congruenza =</a:t>
            </a:r>
            <a:r>
              <a:rPr lang="it-IT" dirty="0"/>
              <a:t> è il rapporto tra la forma e la sua funzione </a:t>
            </a:r>
          </a:p>
          <a:p>
            <a:pPr marL="525780" indent="-457200">
              <a:buAutoNum type="arabicPeriod"/>
            </a:pPr>
            <a:r>
              <a:rPr lang="it-IT" b="1" dirty="0"/>
              <a:t>Trasparenza (immediatezza) =</a:t>
            </a:r>
            <a:r>
              <a:rPr lang="it-IT" dirty="0"/>
              <a:t> è il grado di visibilità per gli utenti dei processi che si verificano nell’ambiente (che visibilità abbiamo degli eventi).</a:t>
            </a:r>
          </a:p>
          <a:p>
            <a:pPr marL="525780" indent="-457200">
              <a:buAutoNum type="arabicPeriod"/>
            </a:pPr>
            <a:r>
              <a:rPr lang="it-IT" b="1" dirty="0"/>
              <a:t>Leggibilità = </a:t>
            </a:r>
            <a:r>
              <a:rPr lang="it-IT" dirty="0"/>
              <a:t>è la facilità con cui le parti possono essere riconosciute e organizzate in un modello coerente. Migliora l’identità , la struttura e il significato dell’ambiente. Qui, per Lynch entra in gioco </a:t>
            </a: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it-IT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immaginabilità</a:t>
            </a:r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496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548680"/>
            <a:ext cx="6777317" cy="528394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COSTRUZIONE DELL’IMMAGINE</a:t>
            </a:r>
          </a:p>
          <a:p>
            <a:pPr marL="68580" indent="0">
              <a:buNone/>
            </a:pPr>
            <a:r>
              <a:rPr lang="it-IT" dirty="0">
                <a:solidFill>
                  <a:schemeClr val="tx1"/>
                </a:solidFill>
              </a:rPr>
              <a:t>L’immagine dell’ambiente è un processo che risulta dall’interazione tra osservatore e ambiente.</a:t>
            </a:r>
          </a:p>
          <a:p>
            <a:pPr marL="6858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t-IT" dirty="0">
                <a:solidFill>
                  <a:schemeClr val="tx1"/>
                </a:solidFill>
              </a:rPr>
              <a:t>L’osservatore è il cittadino che si è relazionato con alcune parti della sua città e la sua immagine della città è piena di ricordi e significati.</a:t>
            </a:r>
          </a:p>
          <a:p>
            <a:pPr marL="68580" indent="0">
              <a:buNone/>
            </a:pPr>
            <a:r>
              <a:rPr lang="it-IT" dirty="0">
                <a:solidFill>
                  <a:schemeClr val="tx1"/>
                </a:solidFill>
              </a:rPr>
              <a:t>Lynch ha individuato due elementi importanti per la costruzione dell’immagine:</a:t>
            </a:r>
          </a:p>
          <a:p>
            <a:pPr marL="525780" indent="-457200">
              <a:buAutoNum type="arabicPeriod"/>
            </a:pPr>
            <a:r>
              <a:rPr lang="it-IT" dirty="0">
                <a:solidFill>
                  <a:schemeClr val="tx1"/>
                </a:solidFill>
              </a:rPr>
              <a:t>Gli elementi </a:t>
            </a:r>
            <a:r>
              <a:rPr lang="it-IT" dirty="0" err="1">
                <a:solidFill>
                  <a:schemeClr val="tx1"/>
                </a:solidFill>
              </a:rPr>
              <a:t>fisci</a:t>
            </a:r>
            <a:endParaRPr lang="it-IT" dirty="0">
              <a:solidFill>
                <a:schemeClr val="tx1"/>
              </a:solidFill>
            </a:endParaRPr>
          </a:p>
          <a:p>
            <a:pPr marL="525780" indent="-457200">
              <a:buAutoNum type="arabicPeriod"/>
            </a:pPr>
            <a:r>
              <a:rPr lang="it-IT" dirty="0">
                <a:solidFill>
                  <a:schemeClr val="tx1"/>
                </a:solidFill>
              </a:rPr>
              <a:t>Una mappa cognitiva (mappa disegnata dalla mente delle persone.</a:t>
            </a:r>
          </a:p>
        </p:txBody>
      </p:sp>
    </p:spTree>
    <p:extLst>
      <p:ext uri="{BB962C8B-B14F-4D97-AF65-F5344CB8AC3E}">
        <p14:creationId xmlns:p14="http://schemas.microsoft.com/office/powerpoint/2010/main" val="1363142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476672"/>
            <a:ext cx="7848872" cy="5904656"/>
          </a:xfrm>
        </p:spPr>
        <p:txBody>
          <a:bodyPr/>
          <a:lstStyle/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dirty="0"/>
              <a:t>La mappa cognitiva contiene gli elementi «</a:t>
            </a:r>
            <a:r>
              <a:rPr lang="it-IT" dirty="0" err="1"/>
              <a:t>Lynchiani</a:t>
            </a:r>
            <a:r>
              <a:rPr lang="it-IT" dirty="0"/>
              <a:t>» :</a:t>
            </a:r>
          </a:p>
          <a:p>
            <a:pPr marL="68580" indent="0">
              <a:buNone/>
            </a:pPr>
            <a:r>
              <a:rPr lang="it-IT" dirty="0"/>
              <a:t>Percorsi, confini, quartieri, nodi, punti di riferimento.</a:t>
            </a:r>
          </a:p>
        </p:txBody>
      </p:sp>
      <p:sp>
        <p:nvSpPr>
          <p:cNvPr id="4" name="Ovale 3"/>
          <p:cNvSpPr/>
          <p:nvPr/>
        </p:nvSpPr>
        <p:spPr>
          <a:xfrm>
            <a:off x="1979712" y="1124744"/>
            <a:ext cx="180020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ambiente</a:t>
            </a:r>
          </a:p>
        </p:txBody>
      </p:sp>
      <p:sp>
        <p:nvSpPr>
          <p:cNvPr id="5" name="Ovale 4"/>
          <p:cNvSpPr/>
          <p:nvPr/>
        </p:nvSpPr>
        <p:spPr>
          <a:xfrm>
            <a:off x="5321840" y="1124744"/>
            <a:ext cx="205847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osservatore</a:t>
            </a:r>
          </a:p>
        </p:txBody>
      </p:sp>
      <p:sp>
        <p:nvSpPr>
          <p:cNvPr id="6" name="Ovale 5"/>
          <p:cNvSpPr/>
          <p:nvPr/>
        </p:nvSpPr>
        <p:spPr>
          <a:xfrm>
            <a:off x="3563888" y="2852936"/>
            <a:ext cx="201622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Mappa cognitiva</a:t>
            </a:r>
          </a:p>
        </p:txBody>
      </p:sp>
      <p:cxnSp>
        <p:nvCxnSpPr>
          <p:cNvPr id="8" name="Connettore 2 7"/>
          <p:cNvCxnSpPr>
            <a:stCxn id="4" idx="6"/>
          </p:cNvCxnSpPr>
          <p:nvPr/>
        </p:nvCxnSpPr>
        <p:spPr>
          <a:xfrm>
            <a:off x="3779912" y="1880828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>
            <a:off x="3779912" y="1700808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203848" y="2636912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>
            <a:off x="5292080" y="263691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499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620688"/>
            <a:ext cx="7848872" cy="5760640"/>
          </a:xfrm>
        </p:spPr>
        <p:txBody>
          <a:bodyPr>
            <a:normAutofit/>
          </a:bodyPr>
          <a:lstStyle/>
          <a:p>
            <a:pPr marL="525780" indent="-457200">
              <a:buAutoNum type="arabicPeriod"/>
            </a:pPr>
            <a:r>
              <a:rPr lang="it-IT" sz="2000" b="1" dirty="0"/>
              <a:t>Percorsi</a:t>
            </a:r>
            <a:r>
              <a:rPr lang="it-IT" sz="2000" dirty="0"/>
              <a:t> = canali di movimento nella città con tre caratteristiche: identità, continuità, qualità direzionale. Collega parti della città in un insieme.</a:t>
            </a:r>
          </a:p>
          <a:p>
            <a:pPr marL="525780" indent="-457200">
              <a:buAutoNum type="arabicPeriod"/>
            </a:pPr>
            <a:r>
              <a:rPr lang="it-IT" sz="2000" b="1" dirty="0"/>
              <a:t>Confini</a:t>
            </a:r>
            <a:r>
              <a:rPr lang="it-IT" sz="2000" dirty="0"/>
              <a:t> = separano due aree con caratteristiche diverse e possono essere naturali o artificiali.</a:t>
            </a:r>
          </a:p>
          <a:p>
            <a:pPr marL="525780" indent="-457200">
              <a:buAutoNum type="arabicPeriod"/>
            </a:pPr>
            <a:endParaRPr lang="it-IT" sz="2000" dirty="0"/>
          </a:p>
          <a:p>
            <a:pPr marL="525780" indent="-457200">
              <a:buAutoNum type="arabicPeriod"/>
            </a:pPr>
            <a:endParaRPr lang="it-IT" sz="2000" dirty="0"/>
          </a:p>
          <a:p>
            <a:pPr marL="525780" indent="-457200">
              <a:buAutoNum type="arabicPeriod"/>
            </a:pPr>
            <a:r>
              <a:rPr lang="it-IT" sz="2000" b="1" dirty="0"/>
              <a:t>Quartieri</a:t>
            </a:r>
            <a:r>
              <a:rPr lang="it-IT" sz="2000" dirty="0"/>
              <a:t> = aree percepite come aventi caratteristiche comuni o anche un unità tematica. Ci sono quartieri a carattere introverso ed estroverso.</a:t>
            </a:r>
          </a:p>
          <a:p>
            <a:pPr marL="525780" indent="-457200">
              <a:buAutoNum type="arabicPeriod"/>
            </a:pPr>
            <a:r>
              <a:rPr lang="it-IT" sz="2000" b="1" dirty="0"/>
              <a:t>Nodi</a:t>
            </a:r>
            <a:r>
              <a:rPr lang="it-IT" sz="2000" dirty="0"/>
              <a:t> = sono i punti di incontro tra le vie di comunicazione. Hanno una posizione fondamentale.</a:t>
            </a:r>
          </a:p>
          <a:p>
            <a:pPr marL="525780" indent="-457200">
              <a:buAutoNum type="arabicPeriod"/>
            </a:pPr>
            <a:r>
              <a:rPr lang="it-IT" sz="2000" b="1" dirty="0"/>
              <a:t>Punti di riferimento</a:t>
            </a:r>
            <a:r>
              <a:rPr lang="it-IT" sz="2000" dirty="0"/>
              <a:t>=</a:t>
            </a:r>
            <a:r>
              <a:rPr lang="it-IT" sz="2000" b="1" dirty="0"/>
              <a:t> </a:t>
            </a:r>
            <a:r>
              <a:rPr lang="it-IT" sz="2000" dirty="0"/>
              <a:t>sono caratteristiche esterne all’individuo che variano con l’esperienza personale. Essi si dividono in: attrazioni visive, semantiche e strutturali.</a:t>
            </a:r>
            <a:endParaRPr lang="it-IT" sz="2000" b="1" dirty="0"/>
          </a:p>
          <a:p>
            <a:pPr marL="525780" indent="-457200">
              <a:buAutoNum type="arabicPeriod"/>
            </a:pPr>
            <a:endParaRPr lang="it-IT" dirty="0"/>
          </a:p>
          <a:p>
            <a:pPr marL="525780" indent="-457200">
              <a:buAutoNum type="arabicPeriod"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3434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720080"/>
          </a:xfrm>
        </p:spPr>
        <p:txBody>
          <a:bodyPr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Pensieri post </a:t>
            </a:r>
            <a:r>
              <a:rPr lang="it-IT" dirty="0" err="1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Lynchiani</a:t>
            </a:r>
            <a:endParaRPr lang="it-IT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84784"/>
            <a:ext cx="6777317" cy="4536504"/>
          </a:xfrm>
        </p:spPr>
        <p:txBody>
          <a:bodyPr/>
          <a:lstStyle/>
          <a:p>
            <a:r>
              <a:rPr lang="it-IT" b="1" dirty="0"/>
              <a:t>Donald </a:t>
            </a:r>
            <a:r>
              <a:rPr lang="it-IT" b="1" dirty="0" err="1"/>
              <a:t>Appleyard</a:t>
            </a:r>
            <a:r>
              <a:rPr lang="it-IT" b="1" dirty="0"/>
              <a:t> </a:t>
            </a:r>
            <a:r>
              <a:rPr lang="it-IT" dirty="0"/>
              <a:t>ha tentato di estrarre i fattori che influenzano il grado di </a:t>
            </a:r>
            <a:r>
              <a:rPr lang="it-IT" dirty="0" err="1"/>
              <a:t>immaginabilità</a:t>
            </a:r>
            <a:r>
              <a:rPr lang="it-IT" dirty="0"/>
              <a:t> mentre si cammina attraverso il nucleo centrale di una città.</a:t>
            </a:r>
          </a:p>
          <a:p>
            <a:r>
              <a:rPr lang="it-IT" b="1" dirty="0"/>
              <a:t>Bentley</a:t>
            </a:r>
            <a:r>
              <a:rPr lang="it-IT" dirty="0"/>
              <a:t> ha formulato una serie di linee guida per rendere l’ambiente costruito più reattivo</a:t>
            </a:r>
          </a:p>
          <a:p>
            <a:r>
              <a:rPr lang="it-IT" b="1" dirty="0"/>
              <a:t>John </a:t>
            </a:r>
            <a:r>
              <a:rPr lang="it-IT" b="1" dirty="0" err="1"/>
              <a:t>Cato</a:t>
            </a:r>
            <a:r>
              <a:rPr lang="it-IT" b="1" dirty="0"/>
              <a:t> </a:t>
            </a:r>
            <a:r>
              <a:rPr lang="it-IT" dirty="0"/>
              <a:t>divise l'immagine della città in tre componenti</a:t>
            </a:r>
          </a:p>
          <a:p>
            <a:r>
              <a:rPr lang="it-IT" b="1" dirty="0"/>
              <a:t>Jonathan </a:t>
            </a:r>
            <a:r>
              <a:rPr lang="it-IT" b="1" dirty="0" err="1"/>
              <a:t>Raban</a:t>
            </a:r>
            <a:r>
              <a:rPr lang="it-IT" dirty="0"/>
              <a:t> divide la città in parti morbide e parti dure.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6960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792088"/>
          </a:xfrm>
        </p:spPr>
        <p:txBody>
          <a:bodyPr/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APPLEYARD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484784"/>
            <a:ext cx="7560840" cy="468052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it-IT" dirty="0"/>
              <a:t>Egli sosteneva che ci sono tre tipi caratteristici di percezione urbana.</a:t>
            </a:r>
          </a:p>
          <a:p>
            <a:r>
              <a:rPr lang="it-IT" b="1" dirty="0"/>
              <a:t>Operativo</a:t>
            </a:r>
            <a:r>
              <a:rPr lang="it-IT" dirty="0"/>
              <a:t>: È attribuito dal movimento e dalle visibilità personali; quando una persona si esibisce in un'azione utilizza particolari elementi ambientali per realizzarla</a:t>
            </a:r>
          </a:p>
          <a:p>
            <a:r>
              <a:rPr lang="it-IT" b="1" dirty="0"/>
              <a:t>Reattivo alla configurazione dell'ambiente </a:t>
            </a:r>
            <a:r>
              <a:rPr lang="it-IT" dirty="0"/>
              <a:t>quando una persona percepisce un ambiente, ci sono elementi immaginabili che catturano il suo occhio; questi elementi distintivi e unici non sono necessariamente visivi; essi possono essere suoni o odori caratteristici.</a:t>
            </a:r>
          </a:p>
          <a:p>
            <a:r>
              <a:rPr lang="it-IT" b="1" dirty="0"/>
              <a:t>Inferenziale e probabilistico in natura </a:t>
            </a:r>
            <a:r>
              <a:rPr lang="it-IT" dirty="0"/>
              <a:t>quando incontriamo un ambiente, costruiamo un modello di eventi probabili, inclusi quelli significativi.</a:t>
            </a:r>
            <a:endParaRPr lang="it-IT" b="1" dirty="0"/>
          </a:p>
          <a:p>
            <a:pPr marL="68580" indent="0">
              <a:buNone/>
            </a:pPr>
            <a:r>
              <a:rPr lang="it-IT" dirty="0"/>
              <a:t>  </a:t>
            </a:r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9465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864096"/>
          </a:xfrm>
        </p:spPr>
        <p:txBody>
          <a:bodyPr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Bentley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268760"/>
            <a:ext cx="7632848" cy="4968552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t-IT" sz="1900" b="1" dirty="0"/>
              <a:t>Bentley</a:t>
            </a:r>
            <a:r>
              <a:rPr lang="it-IT" sz="1900" dirty="0"/>
              <a:t> ha formulato una serie di linee guida per rendere il costruito ambiente più reattivo.</a:t>
            </a:r>
          </a:p>
          <a:p>
            <a:pPr marL="68580" indent="0">
              <a:buNone/>
            </a:pPr>
            <a:endParaRPr lang="it-IT" sz="1900" dirty="0"/>
          </a:p>
          <a:p>
            <a:pPr marL="525780" indent="-457200">
              <a:buAutoNum type="arabicPeriod"/>
            </a:pPr>
            <a:r>
              <a:rPr lang="it-IT" sz="1900" b="1" dirty="0"/>
              <a:t>Permeabilità: </a:t>
            </a:r>
            <a:r>
              <a:rPr lang="it-IT" sz="1900" dirty="0"/>
              <a:t>è il numero di scelte/alternative che l’ambiente offre alle persone. Maggiore è il numero di alternative, maggiore è la libertà di movimento delle persone e quindi maggiore è la reattività di quell’ambiente.</a:t>
            </a:r>
          </a:p>
          <a:p>
            <a:pPr marL="525780" indent="-457200">
              <a:buAutoNum type="arabicPeriod"/>
            </a:pPr>
            <a:r>
              <a:rPr lang="it-IT" sz="1900" b="1" dirty="0"/>
              <a:t>Varietà: </a:t>
            </a:r>
            <a:r>
              <a:rPr lang="it-IT" sz="1900" dirty="0"/>
              <a:t>indica la gamma di attività che l’ambiente offre alle persone. Ad esempio un luogo particolare che può essere utilizzato come mercato dove le persone vendono e acquistano merci</a:t>
            </a:r>
          </a:p>
          <a:p>
            <a:pPr marL="525780" indent="-457200">
              <a:buAutoNum type="arabicPeriod"/>
            </a:pPr>
            <a:r>
              <a:rPr lang="it-IT" sz="1900" b="1" dirty="0"/>
              <a:t>Leggibilità: </a:t>
            </a:r>
            <a:r>
              <a:rPr lang="it-IT" sz="1900" dirty="0"/>
              <a:t>la facilità con cui l’ambiente può essere afferrato.</a:t>
            </a:r>
          </a:p>
          <a:p>
            <a:pPr marL="525780" indent="-457200">
              <a:buAutoNum type="arabicPeriod"/>
            </a:pPr>
            <a:r>
              <a:rPr lang="it-IT" sz="1900" b="1" dirty="0"/>
              <a:t>Robustezza:  </a:t>
            </a:r>
            <a:r>
              <a:rPr lang="it-IT" sz="1900" dirty="0"/>
              <a:t>ambienti che possono essere utilizzati per molteplici usi. (es. modificando la configurazione dei mobili di una stanza particolare, la si può trasformare da aula magna a sala da pranzo)</a:t>
            </a:r>
          </a:p>
          <a:p>
            <a:pPr marL="525780" indent="-457200">
              <a:buAutoNum type="arabicPeriod"/>
            </a:pPr>
            <a:r>
              <a:rPr lang="it-IT" sz="1900" b="1" dirty="0"/>
              <a:t>Personalizzazione :</a:t>
            </a:r>
            <a:r>
              <a:rPr lang="it-IT" sz="1900" dirty="0"/>
              <a:t> capacità della persona di apportare modifica all’ambiente, apportare il loro segno/timbro.</a:t>
            </a:r>
            <a:endParaRPr lang="it-IT" sz="1900" b="1" dirty="0"/>
          </a:p>
          <a:p>
            <a:pPr marL="525780" indent="-4572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665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024744" cy="86409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John </a:t>
            </a:r>
            <a:r>
              <a:rPr lang="it-IT" b="1" dirty="0" err="1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Cato</a:t>
            </a:r>
            <a:endParaRPr lang="it-IT" b="1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7488832" cy="5040560"/>
          </a:xfrm>
        </p:spPr>
        <p:txBody>
          <a:bodyPr/>
          <a:lstStyle/>
          <a:p>
            <a:pPr marL="68580" indent="0">
              <a:buNone/>
            </a:pPr>
            <a:r>
              <a:rPr lang="it-IT" b="1" dirty="0" err="1"/>
              <a:t>Cato</a:t>
            </a:r>
            <a:r>
              <a:rPr lang="it-IT" dirty="0"/>
              <a:t> divise l'immagine della città in tre componenti: </a:t>
            </a:r>
          </a:p>
          <a:p>
            <a:pPr marL="525780" indent="-457200">
              <a:buAutoNum type="arabicPeriod"/>
            </a:pPr>
            <a:r>
              <a:rPr lang="it-IT" b="1" dirty="0"/>
              <a:t>Immagine della città</a:t>
            </a:r>
            <a:r>
              <a:rPr lang="it-IT" dirty="0"/>
              <a:t>: la capacità di riconoscere il nostro ambiente dipende dai 5 punti di Lynch</a:t>
            </a:r>
          </a:p>
          <a:p>
            <a:pPr marL="525780" indent="-457200">
              <a:buAutoNum type="arabicPeriod"/>
            </a:pPr>
            <a:r>
              <a:rPr lang="it-IT" b="1" dirty="0"/>
              <a:t>Narrativa e racconto storie: </a:t>
            </a:r>
            <a:r>
              <a:rPr lang="it-IT" dirty="0"/>
              <a:t>la città è come una storia, poiché la sua sequenza di eventi può essere narrata e descritta.</a:t>
            </a:r>
          </a:p>
          <a:p>
            <a:pPr marL="525780" indent="-457200">
              <a:buAutoNum type="arabicPeriod"/>
            </a:pPr>
            <a:r>
              <a:rPr lang="it-IT" b="1" dirty="0"/>
              <a:t>Design interattivo: </a:t>
            </a:r>
            <a:r>
              <a:rPr lang="it-IT" dirty="0"/>
              <a:t>si dovrebbe cercare di creare un atmosfera coinvolgente e divertente per che ci incoraggi ad usare al meglio l’ambiente.</a:t>
            </a:r>
          </a:p>
          <a:p>
            <a:pPr marL="525780" indent="-457200">
              <a:buAutoNum type="arabicPeriod"/>
            </a:pPr>
            <a:endParaRPr lang="it-IT" b="1" dirty="0"/>
          </a:p>
          <a:p>
            <a:pPr marL="525780" indent="-4572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169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/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Jonathan </a:t>
            </a:r>
            <a:r>
              <a:rPr lang="it-IT" b="1" dirty="0" err="1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Raban</a:t>
            </a:r>
            <a:endParaRPr lang="it-IT" b="1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700808"/>
            <a:ext cx="7416824" cy="468052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dirty="0"/>
              <a:t>Jonathan </a:t>
            </a:r>
            <a:r>
              <a:rPr lang="it-IT" dirty="0" err="1"/>
              <a:t>Raban</a:t>
            </a:r>
            <a:r>
              <a:rPr lang="it-IT" dirty="0"/>
              <a:t> divide la città in parti morbide e parti dure.</a:t>
            </a:r>
          </a:p>
          <a:p>
            <a:r>
              <a:rPr lang="it-IT" b="1" dirty="0"/>
              <a:t>La città morbida </a:t>
            </a:r>
            <a:r>
              <a:rPr lang="it-IT" dirty="0"/>
              <a:t>è creato dalle menti dei suoi abitanti, quindi è interpretazione individualizzata. In altre parole, la città morbida si occupa del lato mentale che deve essere esercitato dall'immaginazione degli abitanti delle città.</a:t>
            </a:r>
          </a:p>
          <a:p>
            <a:r>
              <a:rPr lang="it-IT" b="1" dirty="0"/>
              <a:t>La città dura </a:t>
            </a:r>
            <a:r>
              <a:rPr lang="it-IT" dirty="0"/>
              <a:t>sono le idee concrete come vicoli e architetture. Il duro ricorre al livello materiale osservato dal senso degli abitanti.</a:t>
            </a:r>
          </a:p>
        </p:txBody>
      </p:sp>
    </p:spTree>
    <p:extLst>
      <p:ext uri="{BB962C8B-B14F-4D97-AF65-F5344CB8AC3E}">
        <p14:creationId xmlns:p14="http://schemas.microsoft.com/office/powerpoint/2010/main" val="1352022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Interviste e Questionari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824536"/>
          </a:xfrm>
        </p:spPr>
        <p:txBody>
          <a:bodyPr>
            <a:normAutofit/>
          </a:bodyPr>
          <a:lstStyle/>
          <a:p>
            <a:r>
              <a:rPr lang="it-IT" dirty="0"/>
              <a:t>Le interviste e i questionari forniscono un mezzo per raccogliere un'istantanea sulle opinioni di osservatori, estraendo così la mappa cognitiva di un ambiente.</a:t>
            </a:r>
          </a:p>
          <a:p>
            <a:pPr marL="68580" indent="0">
              <a:buNone/>
            </a:pPr>
            <a:r>
              <a:rPr lang="it-IT" dirty="0"/>
              <a:t>Sono fondamentali alcune linee guide per far si che il nostro obbiettivo risulti efficace:</a:t>
            </a:r>
          </a:p>
          <a:p>
            <a:pPr marL="525780" indent="-457200">
              <a:buAutoNum type="arabicPeriod"/>
            </a:pPr>
            <a:r>
              <a:rPr lang="it-IT" dirty="0"/>
              <a:t>Scegliere persone che utilizzano frequentemente il sito</a:t>
            </a:r>
          </a:p>
          <a:p>
            <a:pPr marL="525780" indent="-457200">
              <a:buAutoNum type="arabicPeriod"/>
            </a:pPr>
            <a:r>
              <a:rPr lang="it-IT" dirty="0"/>
              <a:t>Ci dovrebbe essere un equilibrio nei sessi e nelle età del campione.</a:t>
            </a:r>
          </a:p>
          <a:p>
            <a:pPr marL="525780" indent="-457200">
              <a:buAutoNum type="arabicPeriod"/>
            </a:pPr>
            <a:r>
              <a:rPr lang="it-IT" dirty="0"/>
              <a:t>Il numero di persone intervistate dovrebbe essere di circa 20-30 per ogni area</a:t>
            </a:r>
          </a:p>
          <a:p>
            <a:pPr marL="525780" indent="-457200">
              <a:buAutoNum type="arabicPeriod"/>
            </a:pPr>
            <a:endParaRPr lang="it-IT" dirty="0"/>
          </a:p>
          <a:p>
            <a:pPr marL="525780" indent="-4572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420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024744" cy="1143000"/>
          </a:xfrm>
        </p:spPr>
        <p:txBody>
          <a:bodyPr>
            <a:noAutofit/>
          </a:bodyPr>
          <a:lstStyle/>
          <a:p>
            <a:r>
              <a:rPr lang="it-IT" sz="4400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BIOGRAFIA K.A.LYNCH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131821"/>
          </a:xfrm>
        </p:spPr>
        <p:txBody>
          <a:bodyPr/>
          <a:lstStyle/>
          <a:p>
            <a:pPr marL="68580" indent="0">
              <a:buNone/>
            </a:pPr>
            <a:r>
              <a:rPr lang="it-IT" sz="2000" dirty="0"/>
              <a:t>K.A. Lynch nasce a Chicago il 7 gennaio 1918. </a:t>
            </a:r>
          </a:p>
          <a:p>
            <a:pPr marL="68580" indent="0">
              <a:buNone/>
            </a:pPr>
            <a:r>
              <a:rPr lang="it-IT" sz="2000" dirty="0"/>
              <a:t>Frequenta la Yale </a:t>
            </a:r>
            <a:r>
              <a:rPr lang="it-IT" sz="2000" dirty="0" err="1"/>
              <a:t>University</a:t>
            </a:r>
            <a:r>
              <a:rPr lang="it-IT" sz="2000" dirty="0"/>
              <a:t> e si laurea in Urbanistica</a:t>
            </a:r>
          </a:p>
          <a:p>
            <a:pPr marL="68580" indent="0">
              <a:buNone/>
            </a:pPr>
            <a:r>
              <a:rPr lang="it-IT" sz="2000" dirty="0"/>
              <a:t>nel 1947.  L’anno dopo inizia ad insegnare</a:t>
            </a:r>
          </a:p>
          <a:p>
            <a:pPr marL="68580" indent="0">
              <a:buNone/>
            </a:pPr>
            <a:r>
              <a:rPr lang="it-IT" sz="2000" dirty="0"/>
              <a:t>presso il MIT (Massachusetts </a:t>
            </a:r>
            <a:r>
              <a:rPr lang="it-IT" sz="2000" dirty="0" err="1"/>
              <a:t>Institute</a:t>
            </a:r>
            <a:r>
              <a:rPr lang="it-IT" sz="2000" dirty="0"/>
              <a:t> Technology).</a:t>
            </a:r>
          </a:p>
          <a:p>
            <a:pPr marL="68580" indent="0">
              <a:buNone/>
            </a:pPr>
            <a:r>
              <a:rPr lang="it-IT" sz="2000" dirty="0"/>
              <a:t>Concentra la sua attività di ricerca</a:t>
            </a:r>
          </a:p>
          <a:p>
            <a:pPr marL="68580" indent="0">
              <a:buNone/>
            </a:pPr>
            <a:r>
              <a:rPr lang="it-IT" sz="2000" dirty="0"/>
              <a:t>nello studio della percezione</a:t>
            </a:r>
          </a:p>
          <a:p>
            <a:pPr marL="68580" indent="0">
              <a:buNone/>
            </a:pPr>
            <a:r>
              <a:rPr lang="it-IT" sz="2000" dirty="0"/>
              <a:t>del paesaggio urbano da parte</a:t>
            </a:r>
          </a:p>
          <a:p>
            <a:pPr marL="68580" indent="0">
              <a:buNone/>
            </a:pPr>
            <a:r>
              <a:rPr lang="it-IT" sz="2000" dirty="0"/>
              <a:t>delle </a:t>
            </a:r>
            <a:r>
              <a:rPr lang="it-IT" sz="2000" dirty="0" err="1"/>
              <a:t>persone.Muore</a:t>
            </a:r>
            <a:r>
              <a:rPr lang="it-IT" sz="2000" dirty="0"/>
              <a:t> il 25 aprile 1984</a:t>
            </a:r>
          </a:p>
          <a:p>
            <a:pPr marL="68580" indent="0">
              <a:buNone/>
            </a:pPr>
            <a:r>
              <a:rPr lang="it-IT" sz="2000" dirty="0"/>
              <a:t>a Martha's Vineyard.</a:t>
            </a:r>
          </a:p>
          <a:p>
            <a:pPr marL="68580" indent="0">
              <a:buNone/>
            </a:pP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356992"/>
            <a:ext cx="2552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00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Le interviste di Lynch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268760"/>
            <a:ext cx="7704856" cy="4563869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it-IT" dirty="0"/>
              <a:t>Le interviste fatte da Lynch e il suo team contenevano molti  punti, riportiamo alcune domande :</a:t>
            </a:r>
          </a:p>
          <a:p>
            <a:pPr marL="525780" indent="-457200">
              <a:buAutoNum type="arabicPeriod"/>
            </a:pPr>
            <a:r>
              <a:rPr lang="it-IT" dirty="0"/>
              <a:t>Agli intervistati è stato chiesto la loro prima impressione sull'area: cosa viene a loro in mente a riguardo?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it-IT" dirty="0"/>
              <a:t>Agli intervistati è stato chiesto di disegnare una mappa dell'area che mostrasse la posizione degli elementi più importanti e posizionando i dettagli come se dovessero descriverlo a uno sconosciuto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it-IT" dirty="0"/>
              <a:t>Ai soggetti è stato chiesto cosa piaceva e cosa non piaceva della zona</a:t>
            </a:r>
          </a:p>
          <a:p>
            <a:pPr marL="525780" indent="-457200">
              <a:buFont typeface="Wingdings 2" pitchFamily="18" charset="2"/>
              <a:buAutoNum type="arabicPeriod"/>
            </a:pPr>
            <a:endParaRPr lang="it-IT" dirty="0"/>
          </a:p>
          <a:p>
            <a:pPr marL="525780" indent="-457200">
              <a:buAutoNum type="arabicPeriod"/>
            </a:pP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8641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92088"/>
          </a:xfrm>
        </p:spPr>
        <p:txBody>
          <a:bodyPr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Tecniche di indagine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752528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it-IT" dirty="0"/>
              <a:t>I diversi tipi di </a:t>
            </a:r>
            <a:r>
              <a:rPr lang="it-IT" dirty="0" err="1"/>
              <a:t>intervIsta</a:t>
            </a:r>
            <a:r>
              <a:rPr lang="it-IT" dirty="0"/>
              <a:t> :</a:t>
            </a:r>
          </a:p>
          <a:p>
            <a:r>
              <a:rPr lang="it-IT" b="1" dirty="0"/>
              <a:t>Luoghi di lavoro e caffè locali </a:t>
            </a:r>
            <a:r>
              <a:rPr lang="it-IT" dirty="0"/>
              <a:t>= Facendo alle persone una serie di domande durante una pausa. Questo è il più comune modo per convincere le persone a disegnare le proprie immagini. Quello su cui si cerca di indagare è come le persone vedono la zona, non come è.</a:t>
            </a:r>
          </a:p>
          <a:p>
            <a:r>
              <a:rPr lang="it-IT" b="1" dirty="0"/>
              <a:t>Intervista a domicilio = </a:t>
            </a:r>
            <a:r>
              <a:rPr lang="it-IT" dirty="0"/>
              <a:t>I sondaggi a domicilio vengono effettuati recandosi a casa delle persone e ponendo loro una serie di domande. Queste tecniche sono poco utilizzate, sebbene siano utili per sfruttare il punto di vista dei residenti locali e dei loro ricordi di eventi accaduti nella zona. </a:t>
            </a:r>
          </a:p>
          <a:p>
            <a:r>
              <a:rPr lang="it-IT" b="1" dirty="0"/>
              <a:t>Intervista agli angoli di strade = </a:t>
            </a:r>
            <a:r>
              <a:rPr lang="it-IT" dirty="0"/>
              <a:t>Viene fatto fermando le persone e ponendo loro una serie di domande sul luogo, con una o due fotografie per stimolare la conversazione. Sarà un buon risultato per avere risposte da più di una persona su dieci. 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i="1" u="sng" dirty="0"/>
              <a:t>ATTRAVERSO I RISULTATI DI QUESTI TIPI DI INTERIVSTE POSSIAMO OTTENERE UN RISULTATO EFFICACE PER CREARE LA MAPPA COGNITIVA DI UN AMBIENTE</a:t>
            </a:r>
          </a:p>
          <a:p>
            <a:pPr marL="525780" indent="-457200">
              <a:buAutoNum type="arabicPeriod"/>
            </a:pPr>
            <a:endParaRPr lang="it-IT" dirty="0"/>
          </a:p>
          <a:p>
            <a:pPr marL="525780" indent="-457200">
              <a:buAutoNum type="arabicPeriod"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78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it-IT" sz="5400" dirty="0">
              <a:solidFill>
                <a:schemeClr val="accent3">
                  <a:lumMod val="75000"/>
                </a:schemeClr>
              </a:solidFill>
            </a:endParaRPr>
          </a:p>
          <a:p>
            <a:pPr marL="68580" indent="0" algn="ctr">
              <a:buNone/>
            </a:pPr>
            <a:endParaRPr lang="it-IT" sz="5400" dirty="0">
              <a:solidFill>
                <a:schemeClr val="accent3">
                  <a:lumMod val="75000"/>
                </a:schemeClr>
              </a:solidFill>
            </a:endParaRPr>
          </a:p>
          <a:p>
            <a:pPr marL="68580" indent="0" algn="ctr">
              <a:buNone/>
            </a:pPr>
            <a:r>
              <a:rPr lang="it-IT" sz="5400" b="1" i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FINE</a:t>
            </a:r>
          </a:p>
          <a:p>
            <a:pPr marL="68580" indent="0" algn="ctr">
              <a:buNone/>
            </a:pPr>
            <a:endParaRPr lang="it-IT" sz="5400" b="1" i="1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68580" indent="0" algn="ctr">
              <a:buNone/>
            </a:pPr>
            <a:r>
              <a:rPr lang="it-IT" b="1" i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NIKO CENTURAME</a:t>
            </a:r>
          </a:p>
          <a:p>
            <a:pPr marL="68580" indent="0" algn="ctr">
              <a:buNone/>
            </a:pPr>
            <a:r>
              <a:rPr lang="it-IT" b="1" i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FERDINANDO DEL BUSSO</a:t>
            </a:r>
          </a:p>
        </p:txBody>
      </p:sp>
    </p:spTree>
    <p:extLst>
      <p:ext uri="{BB962C8B-B14F-4D97-AF65-F5344CB8AC3E}">
        <p14:creationId xmlns:p14="http://schemas.microsoft.com/office/powerpoint/2010/main" val="61022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L’IMMAGINE DELLA CITTA’ (1960)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963747"/>
            <a:ext cx="6777317" cy="3915797"/>
          </a:xfrm>
        </p:spPr>
        <p:txBody>
          <a:bodyPr/>
          <a:lstStyle/>
          <a:p>
            <a:pPr marL="68580" indent="0">
              <a:buNone/>
            </a:pPr>
            <a:r>
              <a:rPr lang="it-IT" sz="3200" dirty="0"/>
              <a:t>È uno studio sul modo</a:t>
            </a:r>
          </a:p>
          <a:p>
            <a:pPr marL="68580" indent="0">
              <a:buNone/>
            </a:pPr>
            <a:r>
              <a:rPr lang="it-IT" sz="3200" dirty="0"/>
              <a:t>in cui gli abitanti</a:t>
            </a:r>
          </a:p>
          <a:p>
            <a:pPr marL="68580" indent="0">
              <a:buNone/>
            </a:pPr>
            <a:r>
              <a:rPr lang="it-IT" sz="3200" dirty="0"/>
              <a:t>delle città</a:t>
            </a:r>
          </a:p>
          <a:p>
            <a:pPr marL="68580" indent="0">
              <a:buNone/>
            </a:pPr>
            <a:r>
              <a:rPr lang="it-IT" sz="3200" dirty="0"/>
              <a:t>percepiscono</a:t>
            </a:r>
          </a:p>
          <a:p>
            <a:pPr marL="68580" indent="0">
              <a:buNone/>
            </a:pPr>
            <a:r>
              <a:rPr lang="it-IT" sz="3200" dirty="0"/>
              <a:t>lo spazio urbano</a:t>
            </a:r>
          </a:p>
          <a:p>
            <a:pPr marL="6858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623425"/>
            <a:ext cx="25336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70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620688"/>
            <a:ext cx="7272924" cy="521194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sz="3600" dirty="0"/>
              <a:t>L'immagine della città è importante perché la capacità di riconoscere gli oggetti in un dato ambiente è  fondamentale per la nostra capacità di agire ed essere funzionale nel luogo. (Lynch, 1981)</a:t>
            </a:r>
          </a:p>
        </p:txBody>
      </p:sp>
    </p:spTree>
    <p:extLst>
      <p:ext uri="{BB962C8B-B14F-4D97-AF65-F5344CB8AC3E}">
        <p14:creationId xmlns:p14="http://schemas.microsoft.com/office/powerpoint/2010/main" val="104937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710952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La Buona Città secondo </a:t>
            </a:r>
            <a:r>
              <a:rPr lang="it-IT" dirty="0" err="1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lynch</a:t>
            </a:r>
            <a:endParaRPr lang="it-IT" dirty="0">
              <a:solidFill>
                <a:schemeClr val="accent3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12776"/>
            <a:ext cx="6777317" cy="46085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b="1" dirty="0"/>
              <a:t>Buona Città </a:t>
            </a:r>
            <a:r>
              <a:rPr lang="it-IT" dirty="0"/>
              <a:t>= luogo dotato dei requisiti biologici, psicologici, sociali e culturali a favore dei suoi abitanti.</a:t>
            </a:r>
          </a:p>
          <a:p>
            <a:pPr marL="68580" indent="0">
              <a:buNone/>
            </a:pPr>
            <a:r>
              <a:rPr lang="it-IT" dirty="0"/>
              <a:t>Lynch riassume tutto in 5 punti: </a:t>
            </a:r>
          </a:p>
          <a:p>
            <a:pPr marL="525780" indent="-457200">
              <a:buAutoNum type="arabicPeriod"/>
            </a:pPr>
            <a:r>
              <a:rPr lang="it-IT" dirty="0"/>
              <a:t>Vitalità</a:t>
            </a:r>
          </a:p>
          <a:p>
            <a:pPr marL="525780" indent="-457200">
              <a:buAutoNum type="arabicPeriod"/>
            </a:pPr>
            <a:r>
              <a:rPr lang="it-IT" dirty="0"/>
              <a:t>Senso</a:t>
            </a:r>
          </a:p>
          <a:p>
            <a:pPr marL="525780" indent="-457200">
              <a:buAutoNum type="arabicPeriod"/>
            </a:pPr>
            <a:r>
              <a:rPr lang="it-IT" dirty="0"/>
              <a:t>Adattamento</a:t>
            </a:r>
          </a:p>
          <a:p>
            <a:pPr marL="525780" indent="-457200">
              <a:buAutoNum type="arabicPeriod"/>
            </a:pPr>
            <a:r>
              <a:rPr lang="it-IT" dirty="0"/>
              <a:t>Accessibilità</a:t>
            </a:r>
          </a:p>
          <a:p>
            <a:pPr marL="525780" indent="-457200">
              <a:buAutoNum type="arabicPeriod"/>
            </a:pPr>
            <a:r>
              <a:rPr lang="it-IT" dirty="0"/>
              <a:t>controllo</a:t>
            </a:r>
          </a:p>
        </p:txBody>
      </p:sp>
    </p:spTree>
    <p:extLst>
      <p:ext uri="{BB962C8B-B14F-4D97-AF65-F5344CB8AC3E}">
        <p14:creationId xmlns:p14="http://schemas.microsoft.com/office/powerpoint/2010/main" val="3559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836712"/>
            <a:ext cx="6777317" cy="5139933"/>
          </a:xfrm>
        </p:spPr>
        <p:txBody>
          <a:bodyPr>
            <a:normAutofit fontScale="92500" lnSpcReduction="20000"/>
          </a:bodyPr>
          <a:lstStyle/>
          <a:p>
            <a:pPr marL="525780" indent="-457200">
              <a:buAutoNum type="arabicPeriod"/>
            </a:pPr>
            <a:r>
              <a:rPr lang="it-IT" b="1" dirty="0" err="1"/>
              <a:t>Vitalita</a:t>
            </a:r>
            <a:r>
              <a:rPr lang="it-IT" dirty="0"/>
              <a:t>  = il grado in cui la città offre le prestazioni biologiche(es. acqua ,aria  </a:t>
            </a:r>
            <a:r>
              <a:rPr lang="it-IT" dirty="0" err="1"/>
              <a:t>ecc</a:t>
            </a:r>
            <a:r>
              <a:rPr lang="it-IT" dirty="0"/>
              <a:t>) e la sicurezza.</a:t>
            </a:r>
          </a:p>
          <a:p>
            <a:pPr marL="525780" indent="-457200">
              <a:buAutoNum type="arabicPeriod"/>
            </a:pPr>
            <a:r>
              <a:rPr lang="it-IT" b="1" dirty="0"/>
              <a:t>Senso</a:t>
            </a:r>
            <a:r>
              <a:rPr lang="it-IT" dirty="0"/>
              <a:t> = grado di omogeneità tra ambiente e osservatore e riflette su come le persone percepiscono lo spazio.</a:t>
            </a:r>
          </a:p>
          <a:p>
            <a:pPr marL="525780" indent="-457200">
              <a:buAutoNum type="arabicPeriod"/>
            </a:pPr>
            <a:r>
              <a:rPr lang="it-IT" b="1" dirty="0"/>
              <a:t>Adattamento </a:t>
            </a:r>
            <a:r>
              <a:rPr lang="it-IT" dirty="0"/>
              <a:t>= l’incontro tra l’azione (funzione) e la forma della città. Più c’è congruenza, meglio ci si adatta.</a:t>
            </a:r>
          </a:p>
          <a:p>
            <a:pPr marL="525780" indent="-457200">
              <a:buAutoNum type="arabicPeriod"/>
            </a:pPr>
            <a:r>
              <a:rPr lang="it-IT" b="1" dirty="0"/>
              <a:t>Accessibilità</a:t>
            </a:r>
            <a:r>
              <a:rPr lang="it-IT" dirty="0"/>
              <a:t> = grado di accesso a tutti i servizi, le informazioni, altri luoghi e altre persone.</a:t>
            </a:r>
          </a:p>
          <a:p>
            <a:pPr marL="525780" indent="-457200">
              <a:buAutoNum type="arabicPeriod"/>
            </a:pPr>
            <a:r>
              <a:rPr lang="it-IT" b="1" dirty="0"/>
              <a:t>Controllo</a:t>
            </a:r>
            <a:r>
              <a:rPr lang="it-IT" dirty="0"/>
              <a:t> = grado in cui l’ambiente è sotto il controllo delle persone che ci risiedono. Con il controllo le persone hanno potere e stabilità (Hall).</a:t>
            </a:r>
          </a:p>
          <a:p>
            <a:pPr marL="525780" indent="-457200">
              <a:buAutoNum type="arabicPeriod"/>
            </a:pPr>
            <a:endParaRPr lang="it-IT" dirty="0"/>
          </a:p>
          <a:p>
            <a:pPr marL="525780" indent="-4572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37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3341" y="224644"/>
            <a:ext cx="6777317" cy="63007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2581609" y="260649"/>
            <a:ext cx="3286535" cy="74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 forma della buona città</a:t>
            </a:r>
          </a:p>
        </p:txBody>
      </p:sp>
      <p:sp>
        <p:nvSpPr>
          <p:cNvPr id="6" name="Ovale 5"/>
          <p:cNvSpPr/>
          <p:nvPr/>
        </p:nvSpPr>
        <p:spPr>
          <a:xfrm>
            <a:off x="2843808" y="1109702"/>
            <a:ext cx="2808312" cy="732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Performance della città</a:t>
            </a:r>
          </a:p>
        </p:txBody>
      </p:sp>
      <p:sp>
        <p:nvSpPr>
          <p:cNvPr id="7" name="Rettangolo 6"/>
          <p:cNvSpPr/>
          <p:nvPr/>
        </p:nvSpPr>
        <p:spPr>
          <a:xfrm>
            <a:off x="893368" y="1988840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vitalità</a:t>
            </a:r>
          </a:p>
        </p:txBody>
      </p:sp>
      <p:sp>
        <p:nvSpPr>
          <p:cNvPr id="8" name="Rettangolo 7"/>
          <p:cNvSpPr/>
          <p:nvPr/>
        </p:nvSpPr>
        <p:spPr>
          <a:xfrm>
            <a:off x="2157392" y="1988840"/>
            <a:ext cx="11881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Senso</a:t>
            </a:r>
          </a:p>
        </p:txBody>
      </p:sp>
      <p:sp>
        <p:nvSpPr>
          <p:cNvPr id="9" name="Rettangolo 8"/>
          <p:cNvSpPr/>
          <p:nvPr/>
        </p:nvSpPr>
        <p:spPr>
          <a:xfrm>
            <a:off x="3430273" y="2012402"/>
            <a:ext cx="196007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adattamento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508104" y="2012402"/>
            <a:ext cx="15481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accessibilità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236296" y="2022317"/>
            <a:ext cx="13681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controllo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735795" y="2492896"/>
            <a:ext cx="354639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Componenti formali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779912" y="2996952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identità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739880" y="3501008"/>
            <a:ext cx="12241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struttura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3667771" y="3997686"/>
            <a:ext cx="1682439" cy="29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significato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2663787" y="4577126"/>
            <a:ext cx="285971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Componenti informali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565058" y="5157192"/>
            <a:ext cx="208706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congruenza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582216" y="5589240"/>
            <a:ext cx="165618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trasparenza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3582216" y="6093296"/>
            <a:ext cx="165618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leggibilità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2411760" y="2372442"/>
            <a:ext cx="0" cy="480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2411760" y="2852936"/>
            <a:ext cx="3396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4321142" y="1757775"/>
            <a:ext cx="0" cy="264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6" idx="3"/>
          </p:cNvCxnSpPr>
          <p:nvPr/>
        </p:nvCxnSpPr>
        <p:spPr>
          <a:xfrm flipH="1">
            <a:off x="2987826" y="1735262"/>
            <a:ext cx="267250" cy="253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stCxn id="6" idx="2"/>
            <a:endCxn id="7" idx="0"/>
          </p:cNvCxnSpPr>
          <p:nvPr/>
        </p:nvCxnSpPr>
        <p:spPr>
          <a:xfrm flipH="1">
            <a:off x="1505436" y="1476147"/>
            <a:ext cx="1338372" cy="512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6" idx="5"/>
          </p:cNvCxnSpPr>
          <p:nvPr/>
        </p:nvCxnSpPr>
        <p:spPr>
          <a:xfrm>
            <a:off x="5240852" y="1735262"/>
            <a:ext cx="771308" cy="287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endCxn id="11" idx="0"/>
          </p:cNvCxnSpPr>
          <p:nvPr/>
        </p:nvCxnSpPr>
        <p:spPr>
          <a:xfrm>
            <a:off x="5390343" y="1433739"/>
            <a:ext cx="2530029" cy="588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4" idx="4"/>
            <a:endCxn id="6" idx="0"/>
          </p:cNvCxnSpPr>
          <p:nvPr/>
        </p:nvCxnSpPr>
        <p:spPr>
          <a:xfrm>
            <a:off x="4224877" y="1009211"/>
            <a:ext cx="23087" cy="100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3345524" y="2852936"/>
            <a:ext cx="0" cy="1292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endCxn id="16" idx="1"/>
          </p:cNvCxnSpPr>
          <p:nvPr/>
        </p:nvCxnSpPr>
        <p:spPr>
          <a:xfrm>
            <a:off x="3345524" y="4145391"/>
            <a:ext cx="3222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endCxn id="13" idx="1"/>
          </p:cNvCxnSpPr>
          <p:nvPr/>
        </p:nvCxnSpPr>
        <p:spPr>
          <a:xfrm>
            <a:off x="3345524" y="3176972"/>
            <a:ext cx="434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endCxn id="15" idx="1"/>
          </p:cNvCxnSpPr>
          <p:nvPr/>
        </p:nvCxnSpPr>
        <p:spPr>
          <a:xfrm>
            <a:off x="3345524" y="3645024"/>
            <a:ext cx="3943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>
            <a:off x="2411760" y="2852936"/>
            <a:ext cx="0" cy="194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endCxn id="17" idx="1"/>
          </p:cNvCxnSpPr>
          <p:nvPr/>
        </p:nvCxnSpPr>
        <p:spPr>
          <a:xfrm>
            <a:off x="2411760" y="4793150"/>
            <a:ext cx="2520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3129500" y="5009174"/>
            <a:ext cx="0" cy="1228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>
            <a:endCxn id="20" idx="1"/>
          </p:cNvCxnSpPr>
          <p:nvPr/>
        </p:nvCxnSpPr>
        <p:spPr>
          <a:xfrm>
            <a:off x="3129500" y="6237312"/>
            <a:ext cx="452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endCxn id="19" idx="1"/>
          </p:cNvCxnSpPr>
          <p:nvPr/>
        </p:nvCxnSpPr>
        <p:spPr>
          <a:xfrm>
            <a:off x="3129500" y="5733256"/>
            <a:ext cx="452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endCxn id="18" idx="1"/>
          </p:cNvCxnSpPr>
          <p:nvPr/>
        </p:nvCxnSpPr>
        <p:spPr>
          <a:xfrm>
            <a:off x="3129500" y="5301208"/>
            <a:ext cx="435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0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476672"/>
            <a:ext cx="6777317" cy="5355957"/>
          </a:xfrm>
        </p:spPr>
        <p:txBody>
          <a:bodyPr/>
          <a:lstStyle/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COMPONENTI FORMALI : </a:t>
            </a:r>
            <a:r>
              <a:rPr lang="it-IT" dirty="0">
                <a:solidFill>
                  <a:schemeClr val="tx1"/>
                </a:solidFill>
              </a:rPr>
              <a:t>Aiutano a percepire e organizzare sia lo spazio che il tempo</a:t>
            </a:r>
          </a:p>
          <a:p>
            <a:pPr marL="6858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COMPONENTI INFORMALI: </a:t>
            </a:r>
            <a:r>
              <a:rPr lang="it-IT" dirty="0">
                <a:solidFill>
                  <a:schemeClr val="tx1"/>
                </a:solidFill>
              </a:rPr>
              <a:t>Creano un’interazione tra l’ambiente e gli altri aspetti della vita.</a:t>
            </a:r>
          </a:p>
          <a:p>
            <a:pPr marL="68580" indent="0">
              <a:buNone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3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576738"/>
            <a:ext cx="6777317" cy="5660574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it-IT" b="1" dirty="0"/>
              <a:t>Identità= </a:t>
            </a:r>
            <a:r>
              <a:rPr lang="it-IT" dirty="0"/>
              <a:t>descrizione del carattere e dello spazio che dà la capacità di riconoscere e di identificare un ambiente.</a:t>
            </a:r>
            <a:r>
              <a:rPr lang="it-IT" b="1" dirty="0"/>
              <a:t> </a:t>
            </a:r>
            <a:r>
              <a:rPr lang="it-IT" dirty="0"/>
              <a:t>È strettamente legata all’identità della persona (io sono qui = io sono. Lynch)</a:t>
            </a:r>
          </a:p>
          <a:p>
            <a:pPr marL="525780" indent="-457200">
              <a:buAutoNum type="arabicPeriod"/>
            </a:pPr>
            <a:r>
              <a:rPr lang="it-IT" b="1" dirty="0"/>
              <a:t>Struttura = </a:t>
            </a:r>
            <a:r>
              <a:rPr lang="it-IT" dirty="0"/>
              <a:t>indica come l’oggetto si colloca nello spazio. L’oggetto è parte di tutte le componenti ambientali.</a:t>
            </a:r>
          </a:p>
          <a:p>
            <a:pPr marL="525780" indent="-457200">
              <a:buAutoNum type="arabicPeriod"/>
            </a:pPr>
            <a:r>
              <a:rPr lang="it-IT" b="1" dirty="0"/>
              <a:t>Significato=</a:t>
            </a:r>
            <a:r>
              <a:rPr lang="it-IT" dirty="0"/>
              <a:t> indica ciò che il luogo rappresenta e il significato della città per chi la abita.</a:t>
            </a:r>
          </a:p>
          <a:p>
            <a:pPr marL="525780" indent="-457200">
              <a:buAutoNum type="arabicPeriod"/>
            </a:pPr>
            <a:endParaRPr lang="it-IT" b="1" dirty="0"/>
          </a:p>
          <a:p>
            <a:pPr marL="525780" indent="-45720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7222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244</TotalTime>
  <Words>1496</Words>
  <Application>Microsoft Office PowerPoint</Application>
  <PresentationFormat>Presentazione su schermo (4:3)</PresentationFormat>
  <Paragraphs>142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 Rounded MT Bold</vt:lpstr>
      <vt:lpstr>Century Gothic</vt:lpstr>
      <vt:lpstr>Wingdings 2</vt:lpstr>
      <vt:lpstr>Austin</vt:lpstr>
      <vt:lpstr>METODO LYNCH E MAPPE COGNITIVE </vt:lpstr>
      <vt:lpstr>BIOGRAFIA K.A.LYNCH</vt:lpstr>
      <vt:lpstr>L’IMMAGINE DELLA CITTA’ (1960)</vt:lpstr>
      <vt:lpstr>Presentazione standard di PowerPoint</vt:lpstr>
      <vt:lpstr>La Buona Città secondo lynch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Pensieri post Lynchiani</vt:lpstr>
      <vt:lpstr>APPLEYARD</vt:lpstr>
      <vt:lpstr>Bentley</vt:lpstr>
      <vt:lpstr>John Cato</vt:lpstr>
      <vt:lpstr>Jonathan Raban</vt:lpstr>
      <vt:lpstr>Interviste e Questionari </vt:lpstr>
      <vt:lpstr>Le interviste di Lynch </vt:lpstr>
      <vt:lpstr>Tecniche di indagine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Niko  Centurame</cp:lastModifiedBy>
  <cp:revision>23</cp:revision>
  <dcterms:created xsi:type="dcterms:W3CDTF">2021-12-01T13:04:21Z</dcterms:created>
  <dcterms:modified xsi:type="dcterms:W3CDTF">2021-12-07T13:57:54Z</dcterms:modified>
</cp:coreProperties>
</file>