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77050" cx="9034450"/>
  <p:notesSz cx="6858000" cy="9144000"/>
  <p:embeddedFontLst>
    <p:embeddedFont>
      <p:font typeface="Arimo"/>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6">
          <p15:clr>
            <a:srgbClr val="000000"/>
          </p15:clr>
        </p15:guide>
        <p15:guide id="2" pos="2846">
          <p15:clr>
            <a:srgbClr val="000000"/>
          </p15:clr>
        </p15:guide>
      </p15:sldGuideLst>
    </p:ext>
    <p:ext uri="GoogleSlidesCustomDataVersion2">
      <go:slidesCustomData xmlns:go="http://customooxmlschemas.google.com/" r:id="rId55" roundtripDataSignature="AMtx7mgw1k3e45t/HfjTJ/2e39fphrup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6" orient="horz"/>
        <p:guide pos="284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Arimo-bold.fntdata"/><Relationship Id="rId43" Type="http://schemas.openxmlformats.org/officeDocument/2006/relationships/font" Target="fonts/Arimo-regular.fntdata"/><Relationship Id="rId46" Type="http://schemas.openxmlformats.org/officeDocument/2006/relationships/font" Target="fonts/Arimo-boldItalic.fntdata"/><Relationship Id="rId45" Type="http://schemas.openxmlformats.org/officeDocument/2006/relationships/font" Target="fonts/Arim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9cc32ea9d9_0_392:notes"/>
          <p:cNvSpPr txBox="1"/>
          <p:nvPr>
            <p:ph idx="1" type="body"/>
          </p:nvPr>
        </p:nvSpPr>
        <p:spPr>
          <a:xfrm>
            <a:off x="685480" y="4344135"/>
            <a:ext cx="54870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g39cc32ea9d9_0_392:notes"/>
          <p:cNvSpPr/>
          <p:nvPr>
            <p:ph idx="2" type="sldImg"/>
          </p:nvPr>
        </p:nvSpPr>
        <p:spPr>
          <a:xfrm>
            <a:off x="976774" y="686535"/>
            <a:ext cx="49062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9" name="Google Shape;139;p11: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0" name="Google Shape;140;p11: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48" name="Google Shape;148;p12: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9" name="Google Shape;149;p12: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70" name="Google Shape;170;p14: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1" name="Google Shape;171;p14: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79" name="Google Shape;179;p15: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0" name="Google Shape;180;p15: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8" name="Google Shape;188;p16: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9" name="Google Shape;189;p16: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97" name="Google Shape;197;p17: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8" name="Google Shape;198;p17: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12" name="Google Shape;212;p19: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3" name="Google Shape;213;p19: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20" name="Google Shape;220;p20: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1" name="Google Shape;221;p20: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27" name="Google Shape;227;p21: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8" name="Google Shape;228;p21: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34" name="Google Shape;234;p22: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5" name="Google Shape;235;p22: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42" name="Google Shape;242;p27: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3" name="Google Shape;243;p27: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48" name="Google Shape;248;p28: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9" name="Google Shape;249;p28: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54" name="Google Shape;254;p29: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5" name="Google Shape;255;p29: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60" name="Google Shape;260;p30: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1" name="Google Shape;261;p30: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68" name="Google Shape;268;p31: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9" name="Google Shape;269;p31: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76" name="Google Shape;276;p32: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7" name="Google Shape;277;p32: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84" name="Google Shape;284;p33: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5" name="Google Shape;285;p33: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92" name="Google Shape;292;p34: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3" name="Google Shape;293;p34: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00" name="Google Shape;300;p35: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1" name="Google Shape;301;p35: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08" name="Google Shape;308;p36: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9" name="Google Shape;309;p36: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17" name="Google Shape;317;p37: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8" name="Google Shape;318;p37: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26" name="Google Shape;326;p38: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27" name="Google Shape;327;p38: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35" name="Google Shape;335;p39: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6" name="Google Shape;336;p39: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44" name="Google Shape;344;p40: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5" name="Google Shape;345;p40: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53" name="Google Shape;353;p41: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4" name="Google Shape;354;p41: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62" name="Google Shape;362;p42: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63" name="Google Shape;363;p42: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4: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98" name="Google Shape;98;p6: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9" name="Google Shape;99;p6: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07" name="Google Shape;107;p7: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8" name="Google Shape;108;p7: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15" name="Google Shape;115;p8:notes"/>
          <p:cNvSpPr/>
          <p:nvPr>
            <p:ph idx="2" type="sldImg"/>
          </p:nvPr>
        </p:nvSpPr>
        <p:spPr>
          <a:xfrm>
            <a:off x="1176337" y="685800"/>
            <a:ext cx="45053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6" name="Google Shape;116;p8:notes"/>
          <p:cNvSpPr txBox="1"/>
          <p:nvPr>
            <p:ph idx="1" type="body"/>
          </p:nvPr>
        </p:nvSpPr>
        <p:spPr>
          <a:xfrm>
            <a:off x="681037" y="4689475"/>
            <a:ext cx="5435600"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23" name="Google Shape;123;p9:notes"/>
          <p:cNvSpPr/>
          <p:nvPr>
            <p:ph idx="2" type="sldImg"/>
          </p:nvPr>
        </p:nvSpPr>
        <p:spPr>
          <a:xfrm>
            <a:off x="977900" y="749300"/>
            <a:ext cx="4843462" cy="36877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4" name="Google Shape;124;p9:notes"/>
          <p:cNvSpPr txBox="1"/>
          <p:nvPr>
            <p:ph idx="1" type="body"/>
          </p:nvPr>
        </p:nvSpPr>
        <p:spPr>
          <a:xfrm>
            <a:off x="906462" y="4691062"/>
            <a:ext cx="4984750" cy="4443412"/>
          </a:xfrm>
          <a:prstGeom prst="rect">
            <a:avLst/>
          </a:prstGeom>
          <a:noFill/>
          <a:ln>
            <a:noFill/>
          </a:ln>
        </p:spPr>
        <p:txBody>
          <a:bodyPr anchorCtr="0" anchor="t" bIns="47750" lIns="95500" spcFirstLastPara="1" rIns="95500" wrap="square" tIns="4775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1" name="Google Shape;131;p10:notes"/>
          <p:cNvSpPr/>
          <p:nvPr>
            <p:ph idx="2" type="sldImg"/>
          </p:nvPr>
        </p:nvSpPr>
        <p:spPr>
          <a:xfrm>
            <a:off x="977900" y="749300"/>
            <a:ext cx="4843462" cy="36877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2" name="Google Shape;132;p10:notes"/>
          <p:cNvSpPr txBox="1"/>
          <p:nvPr>
            <p:ph idx="1" type="body"/>
          </p:nvPr>
        </p:nvSpPr>
        <p:spPr>
          <a:xfrm>
            <a:off x="906462" y="4691062"/>
            <a:ext cx="4984750" cy="4443412"/>
          </a:xfrm>
          <a:prstGeom prst="rect">
            <a:avLst/>
          </a:prstGeom>
          <a:noFill/>
          <a:ln>
            <a:noFill/>
          </a:ln>
        </p:spPr>
        <p:txBody>
          <a:bodyPr anchorCtr="0" anchor="t" bIns="47750" lIns="95500" spcFirstLastPara="1" rIns="95500" wrap="square" tIns="4775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9cc32ea9d9_2_4"/>
          <p:cNvSpPr txBox="1"/>
          <p:nvPr>
            <p:ph type="ctrTitle"/>
          </p:nvPr>
        </p:nvSpPr>
        <p:spPr>
          <a:xfrm>
            <a:off x="307974" y="995524"/>
            <a:ext cx="8418600" cy="2744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g39cc32ea9d9_2_4"/>
          <p:cNvSpPr txBox="1"/>
          <p:nvPr>
            <p:ph idx="1" type="subTitle"/>
          </p:nvPr>
        </p:nvSpPr>
        <p:spPr>
          <a:xfrm>
            <a:off x="307966" y="3789330"/>
            <a:ext cx="8418600" cy="1059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39cc32ea9d9_2_4"/>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39cc32ea9d9_2_39"/>
          <p:cNvSpPr txBox="1"/>
          <p:nvPr>
            <p:ph hasCustomPrompt="1" type="title"/>
          </p:nvPr>
        </p:nvSpPr>
        <p:spPr>
          <a:xfrm>
            <a:off x="307966" y="1478930"/>
            <a:ext cx="8418600" cy="2625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39cc32ea9d9_2_39"/>
          <p:cNvSpPr txBox="1"/>
          <p:nvPr>
            <p:ph idx="1" type="body"/>
          </p:nvPr>
        </p:nvSpPr>
        <p:spPr>
          <a:xfrm>
            <a:off x="307966" y="4214642"/>
            <a:ext cx="8418600" cy="17391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g39cc32ea9d9_2_39"/>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39cc32ea9d9_2_43"/>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39cc32ea9d9_2_45"/>
          <p:cNvSpPr txBox="1"/>
          <p:nvPr>
            <p:ph type="title"/>
          </p:nvPr>
        </p:nvSpPr>
        <p:spPr>
          <a:xfrm>
            <a:off x="621118" y="366139"/>
            <a:ext cx="7792200" cy="132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g39cc32ea9d9_2_45"/>
          <p:cNvSpPr txBox="1"/>
          <p:nvPr>
            <p:ph idx="1" type="body"/>
          </p:nvPr>
        </p:nvSpPr>
        <p:spPr>
          <a:xfrm>
            <a:off x="621118" y="1830696"/>
            <a:ext cx="7792200" cy="3740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57" name="Google Shape;57;g39cc32ea9d9_2_45"/>
          <p:cNvSpPr txBox="1"/>
          <p:nvPr>
            <p:ph idx="10" type="dt"/>
          </p:nvPr>
        </p:nvSpPr>
        <p:spPr>
          <a:xfrm>
            <a:off x="1287876" y="6216923"/>
            <a:ext cx="2032800" cy="366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lt1"/>
                </a:solidFill>
                <a:latin typeface="Helvetica Neue Light"/>
                <a:ea typeface="Helvetica Neue Light"/>
                <a:cs typeface="Helvetica Neue Light"/>
                <a:sym typeface="Helvetica Neue Light"/>
              </a:defRPr>
            </a:lvl1pPr>
            <a:lvl2pPr lvl="1" marR="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g39cc32ea9d9_2_45"/>
          <p:cNvSpPr txBox="1"/>
          <p:nvPr>
            <p:ph idx="11" type="ftr"/>
          </p:nvPr>
        </p:nvSpPr>
        <p:spPr>
          <a:xfrm>
            <a:off x="3522945" y="6216922"/>
            <a:ext cx="3049200" cy="366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lt1"/>
                </a:solidFill>
                <a:latin typeface="Helvetica Neue Light"/>
                <a:ea typeface="Helvetica Neue Light"/>
                <a:cs typeface="Helvetica Neue Light"/>
                <a:sym typeface="Helvetica Neue Light"/>
              </a:defRPr>
            </a:lvl1pPr>
            <a:lvl2pPr lvl="1" marR="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A cube with text overlay&#10;&#10;Description automatically generated" id="59" name="Google Shape;59;g39cc32ea9d9_2_45"/>
          <p:cNvPicPr preferRelativeResize="0"/>
          <p:nvPr/>
        </p:nvPicPr>
        <p:blipFill rotWithShape="1">
          <a:blip r:embed="rId2">
            <a:alphaModFix/>
          </a:blip>
          <a:srcRect b="0" l="0" r="0" t="0"/>
          <a:stretch/>
        </p:blipFill>
        <p:spPr>
          <a:xfrm>
            <a:off x="156678" y="6097259"/>
            <a:ext cx="928880" cy="44742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60" name="Shape 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type="objOnly">
  <p:cSld name="OBJECT_ONLY">
    <p:spTree>
      <p:nvGrpSpPr>
        <p:cNvPr id="61" name="Shape 61"/>
        <p:cNvGrpSpPr/>
        <p:nvPr/>
      </p:nvGrpSpPr>
      <p:grpSpPr>
        <a:xfrm>
          <a:off x="0" y="0"/>
          <a:ext cx="0" cy="0"/>
          <a:chOff x="0" y="0"/>
          <a:chExt cx="0" cy="0"/>
        </a:xfrm>
      </p:grpSpPr>
      <p:sp>
        <p:nvSpPr>
          <p:cNvPr id="62" name="Google Shape;62;g39cc32ea9d9_2_52"/>
          <p:cNvSpPr txBox="1"/>
          <p:nvPr>
            <p:ph idx="1" type="body"/>
          </p:nvPr>
        </p:nvSpPr>
        <p:spPr>
          <a:xfrm>
            <a:off x="451723" y="275402"/>
            <a:ext cx="8130900" cy="58677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39cc32ea9d9_2_8"/>
          <p:cNvSpPr txBox="1"/>
          <p:nvPr>
            <p:ph type="title"/>
          </p:nvPr>
        </p:nvSpPr>
        <p:spPr>
          <a:xfrm>
            <a:off x="307966" y="2875766"/>
            <a:ext cx="8418600" cy="1125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g39cc32ea9d9_2_8"/>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39cc32ea9d9_2_11"/>
          <p:cNvSpPr txBox="1"/>
          <p:nvPr>
            <p:ph type="title"/>
          </p:nvPr>
        </p:nvSpPr>
        <p:spPr>
          <a:xfrm>
            <a:off x="307966" y="595015"/>
            <a:ext cx="8418600" cy="765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39cc32ea9d9_2_11"/>
          <p:cNvSpPr txBox="1"/>
          <p:nvPr>
            <p:ph idx="1" type="body"/>
          </p:nvPr>
        </p:nvSpPr>
        <p:spPr>
          <a:xfrm>
            <a:off x="307966" y="1540902"/>
            <a:ext cx="8418600" cy="4567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g39cc32ea9d9_2_11"/>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39cc32ea9d9_2_15"/>
          <p:cNvSpPr txBox="1"/>
          <p:nvPr>
            <p:ph type="title"/>
          </p:nvPr>
        </p:nvSpPr>
        <p:spPr>
          <a:xfrm>
            <a:off x="307966" y="595015"/>
            <a:ext cx="8418600" cy="765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g39cc32ea9d9_2_15"/>
          <p:cNvSpPr txBox="1"/>
          <p:nvPr>
            <p:ph idx="1" type="body"/>
          </p:nvPr>
        </p:nvSpPr>
        <p:spPr>
          <a:xfrm>
            <a:off x="307966" y="1540902"/>
            <a:ext cx="3951900" cy="4567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g39cc32ea9d9_2_15"/>
          <p:cNvSpPr txBox="1"/>
          <p:nvPr>
            <p:ph idx="2" type="body"/>
          </p:nvPr>
        </p:nvSpPr>
        <p:spPr>
          <a:xfrm>
            <a:off x="4774505" y="1540902"/>
            <a:ext cx="3951900" cy="4567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g39cc32ea9d9_2_15"/>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39cc32ea9d9_2_20"/>
          <p:cNvSpPr txBox="1"/>
          <p:nvPr>
            <p:ph type="title"/>
          </p:nvPr>
        </p:nvSpPr>
        <p:spPr>
          <a:xfrm>
            <a:off x="307966" y="595015"/>
            <a:ext cx="8418600" cy="765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g39cc32ea9d9_2_20"/>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39cc32ea9d9_2_23"/>
          <p:cNvSpPr txBox="1"/>
          <p:nvPr>
            <p:ph type="title"/>
          </p:nvPr>
        </p:nvSpPr>
        <p:spPr>
          <a:xfrm>
            <a:off x="307966" y="742858"/>
            <a:ext cx="2774400" cy="1010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g39cc32ea9d9_2_23"/>
          <p:cNvSpPr txBox="1"/>
          <p:nvPr>
            <p:ph idx="1" type="body"/>
          </p:nvPr>
        </p:nvSpPr>
        <p:spPr>
          <a:xfrm>
            <a:off x="307966" y="1857947"/>
            <a:ext cx="2774400" cy="4251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g39cc32ea9d9_2_23"/>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39cc32ea9d9_2_27"/>
          <p:cNvSpPr txBox="1"/>
          <p:nvPr>
            <p:ph type="title"/>
          </p:nvPr>
        </p:nvSpPr>
        <p:spPr>
          <a:xfrm>
            <a:off x="484377" y="601867"/>
            <a:ext cx="6291600" cy="54696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g39cc32ea9d9_2_27"/>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39cc32ea9d9_2_30"/>
          <p:cNvSpPr/>
          <p:nvPr/>
        </p:nvSpPr>
        <p:spPr>
          <a:xfrm>
            <a:off x="4517225" y="-167"/>
            <a:ext cx="4517100" cy="6876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39cc32ea9d9_2_30"/>
          <p:cNvSpPr txBox="1"/>
          <p:nvPr>
            <p:ph type="title"/>
          </p:nvPr>
        </p:nvSpPr>
        <p:spPr>
          <a:xfrm>
            <a:off x="262319" y="1648801"/>
            <a:ext cx="3996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g39cc32ea9d9_2_30"/>
          <p:cNvSpPr txBox="1"/>
          <p:nvPr>
            <p:ph idx="1" type="subTitle"/>
          </p:nvPr>
        </p:nvSpPr>
        <p:spPr>
          <a:xfrm>
            <a:off x="262319" y="3747815"/>
            <a:ext cx="3996600" cy="1651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g39cc32ea9d9_2_30"/>
          <p:cNvSpPr txBox="1"/>
          <p:nvPr>
            <p:ph idx="2" type="body"/>
          </p:nvPr>
        </p:nvSpPr>
        <p:spPr>
          <a:xfrm>
            <a:off x="4880322" y="968115"/>
            <a:ext cx="3791100" cy="4940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g39cc32ea9d9_2_30"/>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39cc32ea9d9_2_36"/>
          <p:cNvSpPr txBox="1"/>
          <p:nvPr>
            <p:ph idx="1" type="body"/>
          </p:nvPr>
        </p:nvSpPr>
        <p:spPr>
          <a:xfrm>
            <a:off x="307966" y="5656435"/>
            <a:ext cx="5926800" cy="809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g39cc32ea9d9_2_36"/>
          <p:cNvSpPr txBox="1"/>
          <p:nvPr>
            <p:ph idx="12" type="sldNum"/>
          </p:nvPr>
        </p:nvSpPr>
        <p:spPr>
          <a:xfrm>
            <a:off x="8370953" y="6234894"/>
            <a:ext cx="542100" cy="526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9cc32ea9d9_2_0"/>
          <p:cNvSpPr txBox="1"/>
          <p:nvPr>
            <p:ph type="title"/>
          </p:nvPr>
        </p:nvSpPr>
        <p:spPr>
          <a:xfrm>
            <a:off x="307966" y="595015"/>
            <a:ext cx="8418600" cy="7656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g39cc32ea9d9_2_0"/>
          <p:cNvSpPr txBox="1"/>
          <p:nvPr>
            <p:ph idx="1" type="body"/>
          </p:nvPr>
        </p:nvSpPr>
        <p:spPr>
          <a:xfrm>
            <a:off x="307966" y="1540902"/>
            <a:ext cx="8418600" cy="4567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g39cc32ea9d9_2_0"/>
          <p:cNvSpPr txBox="1"/>
          <p:nvPr>
            <p:ph idx="12" type="sldNum"/>
          </p:nvPr>
        </p:nvSpPr>
        <p:spPr>
          <a:xfrm>
            <a:off x="8370953" y="6234894"/>
            <a:ext cx="542100" cy="5262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hyperlink" Target="https://lagazzettadelpubblicitario.it/rubriche/top-of-the-spot/best-of-2024-italia/" TargetMode="Externa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www.youtube.com/watch?v=8VawL5IxCrI" TargetMode="External"/><Relationship Id="rId4" Type="http://schemas.openxmlformats.org/officeDocument/2006/relationships/hyperlink" Target="https://www.youtube.com/watch?v=8VawL5IxCrI" TargetMode="External"/><Relationship Id="rId5" Type="http://schemas.openxmlformats.org/officeDocument/2006/relationships/hyperlink" Target="https://www.youtube.com/watch?v=YHn8Zg1XJ74" TargetMode="External"/><Relationship Id="rId6"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www.youtube.com/watch?v=ph4mIBqx1FI" TargetMode="External"/><Relationship Id="rId4" Type="http://schemas.openxmlformats.org/officeDocument/2006/relationships/hyperlink" Target="https://www.youtube.com/watch?v=c4UYuHsW0Jo" TargetMode="External"/><Relationship Id="rId9" Type="http://schemas.openxmlformats.org/officeDocument/2006/relationships/image" Target="../media/image1.jpg"/><Relationship Id="rId5" Type="http://schemas.openxmlformats.org/officeDocument/2006/relationships/hyperlink" Target="https://www.youtube.com/watch?v=OfsmBMSyW88" TargetMode="External"/><Relationship Id="rId6" Type="http://schemas.openxmlformats.org/officeDocument/2006/relationships/hyperlink" Target="https://www.youtube.com/watch?v=HkJhM5DwjE4" TargetMode="External"/><Relationship Id="rId7" Type="http://schemas.openxmlformats.org/officeDocument/2006/relationships/hyperlink" Target="https://m.youtube.com/watch?v=k1w5uj55-9k" TargetMode="External"/><Relationship Id="rId8" Type="http://schemas.openxmlformats.org/officeDocument/2006/relationships/hyperlink" Target="https://m.youtube.com/watch?v=7j7m_X_sw4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s://www.youtube.com/watch?v=ph4mIBqx1FI" TargetMode="External"/><Relationship Id="rId4" Type="http://schemas.openxmlformats.org/officeDocument/2006/relationships/hyperlink" Target="https://www.youtube.com/watch?v=c4UYuHsW0Jo" TargetMode="External"/><Relationship Id="rId9" Type="http://schemas.openxmlformats.org/officeDocument/2006/relationships/image" Target="../media/image1.jpg"/><Relationship Id="rId5" Type="http://schemas.openxmlformats.org/officeDocument/2006/relationships/hyperlink" Target="https://www.youtube.com/watch?v=OfsmBMSyW88" TargetMode="External"/><Relationship Id="rId6" Type="http://schemas.openxmlformats.org/officeDocument/2006/relationships/hyperlink" Target="https://www.youtube.com/watch?v=HkJhM5DwjE4" TargetMode="External"/><Relationship Id="rId7" Type="http://schemas.openxmlformats.org/officeDocument/2006/relationships/hyperlink" Target="https://m.youtube.com/watch?v=k1w5uj55-9k" TargetMode="External"/><Relationship Id="rId8" Type="http://schemas.openxmlformats.org/officeDocument/2006/relationships/hyperlink" Target="https://m.youtube.com/watch?v=7j7m_X_sw4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www.youtube.com/watch?v=PG-LbSi0_FI"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2.jp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4.jp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6.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9.jpg"/><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39cc32ea9d9_0_392"/>
          <p:cNvSpPr txBox="1"/>
          <p:nvPr>
            <p:ph idx="4294967295" type="title"/>
          </p:nvPr>
        </p:nvSpPr>
        <p:spPr>
          <a:xfrm>
            <a:off x="903445" y="2572526"/>
            <a:ext cx="8130900" cy="1146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rPr b="1" i="0" lang="en-US" u="none" cap="none" strike="noStrike">
                <a:solidFill>
                  <a:schemeClr val="dk1"/>
                </a:solidFill>
              </a:rPr>
              <a:t>La comunicazione </a:t>
            </a:r>
            <a:r>
              <a:rPr b="1" lang="en-US"/>
              <a:t>di marketing </a:t>
            </a:r>
            <a:endParaRPr b="1"/>
          </a:p>
        </p:txBody>
      </p:sp>
      <p:sp>
        <p:nvSpPr>
          <p:cNvPr id="68" name="Google Shape;68;g39cc32ea9d9_0_392"/>
          <p:cNvSpPr/>
          <p:nvPr/>
        </p:nvSpPr>
        <p:spPr>
          <a:xfrm>
            <a:off x="0" y="5922937"/>
            <a:ext cx="9034500" cy="9543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69" name="Google Shape;69;g39cc32ea9d9_0_392"/>
          <p:cNvPicPr preferRelativeResize="0"/>
          <p:nvPr>
            <p:ph idx="4294967295" type="body"/>
          </p:nvPr>
        </p:nvPicPr>
        <p:blipFill rotWithShape="1">
          <a:blip r:embed="rId3">
            <a:alphaModFix/>
          </a:blip>
          <a:srcRect b="0" l="0" r="0" t="0"/>
          <a:stretch/>
        </p:blipFill>
        <p:spPr>
          <a:xfrm>
            <a:off x="156675" y="6097265"/>
            <a:ext cx="1105200" cy="605700"/>
          </a:xfrm>
          <a:prstGeom prst="rect">
            <a:avLst/>
          </a:prstGeom>
          <a:noFill/>
          <a:ln>
            <a:noFill/>
          </a:ln>
        </p:spPr>
      </p:pic>
      <p:sp>
        <p:nvSpPr>
          <p:cNvPr id="70" name="Google Shape;70;g39cc32ea9d9_0_392"/>
          <p:cNvSpPr txBox="1"/>
          <p:nvPr/>
        </p:nvSpPr>
        <p:spPr>
          <a:xfrm>
            <a:off x="634903" y="4632493"/>
            <a:ext cx="776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Helvetica Neue"/>
                <a:ea typeface="Helvetica Neue"/>
                <a:cs typeface="Helvetica Neue"/>
                <a:sym typeface="Helvetica Neue"/>
              </a:rPr>
              <a:t>Prof. Silvio Cardinali</a:t>
            </a:r>
            <a:endParaRPr sz="1800">
              <a:solidFill>
                <a:srgbClr val="000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nvSpPr>
        <p:spPr>
          <a:xfrm>
            <a:off x="1219200" y="2794000"/>
            <a:ext cx="6388100" cy="1570037"/>
          </a:xfrm>
          <a:prstGeom prst="rect">
            <a:avLst/>
          </a:prstGeom>
          <a:noFill/>
          <a:ln>
            <a:noFill/>
          </a:ln>
        </p:spPr>
        <p:txBody>
          <a:bodyPr anchorCtr="0" anchor="t" bIns="45700" lIns="91425" spcFirstLastPara="1" rIns="91425" wrap="square" tIns="45700">
            <a:spAutoFit/>
          </a:bodyPr>
          <a:lstStyle/>
          <a:p>
            <a:pPr indent="-338137" lvl="0" marL="338137" marR="0" rtl="0" algn="ctr">
              <a:lnSpc>
                <a:spcPct val="100000"/>
              </a:lnSpc>
              <a:spcBef>
                <a:spcPts val="0"/>
              </a:spcBef>
              <a:spcAft>
                <a:spcPts val="0"/>
              </a:spcAft>
              <a:buClr>
                <a:srgbClr val="D26632"/>
              </a:buClr>
              <a:buSzPts val="3200"/>
              <a:buFont typeface="Arial"/>
              <a:buNone/>
            </a:pPr>
            <a:r>
              <a:rPr b="1" i="0" lang="en-US" sz="3200" u="none">
                <a:solidFill>
                  <a:srgbClr val="D26632"/>
                </a:solidFill>
                <a:latin typeface="Arial"/>
                <a:ea typeface="Arial"/>
                <a:cs typeface="Arial"/>
                <a:sym typeface="Arial"/>
              </a:rPr>
              <a:t>Quali possono essere gli obiettivi della comunicazione di Marketing?</a:t>
            </a:r>
            <a:endParaRPr/>
          </a:p>
        </p:txBody>
      </p:sp>
      <p:sp>
        <p:nvSpPr>
          <p:cNvPr id="143" name="Google Shape;143;p11"/>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44" name="Google Shape;144;p11"/>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45" name="Google Shape;145;p11"/>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nvSpPr>
        <p:spPr>
          <a:xfrm>
            <a:off x="439737" y="1938337"/>
            <a:ext cx="8429625" cy="3910012"/>
          </a:xfrm>
          <a:prstGeom prst="rect">
            <a:avLst/>
          </a:prstGeom>
          <a:noFill/>
          <a:ln>
            <a:noFill/>
          </a:ln>
        </p:spPr>
        <p:txBody>
          <a:bodyPr anchorCtr="0" anchor="t" bIns="45700" lIns="91425" spcFirstLastPara="1" rIns="91425" wrap="square" tIns="45700">
            <a:spAutoFit/>
          </a:bodyPr>
          <a:lstStyle/>
          <a:p>
            <a:pPr indent="-338137" lvl="0" marL="338137"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Gli obiettivi della comunicazione</a:t>
            </a:r>
            <a:endParaRPr/>
          </a:p>
          <a:p>
            <a:pPr indent="-338137" lvl="0" marL="338137" marR="0" rtl="0" algn="l">
              <a:lnSpc>
                <a:spcPct val="100000"/>
              </a:lnSpc>
              <a:spcBef>
                <a:spcPts val="0"/>
              </a:spcBef>
              <a:spcAft>
                <a:spcPts val="0"/>
              </a:spcAft>
              <a:buClr>
                <a:schemeClr val="dk1"/>
              </a:buClr>
              <a:buSzPts val="3500"/>
              <a:buFont typeface="Calibri"/>
              <a:buNone/>
            </a:pPr>
            <a:r>
              <a:t/>
            </a:r>
            <a:endParaRPr b="0" i="0" sz="35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3500"/>
              <a:buFont typeface="Calibri"/>
              <a:buAutoNum type="arabicPeriod"/>
            </a:pPr>
            <a:r>
              <a:rPr b="0" i="1" lang="en-US" sz="3500" u="none">
                <a:solidFill>
                  <a:schemeClr val="dk1"/>
                </a:solidFill>
                <a:latin typeface="Arial"/>
                <a:ea typeface="Arial"/>
                <a:cs typeface="Arial"/>
                <a:sym typeface="Arial"/>
              </a:rPr>
              <a:t>Risposta non comportamentale</a:t>
            </a:r>
            <a:endParaRPr b="0" i="0" sz="35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Il riconoscimento  e la notorietà</a:t>
            </a:r>
            <a:endParaRPr/>
          </a:p>
          <a:p>
            <a:pPr indent="-338137" lvl="0" marL="338137" marR="0" rtl="0" algn="l">
              <a:lnSpc>
                <a:spcPct val="130000"/>
              </a:lnSpc>
              <a:spcBef>
                <a:spcPts val="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Emozionale ed estetica</a:t>
            </a:r>
            <a:endParaRPr/>
          </a:p>
          <a:p>
            <a:pPr indent="-338137" lvl="0" marL="338137" marR="0" rtl="0" algn="l">
              <a:lnSpc>
                <a:spcPct val="130000"/>
              </a:lnSpc>
              <a:spcBef>
                <a:spcPts val="0"/>
              </a:spcBef>
              <a:spcAft>
                <a:spcPts val="0"/>
              </a:spcAft>
              <a:buClr>
                <a:schemeClr val="dk1"/>
              </a:buClr>
              <a:buSzPts val="3500"/>
              <a:buFont typeface="Arial"/>
              <a:buChar char="•"/>
            </a:pPr>
            <a:r>
              <a:rPr b="0" i="0" lang="en-US" sz="3500" u="none">
                <a:solidFill>
                  <a:schemeClr val="dk1"/>
                </a:solidFill>
                <a:latin typeface="Arial"/>
                <a:ea typeface="Arial"/>
                <a:cs typeface="Arial"/>
                <a:sym typeface="Arial"/>
              </a:rPr>
              <a:t>Ideale</a:t>
            </a:r>
            <a:endParaRPr/>
          </a:p>
        </p:txBody>
      </p:sp>
      <p:sp>
        <p:nvSpPr>
          <p:cNvPr id="152" name="Google Shape;152;p12"/>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53" name="Google Shape;153;p12"/>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54" name="Google Shape;154;p12"/>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500"/>
                                        <p:tgtEl>
                                          <p:spTgt spid="15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500"/>
                                        <p:tgtEl>
                                          <p:spTgt spid="15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500"/>
                                        <p:tgtEl>
                                          <p:spTgt spid="15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5" st="5"/>
                                            </p:txEl>
                                          </p:spTgt>
                                        </p:tgtEl>
                                        <p:attrNameLst>
                                          <p:attrName>style.visibility</p:attrName>
                                        </p:attrNameLst>
                                      </p:cBhvr>
                                      <p:to>
                                        <p:strVal val="visible"/>
                                      </p:to>
                                    </p:set>
                                    <p:animEffect filter="fade" transition="in">
                                      <p:cBhvr>
                                        <p:cTn dur="500"/>
                                        <p:tgtEl>
                                          <p:spTgt spid="15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nvSpPr>
        <p:spPr>
          <a:xfrm>
            <a:off x="996162" y="1016788"/>
            <a:ext cx="7043700" cy="361800"/>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Clr>
                <a:srgbClr val="292929"/>
              </a:buClr>
              <a:buSzPts val="2500"/>
              <a:buFont typeface="Arimo"/>
              <a:buNone/>
            </a:pPr>
            <a:r>
              <a:rPr b="1" i="1" lang="en-US" sz="2500" u="none">
                <a:solidFill>
                  <a:srgbClr val="292929"/>
                </a:solidFill>
                <a:latin typeface="Arimo"/>
                <a:ea typeface="Arimo"/>
                <a:cs typeface="Arimo"/>
                <a:sym typeface="Arimo"/>
              </a:rPr>
              <a:t>Brand Awareness</a:t>
            </a:r>
            <a:endParaRPr/>
          </a:p>
        </p:txBody>
      </p:sp>
      <p:pic>
        <p:nvPicPr>
          <p:cNvPr id="160" name="Google Shape;160;p13"/>
          <p:cNvPicPr preferRelativeResize="0"/>
          <p:nvPr/>
        </p:nvPicPr>
        <p:blipFill rotWithShape="1">
          <a:blip r:embed="rId3">
            <a:alphaModFix/>
          </a:blip>
          <a:srcRect b="0" l="3738" r="0" t="0"/>
          <a:stretch/>
        </p:blipFill>
        <p:spPr>
          <a:xfrm>
            <a:off x="412738" y="1417300"/>
            <a:ext cx="8208962" cy="4624387"/>
          </a:xfrm>
          <a:prstGeom prst="rect">
            <a:avLst/>
          </a:prstGeom>
          <a:noFill/>
          <a:ln>
            <a:noFill/>
          </a:ln>
        </p:spPr>
      </p:pic>
      <p:sp>
        <p:nvSpPr>
          <p:cNvPr id="161" name="Google Shape;161;p13"/>
          <p:cNvSpPr txBox="1"/>
          <p:nvPr/>
        </p:nvSpPr>
        <p:spPr>
          <a:xfrm>
            <a:off x="7291387" y="3722687"/>
            <a:ext cx="1316037" cy="334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rPr b="0" i="0" lang="en-US" sz="1500" u="none">
                <a:solidFill>
                  <a:schemeClr val="dk1"/>
                </a:solidFill>
                <a:latin typeface="Arial"/>
                <a:ea typeface="Arial"/>
                <a:cs typeface="Arial"/>
                <a:sym typeface="Arial"/>
              </a:rPr>
              <a:t>Aided Recall</a:t>
            </a:r>
            <a:endParaRPr/>
          </a:p>
        </p:txBody>
      </p:sp>
      <p:sp>
        <p:nvSpPr>
          <p:cNvPr id="162" name="Google Shape;162;p13"/>
          <p:cNvSpPr txBox="1"/>
          <p:nvPr/>
        </p:nvSpPr>
        <p:spPr>
          <a:xfrm>
            <a:off x="6792912" y="2798762"/>
            <a:ext cx="1552575" cy="333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rPr b="0" i="0" lang="en-US" sz="1500" u="none">
                <a:solidFill>
                  <a:schemeClr val="dk1"/>
                </a:solidFill>
                <a:latin typeface="Arial"/>
                <a:ea typeface="Arial"/>
                <a:cs typeface="Arial"/>
                <a:sym typeface="Arial"/>
              </a:rPr>
              <a:t>Unaided Recall</a:t>
            </a:r>
            <a:endParaRPr/>
          </a:p>
        </p:txBody>
      </p:sp>
      <p:cxnSp>
        <p:nvCxnSpPr>
          <p:cNvPr id="163" name="Google Shape;163;p13"/>
          <p:cNvCxnSpPr/>
          <p:nvPr/>
        </p:nvCxnSpPr>
        <p:spPr>
          <a:xfrm flipH="1" rot="10800000">
            <a:off x="6083300" y="3937000"/>
            <a:ext cx="1065212" cy="330200"/>
          </a:xfrm>
          <a:prstGeom prst="straightConnector1">
            <a:avLst/>
          </a:prstGeom>
          <a:noFill/>
          <a:ln cap="flat" cmpd="sng" w="9525">
            <a:solidFill>
              <a:schemeClr val="dk2"/>
            </a:solidFill>
            <a:prstDash val="solid"/>
            <a:miter lim="800000"/>
            <a:headEnd len="med" w="med" type="none"/>
            <a:tailEnd len="med" w="med" type="stealth"/>
          </a:ln>
        </p:spPr>
      </p:cxnSp>
      <p:cxnSp>
        <p:nvCxnSpPr>
          <p:cNvPr id="164" name="Google Shape;164;p13"/>
          <p:cNvCxnSpPr/>
          <p:nvPr/>
        </p:nvCxnSpPr>
        <p:spPr>
          <a:xfrm flipH="1" rot="10800000">
            <a:off x="5656262" y="3082925"/>
            <a:ext cx="1066800" cy="330200"/>
          </a:xfrm>
          <a:prstGeom prst="straightConnector1">
            <a:avLst/>
          </a:prstGeom>
          <a:noFill/>
          <a:ln cap="flat" cmpd="sng" w="9525">
            <a:solidFill>
              <a:schemeClr val="dk2"/>
            </a:solidFill>
            <a:prstDash val="solid"/>
            <a:miter lim="800000"/>
            <a:headEnd len="med" w="med" type="none"/>
            <a:tailEnd len="med" w="med" type="stealth"/>
          </a:ln>
        </p:spPr>
      </p:cxnSp>
      <p:sp>
        <p:nvSpPr>
          <p:cNvPr id="165" name="Google Shape;165;p13"/>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66" name="Google Shape;166;p13"/>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67" name="Google Shape;167;p13"/>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nvSpPr>
        <p:spPr>
          <a:xfrm>
            <a:off x="559588" y="1045512"/>
            <a:ext cx="7827900" cy="4797900"/>
          </a:xfrm>
          <a:prstGeom prst="rect">
            <a:avLst/>
          </a:prstGeom>
          <a:noFill/>
          <a:ln>
            <a:noFill/>
          </a:ln>
        </p:spPr>
        <p:txBody>
          <a:bodyPr anchorCtr="0" anchor="t" bIns="45700" lIns="91425" spcFirstLastPara="1" rIns="91425" wrap="square" tIns="45700">
            <a:spAutoFit/>
          </a:bodyPr>
          <a:lstStyle/>
          <a:p>
            <a:pPr indent="-338137" lvl="0" marL="338137" marR="0" rtl="0" algn="l">
              <a:lnSpc>
                <a:spcPct val="10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Gli obiettivi della comunicazione</a:t>
            </a:r>
            <a:endParaRPr/>
          </a:p>
          <a:p>
            <a:pPr indent="-338137" lvl="0" marL="338137" marR="0" rtl="0" algn="l">
              <a:lnSpc>
                <a:spcPct val="100000"/>
              </a:lnSpc>
              <a:spcBef>
                <a:spcPts val="0"/>
              </a:spcBef>
              <a:spcAft>
                <a:spcPts val="0"/>
              </a:spcAft>
              <a:buClr>
                <a:schemeClr val="dk1"/>
              </a:buClr>
              <a:buSzPts val="3100"/>
              <a:buFont typeface="Calibri"/>
              <a:buNone/>
            </a:pPr>
            <a:r>
              <a:t/>
            </a:r>
            <a:endParaRPr b="0" i="0" sz="13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2700"/>
              <a:buFont typeface="Calibri"/>
              <a:buAutoNum type="arabicPeriod" startAt="2"/>
            </a:pPr>
            <a:r>
              <a:rPr b="0" i="1" lang="en-US" sz="2700" u="none">
                <a:solidFill>
                  <a:schemeClr val="dk1"/>
                </a:solidFill>
                <a:latin typeface="Arial"/>
                <a:ea typeface="Arial"/>
                <a:cs typeface="Arial"/>
                <a:sym typeface="Arial"/>
              </a:rPr>
              <a:t>Risposta comportamentale</a:t>
            </a:r>
            <a:endParaRPr b="0" i="0" sz="27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Acquisto </a:t>
            </a:r>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Adesione ad iniziative promozionali</a:t>
            </a:r>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Utilizzo e consumo</a:t>
            </a:r>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Raccolta di informazioni</a:t>
            </a:r>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Attivazione del passaparola</a:t>
            </a:r>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Partecipazione ad eventi</a:t>
            </a:r>
            <a:endParaRPr/>
          </a:p>
          <a:p>
            <a:pPr indent="-338137" lvl="0" marL="338137" marR="0" rtl="0" algn="l">
              <a:lnSpc>
                <a:spcPct val="130000"/>
              </a:lnSpc>
              <a:spcBef>
                <a:spcPts val="0"/>
              </a:spcBef>
              <a:spcAft>
                <a:spcPts val="0"/>
              </a:spcAft>
              <a:buClr>
                <a:schemeClr val="dk1"/>
              </a:buClr>
              <a:buSzPts val="2700"/>
              <a:buFont typeface="Arial"/>
              <a:buChar char="•"/>
            </a:pPr>
            <a:r>
              <a:rPr b="0" i="1" lang="en-US" sz="2700" u="none">
                <a:solidFill>
                  <a:schemeClr val="dk1"/>
                </a:solidFill>
                <a:latin typeface="Arial"/>
                <a:ea typeface="Arial"/>
                <a:cs typeface="Arial"/>
                <a:sym typeface="Arial"/>
              </a:rPr>
              <a:t>Reclami</a:t>
            </a:r>
            <a:endParaRPr/>
          </a:p>
        </p:txBody>
      </p:sp>
      <p:sp>
        <p:nvSpPr>
          <p:cNvPr id="174" name="Google Shape;174;p14"/>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75" name="Google Shape;175;p14"/>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76" name="Google Shape;176;p14"/>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500"/>
                                        <p:tgtEl>
                                          <p:spTgt spid="17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500"/>
                                        <p:tgtEl>
                                          <p:spTgt spid="17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Effect filter="fade" transition="in">
                                      <p:cBhvr>
                                        <p:cTn dur="500"/>
                                        <p:tgtEl>
                                          <p:spTgt spid="17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animEffect filter="fade" transition="in">
                                      <p:cBhvr>
                                        <p:cTn dur="500"/>
                                        <p:tgtEl>
                                          <p:spTgt spid="173">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7" st="7"/>
                                            </p:txEl>
                                          </p:spTgt>
                                        </p:tgtEl>
                                        <p:attrNameLst>
                                          <p:attrName>style.visibility</p:attrName>
                                        </p:attrNameLst>
                                      </p:cBhvr>
                                      <p:to>
                                        <p:strVal val="visible"/>
                                      </p:to>
                                    </p:set>
                                    <p:animEffect filter="fade" transition="in">
                                      <p:cBhvr>
                                        <p:cTn dur="500"/>
                                        <p:tgtEl>
                                          <p:spTgt spid="173">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8" st="8"/>
                                            </p:txEl>
                                          </p:spTgt>
                                        </p:tgtEl>
                                        <p:attrNameLst>
                                          <p:attrName>style.visibility</p:attrName>
                                        </p:attrNameLst>
                                      </p:cBhvr>
                                      <p:to>
                                        <p:strVal val="visible"/>
                                      </p:to>
                                    </p:set>
                                    <p:animEffect filter="fade" transition="in">
                                      <p:cBhvr>
                                        <p:cTn dur="500"/>
                                        <p:tgtEl>
                                          <p:spTgt spid="173">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xEl>
                                              <p:pRg end="9" st="9"/>
                                            </p:txEl>
                                          </p:spTgt>
                                        </p:tgtEl>
                                        <p:attrNameLst>
                                          <p:attrName>style.visibility</p:attrName>
                                        </p:attrNameLst>
                                      </p:cBhvr>
                                      <p:to>
                                        <p:strVal val="visible"/>
                                      </p:to>
                                    </p:set>
                                    <p:animEffect filter="fade" transition="in">
                                      <p:cBhvr>
                                        <p:cTn dur="500"/>
                                        <p:tgtEl>
                                          <p:spTgt spid="173">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nvSpPr>
        <p:spPr>
          <a:xfrm>
            <a:off x="275425" y="1093037"/>
            <a:ext cx="8396400" cy="4613100"/>
          </a:xfrm>
          <a:prstGeom prst="rect">
            <a:avLst/>
          </a:prstGeom>
          <a:noFill/>
          <a:ln>
            <a:noFill/>
          </a:ln>
        </p:spPr>
        <p:txBody>
          <a:bodyPr anchorCtr="0" anchor="t" bIns="45700" lIns="91425" spcFirstLastPara="1" rIns="91425" wrap="square" tIns="45700">
            <a:spAutoFit/>
          </a:bodyPr>
          <a:lstStyle/>
          <a:p>
            <a:pPr indent="-338137" lvl="0" marL="338137" marR="0" rtl="0" algn="l">
              <a:lnSpc>
                <a:spcPct val="10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Gli obiettivi della comunicazione</a:t>
            </a:r>
            <a:endParaRPr/>
          </a:p>
          <a:p>
            <a:pPr indent="-338137" lvl="0" marL="338137" marR="0" rtl="0" algn="l">
              <a:lnSpc>
                <a:spcPct val="100000"/>
              </a:lnSpc>
              <a:spcBef>
                <a:spcPts val="0"/>
              </a:spcBef>
              <a:spcAft>
                <a:spcPts val="0"/>
              </a:spcAft>
              <a:buClr>
                <a:schemeClr val="dk1"/>
              </a:buClr>
              <a:buSzPts val="3100"/>
              <a:buFont typeface="Calibri"/>
              <a:buNone/>
            </a:pPr>
            <a:r>
              <a:t/>
            </a:r>
            <a:endParaRPr b="0" i="0" sz="31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3100"/>
              <a:buFont typeface="Calibri"/>
              <a:buAutoNum type="arabicPeriod" startAt="3"/>
            </a:pPr>
            <a:r>
              <a:rPr b="0" i="1" lang="en-US" sz="3100" u="none">
                <a:solidFill>
                  <a:schemeClr val="dk1"/>
                </a:solidFill>
                <a:latin typeface="Arial"/>
                <a:ea typeface="Arial"/>
                <a:cs typeface="Arial"/>
                <a:sym typeface="Arial"/>
              </a:rPr>
              <a:t>Risposta valutativa </a:t>
            </a:r>
            <a:endParaRPr b="0" i="0" sz="3100" u="none">
              <a:solidFill>
                <a:schemeClr val="dk1"/>
              </a:solidFill>
              <a:latin typeface="Arial"/>
              <a:ea typeface="Arial"/>
              <a:cs typeface="Arial"/>
              <a:sym typeface="Arial"/>
            </a:endParaRPr>
          </a:p>
          <a:p>
            <a:pPr indent="-192086" lvl="0" marL="338137" marR="0" rtl="0" algn="l">
              <a:lnSpc>
                <a:spcPct val="130000"/>
              </a:lnSpc>
              <a:spcBef>
                <a:spcPts val="0"/>
              </a:spcBef>
              <a:spcAft>
                <a:spcPts val="0"/>
              </a:spcAft>
              <a:buClr>
                <a:schemeClr val="dk1"/>
              </a:buClr>
              <a:buSzPts val="2300"/>
              <a:buFont typeface="Calibri"/>
              <a:buNone/>
            </a:pPr>
            <a:r>
              <a:t/>
            </a:r>
            <a:endParaRPr b="0" i="1" sz="23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La </a:t>
            </a:r>
            <a:r>
              <a:rPr b="0" i="0" lang="en-US" sz="2300" u="sng">
                <a:solidFill>
                  <a:schemeClr val="dk1"/>
                </a:solidFill>
                <a:latin typeface="Arial"/>
                <a:ea typeface="Arial"/>
                <a:cs typeface="Arial"/>
                <a:sym typeface="Arial"/>
              </a:rPr>
              <a:t>valutazione</a:t>
            </a:r>
            <a:r>
              <a:rPr b="0" i="0" lang="en-US" sz="2300" u="none">
                <a:solidFill>
                  <a:schemeClr val="dk1"/>
                </a:solidFill>
                <a:latin typeface="Arial"/>
                <a:ea typeface="Arial"/>
                <a:cs typeface="Arial"/>
                <a:sym typeface="Arial"/>
              </a:rPr>
              <a:t> è una conseguenza della combinazione di risposte comportamentali e non comportamentali</a:t>
            </a:r>
            <a:endParaRPr/>
          </a:p>
          <a:p>
            <a:pPr indent="-338137" lvl="0" marL="338137" marR="0" rtl="0" algn="l">
              <a:lnSpc>
                <a:spcPct val="130000"/>
              </a:lnSpc>
              <a:spcBef>
                <a:spcPts val="0"/>
              </a:spcBef>
              <a:spcAft>
                <a:spcPts val="0"/>
              </a:spcAft>
              <a:buClr>
                <a:schemeClr val="dk1"/>
              </a:buClr>
              <a:buSzPts val="2300"/>
              <a:buFont typeface="Arial"/>
              <a:buNone/>
            </a:pPr>
            <a:r>
              <a:rPr b="0" i="1" lang="en-US" sz="2300" u="none">
                <a:solidFill>
                  <a:schemeClr val="dk1"/>
                </a:solidFill>
                <a:latin typeface="Arial"/>
                <a:ea typeface="Arial"/>
                <a:cs typeface="Arial"/>
                <a:sym typeface="Arial"/>
              </a:rPr>
              <a:t>La risposta valutativa può essere identificata da un determinato ATTEGGIAMENTO.</a:t>
            </a:r>
            <a:endParaRPr/>
          </a:p>
          <a:p>
            <a:pPr indent="-338137" lvl="0" marL="338137" marR="0" rtl="0" algn="l">
              <a:lnSpc>
                <a:spcPct val="130000"/>
              </a:lnSpc>
              <a:spcBef>
                <a:spcPts val="0"/>
              </a:spcBef>
              <a:spcAft>
                <a:spcPts val="0"/>
              </a:spcAft>
              <a:buClr>
                <a:schemeClr val="dk1"/>
              </a:buClr>
              <a:buSzPts val="2300"/>
              <a:buFont typeface="Arial"/>
              <a:buNone/>
            </a:pPr>
            <a:r>
              <a:rPr b="0" i="1" lang="en-US" sz="2300" u="none">
                <a:solidFill>
                  <a:schemeClr val="dk1"/>
                </a:solidFill>
                <a:latin typeface="Arial"/>
                <a:ea typeface="Arial"/>
                <a:cs typeface="Arial"/>
                <a:sym typeface="Arial"/>
              </a:rPr>
              <a:t>L’atteggiamento è il risultato di un processo di </a:t>
            </a:r>
            <a:r>
              <a:rPr b="0" i="1" lang="en-US" sz="2300" u="sng">
                <a:solidFill>
                  <a:schemeClr val="dk1"/>
                </a:solidFill>
                <a:latin typeface="Arial"/>
                <a:ea typeface="Arial"/>
                <a:cs typeface="Arial"/>
                <a:sym typeface="Arial"/>
              </a:rPr>
              <a:t>apprendimento</a:t>
            </a:r>
            <a:r>
              <a:rPr b="0" i="1" lang="en-US" sz="23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1" sz="2300" u="none">
              <a:solidFill>
                <a:schemeClr val="dk1"/>
              </a:solidFill>
              <a:latin typeface="Arial"/>
              <a:ea typeface="Arial"/>
              <a:cs typeface="Arial"/>
              <a:sym typeface="Arial"/>
            </a:endParaRPr>
          </a:p>
        </p:txBody>
      </p:sp>
      <p:sp>
        <p:nvSpPr>
          <p:cNvPr id="183" name="Google Shape;183;p15"/>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84" name="Google Shape;184;p15"/>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85" name="Google Shape;185;p15"/>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500"/>
                                        <p:tgtEl>
                                          <p:spTgt spid="18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500"/>
                                        <p:tgtEl>
                                          <p:spTgt spid="18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500"/>
                                        <p:tgtEl>
                                          <p:spTgt spid="18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500"/>
                                        <p:tgtEl>
                                          <p:spTgt spid="18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Effect filter="fade" transition="in">
                                      <p:cBhvr>
                                        <p:cTn dur="500"/>
                                        <p:tgtEl>
                                          <p:spTgt spid="18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Effect filter="fade" transition="in">
                                      <p:cBhvr>
                                        <p:cTn dur="500"/>
                                        <p:tgtEl>
                                          <p:spTgt spid="18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7" st="7"/>
                                            </p:txEl>
                                          </p:spTgt>
                                        </p:tgtEl>
                                        <p:attrNameLst>
                                          <p:attrName>style.visibility</p:attrName>
                                        </p:attrNameLst>
                                      </p:cBhvr>
                                      <p:to>
                                        <p:strVal val="visible"/>
                                      </p:to>
                                    </p:set>
                                    <p:animEffect filter="fade" transition="in">
                                      <p:cBhvr>
                                        <p:cTn dur="500"/>
                                        <p:tgtEl>
                                          <p:spTgt spid="18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nvSpPr>
        <p:spPr>
          <a:xfrm>
            <a:off x="295275" y="1566862"/>
            <a:ext cx="8396287" cy="3257550"/>
          </a:xfrm>
          <a:prstGeom prst="rect">
            <a:avLst/>
          </a:prstGeom>
          <a:noFill/>
          <a:ln>
            <a:noFill/>
          </a:ln>
        </p:spPr>
        <p:txBody>
          <a:bodyPr anchorCtr="0" anchor="t" bIns="45700" lIns="91425" spcFirstLastPara="1" rIns="91425" wrap="square" tIns="45700">
            <a:spAutoFit/>
          </a:bodyPr>
          <a:lstStyle/>
          <a:p>
            <a:pPr indent="-338137" lvl="0" marL="338137" marR="0" rtl="0" algn="l">
              <a:lnSpc>
                <a:spcPct val="10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Gli obiettivi della comunicazione</a:t>
            </a:r>
            <a:endParaRPr/>
          </a:p>
          <a:p>
            <a:pPr indent="-338137" lvl="0" marL="338137" marR="0" rtl="0" algn="l">
              <a:lnSpc>
                <a:spcPct val="100000"/>
              </a:lnSpc>
              <a:spcBef>
                <a:spcPts val="0"/>
              </a:spcBef>
              <a:spcAft>
                <a:spcPts val="0"/>
              </a:spcAft>
              <a:buClr>
                <a:schemeClr val="dk1"/>
              </a:buClr>
              <a:buSzPts val="3100"/>
              <a:buFont typeface="Calibri"/>
              <a:buNone/>
            </a:pPr>
            <a:r>
              <a:t/>
            </a:r>
            <a:endParaRPr b="0" i="0" sz="31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2300"/>
              <a:buFont typeface="Arial"/>
              <a:buNone/>
            </a:pPr>
            <a:r>
              <a:rPr b="0" i="1" lang="en-US" sz="2300" u="none">
                <a:solidFill>
                  <a:schemeClr val="dk1"/>
                </a:solidFill>
                <a:latin typeface="Arial"/>
                <a:ea typeface="Arial"/>
                <a:cs typeface="Arial"/>
                <a:sym typeface="Arial"/>
              </a:rPr>
              <a:t>Atteggiamento (ATTITUDE)</a:t>
            </a:r>
            <a:endParaRPr/>
          </a:p>
          <a:p>
            <a:pPr indent="-338137" lvl="0" marL="338137" marR="0" rtl="0" algn="l">
              <a:lnSpc>
                <a:spcPct val="130000"/>
              </a:lnSpc>
              <a:spcBef>
                <a:spcPts val="0"/>
              </a:spcBef>
              <a:spcAft>
                <a:spcPts val="0"/>
              </a:spcAft>
              <a:buClr>
                <a:schemeClr val="dk1"/>
              </a:buClr>
              <a:buSzPts val="2300"/>
              <a:buFont typeface="Calibri"/>
              <a:buNone/>
            </a:pPr>
            <a:r>
              <a:t/>
            </a:r>
            <a:endParaRPr b="0" i="1" sz="23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2300"/>
              <a:buFont typeface="Arial"/>
              <a:buNone/>
            </a:pPr>
            <a:r>
              <a:rPr b="0" i="1" lang="en-US" sz="2300" u="none">
                <a:solidFill>
                  <a:schemeClr val="dk1"/>
                </a:solidFill>
                <a:latin typeface="Arial"/>
                <a:ea typeface="Arial"/>
                <a:cs typeface="Arial"/>
                <a:sym typeface="Arial"/>
              </a:rPr>
              <a:t>È uno stato mentale che descrive una valutazione relativamente stabile di un soggetto riguardo ad un brand, prodotti, imprese, idee.</a:t>
            </a:r>
            <a:endParaRPr/>
          </a:p>
        </p:txBody>
      </p:sp>
      <p:sp>
        <p:nvSpPr>
          <p:cNvPr id="192" name="Google Shape;192;p16"/>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93" name="Google Shape;193;p16"/>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94" name="Google Shape;194;p16"/>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500"/>
                                        <p:tgtEl>
                                          <p:spTgt spid="1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500"/>
                                        <p:tgtEl>
                                          <p:spTgt spid="19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500"/>
                                        <p:tgtEl>
                                          <p:spTgt spid="19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id="201" name="Google Shape;201;p17"/>
          <p:cNvPicPr preferRelativeResize="0"/>
          <p:nvPr/>
        </p:nvPicPr>
        <p:blipFill rotWithShape="1">
          <a:blip r:embed="rId3">
            <a:alphaModFix/>
          </a:blip>
          <a:srcRect b="9571" l="0" r="0" t="10163"/>
          <a:stretch/>
        </p:blipFill>
        <p:spPr>
          <a:xfrm>
            <a:off x="-117500" y="1093250"/>
            <a:ext cx="9182100" cy="5527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2435225" y="311150"/>
            <a:ext cx="8131175" cy="11461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F0926"/>
              </a:buClr>
              <a:buSzPts val="2000"/>
              <a:buFont typeface="Arial"/>
              <a:buNone/>
            </a:pPr>
            <a:r>
              <a:rPr b="1" i="0" lang="en-US" sz="2000" u="none">
                <a:solidFill>
                  <a:srgbClr val="9F0926"/>
                </a:solidFill>
                <a:latin typeface="Arial"/>
                <a:ea typeface="Arial"/>
                <a:cs typeface="Arial"/>
                <a:sym typeface="Arial"/>
              </a:rPr>
              <a:t>Assumptions of the Model</a:t>
            </a:r>
            <a:endParaRPr/>
          </a:p>
        </p:txBody>
      </p:sp>
      <p:sp>
        <p:nvSpPr>
          <p:cNvPr id="207" name="Google Shape;207;p18"/>
          <p:cNvSpPr txBox="1"/>
          <p:nvPr>
            <p:ph idx="1" type="body"/>
          </p:nvPr>
        </p:nvSpPr>
        <p:spPr>
          <a:xfrm>
            <a:off x="452437" y="1604962"/>
            <a:ext cx="8129587" cy="45386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Human behavior is under the voluntary control of the individual</a:t>
            </a:r>
            <a:endParaRPr/>
          </a:p>
          <a:p>
            <a:pPr indent="-342900" lvl="0" marL="342900" rtl="0" algn="l">
              <a:lnSpc>
                <a:spcPct val="8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People think about the consequences and implications of their actions behavior the decide whether or not to do something.</a:t>
            </a:r>
            <a:endParaRPr/>
          </a:p>
          <a:p>
            <a:pPr indent="-342900" lvl="0" marL="342900" rtl="0" algn="l">
              <a:lnSpc>
                <a:spcPct val="8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Therefore, intention must be highly correlated with behavior.</a:t>
            </a:r>
            <a:endParaRPr/>
          </a:p>
          <a:p>
            <a:pPr indent="-285750" lvl="1" marL="742950" rtl="0" algn="l">
              <a:lnSpc>
                <a:spcPct val="80000"/>
              </a:lnSpc>
              <a:spcBef>
                <a:spcPts val="460"/>
              </a:spcBef>
              <a:spcAft>
                <a:spcPts val="0"/>
              </a:spcAft>
              <a:buClr>
                <a:schemeClr val="dk1"/>
              </a:buClr>
              <a:buSzPts val="2300"/>
              <a:buFont typeface="Arial"/>
              <a:buChar char="–"/>
            </a:pPr>
            <a:r>
              <a:rPr b="0" i="0" lang="en-US" sz="2300" u="none">
                <a:solidFill>
                  <a:schemeClr val="dk1"/>
                </a:solidFill>
                <a:latin typeface="Calibri"/>
                <a:ea typeface="Calibri"/>
                <a:cs typeface="Calibri"/>
                <a:sym typeface="Calibri"/>
              </a:rPr>
              <a:t>Whether or not a person intends to perform a health behavior should correlate with whether or not they actually DO the behavior</a:t>
            </a:r>
            <a:endParaRPr/>
          </a:p>
        </p:txBody>
      </p:sp>
      <p:sp>
        <p:nvSpPr>
          <p:cNvPr id="208" name="Google Shape;208;p18"/>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09" name="Google Shape;209;p18"/>
          <p:cNvPicPr preferRelativeResize="0"/>
          <p:nvPr>
            <p:ph idx="1"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nvSpPr>
        <p:spPr>
          <a:xfrm>
            <a:off x="674687" y="450850"/>
            <a:ext cx="7826375" cy="5372100"/>
          </a:xfrm>
          <a:prstGeom prst="rect">
            <a:avLst/>
          </a:prstGeom>
          <a:noFill/>
          <a:ln>
            <a:noFill/>
          </a:ln>
        </p:spPr>
        <p:txBody>
          <a:bodyPr anchorCtr="0" anchor="t" bIns="45700" lIns="91425" spcFirstLastPara="1" rIns="91425" wrap="square" tIns="45700">
            <a:spAutoFit/>
          </a:bodyPr>
          <a:lstStyle/>
          <a:p>
            <a:pPr indent="-338137" lvl="0" marL="338137" marR="0" rtl="0" algn="r">
              <a:lnSpc>
                <a:spcPct val="100000"/>
              </a:lnSpc>
              <a:spcBef>
                <a:spcPts val="0"/>
              </a:spcBef>
              <a:spcAft>
                <a:spcPts val="0"/>
              </a:spcAft>
              <a:buClr>
                <a:srgbClr val="E60C0C"/>
              </a:buClr>
              <a:buSzPts val="2300"/>
              <a:buFont typeface="Verdana"/>
              <a:buNone/>
            </a:pPr>
            <a:r>
              <a:rPr b="0" i="0" lang="en-US" sz="2300" u="none">
                <a:solidFill>
                  <a:srgbClr val="E60C0C"/>
                </a:solidFill>
                <a:latin typeface="Verdana"/>
                <a:ea typeface="Verdana"/>
                <a:cs typeface="Verdana"/>
                <a:sym typeface="Verdana"/>
              </a:rPr>
              <a:t>Gli obiettivi della comunicazione</a:t>
            </a:r>
            <a:endParaRPr/>
          </a:p>
          <a:p>
            <a:pPr indent="-338137" lvl="0" marL="338137" marR="0" rtl="0" algn="l">
              <a:lnSpc>
                <a:spcPct val="100000"/>
              </a:lnSpc>
              <a:spcBef>
                <a:spcPts val="0"/>
              </a:spcBef>
              <a:spcAft>
                <a:spcPts val="0"/>
              </a:spcAft>
              <a:buClr>
                <a:schemeClr val="dk1"/>
              </a:buClr>
              <a:buSzPts val="3100"/>
              <a:buFont typeface="Calibri"/>
              <a:buNone/>
            </a:pPr>
            <a:r>
              <a:t/>
            </a:r>
            <a:endParaRPr b="0" i="0" sz="31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3100"/>
              <a:buFont typeface="Calibri"/>
              <a:buAutoNum type="arabicPeriod" startAt="3"/>
            </a:pPr>
            <a:r>
              <a:rPr b="0" i="1" lang="en-US" sz="3100" u="none">
                <a:solidFill>
                  <a:schemeClr val="dk1"/>
                </a:solidFill>
                <a:latin typeface="Arial"/>
                <a:ea typeface="Arial"/>
                <a:cs typeface="Arial"/>
                <a:sym typeface="Arial"/>
              </a:rPr>
              <a:t>Risposta valutativa </a:t>
            </a:r>
            <a:endParaRPr b="0" i="0" sz="3100" u="none">
              <a:solidFill>
                <a:schemeClr val="dk1"/>
              </a:solidFill>
              <a:latin typeface="Arial"/>
              <a:ea typeface="Arial"/>
              <a:cs typeface="Arial"/>
              <a:sym typeface="Arial"/>
            </a:endParaRPr>
          </a:p>
          <a:p>
            <a:pPr indent="-141286" lvl="0" marL="338137" marR="0" rtl="0" algn="l">
              <a:lnSpc>
                <a:spcPct val="130000"/>
              </a:lnSpc>
              <a:spcBef>
                <a:spcPts val="0"/>
              </a:spcBef>
              <a:spcAft>
                <a:spcPts val="0"/>
              </a:spcAft>
              <a:buClr>
                <a:schemeClr val="dk1"/>
              </a:buClr>
              <a:buSzPts val="3100"/>
              <a:buFont typeface="Calibri"/>
              <a:buNone/>
            </a:pPr>
            <a:r>
              <a:t/>
            </a:r>
            <a:endParaRPr b="0" i="1" sz="3100" u="none">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3100"/>
              <a:buFont typeface="Arial"/>
              <a:buNone/>
            </a:pPr>
            <a:r>
              <a:rPr b="0" i="0" lang="en-US" sz="3100" u="sng">
                <a:solidFill>
                  <a:schemeClr val="dk1"/>
                </a:solidFill>
                <a:latin typeface="Arial"/>
                <a:ea typeface="Arial"/>
                <a:cs typeface="Arial"/>
                <a:sym typeface="Arial"/>
              </a:rPr>
              <a:t>Modello FCB (Foote, Cole, Belding)</a:t>
            </a:r>
            <a:endParaRPr/>
          </a:p>
          <a:p>
            <a:pPr indent="-141286" lvl="0" marL="338137" marR="0" rtl="0" algn="l">
              <a:lnSpc>
                <a:spcPct val="130000"/>
              </a:lnSpc>
              <a:spcBef>
                <a:spcPts val="0"/>
              </a:spcBef>
              <a:spcAft>
                <a:spcPts val="0"/>
              </a:spcAft>
              <a:buClr>
                <a:schemeClr val="dk1"/>
              </a:buClr>
              <a:buSzPts val="3100"/>
              <a:buFont typeface="Calibri"/>
              <a:buNone/>
            </a:pPr>
            <a:r>
              <a:t/>
            </a:r>
            <a:endParaRPr b="0" i="0" sz="3100" u="sng">
              <a:solidFill>
                <a:schemeClr val="dk1"/>
              </a:solidFill>
              <a:latin typeface="Arial"/>
              <a:ea typeface="Arial"/>
              <a:cs typeface="Arial"/>
              <a:sym typeface="Arial"/>
            </a:endParaRPr>
          </a:p>
          <a:p>
            <a:pPr indent="-338137" lvl="0" marL="338137" marR="0" rtl="0" algn="l">
              <a:lnSpc>
                <a:spcPct val="130000"/>
              </a:lnSpc>
              <a:spcBef>
                <a:spcPts val="0"/>
              </a:spcBef>
              <a:spcAft>
                <a:spcPts val="0"/>
              </a:spcAft>
              <a:buClr>
                <a:schemeClr val="dk1"/>
              </a:buClr>
              <a:buSzPts val="3100"/>
              <a:buFont typeface="Arial"/>
              <a:buChar char="•"/>
            </a:pPr>
            <a:r>
              <a:rPr b="0" i="1" lang="en-US" sz="3100" u="none">
                <a:solidFill>
                  <a:schemeClr val="dk1"/>
                </a:solidFill>
                <a:latin typeface="Arial"/>
                <a:ea typeface="Arial"/>
                <a:cs typeface="Arial"/>
                <a:sym typeface="Arial"/>
              </a:rPr>
              <a:t>Due variabili </a:t>
            </a:r>
            <a:endParaRPr/>
          </a:p>
          <a:p>
            <a:pPr indent="-338137" lvl="0" marL="338137" marR="0" rtl="0" algn="l">
              <a:lnSpc>
                <a:spcPct val="130000"/>
              </a:lnSpc>
              <a:spcBef>
                <a:spcPts val="0"/>
              </a:spcBef>
              <a:spcAft>
                <a:spcPts val="0"/>
              </a:spcAft>
              <a:buClr>
                <a:schemeClr val="dk1"/>
              </a:buClr>
              <a:buSzPts val="3100"/>
              <a:buFont typeface="Arial"/>
              <a:buChar char="-"/>
            </a:pPr>
            <a:r>
              <a:rPr b="0" i="1" lang="en-US" sz="3100" u="none">
                <a:solidFill>
                  <a:schemeClr val="dk1"/>
                </a:solidFill>
                <a:latin typeface="Arial"/>
                <a:ea typeface="Arial"/>
                <a:cs typeface="Arial"/>
                <a:sym typeface="Arial"/>
              </a:rPr>
              <a:t>Coinvolgimento dell’acquisto</a:t>
            </a:r>
            <a:endParaRPr/>
          </a:p>
          <a:p>
            <a:pPr indent="-338137" lvl="0" marL="338137" marR="0" rtl="0" algn="l">
              <a:lnSpc>
                <a:spcPct val="130000"/>
              </a:lnSpc>
              <a:spcBef>
                <a:spcPts val="0"/>
              </a:spcBef>
              <a:spcAft>
                <a:spcPts val="0"/>
              </a:spcAft>
              <a:buClr>
                <a:schemeClr val="dk1"/>
              </a:buClr>
              <a:buSzPts val="3100"/>
              <a:buFont typeface="Arial"/>
              <a:buChar char="-"/>
            </a:pPr>
            <a:r>
              <a:rPr b="0" i="1" lang="en-US" sz="3100" u="none">
                <a:solidFill>
                  <a:schemeClr val="dk1"/>
                </a:solidFill>
                <a:latin typeface="Arial"/>
                <a:ea typeface="Arial"/>
                <a:cs typeface="Arial"/>
                <a:sym typeface="Arial"/>
              </a:rPr>
              <a:t>Razionalità/emotività nell’apprendimento</a:t>
            </a:r>
            <a:endParaRPr/>
          </a:p>
        </p:txBody>
      </p:sp>
      <p:sp>
        <p:nvSpPr>
          <p:cNvPr id="216" name="Google Shape;216;p19"/>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17" name="Google Shape;217;p19"/>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500"/>
                                        <p:tgtEl>
                                          <p:spTgt spid="2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500"/>
                                        <p:tgtEl>
                                          <p:spTgt spid="21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500"/>
                                        <p:tgtEl>
                                          <p:spTgt spid="21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500"/>
                                        <p:tgtEl>
                                          <p:spTgt spid="21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500"/>
                                        <p:tgtEl>
                                          <p:spTgt spid="21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500"/>
                                        <p:tgtEl>
                                          <p:spTgt spid="21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500"/>
                                        <p:tgtEl>
                                          <p:spTgt spid="2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0"/>
          <p:cNvPicPr preferRelativeResize="0"/>
          <p:nvPr/>
        </p:nvPicPr>
        <p:blipFill rotWithShape="1">
          <a:blip r:embed="rId3">
            <a:alphaModFix/>
          </a:blip>
          <a:srcRect b="0" l="0" r="0" t="0"/>
          <a:stretch/>
        </p:blipFill>
        <p:spPr>
          <a:xfrm>
            <a:off x="0" y="50800"/>
            <a:ext cx="9090025" cy="6775450"/>
          </a:xfrm>
          <a:prstGeom prst="rect">
            <a:avLst/>
          </a:prstGeom>
          <a:noFill/>
          <a:ln>
            <a:noFill/>
          </a:ln>
        </p:spPr>
      </p:pic>
      <p:sp>
        <p:nvSpPr>
          <p:cNvPr id="224" name="Google Shape;224;p20"/>
          <p:cNvSpPr txBox="1"/>
          <p:nvPr/>
        </p:nvSpPr>
        <p:spPr>
          <a:xfrm>
            <a:off x="7221537" y="50800"/>
            <a:ext cx="1812925" cy="1892300"/>
          </a:xfrm>
          <a:prstGeom prst="rect">
            <a:avLst/>
          </a:prstGeom>
          <a:solidFill>
            <a:srgbClr val="9BBB59"/>
          </a:solidFill>
          <a:ln cap="flat" cmpd="sng" w="38100">
            <a:solidFill>
              <a:schemeClr val="lt1"/>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4" name="Shape 74"/>
        <p:cNvGrpSpPr/>
        <p:nvPr/>
      </p:nvGrpSpPr>
      <p:grpSpPr>
        <a:xfrm>
          <a:off x="0" y="0"/>
          <a:ext cx="0" cy="0"/>
          <a:chOff x="0" y="0"/>
          <a:chExt cx="0" cy="0"/>
        </a:xfrm>
      </p:grpSpPr>
      <p:sp>
        <p:nvSpPr>
          <p:cNvPr id="75" name="Google Shape;75;p2"/>
          <p:cNvSpPr txBox="1"/>
          <p:nvPr/>
        </p:nvSpPr>
        <p:spPr>
          <a:xfrm>
            <a:off x="247650" y="2016125"/>
            <a:ext cx="8609012" cy="3070225"/>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Spread Ideas - Ideas diffusion</a:t>
            </a:r>
            <a:endParaRPr/>
          </a:p>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TV and new media</a:t>
            </a:r>
            <a:endParaRPr/>
          </a:p>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Choices and time: ignore stuff</a:t>
            </a:r>
            <a:endParaRPr/>
          </a:p>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Average product for average people</a:t>
            </a:r>
            <a:endParaRPr/>
          </a:p>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Remarkable: Milk milk milk – no Milk (Purple Cow) </a:t>
            </a:r>
            <a:endParaRPr/>
          </a:p>
          <a:p>
            <a:pPr indent="0" lvl="0" marL="0" marR="0" rtl="0" algn="l">
              <a:lnSpc>
                <a:spcPct val="100000"/>
              </a:lnSpc>
              <a:spcBef>
                <a:spcPts val="0"/>
              </a:spcBef>
              <a:spcAft>
                <a:spcPts val="0"/>
              </a:spcAft>
              <a:buNone/>
            </a:pPr>
            <a:r>
              <a:t/>
            </a:r>
            <a:endParaRPr b="1" i="0" sz="2700" u="none">
              <a:solidFill>
                <a:schemeClr val="dk1"/>
              </a:solidFill>
              <a:latin typeface="Arial"/>
              <a:ea typeface="Arial"/>
              <a:cs typeface="Arial"/>
              <a:sym typeface="Arial"/>
            </a:endParaRPr>
          </a:p>
        </p:txBody>
      </p:sp>
      <p:sp>
        <p:nvSpPr>
          <p:cNvPr id="76" name="Google Shape;76;p2"/>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77" name="Google Shape;77;p2"/>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78" name="Google Shape;78;p2"/>
          <p:cNvPicPr preferRelativeResize="0"/>
          <p:nvPr>
            <p:ph idx="1"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1"/>
          <p:cNvPicPr preferRelativeResize="0"/>
          <p:nvPr/>
        </p:nvPicPr>
        <p:blipFill rotWithShape="1">
          <a:blip r:embed="rId3">
            <a:alphaModFix/>
          </a:blip>
          <a:srcRect b="0" l="0" r="0" t="0"/>
          <a:stretch/>
        </p:blipFill>
        <p:spPr>
          <a:xfrm>
            <a:off x="0" y="50800"/>
            <a:ext cx="9090025" cy="6775450"/>
          </a:xfrm>
          <a:prstGeom prst="rect">
            <a:avLst/>
          </a:prstGeom>
          <a:noFill/>
          <a:ln>
            <a:noFill/>
          </a:ln>
        </p:spPr>
      </p:pic>
      <p:sp>
        <p:nvSpPr>
          <p:cNvPr id="231" name="Google Shape;231;p21"/>
          <p:cNvSpPr txBox="1"/>
          <p:nvPr/>
        </p:nvSpPr>
        <p:spPr>
          <a:xfrm>
            <a:off x="7221537" y="50800"/>
            <a:ext cx="1812925" cy="1892300"/>
          </a:xfrm>
          <a:prstGeom prst="rect">
            <a:avLst/>
          </a:prstGeom>
          <a:solidFill>
            <a:srgbClr val="9BBB59"/>
          </a:solidFill>
          <a:ln cap="flat" cmpd="sng" w="38100">
            <a:solidFill>
              <a:schemeClr val="lt1"/>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2"/>
          <p:cNvPicPr preferRelativeResize="0"/>
          <p:nvPr/>
        </p:nvPicPr>
        <p:blipFill rotWithShape="1">
          <a:blip r:embed="rId3">
            <a:alphaModFix/>
          </a:blip>
          <a:srcRect b="0" l="0" r="0" t="0"/>
          <a:stretch/>
        </p:blipFill>
        <p:spPr>
          <a:xfrm>
            <a:off x="639763" y="958862"/>
            <a:ext cx="7754936" cy="4959350"/>
          </a:xfrm>
          <a:prstGeom prst="rect">
            <a:avLst/>
          </a:prstGeom>
          <a:noFill/>
          <a:ln>
            <a:noFill/>
          </a:ln>
        </p:spPr>
      </p:pic>
      <p:sp>
        <p:nvSpPr>
          <p:cNvPr id="238" name="Google Shape;238;p22"/>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39" name="Google Shape;239;p22"/>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7"/>
          <p:cNvPicPr preferRelativeResize="0"/>
          <p:nvPr/>
        </p:nvPicPr>
        <p:blipFill rotWithShape="1">
          <a:blip r:embed="rId3">
            <a:alphaModFix/>
          </a:blip>
          <a:srcRect b="0" l="0" r="0" t="0"/>
          <a:stretch/>
        </p:blipFill>
        <p:spPr>
          <a:xfrm>
            <a:off x="720725" y="615950"/>
            <a:ext cx="7593012" cy="5645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8"/>
          <p:cNvPicPr preferRelativeResize="0"/>
          <p:nvPr/>
        </p:nvPicPr>
        <p:blipFill rotWithShape="1">
          <a:blip r:embed="rId3">
            <a:alphaModFix/>
          </a:blip>
          <a:srcRect b="0" l="0" r="0" t="0"/>
          <a:stretch/>
        </p:blipFill>
        <p:spPr>
          <a:xfrm>
            <a:off x="0" y="95250"/>
            <a:ext cx="8991600" cy="6588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9"/>
          <p:cNvPicPr preferRelativeResize="0"/>
          <p:nvPr/>
        </p:nvPicPr>
        <p:blipFill rotWithShape="1">
          <a:blip r:embed="rId3">
            <a:alphaModFix/>
          </a:blip>
          <a:srcRect b="0" l="0" r="0" t="0"/>
          <a:stretch/>
        </p:blipFill>
        <p:spPr>
          <a:xfrm>
            <a:off x="0" y="23812"/>
            <a:ext cx="9004300" cy="65897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nvSpPr>
        <p:spPr>
          <a:xfrm>
            <a:off x="33337" y="1966912"/>
            <a:ext cx="8910637" cy="3698875"/>
          </a:xfrm>
          <a:prstGeom prst="rect">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00"/>
              <a:buFont typeface="Calibri"/>
              <a:buNone/>
            </a:pPr>
            <a:r>
              <a:rPr b="0" i="0" lang="en-US" sz="3100" u="none">
                <a:solidFill>
                  <a:schemeClr val="dk1"/>
                </a:solidFill>
                <a:latin typeface="Calibri"/>
                <a:ea typeface="Calibri"/>
                <a:cs typeface="Calibri"/>
                <a:sym typeface="Calibri"/>
              </a:rPr>
              <a:t>Idealista</a:t>
            </a:r>
            <a:endParaRPr/>
          </a:p>
          <a:p>
            <a:pPr indent="0" lvl="0" marL="0" marR="0" rtl="0" algn="ctr">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100"/>
              <a:buFont typeface="Calibri"/>
              <a:buNone/>
            </a:pPr>
            <a:r>
              <a:rPr b="0" i="0" lang="en-US" sz="3100" u="sng">
                <a:solidFill>
                  <a:schemeClr val="dk1"/>
                </a:solidFill>
                <a:latin typeface="Calibri"/>
                <a:ea typeface="Calibri"/>
                <a:cs typeface="Calibri"/>
                <a:sym typeface="Calibri"/>
                <a:hlinkClick r:id="rId3">
                  <a:extLst>
                    <a:ext uri="{A12FA001-AC4F-418D-AE19-62706E023703}">
                      <ahyp:hlinkClr val="tx"/>
                    </a:ext>
                  </a:extLst>
                </a:hlinkClick>
              </a:rPr>
              <a:t>https://lagazzettadelpubblicitario.it/rubriche/top-of-the-spot/best-of-2024-italia/</a:t>
            </a:r>
            <a:endParaRPr b="0" i="0" sz="31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100" u="none">
              <a:solidFill>
                <a:schemeClr val="dk1"/>
              </a:solidFill>
              <a:latin typeface="Calibri"/>
              <a:ea typeface="Calibri"/>
              <a:cs typeface="Calibri"/>
              <a:sym typeface="Calibri"/>
            </a:endParaRPr>
          </a:p>
        </p:txBody>
      </p:sp>
      <p:sp>
        <p:nvSpPr>
          <p:cNvPr id="264" name="Google Shape;264;p30"/>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65" name="Google Shape;265;p30"/>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nvSpPr>
        <p:spPr>
          <a:xfrm>
            <a:off x="61912" y="1390612"/>
            <a:ext cx="8910600" cy="3699000"/>
          </a:xfrm>
          <a:prstGeom prst="rect">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00"/>
              <a:buFont typeface="Calibri"/>
              <a:buNone/>
            </a:pPr>
            <a:r>
              <a:rPr b="0" i="0" lang="en-US" sz="3100" u="sng">
                <a:solidFill>
                  <a:schemeClr val="dk1"/>
                </a:solidFill>
                <a:latin typeface="Calibri"/>
                <a:ea typeface="Calibri"/>
                <a:cs typeface="Calibri"/>
                <a:sym typeface="Calibri"/>
                <a:hlinkClick r:id="rId3">
                  <a:extLst>
                    <a:ext uri="{A12FA001-AC4F-418D-AE19-62706E023703}">
                      <ahyp:hlinkClr val="tx"/>
                    </a:ext>
                  </a:extLst>
                </a:hlinkClick>
              </a:rPr>
              <a:t>Barilla</a:t>
            </a:r>
            <a:endParaRPr/>
          </a:p>
          <a:p>
            <a:pPr indent="0" lvl="0" marL="0" marR="0" rtl="0" algn="ctr">
              <a:lnSpc>
                <a:spcPct val="100000"/>
              </a:lnSpc>
              <a:spcBef>
                <a:spcPts val="0"/>
              </a:spcBef>
              <a:spcAft>
                <a:spcPts val="0"/>
              </a:spcAft>
              <a:buClr>
                <a:schemeClr val="dk1"/>
              </a:buClr>
              <a:buSzPts val="3100"/>
              <a:buFont typeface="Calibri"/>
              <a:buNone/>
            </a:pPr>
            <a:r>
              <a:rPr b="0" i="0" lang="en-US" sz="3100" u="sng">
                <a:solidFill>
                  <a:schemeClr val="dk1"/>
                </a:solidFill>
                <a:latin typeface="Calibri"/>
                <a:ea typeface="Calibri"/>
                <a:cs typeface="Calibri"/>
                <a:sym typeface="Calibri"/>
                <a:hlinkClick r:id="rId4">
                  <a:extLst>
                    <a:ext uri="{A12FA001-AC4F-418D-AE19-62706E023703}">
                      <ahyp:hlinkClr val="tx"/>
                    </a:ext>
                  </a:extLst>
                </a:hlinkClick>
              </a:rPr>
              <a:t>1983</a:t>
            </a:r>
            <a:endParaRPr/>
          </a:p>
          <a:p>
            <a:pPr indent="0" lvl="0" marL="0" marR="0" rtl="0" algn="ctr">
              <a:lnSpc>
                <a:spcPct val="100000"/>
              </a:lnSpc>
              <a:spcBef>
                <a:spcPts val="0"/>
              </a:spcBef>
              <a:spcAft>
                <a:spcPts val="0"/>
              </a:spcAft>
              <a:buClr>
                <a:schemeClr val="dk1"/>
              </a:buClr>
              <a:buSzPts val="3100"/>
              <a:buFont typeface="Calibri"/>
              <a:buNone/>
            </a:pPr>
            <a:r>
              <a:rPr b="0" i="0" lang="en-US" sz="3100" u="sng">
                <a:solidFill>
                  <a:schemeClr val="dk1"/>
                </a:solidFill>
                <a:latin typeface="Calibri"/>
                <a:ea typeface="Calibri"/>
                <a:cs typeface="Calibri"/>
                <a:sym typeface="Calibri"/>
                <a:hlinkClick r:id="rId5">
                  <a:extLst>
                    <a:ext uri="{A12FA001-AC4F-418D-AE19-62706E023703}">
                      <ahyp:hlinkClr val="tx"/>
                    </a:ext>
                  </a:extLst>
                </a:hlinkClick>
              </a:rPr>
              <a:t>https://www.youtube.com/watch?v=YHn8Zg1XJ74</a:t>
            </a:r>
            <a:endParaRPr/>
          </a:p>
          <a:p>
            <a:pPr indent="0" lvl="0" marL="0" marR="0" rtl="0" algn="ctr">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100"/>
              <a:buFont typeface="Calibri"/>
              <a:buNone/>
            </a:pPr>
            <a:r>
              <a:rPr b="0" i="0" lang="en-US" sz="3100" u="none">
                <a:solidFill>
                  <a:schemeClr val="dk1"/>
                </a:solidFill>
                <a:latin typeface="Calibri"/>
                <a:ea typeface="Calibri"/>
                <a:cs typeface="Calibri"/>
                <a:sym typeface="Calibri"/>
              </a:rPr>
              <a:t>2021</a:t>
            </a:r>
            <a:endParaRPr/>
          </a:p>
          <a:p>
            <a:pPr indent="0" lvl="0" marL="0" marR="0" rtl="0" algn="ctr">
              <a:lnSpc>
                <a:spcPct val="100000"/>
              </a:lnSpc>
              <a:spcBef>
                <a:spcPts val="0"/>
              </a:spcBef>
              <a:spcAft>
                <a:spcPts val="0"/>
              </a:spcAft>
              <a:buClr>
                <a:schemeClr val="dk1"/>
              </a:buClr>
              <a:buSzPts val="3100"/>
              <a:buFont typeface="Calibri"/>
              <a:buNone/>
            </a:pPr>
            <a:r>
              <a:rPr b="0" i="0" lang="en-US" sz="3100" u="none">
                <a:solidFill>
                  <a:schemeClr val="dk1"/>
                </a:solidFill>
                <a:latin typeface="Calibri"/>
                <a:ea typeface="Calibri"/>
                <a:cs typeface="Calibri"/>
                <a:sym typeface="Calibri"/>
              </a:rPr>
              <a:t>https://www.youtube.com/watch?v=YCvyJT9f6SA</a:t>
            </a:r>
            <a:endParaRPr/>
          </a:p>
          <a:p>
            <a:pPr indent="0" lvl="0" marL="0" marR="0" rtl="0" algn="l">
              <a:lnSpc>
                <a:spcPct val="100000"/>
              </a:lnSpc>
              <a:spcBef>
                <a:spcPts val="0"/>
              </a:spcBef>
              <a:spcAft>
                <a:spcPts val="0"/>
              </a:spcAft>
              <a:buNone/>
            </a:pPr>
            <a:r>
              <a:t/>
            </a:r>
            <a:endParaRPr b="0" i="0" sz="3100" u="none">
              <a:solidFill>
                <a:schemeClr val="dk1"/>
              </a:solidFill>
              <a:latin typeface="Calibri"/>
              <a:ea typeface="Calibri"/>
              <a:cs typeface="Calibri"/>
              <a:sym typeface="Calibri"/>
            </a:endParaRPr>
          </a:p>
        </p:txBody>
      </p:sp>
      <p:sp>
        <p:nvSpPr>
          <p:cNvPr id="272" name="Google Shape;272;p31"/>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73" name="Google Shape;273;p31"/>
          <p:cNvPicPr preferRelativeResize="0"/>
          <p:nvPr>
            <p:ph idx="4294967295" type="body"/>
          </p:nvPr>
        </p:nvPicPr>
        <p:blipFill rotWithShape="1">
          <a:blip r:embed="rId6">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2"/>
          <p:cNvSpPr txBox="1"/>
          <p:nvPr/>
        </p:nvSpPr>
        <p:spPr>
          <a:xfrm>
            <a:off x="1351750" y="1368787"/>
            <a:ext cx="6330900" cy="3699000"/>
          </a:xfrm>
          <a:prstGeom prst="rect">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Mutti 2014: </a:t>
            </a:r>
            <a:r>
              <a:rPr b="0" i="0" lang="en-US" sz="1800" u="sng">
                <a:solidFill>
                  <a:srgbClr val="000000"/>
                </a:solidFill>
                <a:latin typeface="Calibri"/>
                <a:ea typeface="Calibri"/>
                <a:cs typeface="Calibri"/>
                <a:sym typeface="Calibri"/>
                <a:hlinkClick r:id="rId3">
                  <a:extLst>
                    <a:ext uri="{A12FA001-AC4F-418D-AE19-62706E023703}">
                      <ahyp:hlinkClr val="tx"/>
                    </a:ext>
                  </a:extLst>
                </a:hlinkClick>
              </a:rPr>
              <a:t>https://www.youtube.com/watch?v=ph4mIBqx1FI</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Mutti 2017: </a:t>
            </a:r>
            <a:r>
              <a:rPr b="0" i="0" lang="en-US" sz="1800" u="sng">
                <a:solidFill>
                  <a:srgbClr val="000000"/>
                </a:solidFill>
                <a:latin typeface="Calibri"/>
                <a:ea typeface="Calibri"/>
                <a:cs typeface="Calibri"/>
                <a:sym typeface="Calibri"/>
                <a:hlinkClick r:id="rId4">
                  <a:extLst>
                    <a:ext uri="{A12FA001-AC4F-418D-AE19-62706E023703}">
                      <ahyp:hlinkClr val="tx"/>
                    </a:ext>
                  </a:extLst>
                </a:hlinkClick>
              </a:rPr>
              <a:t>https://www.youtube.com/watch?v=c4UYuHsW0Jo</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Cirio 2015: </a:t>
            </a:r>
            <a:r>
              <a:rPr b="0" i="0" lang="en-US" sz="1800" u="sng">
                <a:solidFill>
                  <a:srgbClr val="000000"/>
                </a:solidFill>
                <a:latin typeface="Calibri"/>
                <a:ea typeface="Calibri"/>
                <a:cs typeface="Calibri"/>
                <a:sym typeface="Calibri"/>
                <a:hlinkClick r:id="rId5">
                  <a:extLst>
                    <a:ext uri="{A12FA001-AC4F-418D-AE19-62706E023703}">
                      <ahyp:hlinkClr val="tx"/>
                    </a:ext>
                  </a:extLst>
                </a:hlinkClick>
              </a:rPr>
              <a:t>https://www.youtube.com/watch?v=OfsmBMSyW88</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Cirio 2017: </a:t>
            </a:r>
            <a:r>
              <a:rPr b="0" i="0" lang="en-US" sz="1800" u="sng">
                <a:solidFill>
                  <a:srgbClr val="000000"/>
                </a:solidFill>
                <a:latin typeface="Calibri"/>
                <a:ea typeface="Calibri"/>
                <a:cs typeface="Calibri"/>
                <a:sym typeface="Calibri"/>
                <a:hlinkClick r:id="rId6">
                  <a:extLst>
                    <a:ext uri="{A12FA001-AC4F-418D-AE19-62706E023703}">
                      <ahyp:hlinkClr val="tx"/>
                    </a:ext>
                  </a:extLst>
                </a:hlinkClick>
              </a:rPr>
              <a:t>https://www.youtube.com/watch?v=HkJhM5DwjE4</a:t>
            </a:r>
            <a:endParaRPr b="0" i="0" sz="1800" u="non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Il primo è del brand PETTI : </a:t>
            </a:r>
            <a:r>
              <a:rPr b="0" i="0" lang="en-US" sz="1800" u="sng">
                <a:solidFill>
                  <a:srgbClr val="000000"/>
                </a:solidFill>
                <a:latin typeface="Calibri"/>
                <a:ea typeface="Calibri"/>
                <a:cs typeface="Calibri"/>
                <a:sym typeface="Calibri"/>
                <a:hlinkClick r:id="rId7">
                  <a:extLst>
                    <a:ext uri="{A12FA001-AC4F-418D-AE19-62706E023703}">
                      <ahyp:hlinkClr val="tx"/>
                    </a:ext>
                  </a:extLst>
                </a:hlinkClick>
              </a:rPr>
              <a:t>https://m.youtube.com/watch?v=k1w5uj55-9k</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Il secondo del brand LA TORRENTE : </a:t>
            </a:r>
            <a:r>
              <a:rPr b="0" i="0" lang="en-US" sz="1800" u="sng">
                <a:solidFill>
                  <a:srgbClr val="000000"/>
                </a:solidFill>
                <a:latin typeface="Calibri"/>
                <a:ea typeface="Calibri"/>
                <a:cs typeface="Calibri"/>
                <a:sym typeface="Calibri"/>
                <a:hlinkClick r:id="rId8">
                  <a:extLst>
                    <a:ext uri="{A12FA001-AC4F-418D-AE19-62706E023703}">
                      <ahyp:hlinkClr val="tx"/>
                    </a:ext>
                  </a:extLst>
                </a:hlinkClick>
              </a:rPr>
              <a:t>https://m.youtube.com/watch?v=7j7m_X_sw4E</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280" name="Google Shape;280;p32"/>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81" name="Google Shape;281;p32"/>
          <p:cNvPicPr preferRelativeResize="0"/>
          <p:nvPr>
            <p:ph idx="4294967295" type="body"/>
          </p:nvPr>
        </p:nvPicPr>
        <p:blipFill rotWithShape="1">
          <a:blip r:embed="rId9">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nvSpPr>
        <p:spPr>
          <a:xfrm>
            <a:off x="1351750" y="1589100"/>
            <a:ext cx="6330900" cy="3699000"/>
          </a:xfrm>
          <a:prstGeom prst="rect">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Mutti 2014: </a:t>
            </a:r>
            <a:r>
              <a:rPr b="0" i="0" lang="en-US" sz="1800" u="sng">
                <a:solidFill>
                  <a:srgbClr val="000000"/>
                </a:solidFill>
                <a:latin typeface="Calibri"/>
                <a:ea typeface="Calibri"/>
                <a:cs typeface="Calibri"/>
                <a:sym typeface="Calibri"/>
                <a:hlinkClick r:id="rId3">
                  <a:extLst>
                    <a:ext uri="{A12FA001-AC4F-418D-AE19-62706E023703}">
                      <ahyp:hlinkClr val="tx"/>
                    </a:ext>
                  </a:extLst>
                </a:hlinkClick>
              </a:rPr>
              <a:t>https://www.youtube.com/watch?v=ph4mIBqx1FI</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Mutti 2017: </a:t>
            </a:r>
            <a:r>
              <a:rPr b="0" i="0" lang="en-US" sz="1800" u="sng">
                <a:solidFill>
                  <a:srgbClr val="000000"/>
                </a:solidFill>
                <a:latin typeface="Calibri"/>
                <a:ea typeface="Calibri"/>
                <a:cs typeface="Calibri"/>
                <a:sym typeface="Calibri"/>
                <a:hlinkClick r:id="rId4">
                  <a:extLst>
                    <a:ext uri="{A12FA001-AC4F-418D-AE19-62706E023703}">
                      <ahyp:hlinkClr val="tx"/>
                    </a:ext>
                  </a:extLst>
                </a:hlinkClick>
              </a:rPr>
              <a:t>https://www.youtube.com/watch?v=c4UYuHsW0Jo</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Cirio 2015: </a:t>
            </a:r>
            <a:r>
              <a:rPr b="0" i="0" lang="en-US" sz="1800" u="sng">
                <a:solidFill>
                  <a:srgbClr val="000000"/>
                </a:solidFill>
                <a:latin typeface="Calibri"/>
                <a:ea typeface="Calibri"/>
                <a:cs typeface="Calibri"/>
                <a:sym typeface="Calibri"/>
                <a:hlinkClick r:id="rId5">
                  <a:extLst>
                    <a:ext uri="{A12FA001-AC4F-418D-AE19-62706E023703}">
                      <ahyp:hlinkClr val="tx"/>
                    </a:ext>
                  </a:extLst>
                </a:hlinkClick>
              </a:rPr>
              <a:t>https://www.youtube.com/watch?v=OfsmBMSyW88</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Cirio 2017: </a:t>
            </a:r>
            <a:r>
              <a:rPr b="0" i="0" lang="en-US" sz="1800" u="sng">
                <a:solidFill>
                  <a:srgbClr val="000000"/>
                </a:solidFill>
                <a:latin typeface="Calibri"/>
                <a:ea typeface="Calibri"/>
                <a:cs typeface="Calibri"/>
                <a:sym typeface="Calibri"/>
                <a:hlinkClick r:id="rId6">
                  <a:extLst>
                    <a:ext uri="{A12FA001-AC4F-418D-AE19-62706E023703}">
                      <ahyp:hlinkClr val="tx"/>
                    </a:ext>
                  </a:extLst>
                </a:hlinkClick>
              </a:rPr>
              <a:t>https://www.youtube.com/watch?v=HkJhM5DwjE4</a:t>
            </a:r>
            <a:endParaRPr b="0" i="0" sz="1800" u="non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Il primo è del brand PETTI : </a:t>
            </a:r>
            <a:r>
              <a:rPr b="0" i="0" lang="en-US" sz="1800" u="sng">
                <a:solidFill>
                  <a:srgbClr val="000000"/>
                </a:solidFill>
                <a:latin typeface="Calibri"/>
                <a:ea typeface="Calibri"/>
                <a:cs typeface="Calibri"/>
                <a:sym typeface="Calibri"/>
                <a:hlinkClick r:id="rId7">
                  <a:extLst>
                    <a:ext uri="{A12FA001-AC4F-418D-AE19-62706E023703}">
                      <ahyp:hlinkClr val="tx"/>
                    </a:ext>
                  </a:extLst>
                </a:hlinkClick>
              </a:rPr>
              <a:t>https://m.youtube.com/watch?v=k1w5uj55-9k</a:t>
            </a:r>
            <a:endParaRPr/>
          </a:p>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Il secondo del brand LA TORRENTE : </a:t>
            </a:r>
            <a:r>
              <a:rPr b="0" i="0" lang="en-US" sz="1800" u="sng">
                <a:solidFill>
                  <a:srgbClr val="000000"/>
                </a:solidFill>
                <a:latin typeface="Calibri"/>
                <a:ea typeface="Calibri"/>
                <a:cs typeface="Calibri"/>
                <a:sym typeface="Calibri"/>
                <a:hlinkClick r:id="rId8">
                  <a:extLst>
                    <a:ext uri="{A12FA001-AC4F-418D-AE19-62706E023703}">
                      <ahyp:hlinkClr val="tx"/>
                    </a:ext>
                  </a:extLst>
                </a:hlinkClick>
              </a:rPr>
              <a:t>https://m.youtube.com/watch?v=7j7m_X_sw4E</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288" name="Google Shape;288;p33"/>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89" name="Google Shape;289;p33"/>
          <p:cNvPicPr preferRelativeResize="0"/>
          <p:nvPr>
            <p:ph idx="4294967295" type="body"/>
          </p:nvPr>
        </p:nvPicPr>
        <p:blipFill rotWithShape="1">
          <a:blip r:embed="rId9">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4"/>
          <p:cNvSpPr txBox="1"/>
          <p:nvPr/>
        </p:nvSpPr>
        <p:spPr>
          <a:xfrm>
            <a:off x="1351750" y="1509687"/>
            <a:ext cx="6330900" cy="3699000"/>
          </a:xfrm>
          <a:prstGeom prst="rect">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sng">
                <a:solidFill>
                  <a:srgbClr val="000000"/>
                </a:solidFill>
                <a:latin typeface="Calibri"/>
                <a:ea typeface="Calibri"/>
                <a:cs typeface="Calibri"/>
                <a:sym typeface="Calibri"/>
                <a:hlinkClick r:id="rId3">
                  <a:extLst>
                    <a:ext uri="{A12FA001-AC4F-418D-AE19-62706E023703}">
                      <ahyp:hlinkClr val="tx"/>
                    </a:ext>
                  </a:extLst>
                </a:hlinkClick>
              </a:rPr>
              <a:t>https://www.youtube.com/watch?v=PG-LbSi0_FI</a:t>
            </a:r>
            <a:endParaRPr/>
          </a:p>
          <a:p>
            <a:pPr indent="0" lvl="0" marL="0" marR="0" rtl="0" algn="l">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100"/>
              <a:buFont typeface="Calibri"/>
              <a:buNone/>
            </a:pPr>
            <a:r>
              <a:t/>
            </a:r>
            <a:endParaRPr b="0" i="0" sz="3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100" u="none">
              <a:solidFill>
                <a:schemeClr val="dk1"/>
              </a:solidFill>
              <a:latin typeface="Calibri"/>
              <a:ea typeface="Calibri"/>
              <a:cs typeface="Calibri"/>
              <a:sym typeface="Calibri"/>
            </a:endParaRPr>
          </a:p>
        </p:txBody>
      </p:sp>
      <p:sp>
        <p:nvSpPr>
          <p:cNvPr id="296" name="Google Shape;296;p34"/>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297" name="Google Shape;297;p34"/>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 name="Shape 82"/>
        <p:cNvGrpSpPr/>
        <p:nvPr/>
      </p:nvGrpSpPr>
      <p:grpSpPr>
        <a:xfrm>
          <a:off x="0" y="0"/>
          <a:ext cx="0" cy="0"/>
          <a:chOff x="0" y="0"/>
          <a:chExt cx="0" cy="0"/>
        </a:xfrm>
      </p:grpSpPr>
      <p:sp>
        <p:nvSpPr>
          <p:cNvPr id="83" name="Google Shape;83;p3"/>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id="84" name="Google Shape;84;p3"/>
          <p:cNvPicPr preferRelativeResize="0"/>
          <p:nvPr/>
        </p:nvPicPr>
        <p:blipFill rotWithShape="1">
          <a:blip r:embed="rId3">
            <a:alphaModFix/>
          </a:blip>
          <a:srcRect b="0" l="0" r="0" t="0"/>
          <a:stretch/>
        </p:blipFill>
        <p:spPr>
          <a:xfrm>
            <a:off x="309562" y="1749425"/>
            <a:ext cx="7902575" cy="3990975"/>
          </a:xfrm>
          <a:prstGeom prst="rect">
            <a:avLst/>
          </a:prstGeom>
          <a:noFill/>
          <a:ln>
            <a:noFill/>
          </a:ln>
        </p:spPr>
      </p:pic>
      <p:sp>
        <p:nvSpPr>
          <p:cNvPr id="85" name="Google Shape;85;p3"/>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86" name="Google Shape;86;p3"/>
          <p:cNvPicPr preferRelativeResize="0"/>
          <p:nvPr>
            <p:ph idx="1"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5"/>
          <p:cNvPicPr preferRelativeResize="0"/>
          <p:nvPr/>
        </p:nvPicPr>
        <p:blipFill rotWithShape="1">
          <a:blip r:embed="rId3">
            <a:alphaModFix/>
          </a:blip>
          <a:srcRect b="0" l="0" r="0" t="14682"/>
          <a:stretch/>
        </p:blipFill>
        <p:spPr>
          <a:xfrm>
            <a:off x="454025" y="777850"/>
            <a:ext cx="8126411" cy="5200650"/>
          </a:xfrm>
          <a:prstGeom prst="rect">
            <a:avLst/>
          </a:prstGeom>
          <a:noFill/>
          <a:ln>
            <a:noFill/>
          </a:ln>
        </p:spPr>
      </p:pic>
      <p:sp>
        <p:nvSpPr>
          <p:cNvPr id="304" name="Google Shape;304;p35"/>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05" name="Google Shape;305;p35"/>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nvSpPr>
        <p:spPr>
          <a:xfrm>
            <a:off x="196063" y="1044137"/>
            <a:ext cx="8643900" cy="4894800"/>
          </a:xfrm>
          <a:prstGeom prst="rect">
            <a:avLst/>
          </a:prstGeom>
          <a:noFill/>
          <a:ln>
            <a:noFill/>
          </a:ln>
        </p:spPr>
        <p:txBody>
          <a:bodyPr anchorCtr="0" anchor="t" bIns="45700" lIns="91425" spcFirstLastPara="1" rIns="91425" wrap="square" tIns="45700">
            <a:spAutoFit/>
          </a:bodyPr>
          <a:lstStyle/>
          <a:p>
            <a:pPr indent="-338137" lvl="0" marL="338137"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Gli obiettivi della comunicazione</a:t>
            </a:r>
            <a:endParaRPr b="0" i="1" sz="2100" u="none">
              <a:solidFill>
                <a:srgbClr val="E60C0C"/>
              </a:solidFill>
              <a:latin typeface="Verdana"/>
              <a:ea typeface="Verdana"/>
              <a:cs typeface="Verdana"/>
              <a:sym typeface="Verdana"/>
            </a:endParaRPr>
          </a:p>
          <a:p>
            <a:pPr indent="-338137" lvl="0" marL="338137" marR="0" rtl="0" algn="r">
              <a:lnSpc>
                <a:spcPct val="100000"/>
              </a:lnSpc>
              <a:spcBef>
                <a:spcPts val="0"/>
              </a:spcBef>
              <a:spcAft>
                <a:spcPts val="0"/>
              </a:spcAft>
              <a:buClr>
                <a:schemeClr val="dk1"/>
              </a:buClr>
              <a:buSzPts val="2100"/>
              <a:buFont typeface="Calibri"/>
              <a:buNone/>
            </a:pPr>
            <a:r>
              <a:t/>
            </a:r>
            <a:endParaRPr b="0" i="1" sz="2100" u="none">
              <a:solidFill>
                <a:srgbClr val="E60C0C"/>
              </a:solidFill>
              <a:latin typeface="Verdana"/>
              <a:ea typeface="Verdana"/>
              <a:cs typeface="Verdana"/>
              <a:sym typeface="Verdana"/>
            </a:endParaRPr>
          </a:p>
          <a:p>
            <a:pPr indent="-338137" lvl="0" marL="338137" marR="0" rtl="0" algn="l">
              <a:lnSpc>
                <a:spcPct val="100000"/>
              </a:lnSpc>
              <a:spcBef>
                <a:spcPts val="0"/>
              </a:spcBef>
              <a:spcAft>
                <a:spcPts val="0"/>
              </a:spcAft>
              <a:buClr>
                <a:schemeClr val="dk1"/>
              </a:buClr>
              <a:buSzPts val="2100"/>
              <a:buFont typeface="Calibri"/>
              <a:buAutoNum type="arabicPeriod" startAt="4"/>
            </a:pPr>
            <a:r>
              <a:rPr b="0" i="1" lang="en-US" sz="2100" u="none">
                <a:solidFill>
                  <a:schemeClr val="dk1"/>
                </a:solidFill>
                <a:latin typeface="Arial"/>
                <a:ea typeface="Arial"/>
                <a:cs typeface="Arial"/>
                <a:sym typeface="Arial"/>
              </a:rPr>
              <a:t>Risposta relazionale</a:t>
            </a:r>
            <a:endParaRPr/>
          </a:p>
          <a:p>
            <a:pPr indent="-204786" lvl="0" marL="338137" marR="0" rtl="0" algn="l">
              <a:lnSpc>
                <a:spcPct val="100000"/>
              </a:lnSpc>
              <a:spcBef>
                <a:spcPts val="0"/>
              </a:spcBef>
              <a:spcAft>
                <a:spcPts val="0"/>
              </a:spcAft>
              <a:buClr>
                <a:schemeClr val="dk1"/>
              </a:buClr>
              <a:buSzPts val="2100"/>
              <a:buFont typeface="Calibri"/>
              <a:buNone/>
            </a:pPr>
            <a:r>
              <a:t/>
            </a:r>
            <a:endParaRPr b="0" i="1" sz="2100" u="none">
              <a:solidFill>
                <a:schemeClr val="dk1"/>
              </a:solidFill>
              <a:latin typeface="Arial"/>
              <a:ea typeface="Arial"/>
              <a:cs typeface="Arial"/>
              <a:sym typeface="Arial"/>
            </a:endParaRPr>
          </a:p>
          <a:p>
            <a:pPr indent="-338137" lvl="0" marL="338137" marR="0" rtl="0" algn="l">
              <a:lnSpc>
                <a:spcPct val="100000"/>
              </a:lnSpc>
              <a:spcBef>
                <a:spcPts val="0"/>
              </a:spcBef>
              <a:spcAft>
                <a:spcPts val="0"/>
              </a:spcAft>
              <a:buClr>
                <a:schemeClr val="dk1"/>
              </a:buClr>
              <a:buSzPts val="2100"/>
              <a:buFont typeface="Calibri"/>
              <a:buNone/>
            </a:pPr>
            <a:r>
              <a:rPr b="1" i="0" lang="en-US" sz="2100" u="none">
                <a:solidFill>
                  <a:schemeClr val="dk1"/>
                </a:solidFill>
                <a:latin typeface="Calibri"/>
                <a:ea typeface="Calibri"/>
                <a:cs typeface="Calibri"/>
                <a:sym typeface="Calibri"/>
              </a:rPr>
              <a:t>- Soddisfazione</a:t>
            </a:r>
            <a:r>
              <a:rPr b="0" i="0" lang="en-US" sz="2100" u="none">
                <a:solidFill>
                  <a:schemeClr val="dk1"/>
                </a:solidFill>
                <a:latin typeface="Calibri"/>
                <a:ea typeface="Calibri"/>
                <a:cs typeface="Calibri"/>
                <a:sym typeface="Calibri"/>
              </a:rPr>
              <a:t>: deriva dal continuo confronto tra valore atteso e percepito;</a:t>
            </a:r>
            <a:endParaRPr/>
          </a:p>
          <a:p>
            <a:pPr indent="-338137" lvl="0" marL="338137" marR="0" rtl="0" algn="l">
              <a:lnSpc>
                <a:spcPct val="100000"/>
              </a:lnSpc>
              <a:spcBef>
                <a:spcPts val="0"/>
              </a:spcBef>
              <a:spcAft>
                <a:spcPts val="0"/>
              </a:spcAft>
              <a:buClr>
                <a:schemeClr val="dk1"/>
              </a:buClr>
              <a:buSzPts val="2100"/>
              <a:buFont typeface="Calibri"/>
              <a:buNone/>
            </a:pPr>
            <a:r>
              <a:rPr b="1" i="0" lang="en-US" sz="2100" u="none">
                <a:solidFill>
                  <a:schemeClr val="dk1"/>
                </a:solidFill>
                <a:latin typeface="Calibri"/>
                <a:ea typeface="Calibri"/>
                <a:cs typeface="Calibri"/>
                <a:sym typeface="Calibri"/>
              </a:rPr>
              <a:t>- Fiducia</a:t>
            </a:r>
            <a:r>
              <a:rPr b="0" i="0" lang="en-US" sz="2100" u="none">
                <a:solidFill>
                  <a:schemeClr val="dk1"/>
                </a:solidFill>
                <a:latin typeface="Calibri"/>
                <a:ea typeface="Calibri"/>
                <a:cs typeface="Calibri"/>
                <a:sym typeface="Calibri"/>
              </a:rPr>
              <a:t>: emerge dalla “sedimentazione” di atteggiamenti</a:t>
            </a:r>
            <a:endParaRPr/>
          </a:p>
          <a:p>
            <a:pPr indent="-338137" lvl="0" marL="338137" marR="0" rtl="0" algn="l">
              <a:lnSpc>
                <a:spcPct val="100000"/>
              </a:lnSpc>
              <a:spcBef>
                <a:spcPts val="0"/>
              </a:spcBef>
              <a:spcAft>
                <a:spcPts val="0"/>
              </a:spcAft>
              <a:buClr>
                <a:schemeClr val="dk1"/>
              </a:buClr>
              <a:buSzPts val="2100"/>
              <a:buFont typeface="Calibri"/>
              <a:buNone/>
            </a:pPr>
            <a:r>
              <a:rPr b="0" i="0" lang="en-US" sz="2100" u="none">
                <a:solidFill>
                  <a:schemeClr val="dk1"/>
                </a:solidFill>
                <a:latin typeface="Calibri"/>
                <a:ea typeface="Calibri"/>
                <a:cs typeface="Calibri"/>
                <a:sym typeface="Calibri"/>
              </a:rPr>
              <a:t>favorevoli (flussi di soddisfazione);</a:t>
            </a:r>
            <a:endParaRPr/>
          </a:p>
          <a:p>
            <a:pPr indent="-338137" lvl="0" marL="338137" marR="0" rtl="0" algn="l">
              <a:lnSpc>
                <a:spcPct val="100000"/>
              </a:lnSpc>
              <a:spcBef>
                <a:spcPts val="0"/>
              </a:spcBef>
              <a:spcAft>
                <a:spcPts val="0"/>
              </a:spcAft>
              <a:buClr>
                <a:schemeClr val="dk1"/>
              </a:buClr>
              <a:buSzPts val="2100"/>
              <a:buFont typeface="Calibri"/>
              <a:buNone/>
            </a:pPr>
            <a:r>
              <a:rPr b="1" i="0" lang="en-US" sz="2100" u="none">
                <a:solidFill>
                  <a:schemeClr val="dk1"/>
                </a:solidFill>
                <a:latin typeface="Calibri"/>
                <a:ea typeface="Calibri"/>
                <a:cs typeface="Calibri"/>
                <a:sym typeface="Calibri"/>
              </a:rPr>
              <a:t>- Fedeltà comportamentale</a:t>
            </a:r>
            <a:r>
              <a:rPr b="0" i="0" lang="en-US" sz="2100" u="none">
                <a:solidFill>
                  <a:schemeClr val="dk1"/>
                </a:solidFill>
                <a:latin typeface="Calibri"/>
                <a:ea typeface="Calibri"/>
                <a:cs typeface="Calibri"/>
                <a:sym typeface="Calibri"/>
              </a:rPr>
              <a:t>: ripetizione del comportamento che ha condotto all’accumulazione dello stock di fiducia;</a:t>
            </a:r>
            <a:endParaRPr/>
          </a:p>
          <a:p>
            <a:pPr indent="-338137" lvl="0" marL="338137" marR="0" rtl="0" algn="l">
              <a:lnSpc>
                <a:spcPct val="100000"/>
              </a:lnSpc>
              <a:spcBef>
                <a:spcPts val="0"/>
              </a:spcBef>
              <a:spcAft>
                <a:spcPts val="0"/>
              </a:spcAft>
              <a:buClr>
                <a:schemeClr val="dk1"/>
              </a:buClr>
              <a:buSzPts val="2100"/>
              <a:buFont typeface="Calibri"/>
              <a:buNone/>
            </a:pPr>
            <a:r>
              <a:rPr b="1" i="0" lang="en-US" sz="2100" u="none">
                <a:solidFill>
                  <a:schemeClr val="dk1"/>
                </a:solidFill>
                <a:latin typeface="Calibri"/>
                <a:ea typeface="Calibri"/>
                <a:cs typeface="Calibri"/>
                <a:sym typeface="Calibri"/>
              </a:rPr>
              <a:t>- Fedeltà mentale</a:t>
            </a:r>
            <a:r>
              <a:rPr b="0" i="0" lang="en-US" sz="2100" u="none">
                <a:solidFill>
                  <a:schemeClr val="dk1"/>
                </a:solidFill>
                <a:latin typeface="Calibri"/>
                <a:ea typeface="Calibri"/>
                <a:cs typeface="Calibri"/>
                <a:sym typeface="Calibri"/>
              </a:rPr>
              <a:t>: convinzione che l’offerta garantisca costantemente un differenziale di valore positivo rispetto alla concorrenza;</a:t>
            </a:r>
            <a:endParaRPr/>
          </a:p>
          <a:p>
            <a:pPr indent="-338137" lvl="0" marL="338137" marR="0" rtl="0" algn="l">
              <a:lnSpc>
                <a:spcPct val="100000"/>
              </a:lnSpc>
              <a:spcBef>
                <a:spcPts val="0"/>
              </a:spcBef>
              <a:spcAft>
                <a:spcPts val="0"/>
              </a:spcAft>
              <a:buClr>
                <a:schemeClr val="dk1"/>
              </a:buClr>
              <a:buSzPts val="2100"/>
              <a:buFont typeface="Calibri"/>
              <a:buNone/>
            </a:pPr>
            <a:r>
              <a:rPr b="1" i="0" lang="en-US" sz="2100" u="none">
                <a:solidFill>
                  <a:schemeClr val="dk1"/>
                </a:solidFill>
                <a:latin typeface="Calibri"/>
                <a:ea typeface="Calibri"/>
                <a:cs typeface="Calibri"/>
                <a:sym typeface="Calibri"/>
              </a:rPr>
              <a:t>- Lealtà (loyalty): </a:t>
            </a:r>
            <a:r>
              <a:rPr b="0" i="0" lang="en-US" sz="2100" u="none">
                <a:solidFill>
                  <a:schemeClr val="dk1"/>
                </a:solidFill>
                <a:latin typeface="Calibri"/>
                <a:ea typeface="Calibri"/>
                <a:cs typeface="Calibri"/>
                <a:sym typeface="Calibri"/>
              </a:rPr>
              <a:t>è il momento di maggiore pienezza di una relazione, che tende a divenire cooperativa, poiché oltre alla fedeltà comportamentale e mentale viene maturata la convinzione che la relazione si basi sui principi di equità, correttezza e reciprocità.</a:t>
            </a:r>
            <a:endParaRPr/>
          </a:p>
        </p:txBody>
      </p:sp>
      <p:sp>
        <p:nvSpPr>
          <p:cNvPr id="312" name="Google Shape;312;p36"/>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313" name="Google Shape;313;p36"/>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14" name="Google Shape;314;p36"/>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500"/>
                                        <p:tgtEl>
                                          <p:spTgt spid="31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500"/>
                                        <p:tgtEl>
                                          <p:spTgt spid="31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Effect filter="fade" transition="in">
                                      <p:cBhvr>
                                        <p:cTn dur="500"/>
                                        <p:tgtEl>
                                          <p:spTgt spid="31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Effect filter="fade" transition="in">
                                      <p:cBhvr>
                                        <p:cTn dur="500"/>
                                        <p:tgtEl>
                                          <p:spTgt spid="31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6" st="6"/>
                                            </p:txEl>
                                          </p:spTgt>
                                        </p:tgtEl>
                                        <p:attrNameLst>
                                          <p:attrName>style.visibility</p:attrName>
                                        </p:attrNameLst>
                                      </p:cBhvr>
                                      <p:to>
                                        <p:strVal val="visible"/>
                                      </p:to>
                                    </p:set>
                                    <p:animEffect filter="fade" transition="in">
                                      <p:cBhvr>
                                        <p:cTn dur="500"/>
                                        <p:tgtEl>
                                          <p:spTgt spid="31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7" st="7"/>
                                            </p:txEl>
                                          </p:spTgt>
                                        </p:tgtEl>
                                        <p:attrNameLst>
                                          <p:attrName>style.visibility</p:attrName>
                                        </p:attrNameLst>
                                      </p:cBhvr>
                                      <p:to>
                                        <p:strVal val="visible"/>
                                      </p:to>
                                    </p:set>
                                    <p:animEffect filter="fade" transition="in">
                                      <p:cBhvr>
                                        <p:cTn dur="500"/>
                                        <p:tgtEl>
                                          <p:spTgt spid="31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8" st="8"/>
                                            </p:txEl>
                                          </p:spTgt>
                                        </p:tgtEl>
                                        <p:attrNameLst>
                                          <p:attrName>style.visibility</p:attrName>
                                        </p:attrNameLst>
                                      </p:cBhvr>
                                      <p:to>
                                        <p:strVal val="visible"/>
                                      </p:to>
                                    </p:set>
                                    <p:animEffect filter="fade" transition="in">
                                      <p:cBhvr>
                                        <p:cTn dur="500"/>
                                        <p:tgtEl>
                                          <p:spTgt spid="31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9" st="9"/>
                                            </p:txEl>
                                          </p:spTgt>
                                        </p:tgtEl>
                                        <p:attrNameLst>
                                          <p:attrName>style.visibility</p:attrName>
                                        </p:attrNameLst>
                                      </p:cBhvr>
                                      <p:to>
                                        <p:strVal val="visible"/>
                                      </p:to>
                                    </p:set>
                                    <p:animEffect filter="fade" transition="in">
                                      <p:cBhvr>
                                        <p:cTn dur="500"/>
                                        <p:tgtEl>
                                          <p:spTgt spid="31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descr="Green Retail - Altromercato vince Mediastars - Premio Tecnico della  Pubblicità" id="321" name="Google Shape;321;p37"/>
          <p:cNvPicPr preferRelativeResize="0"/>
          <p:nvPr/>
        </p:nvPicPr>
        <p:blipFill rotWithShape="1">
          <a:blip r:embed="rId3">
            <a:alphaModFix/>
          </a:blip>
          <a:srcRect b="0" l="0" r="0" t="0"/>
          <a:stretch/>
        </p:blipFill>
        <p:spPr>
          <a:xfrm>
            <a:off x="424650" y="1411287"/>
            <a:ext cx="8097837" cy="4054475"/>
          </a:xfrm>
          <a:prstGeom prst="rect">
            <a:avLst/>
          </a:prstGeom>
          <a:noFill/>
          <a:ln>
            <a:noFill/>
          </a:ln>
        </p:spPr>
      </p:pic>
      <p:sp>
        <p:nvSpPr>
          <p:cNvPr id="322" name="Google Shape;322;p37"/>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23" name="Google Shape;323;p37"/>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30" name="Google Shape;330;p38"/>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
        <p:nvSpPr>
          <p:cNvPr id="331" name="Google Shape;331;p38"/>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id="332" name="Google Shape;332;p38"/>
          <p:cNvPicPr preferRelativeResize="0"/>
          <p:nvPr/>
        </p:nvPicPr>
        <p:blipFill rotWithShape="1">
          <a:blip r:embed="rId4">
            <a:alphaModFix/>
          </a:blip>
          <a:srcRect b="0" l="0" r="0" t="0"/>
          <a:stretch/>
        </p:blipFill>
        <p:spPr>
          <a:xfrm>
            <a:off x="2478087" y="195262"/>
            <a:ext cx="3752850" cy="6486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descr="Altromercato con Paolo Iabichino lancia il “Cioccolato Manifesto”" id="339" name="Google Shape;339;p39"/>
          <p:cNvPicPr preferRelativeResize="0"/>
          <p:nvPr/>
        </p:nvPicPr>
        <p:blipFill rotWithShape="1">
          <a:blip r:embed="rId3">
            <a:alphaModFix/>
          </a:blip>
          <a:srcRect b="0" l="0" r="0" t="0"/>
          <a:stretch/>
        </p:blipFill>
        <p:spPr>
          <a:xfrm>
            <a:off x="230187" y="276225"/>
            <a:ext cx="8572500" cy="5715000"/>
          </a:xfrm>
          <a:prstGeom prst="rect">
            <a:avLst/>
          </a:prstGeom>
          <a:noFill/>
          <a:ln>
            <a:noFill/>
          </a:ln>
        </p:spPr>
      </p:pic>
      <p:sp>
        <p:nvSpPr>
          <p:cNvPr id="340" name="Google Shape;340;p39"/>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41" name="Google Shape;341;p39"/>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0"/>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descr="Altromercato: i numeri della campagna “Consumi o scegli?” | Comunicato  stampa | iPressLIVE" id="348" name="Google Shape;348;p40"/>
          <p:cNvPicPr preferRelativeResize="0"/>
          <p:nvPr/>
        </p:nvPicPr>
        <p:blipFill rotWithShape="1">
          <a:blip r:embed="rId3">
            <a:alphaModFix/>
          </a:blip>
          <a:srcRect b="0" l="0" r="0" t="0"/>
          <a:stretch/>
        </p:blipFill>
        <p:spPr>
          <a:xfrm>
            <a:off x="345287" y="980737"/>
            <a:ext cx="8345487" cy="5564187"/>
          </a:xfrm>
          <a:prstGeom prst="rect">
            <a:avLst/>
          </a:prstGeom>
          <a:noFill/>
          <a:ln>
            <a:noFill/>
          </a:ln>
        </p:spPr>
      </p:pic>
      <p:sp>
        <p:nvSpPr>
          <p:cNvPr id="349" name="Google Shape;349;p40"/>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50" name="Google Shape;350;p40"/>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descr="Altromercato si riposiziona e affida a Paolo Iabichino la campagna di  comunicazione integrata e il “Caffè Manifesto” - PUBBLICOMNOW" id="357" name="Google Shape;357;p41"/>
          <p:cNvPicPr preferRelativeResize="0"/>
          <p:nvPr/>
        </p:nvPicPr>
        <p:blipFill rotWithShape="1">
          <a:blip r:embed="rId3">
            <a:alphaModFix/>
          </a:blip>
          <a:srcRect b="0" l="0" r="0" t="0"/>
          <a:stretch/>
        </p:blipFill>
        <p:spPr>
          <a:xfrm>
            <a:off x="0" y="0"/>
            <a:ext cx="9034462" cy="6324600"/>
          </a:xfrm>
          <a:prstGeom prst="rect">
            <a:avLst/>
          </a:prstGeom>
          <a:noFill/>
          <a:ln>
            <a:noFill/>
          </a:ln>
        </p:spPr>
      </p:pic>
      <p:sp>
        <p:nvSpPr>
          <p:cNvPr id="358" name="Google Shape;358;p41"/>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59" name="Google Shape;359;p41"/>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2"/>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366" name="Google Shape;366;p42"/>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
        <p:nvSpPr>
          <p:cNvPr id="367" name="Google Shape;367;p42"/>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pic>
        <p:nvPicPr>
          <p:cNvPr descr="CONSUMI O SCEGLI Il potere della sostenibilità per cambiare l'economia –  Altromercato Shop Angoli di Mondo" id="368" name="Google Shape;368;p42"/>
          <p:cNvPicPr preferRelativeResize="0"/>
          <p:nvPr/>
        </p:nvPicPr>
        <p:blipFill rotWithShape="1">
          <a:blip r:embed="rId4">
            <a:alphaModFix/>
          </a:blip>
          <a:srcRect b="0" l="0" r="0" t="0"/>
          <a:stretch/>
        </p:blipFill>
        <p:spPr>
          <a:xfrm>
            <a:off x="2287587" y="0"/>
            <a:ext cx="4459287" cy="687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nvSpPr>
        <p:spPr>
          <a:xfrm>
            <a:off x="1628775" y="1352550"/>
            <a:ext cx="20193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700"/>
              <a:buFont typeface="Arial"/>
              <a:buNone/>
            </a:pPr>
            <a:r>
              <a:rPr b="1" i="0" lang="en-US" sz="2700" u="none">
                <a:solidFill>
                  <a:schemeClr val="dk1"/>
                </a:solidFill>
                <a:latin typeface="Arial"/>
                <a:ea typeface="Arial"/>
                <a:cs typeface="Arial"/>
                <a:sym typeface="Arial"/>
              </a:rPr>
              <a:t>Destinatari</a:t>
            </a:r>
            <a:endParaRPr/>
          </a:p>
        </p:txBody>
      </p:sp>
      <p:sp>
        <p:nvSpPr>
          <p:cNvPr id="92" name="Google Shape;92;p4"/>
          <p:cNvSpPr txBox="1"/>
          <p:nvPr/>
        </p:nvSpPr>
        <p:spPr>
          <a:xfrm>
            <a:off x="696912" y="2397125"/>
            <a:ext cx="7753350" cy="2220912"/>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Acquirente, Consumatore, influenzatore</a:t>
            </a:r>
            <a:endParaRPr/>
          </a:p>
          <a:p>
            <a:pPr indent="-342900" lvl="0" marL="514350" marR="0" rtl="0" algn="l">
              <a:lnSpc>
                <a:spcPct val="100000"/>
              </a:lnSpc>
              <a:spcBef>
                <a:spcPts val="0"/>
              </a:spcBef>
              <a:spcAft>
                <a:spcPts val="0"/>
              </a:spcAft>
              <a:buClr>
                <a:schemeClr val="dk1"/>
              </a:buClr>
              <a:buSzPts val="2700"/>
              <a:buFont typeface="Arial"/>
              <a:buNone/>
            </a:pPr>
            <a:r>
              <a:t/>
            </a:r>
            <a:endParaRPr b="1" i="0" sz="2700" u="none">
              <a:solidFill>
                <a:schemeClr val="dk1"/>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Intermediario commerciale (trade, agente)</a:t>
            </a:r>
            <a:endParaRPr/>
          </a:p>
          <a:p>
            <a:pPr indent="-342900" lvl="0" marL="514350" marR="0" rtl="0" algn="l">
              <a:lnSpc>
                <a:spcPct val="100000"/>
              </a:lnSpc>
              <a:spcBef>
                <a:spcPts val="0"/>
              </a:spcBef>
              <a:spcAft>
                <a:spcPts val="0"/>
              </a:spcAft>
              <a:buClr>
                <a:schemeClr val="dk1"/>
              </a:buClr>
              <a:buSzPts val="2700"/>
              <a:buFont typeface="Arial"/>
              <a:buNone/>
            </a:pPr>
            <a:r>
              <a:t/>
            </a:r>
            <a:endParaRPr b="1" i="0" sz="2700" u="none">
              <a:solidFill>
                <a:schemeClr val="dk1"/>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700"/>
              <a:buFont typeface="Arial"/>
              <a:buAutoNum type="arabicPeriod"/>
            </a:pPr>
            <a:r>
              <a:rPr b="1" i="0" lang="en-US" sz="2700" u="none">
                <a:solidFill>
                  <a:schemeClr val="dk1"/>
                </a:solidFill>
                <a:latin typeface="Arial"/>
                <a:ea typeface="Arial"/>
                <a:cs typeface="Arial"/>
                <a:sym typeface="Arial"/>
              </a:rPr>
              <a:t>Collaboratori interni ed esterni</a:t>
            </a:r>
            <a:endParaRPr/>
          </a:p>
        </p:txBody>
      </p:sp>
      <p:sp>
        <p:nvSpPr>
          <p:cNvPr id="93" name="Google Shape;93;p4"/>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94" name="Google Shape;94;p4"/>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95" name="Google Shape;95;p4"/>
          <p:cNvPicPr preferRelativeResize="0"/>
          <p:nvPr>
            <p:ph idx="1"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nvSpPr>
        <p:spPr>
          <a:xfrm>
            <a:off x="257962" y="1188487"/>
            <a:ext cx="8431200" cy="4417500"/>
          </a:xfrm>
          <a:prstGeom prst="rect">
            <a:avLst/>
          </a:prstGeom>
          <a:noFill/>
          <a:ln>
            <a:noFill/>
          </a:ln>
        </p:spPr>
        <p:txBody>
          <a:bodyPr anchorCtr="0" anchor="t" bIns="45700" lIns="91425" spcFirstLastPara="1" rIns="91425" wrap="square" tIns="45700">
            <a:spAutoFit/>
          </a:bodyPr>
          <a:lstStyle/>
          <a:p>
            <a:pPr indent="-338137" lvl="0" marL="338137" marR="0" rtl="0" algn="l">
              <a:lnSpc>
                <a:spcPct val="10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Gli effetti della comunicazione</a:t>
            </a:r>
            <a:endParaRPr/>
          </a:p>
          <a:p>
            <a:pPr indent="-338137" lvl="0" marL="338137" marR="0" rtl="0" algn="l">
              <a:lnSpc>
                <a:spcPct val="100000"/>
              </a:lnSpc>
              <a:spcBef>
                <a:spcPts val="0"/>
              </a:spcBef>
              <a:spcAft>
                <a:spcPts val="0"/>
              </a:spcAft>
              <a:buClr>
                <a:schemeClr val="dk1"/>
              </a:buClr>
              <a:buSzPts val="3100"/>
              <a:buFont typeface="Calibri"/>
              <a:buNone/>
            </a:pPr>
            <a:r>
              <a:t/>
            </a:r>
            <a:endParaRPr b="0" i="0" sz="3100" u="none">
              <a:solidFill>
                <a:schemeClr val="dk1"/>
              </a:solidFill>
              <a:latin typeface="Arial"/>
              <a:ea typeface="Arial"/>
              <a:cs typeface="Arial"/>
              <a:sym typeface="Arial"/>
            </a:endParaRPr>
          </a:p>
          <a:p>
            <a:pPr indent="-338137" lvl="0" marL="338137" marR="0" rtl="0" algn="l">
              <a:lnSpc>
                <a:spcPct val="150000"/>
              </a:lnSpc>
              <a:spcBef>
                <a:spcPts val="0"/>
              </a:spcBef>
              <a:spcAft>
                <a:spcPts val="0"/>
              </a:spcAft>
              <a:buClr>
                <a:schemeClr val="dk1"/>
              </a:buClr>
              <a:buSzPts val="2300"/>
              <a:buFont typeface="Arial"/>
              <a:buAutoNum type="arabicParenR"/>
            </a:pPr>
            <a:r>
              <a:rPr b="0" i="0" lang="en-US" sz="2300" u="none">
                <a:solidFill>
                  <a:schemeClr val="dk1"/>
                </a:solidFill>
                <a:latin typeface="Arial"/>
                <a:ea typeface="Arial"/>
                <a:cs typeface="Arial"/>
                <a:sym typeface="Arial"/>
              </a:rPr>
              <a:t>ESPOSIZIONE (superamento della soglia di percettività)</a:t>
            </a:r>
            <a:endParaRPr/>
          </a:p>
          <a:p>
            <a:pPr indent="-338137" lvl="0" marL="338137" marR="0" rtl="0" algn="l">
              <a:lnSpc>
                <a:spcPct val="150000"/>
              </a:lnSpc>
              <a:spcBef>
                <a:spcPts val="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2)  ATTIVAZIONE DELLA PERCEZIONE</a:t>
            </a:r>
            <a:endParaRPr/>
          </a:p>
          <a:p>
            <a:pPr indent="-338137" lvl="0" marL="338137" marR="0" rtl="0" algn="l">
              <a:lnSpc>
                <a:spcPct val="150000"/>
              </a:lnSpc>
              <a:spcBef>
                <a:spcPts val="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3)  GLI OBIETTIVI ECONOMICI E COMUNICAZIONALI:</a:t>
            </a:r>
            <a:endParaRPr/>
          </a:p>
          <a:p>
            <a:pPr indent="-338137" lvl="0" marL="338137" marR="0" rtl="0" algn="l">
              <a:lnSpc>
                <a:spcPct val="150000"/>
              </a:lnSpc>
              <a:spcBef>
                <a:spcPts val="0"/>
              </a:spcBef>
              <a:spcAft>
                <a:spcPts val="0"/>
              </a:spcAft>
              <a:buClr>
                <a:schemeClr val="dk1"/>
              </a:buClr>
              <a:buSzPts val="2300"/>
              <a:buFont typeface="Arial"/>
              <a:buAutoNum type="alphaUcParenR"/>
            </a:pPr>
            <a:r>
              <a:rPr b="0" i="0" lang="en-US" sz="2300" u="none">
                <a:solidFill>
                  <a:schemeClr val="dk1"/>
                </a:solidFill>
                <a:latin typeface="Arial"/>
                <a:ea typeface="Arial"/>
                <a:cs typeface="Arial"/>
                <a:sym typeface="Arial"/>
              </a:rPr>
              <a:t>NON COMPORTAMENTALI</a:t>
            </a:r>
            <a:endParaRPr/>
          </a:p>
          <a:p>
            <a:pPr indent="-338137" lvl="0" marL="338137" marR="0" rtl="0" algn="l">
              <a:lnSpc>
                <a:spcPct val="150000"/>
              </a:lnSpc>
              <a:spcBef>
                <a:spcPts val="0"/>
              </a:spcBef>
              <a:spcAft>
                <a:spcPts val="0"/>
              </a:spcAft>
              <a:buClr>
                <a:schemeClr val="dk1"/>
              </a:buClr>
              <a:buSzPts val="2300"/>
              <a:buFont typeface="Arial"/>
              <a:buAutoNum type="alphaUcParenR"/>
            </a:pPr>
            <a:r>
              <a:rPr b="0" i="0" lang="en-US" sz="2300" u="none">
                <a:solidFill>
                  <a:schemeClr val="dk1"/>
                </a:solidFill>
                <a:latin typeface="Arial"/>
                <a:ea typeface="Arial"/>
                <a:cs typeface="Arial"/>
                <a:sym typeface="Arial"/>
              </a:rPr>
              <a:t>COMPORTAMENTALI</a:t>
            </a:r>
            <a:endParaRPr/>
          </a:p>
          <a:p>
            <a:pPr indent="-338137" lvl="0" marL="338137" marR="0" rtl="0" algn="l">
              <a:lnSpc>
                <a:spcPct val="150000"/>
              </a:lnSpc>
              <a:spcBef>
                <a:spcPts val="0"/>
              </a:spcBef>
              <a:spcAft>
                <a:spcPts val="0"/>
              </a:spcAft>
              <a:buClr>
                <a:schemeClr val="dk1"/>
              </a:buClr>
              <a:buSzPts val="2300"/>
              <a:buFont typeface="Arial"/>
              <a:buAutoNum type="alphaUcParenR"/>
            </a:pPr>
            <a:r>
              <a:rPr b="0" i="0" lang="en-US" sz="2300" u="none">
                <a:solidFill>
                  <a:schemeClr val="dk1"/>
                </a:solidFill>
                <a:latin typeface="Arial"/>
                <a:ea typeface="Arial"/>
                <a:cs typeface="Arial"/>
                <a:sym typeface="Arial"/>
              </a:rPr>
              <a:t>VALUTATIVI</a:t>
            </a:r>
            <a:endParaRPr/>
          </a:p>
          <a:p>
            <a:pPr indent="-338137" lvl="0" marL="338137" marR="0" rtl="0" algn="l">
              <a:lnSpc>
                <a:spcPct val="150000"/>
              </a:lnSpc>
              <a:spcBef>
                <a:spcPts val="0"/>
              </a:spcBef>
              <a:spcAft>
                <a:spcPts val="0"/>
              </a:spcAft>
              <a:buClr>
                <a:schemeClr val="dk1"/>
              </a:buClr>
              <a:buSzPts val="2300"/>
              <a:buFont typeface="Arial"/>
              <a:buAutoNum type="alphaUcParenR"/>
            </a:pPr>
            <a:r>
              <a:rPr b="0" i="0" lang="en-US" sz="2300" u="none">
                <a:solidFill>
                  <a:schemeClr val="dk1"/>
                </a:solidFill>
                <a:latin typeface="Arial"/>
                <a:ea typeface="Arial"/>
                <a:cs typeface="Arial"/>
                <a:sym typeface="Arial"/>
              </a:rPr>
              <a:t>RELAZIONALI</a:t>
            </a:r>
            <a:endParaRPr/>
          </a:p>
        </p:txBody>
      </p:sp>
      <p:sp>
        <p:nvSpPr>
          <p:cNvPr id="102" name="Google Shape;102;p6"/>
          <p:cNvSpPr txBox="1"/>
          <p:nvPr/>
        </p:nvSpPr>
        <p:spPr>
          <a:xfrm>
            <a:off x="2478087" y="576262"/>
            <a:ext cx="3990975" cy="250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D26632"/>
              </a:buClr>
              <a:buSzPts val="2000"/>
              <a:buFont typeface="Arial"/>
              <a:buNone/>
            </a:pPr>
            <a:r>
              <a:rPr b="1" i="0" lang="en-US" sz="2000" u="none">
                <a:solidFill>
                  <a:srgbClr val="D26632"/>
                </a:solidFill>
                <a:latin typeface="Arial"/>
                <a:ea typeface="Arial"/>
                <a:cs typeface="Arial"/>
                <a:sym typeface="Arial"/>
              </a:rPr>
              <a:t>LA COMUNICAZIONE DI MARKETING</a:t>
            </a:r>
            <a:endParaRPr/>
          </a:p>
        </p:txBody>
      </p:sp>
      <p:sp>
        <p:nvSpPr>
          <p:cNvPr id="103" name="Google Shape;103;p6"/>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04" name="Google Shape;104;p6"/>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7"/>
          <p:cNvPicPr preferRelativeResize="0"/>
          <p:nvPr/>
        </p:nvPicPr>
        <p:blipFill rotWithShape="1">
          <a:blip r:embed="rId3">
            <a:alphaModFix/>
          </a:blip>
          <a:srcRect b="0" l="0" r="0" t="0"/>
          <a:stretch/>
        </p:blipFill>
        <p:spPr>
          <a:xfrm>
            <a:off x="320675" y="1589087"/>
            <a:ext cx="8521700" cy="3557587"/>
          </a:xfrm>
          <a:prstGeom prst="rect">
            <a:avLst/>
          </a:prstGeom>
          <a:noFill/>
          <a:ln>
            <a:noFill/>
          </a:ln>
        </p:spPr>
      </p:pic>
      <p:sp>
        <p:nvSpPr>
          <p:cNvPr id="111" name="Google Shape;111;p7"/>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12" name="Google Shape;112;p7"/>
          <p:cNvPicPr preferRelativeResize="0"/>
          <p:nvPr>
            <p:ph idx="4294967295" type="body"/>
          </p:nvPr>
        </p:nvPicPr>
        <p:blipFill rotWithShape="1">
          <a:blip r:embed="rId4">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nvSpPr>
        <p:spPr>
          <a:xfrm>
            <a:off x="355600" y="703262"/>
            <a:ext cx="8431212" cy="4348162"/>
          </a:xfrm>
          <a:prstGeom prst="rect">
            <a:avLst/>
          </a:prstGeom>
          <a:noFill/>
          <a:ln>
            <a:noFill/>
          </a:ln>
        </p:spPr>
        <p:txBody>
          <a:bodyPr anchorCtr="0" anchor="t" bIns="45700" lIns="91425" spcFirstLastPara="1" rIns="91425" wrap="square" tIns="45700">
            <a:spAutoFit/>
          </a:bodyPr>
          <a:lstStyle/>
          <a:p>
            <a:pPr indent="-338137" lvl="0" marL="338137" marR="0" rtl="0" algn="r">
              <a:lnSpc>
                <a:spcPct val="100000"/>
              </a:lnSpc>
              <a:spcBef>
                <a:spcPts val="0"/>
              </a:spcBef>
              <a:spcAft>
                <a:spcPts val="0"/>
              </a:spcAft>
              <a:buClr>
                <a:schemeClr val="dk1"/>
              </a:buClr>
              <a:buSzPts val="2700"/>
              <a:buFont typeface="Calibri"/>
              <a:buNone/>
            </a:pPr>
            <a:r>
              <a:t/>
            </a:r>
            <a:endParaRPr b="0" i="0" sz="2700" u="none">
              <a:solidFill>
                <a:srgbClr val="E60C0C"/>
              </a:solidFill>
              <a:latin typeface="Verdana"/>
              <a:ea typeface="Verdana"/>
              <a:cs typeface="Verdana"/>
              <a:sym typeface="Verdana"/>
            </a:endParaRPr>
          </a:p>
          <a:p>
            <a:pPr indent="-338137" lvl="0" marL="338137" marR="0" rtl="0" algn="r">
              <a:lnSpc>
                <a:spcPct val="100000"/>
              </a:lnSpc>
              <a:spcBef>
                <a:spcPts val="0"/>
              </a:spcBef>
              <a:spcAft>
                <a:spcPts val="0"/>
              </a:spcAft>
              <a:buClr>
                <a:schemeClr val="dk1"/>
              </a:buClr>
              <a:buSzPts val="2700"/>
              <a:buFont typeface="Calibri"/>
              <a:buNone/>
            </a:pPr>
            <a:r>
              <a:t/>
            </a:r>
            <a:endParaRPr b="0" i="0" sz="2700" u="none">
              <a:solidFill>
                <a:srgbClr val="E60C0C"/>
              </a:solidFill>
              <a:latin typeface="Verdana"/>
              <a:ea typeface="Verdana"/>
              <a:cs typeface="Verdana"/>
              <a:sym typeface="Verdana"/>
            </a:endParaRPr>
          </a:p>
          <a:p>
            <a:pPr indent="-338137" lvl="0" marL="338137" marR="0" rtl="0" algn="l">
              <a:lnSpc>
                <a:spcPct val="100000"/>
              </a:lnSpc>
              <a:spcBef>
                <a:spcPts val="0"/>
              </a:spcBef>
              <a:spcAft>
                <a:spcPts val="0"/>
              </a:spcAft>
              <a:buClr>
                <a:schemeClr val="dk1"/>
              </a:buClr>
              <a:buSzPts val="2700"/>
              <a:buFont typeface="Calibri"/>
              <a:buNone/>
            </a:pPr>
            <a:r>
              <a:t/>
            </a:r>
            <a:endParaRPr b="0" i="0" sz="2700" u="none">
              <a:solidFill>
                <a:schemeClr val="dk1"/>
              </a:solidFill>
              <a:latin typeface="Arial"/>
              <a:ea typeface="Arial"/>
              <a:cs typeface="Arial"/>
              <a:sym typeface="Arial"/>
            </a:endParaRPr>
          </a:p>
          <a:p>
            <a:pPr indent="-338137" lvl="0" marL="338137" marR="0" rtl="0" algn="l">
              <a:lnSpc>
                <a:spcPct val="100000"/>
              </a:lnSpc>
              <a:spcBef>
                <a:spcPts val="0"/>
              </a:spcBef>
              <a:spcAft>
                <a:spcPts val="0"/>
              </a:spcAft>
              <a:buClr>
                <a:schemeClr val="dk1"/>
              </a:buClr>
              <a:buSzPts val="2700"/>
              <a:buFont typeface="Arial"/>
              <a:buNone/>
            </a:pPr>
            <a:r>
              <a:rPr b="0" i="0" lang="en-US" sz="2700" u="none">
                <a:solidFill>
                  <a:schemeClr val="dk1"/>
                </a:solidFill>
                <a:latin typeface="Arial"/>
                <a:ea typeface="Arial"/>
                <a:cs typeface="Arial"/>
                <a:sym typeface="Arial"/>
              </a:rPr>
              <a:t>2) ATTIVAZIONE DELLA PERCEZIONE</a:t>
            </a:r>
            <a:endParaRPr/>
          </a:p>
          <a:p>
            <a:pPr indent="-338137" lvl="0" marL="338137" marR="0" rtl="0" algn="l">
              <a:lnSpc>
                <a:spcPct val="100000"/>
              </a:lnSpc>
              <a:spcBef>
                <a:spcPts val="0"/>
              </a:spcBef>
              <a:spcAft>
                <a:spcPts val="0"/>
              </a:spcAft>
              <a:buClr>
                <a:schemeClr val="dk1"/>
              </a:buClr>
              <a:buSzPts val="2700"/>
              <a:buFont typeface="Calibri"/>
              <a:buNone/>
            </a:pPr>
            <a:r>
              <a:t/>
            </a:r>
            <a:endParaRPr b="0" i="0" sz="2700" u="none">
              <a:solidFill>
                <a:schemeClr val="dk1"/>
              </a:solidFill>
              <a:latin typeface="Arial"/>
              <a:ea typeface="Arial"/>
              <a:cs typeface="Arial"/>
              <a:sym typeface="Arial"/>
            </a:endParaRPr>
          </a:p>
          <a:p>
            <a:pPr indent="-338137" lvl="0" marL="338137" marR="0" rtl="0" algn="l">
              <a:lnSpc>
                <a:spcPct val="100000"/>
              </a:lnSpc>
              <a:spcBef>
                <a:spcPts val="0"/>
              </a:spcBef>
              <a:spcAft>
                <a:spcPts val="0"/>
              </a:spcAft>
              <a:buClr>
                <a:schemeClr val="dk1"/>
              </a:buClr>
              <a:buSzPts val="2700"/>
              <a:buFont typeface="Calibri"/>
              <a:buNone/>
            </a:pPr>
            <a:r>
              <a:t/>
            </a:r>
            <a:endParaRPr b="0" i="0" sz="2700" u="none">
              <a:solidFill>
                <a:schemeClr val="dk1"/>
              </a:solidFill>
              <a:latin typeface="Arial"/>
              <a:ea typeface="Arial"/>
              <a:cs typeface="Arial"/>
              <a:sym typeface="Arial"/>
            </a:endParaRPr>
          </a:p>
          <a:p>
            <a:pPr indent="-338137" lvl="0" marL="338137" marR="0" rtl="0" algn="l">
              <a:lnSpc>
                <a:spcPct val="100000"/>
              </a:lnSpc>
              <a:spcBef>
                <a:spcPts val="0"/>
              </a:spcBef>
              <a:spcAft>
                <a:spcPts val="0"/>
              </a:spcAft>
              <a:buClr>
                <a:schemeClr val="dk1"/>
              </a:buClr>
              <a:buSzPts val="2700"/>
              <a:buFont typeface="Calibri"/>
              <a:buNone/>
            </a:pPr>
            <a:r>
              <a:t/>
            </a:r>
            <a:endParaRPr b="0" i="0" sz="2700" u="none">
              <a:solidFill>
                <a:schemeClr val="dk1"/>
              </a:solidFill>
              <a:latin typeface="Arial"/>
              <a:ea typeface="Arial"/>
              <a:cs typeface="Arial"/>
              <a:sym typeface="Arial"/>
            </a:endParaRPr>
          </a:p>
          <a:p>
            <a:pPr indent="-338137" lvl="0" marL="338137" marR="0" rtl="0" algn="l">
              <a:lnSpc>
                <a:spcPct val="100000"/>
              </a:lnSpc>
              <a:spcBef>
                <a:spcPts val="0"/>
              </a:spcBef>
              <a:spcAft>
                <a:spcPts val="0"/>
              </a:spcAft>
              <a:buClr>
                <a:schemeClr val="dk1"/>
              </a:buClr>
              <a:buSzPts val="2700"/>
              <a:buFont typeface="Calibri"/>
              <a:buNone/>
            </a:pPr>
            <a:r>
              <a:t/>
            </a:r>
            <a:endParaRPr b="0" i="0" sz="2700" u="none">
              <a:solidFill>
                <a:schemeClr val="dk1"/>
              </a:solidFill>
              <a:latin typeface="Arial"/>
              <a:ea typeface="Arial"/>
              <a:cs typeface="Arial"/>
              <a:sym typeface="Arial"/>
            </a:endParaRPr>
          </a:p>
          <a:p>
            <a:pPr indent="-338137" lvl="0" marL="338137" marR="0" rtl="0" algn="l">
              <a:lnSpc>
                <a:spcPct val="100000"/>
              </a:lnSpc>
              <a:spcBef>
                <a:spcPts val="0"/>
              </a:spcBef>
              <a:spcAft>
                <a:spcPts val="0"/>
              </a:spcAft>
              <a:buClr>
                <a:schemeClr val="dk1"/>
              </a:buClr>
              <a:buSzPts val="2700"/>
              <a:buFont typeface="Arial"/>
              <a:buNone/>
            </a:pPr>
            <a:r>
              <a:rPr b="0" i="0" lang="en-US" sz="2700" u="none">
                <a:solidFill>
                  <a:schemeClr val="dk1"/>
                </a:solidFill>
                <a:latin typeface="Arial"/>
                <a:ea typeface="Arial"/>
                <a:cs typeface="Arial"/>
                <a:sym typeface="Arial"/>
              </a:rPr>
              <a:t>Connotazione e denotazione</a:t>
            </a:r>
            <a:endParaRPr/>
          </a:p>
          <a:p>
            <a:pPr indent="0" lvl="0" marL="0" marR="0" rtl="0" algn="l">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
        <p:nvSpPr>
          <p:cNvPr id="119" name="Google Shape;119;p8"/>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20" name="Google Shape;120;p8"/>
          <p:cNvPicPr preferRelativeResize="0"/>
          <p:nvPr>
            <p:ph idx="4294967295"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 name="Shape 125"/>
        <p:cNvGrpSpPr/>
        <p:nvPr/>
      </p:nvGrpSpPr>
      <p:grpSpPr>
        <a:xfrm>
          <a:off x="0" y="0"/>
          <a:ext cx="0" cy="0"/>
          <a:chOff x="0" y="0"/>
          <a:chExt cx="0" cy="0"/>
        </a:xfrm>
      </p:grpSpPr>
      <p:sp>
        <p:nvSpPr>
          <p:cNvPr id="126" name="Google Shape;126;p9"/>
          <p:cNvSpPr txBox="1"/>
          <p:nvPr/>
        </p:nvSpPr>
        <p:spPr>
          <a:xfrm>
            <a:off x="493712" y="1814512"/>
            <a:ext cx="8077200" cy="339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Arial"/>
              <a:buNone/>
            </a:pPr>
            <a:r>
              <a:rPr b="1" i="0" lang="en-US" sz="2300" u="sng">
                <a:solidFill>
                  <a:schemeClr val="dk1"/>
                </a:solidFill>
                <a:latin typeface="Arial"/>
                <a:ea typeface="Arial"/>
                <a:cs typeface="Arial"/>
                <a:sym typeface="Arial"/>
              </a:rPr>
              <a:t>Denotare</a:t>
            </a:r>
            <a:r>
              <a:rPr b="0" i="0" lang="en-US" sz="2300" u="none">
                <a:solidFill>
                  <a:schemeClr val="dk1"/>
                </a:solidFill>
                <a:latin typeface="Arial"/>
                <a:ea typeface="Arial"/>
                <a:cs typeface="Arial"/>
                <a:sym typeface="Arial"/>
              </a:rPr>
              <a:t> significa “esprimere con chiarezza”. In linguistica “denotazione” è il significato oggettivo di un’entità lessicale, che non contiene nessun elemento soggettivo o affettivo determinato dal contesto.</a:t>
            </a:r>
            <a:endParaRPr/>
          </a:p>
          <a:p>
            <a:pPr indent="0" lvl="0" marL="0" marR="0" rtl="0" algn="l">
              <a:lnSpc>
                <a:spcPct val="100000"/>
              </a:lnSpc>
              <a:spcBef>
                <a:spcPts val="0"/>
              </a:spcBef>
              <a:spcAft>
                <a:spcPts val="0"/>
              </a:spcAft>
              <a:buClr>
                <a:schemeClr val="dk1"/>
              </a:buClr>
              <a:buSzPts val="2300"/>
              <a:buFont typeface="Calibri"/>
              <a:buNone/>
            </a:pPr>
            <a:r>
              <a:t/>
            </a:r>
            <a:endParaRPr b="0" i="0" sz="23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300"/>
              <a:buFont typeface="Arial"/>
              <a:buNone/>
            </a:pPr>
            <a:r>
              <a:rPr b="1" i="0" lang="en-US" sz="2300" u="sng">
                <a:solidFill>
                  <a:schemeClr val="dk1"/>
                </a:solidFill>
                <a:latin typeface="Arial"/>
                <a:ea typeface="Arial"/>
                <a:cs typeface="Arial"/>
                <a:sym typeface="Arial"/>
              </a:rPr>
              <a:t>Connotare</a:t>
            </a:r>
            <a:r>
              <a:rPr b="0" i="0" lang="en-US" sz="2300" u="none">
                <a:solidFill>
                  <a:schemeClr val="dk1"/>
                </a:solidFill>
                <a:latin typeface="Arial"/>
                <a:ea typeface="Arial"/>
                <a:cs typeface="Arial"/>
                <a:sym typeface="Arial"/>
              </a:rPr>
              <a:t> significa definire, caratterizzare. In linguistica, “connotazione” è la sfumatura di ordine soggettivo che un enunciato ha o acquisisce in aggiunta al significato di base. </a:t>
            </a:r>
            <a:endParaRPr/>
          </a:p>
        </p:txBody>
      </p:sp>
      <p:sp>
        <p:nvSpPr>
          <p:cNvPr id="127" name="Google Shape;127;p9"/>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28" name="Google Shape;128;p9"/>
          <p:cNvPicPr preferRelativeResize="0"/>
          <p:nvPr>
            <p:ph idx="1"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 name="Shape 133"/>
        <p:cNvGrpSpPr/>
        <p:nvPr/>
      </p:nvGrpSpPr>
      <p:grpSpPr>
        <a:xfrm>
          <a:off x="0" y="0"/>
          <a:ext cx="0" cy="0"/>
          <a:chOff x="0" y="0"/>
          <a:chExt cx="0" cy="0"/>
        </a:xfrm>
      </p:grpSpPr>
      <p:sp>
        <p:nvSpPr>
          <p:cNvPr id="134" name="Google Shape;134;p10"/>
          <p:cNvSpPr txBox="1"/>
          <p:nvPr/>
        </p:nvSpPr>
        <p:spPr>
          <a:xfrm>
            <a:off x="247650" y="758825"/>
            <a:ext cx="8609012" cy="33924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rPr b="1" i="0" lang="en-US" sz="1900" u="none">
                <a:solidFill>
                  <a:schemeClr val="dk1"/>
                </a:solidFill>
                <a:latin typeface="Arial"/>
                <a:ea typeface="Arial"/>
                <a:cs typeface="Arial"/>
                <a:sym typeface="Arial"/>
              </a:rPr>
              <a:t>UN ESEMPIO</a:t>
            </a:r>
            <a:endParaRPr/>
          </a:p>
          <a:p>
            <a:pPr indent="0" lvl="0" marL="0" marR="0" rtl="0" algn="l">
              <a:lnSpc>
                <a:spcPct val="100000"/>
              </a:lnSpc>
              <a:spcBef>
                <a:spcPts val="0"/>
              </a:spcBef>
              <a:spcAft>
                <a:spcPts val="0"/>
              </a:spcAft>
              <a:buClr>
                <a:schemeClr val="dk1"/>
              </a:buClr>
              <a:buSzPts val="1900"/>
              <a:buFont typeface="Calibri"/>
              <a:buNone/>
            </a:pPr>
            <a:r>
              <a:t/>
            </a:r>
            <a:endParaRPr b="0" i="0" sz="19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900"/>
              <a:buFont typeface="Arial"/>
              <a:buNone/>
            </a:pPr>
            <a:r>
              <a:rPr b="0" i="0" lang="en-US" sz="1900" u="none">
                <a:solidFill>
                  <a:schemeClr val="dk1"/>
                </a:solidFill>
                <a:latin typeface="Arial"/>
                <a:ea typeface="Arial"/>
                <a:cs typeface="Arial"/>
                <a:sym typeface="Arial"/>
              </a:rPr>
              <a:t>La parola madre e mamma hanno lo stesso significato (la stessa funzione denotativa) ma hanno differenti connotazioni. Anche il modo in cui vengono pronunciate incorpora funzioni connotative. Si può dire la medesima cosa con tante sfumature diverse, ognuna delle quali sottende una forma della relazione, una visione del mondo, una filosofia della vita.</a:t>
            </a:r>
            <a:endParaRPr/>
          </a:p>
          <a:p>
            <a:pPr indent="0" lvl="0" marL="0" marR="0" rtl="0" algn="l">
              <a:lnSpc>
                <a:spcPct val="100000"/>
              </a:lnSpc>
              <a:spcBef>
                <a:spcPts val="0"/>
              </a:spcBef>
              <a:spcAft>
                <a:spcPts val="0"/>
              </a:spcAft>
              <a:buClr>
                <a:schemeClr val="dk1"/>
              </a:buClr>
              <a:buSzPts val="1900"/>
              <a:buFont typeface="Calibri"/>
              <a:buNone/>
            </a:pPr>
            <a:r>
              <a:t/>
            </a:r>
            <a:endParaRPr b="0" i="0" sz="19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900"/>
              <a:buFont typeface="Arial"/>
              <a:buNone/>
            </a:pPr>
            <a:r>
              <a:rPr b="0" i="0" lang="en-US" sz="1900" u="none">
                <a:solidFill>
                  <a:schemeClr val="dk1"/>
                </a:solidFill>
                <a:latin typeface="Arial"/>
                <a:ea typeface="Arial"/>
                <a:cs typeface="Arial"/>
                <a:sym typeface="Arial"/>
              </a:rPr>
              <a:t>Alcuni esempi</a:t>
            </a:r>
            <a:endParaRPr/>
          </a:p>
          <a:p>
            <a:pPr indent="0" lvl="0" marL="0" marR="0" rtl="0" algn="l">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“corri subito qui e dai un bel bacione alla mamma”;</a:t>
            </a:r>
            <a:endParaRPr/>
          </a:p>
          <a:p>
            <a:pPr indent="0" lvl="0" marL="0" marR="0" rtl="0" algn="l">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“alza le chiappe e schiocca un baciozzo alla tua vecchia”;</a:t>
            </a:r>
            <a:endParaRPr/>
          </a:p>
          <a:p>
            <a:pPr indent="0" lvl="0" marL="0" marR="0" rtl="0" algn="l">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“vieni immediatamente a dare un bacio a tua madre”;</a:t>
            </a:r>
            <a:endParaRPr/>
          </a:p>
          <a:p>
            <a:pPr indent="0" lvl="0" marL="0" marR="0" rtl="0" algn="l">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“vola a baciare mammina”.</a:t>
            </a:r>
            <a:endParaRPr/>
          </a:p>
          <a:p>
            <a:pPr indent="0" lvl="0" marL="0" marR="0" rtl="0" algn="l">
              <a:lnSpc>
                <a:spcPct val="100000"/>
              </a:lnSpc>
              <a:spcBef>
                <a:spcPts val="0"/>
              </a:spcBef>
              <a:spcAft>
                <a:spcPts val="0"/>
              </a:spcAft>
              <a:buNone/>
            </a:pPr>
            <a:r>
              <a:t/>
            </a:r>
            <a:endParaRPr b="0" i="1" sz="1900" u="none">
              <a:solidFill>
                <a:schemeClr val="dk1"/>
              </a:solidFill>
              <a:latin typeface="Arial"/>
              <a:ea typeface="Arial"/>
              <a:cs typeface="Arial"/>
              <a:sym typeface="Arial"/>
            </a:endParaRPr>
          </a:p>
        </p:txBody>
      </p:sp>
      <p:sp>
        <p:nvSpPr>
          <p:cNvPr id="135" name="Google Shape;135;p10"/>
          <p:cNvSpPr/>
          <p:nvPr/>
        </p:nvSpPr>
        <p:spPr>
          <a:xfrm>
            <a:off x="0" y="5906530"/>
            <a:ext cx="9144000" cy="951600"/>
          </a:xfrm>
          <a:prstGeom prst="rect">
            <a:avLst/>
          </a:prstGeom>
          <a:solidFill>
            <a:srgbClr val="9A2E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A cube with text overlay&#10;&#10;Description automatically generated" id="136" name="Google Shape;136;p10"/>
          <p:cNvPicPr preferRelativeResize="0"/>
          <p:nvPr>
            <p:ph idx="1" type="body"/>
          </p:nvPr>
        </p:nvPicPr>
        <p:blipFill rotWithShape="1">
          <a:blip r:embed="rId3">
            <a:alphaModFix/>
          </a:blip>
          <a:srcRect b="0" l="0" r="0" t="0"/>
          <a:stretch/>
        </p:blipFill>
        <p:spPr>
          <a:xfrm>
            <a:off x="158578" y="6080369"/>
            <a:ext cx="940200" cy="60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2016-04-08T14:00:38Z</dcterms:created>
  <dc:creator>Debora Bini</dc:creator>
</cp:coreProperties>
</file>

<file path=docProps/custom.xml><?xml version="1.0" encoding="utf-8"?>
<Properties xmlns="http://schemas.openxmlformats.org/officeDocument/2006/custom-properties" xmlns:vt="http://schemas.openxmlformats.org/officeDocument/2006/docPropsVTypes"/>
</file>