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35" r:id="rId2"/>
    <p:sldId id="321" r:id="rId3"/>
    <p:sldId id="308" r:id="rId4"/>
    <p:sldId id="313" r:id="rId5"/>
    <p:sldId id="309" r:id="rId6"/>
    <p:sldId id="272" r:id="rId7"/>
    <p:sldId id="302" r:id="rId8"/>
    <p:sldId id="436" r:id="rId9"/>
    <p:sldId id="304" r:id="rId10"/>
    <p:sldId id="305" r:id="rId11"/>
    <p:sldId id="437" r:id="rId12"/>
    <p:sldId id="280" r:id="rId13"/>
    <p:sldId id="438" r:id="rId14"/>
    <p:sldId id="282" r:id="rId15"/>
    <p:sldId id="314" r:id="rId16"/>
    <p:sldId id="316" r:id="rId17"/>
    <p:sldId id="318" r:id="rId18"/>
    <p:sldId id="297" r:id="rId19"/>
    <p:sldId id="283" r:id="rId20"/>
    <p:sldId id="319" r:id="rId21"/>
    <p:sldId id="298" r:id="rId22"/>
    <p:sldId id="320" r:id="rId23"/>
    <p:sldId id="285"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image" Target="../media/image19.jpe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19.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Foglio1!$B$1</c:f>
              <c:strCache>
                <c:ptCount val="1"/>
                <c:pt idx="0">
                  <c:v>FISH 5</c:v>
                </c:pt>
              </c:strCache>
            </c:strRef>
          </c:tx>
          <c:spPr>
            <a:solidFill>
              <a:srgbClr val="002060"/>
            </a:solidFill>
          </c:spPr>
          <c:invertIfNegative val="0"/>
          <c:cat>
            <c:strRef>
              <c:f>Foglio1!$A$2:$A$8</c:f>
              <c:strCache>
                <c:ptCount val="7"/>
                <c:pt idx="0">
                  <c:v>1998-2007</c:v>
                </c:pt>
                <c:pt idx="1">
                  <c:v>2008</c:v>
                </c:pt>
                <c:pt idx="2">
                  <c:v>2009</c:v>
                </c:pt>
                <c:pt idx="3">
                  <c:v>2010</c:v>
                </c:pt>
                <c:pt idx="4">
                  <c:v>2011</c:v>
                </c:pt>
                <c:pt idx="5">
                  <c:v>2012</c:v>
                </c:pt>
                <c:pt idx="6">
                  <c:v>2013</c:v>
                </c:pt>
              </c:strCache>
            </c:strRef>
          </c:cat>
          <c:val>
            <c:numRef>
              <c:f>Foglio1!$B$2:$B$8</c:f>
              <c:numCache>
                <c:formatCode>General</c:formatCode>
                <c:ptCount val="7"/>
                <c:pt idx="0">
                  <c:v>100</c:v>
                </c:pt>
                <c:pt idx="1">
                  <c:v>70</c:v>
                </c:pt>
                <c:pt idx="2">
                  <c:v>55</c:v>
                </c:pt>
                <c:pt idx="3">
                  <c:v>40</c:v>
                </c:pt>
                <c:pt idx="4">
                  <c:v>20</c:v>
                </c:pt>
                <c:pt idx="5">
                  <c:v>15</c:v>
                </c:pt>
                <c:pt idx="6">
                  <c:v>10</c:v>
                </c:pt>
              </c:numCache>
            </c:numRef>
          </c:val>
          <c:extLst>
            <c:ext xmlns:c16="http://schemas.microsoft.com/office/drawing/2014/chart" uri="{C3380CC4-5D6E-409C-BE32-E72D297353CC}">
              <c16:uniqueId val="{00000000-4E24-4FFB-93ED-E64BA3ECE6AC}"/>
            </c:ext>
          </c:extLst>
        </c:ser>
        <c:ser>
          <c:idx val="1"/>
          <c:order val="1"/>
          <c:tx>
            <c:strRef>
              <c:f>Foglio1!$C$1</c:f>
              <c:strCache>
                <c:ptCount val="1"/>
                <c:pt idx="0">
                  <c:v>FISH 12</c:v>
                </c:pt>
              </c:strCache>
            </c:strRef>
          </c:tx>
          <c:spPr>
            <a:solidFill>
              <a:srgbClr val="0070C0"/>
            </a:solidFill>
          </c:spPr>
          <c:invertIfNegative val="0"/>
          <c:cat>
            <c:strRef>
              <c:f>Foglio1!$A$2:$A$8</c:f>
              <c:strCache>
                <c:ptCount val="7"/>
                <c:pt idx="0">
                  <c:v>1998-2007</c:v>
                </c:pt>
                <c:pt idx="1">
                  <c:v>2008</c:v>
                </c:pt>
                <c:pt idx="2">
                  <c:v>2009</c:v>
                </c:pt>
                <c:pt idx="3">
                  <c:v>2010</c:v>
                </c:pt>
                <c:pt idx="4">
                  <c:v>2011</c:v>
                </c:pt>
                <c:pt idx="5">
                  <c:v>2012</c:v>
                </c:pt>
                <c:pt idx="6">
                  <c:v>2013</c:v>
                </c:pt>
              </c:strCache>
            </c:strRef>
          </c:cat>
          <c:val>
            <c:numRef>
              <c:f>Foglio1!$C$2:$C$8</c:f>
              <c:numCache>
                <c:formatCode>General</c:formatCode>
                <c:ptCount val="7"/>
                <c:pt idx="1">
                  <c:v>30</c:v>
                </c:pt>
                <c:pt idx="2">
                  <c:v>35</c:v>
                </c:pt>
                <c:pt idx="3">
                  <c:v>35</c:v>
                </c:pt>
                <c:pt idx="4">
                  <c:v>10</c:v>
                </c:pt>
                <c:pt idx="5">
                  <c:v>5</c:v>
                </c:pt>
              </c:numCache>
            </c:numRef>
          </c:val>
          <c:extLst>
            <c:ext xmlns:c16="http://schemas.microsoft.com/office/drawing/2014/chart" uri="{C3380CC4-5D6E-409C-BE32-E72D297353CC}">
              <c16:uniqueId val="{00000001-4E24-4FFB-93ED-E64BA3ECE6AC}"/>
            </c:ext>
          </c:extLst>
        </c:ser>
        <c:ser>
          <c:idx val="2"/>
          <c:order val="2"/>
          <c:tx>
            <c:strRef>
              <c:f>Foglio1!$D$1</c:f>
              <c:strCache>
                <c:ptCount val="1"/>
                <c:pt idx="0">
                  <c:v>CGH</c:v>
                </c:pt>
              </c:strCache>
            </c:strRef>
          </c:tx>
          <c:spPr>
            <a:solidFill>
              <a:srgbClr val="FFFF00"/>
            </a:solidFill>
          </c:spPr>
          <c:invertIfNegative val="0"/>
          <c:cat>
            <c:strRef>
              <c:f>Foglio1!$A$2:$A$8</c:f>
              <c:strCache>
                <c:ptCount val="7"/>
                <c:pt idx="0">
                  <c:v>1998-2007</c:v>
                </c:pt>
                <c:pt idx="1">
                  <c:v>2008</c:v>
                </c:pt>
                <c:pt idx="2">
                  <c:v>2009</c:v>
                </c:pt>
                <c:pt idx="3">
                  <c:v>2010</c:v>
                </c:pt>
                <c:pt idx="4">
                  <c:v>2011</c:v>
                </c:pt>
                <c:pt idx="5">
                  <c:v>2012</c:v>
                </c:pt>
                <c:pt idx="6">
                  <c:v>2013</c:v>
                </c:pt>
              </c:strCache>
            </c:strRef>
          </c:cat>
          <c:val>
            <c:numRef>
              <c:f>Foglio1!$D$2:$D$8</c:f>
              <c:numCache>
                <c:formatCode>General</c:formatCode>
                <c:ptCount val="7"/>
                <c:pt idx="2">
                  <c:v>10</c:v>
                </c:pt>
                <c:pt idx="3">
                  <c:v>5</c:v>
                </c:pt>
              </c:numCache>
            </c:numRef>
          </c:val>
          <c:extLst>
            <c:ext xmlns:c16="http://schemas.microsoft.com/office/drawing/2014/chart" uri="{C3380CC4-5D6E-409C-BE32-E72D297353CC}">
              <c16:uniqueId val="{00000002-4E24-4FFB-93ED-E64BA3ECE6AC}"/>
            </c:ext>
          </c:extLst>
        </c:ser>
        <c:ser>
          <c:idx val="3"/>
          <c:order val="3"/>
          <c:tx>
            <c:strRef>
              <c:f>Foglio1!$E$1</c:f>
              <c:strCache>
                <c:ptCount val="1"/>
                <c:pt idx="0">
                  <c:v>aCGH day3</c:v>
                </c:pt>
              </c:strCache>
            </c:strRef>
          </c:tx>
          <c:spPr>
            <a:solidFill>
              <a:srgbClr val="CC6600"/>
            </a:solidFill>
          </c:spPr>
          <c:invertIfNegative val="0"/>
          <c:cat>
            <c:strRef>
              <c:f>Foglio1!$A$2:$A$8</c:f>
              <c:strCache>
                <c:ptCount val="7"/>
                <c:pt idx="0">
                  <c:v>1998-2007</c:v>
                </c:pt>
                <c:pt idx="1">
                  <c:v>2008</c:v>
                </c:pt>
                <c:pt idx="2">
                  <c:v>2009</c:v>
                </c:pt>
                <c:pt idx="3">
                  <c:v>2010</c:v>
                </c:pt>
                <c:pt idx="4">
                  <c:v>2011</c:v>
                </c:pt>
                <c:pt idx="5">
                  <c:v>2012</c:v>
                </c:pt>
                <c:pt idx="6">
                  <c:v>2013</c:v>
                </c:pt>
              </c:strCache>
            </c:strRef>
          </c:cat>
          <c:val>
            <c:numRef>
              <c:f>Foglio1!$E$2:$E$8</c:f>
              <c:numCache>
                <c:formatCode>General</c:formatCode>
                <c:ptCount val="7"/>
                <c:pt idx="3">
                  <c:v>20</c:v>
                </c:pt>
                <c:pt idx="4">
                  <c:v>40</c:v>
                </c:pt>
                <c:pt idx="5">
                  <c:v>30</c:v>
                </c:pt>
                <c:pt idx="6">
                  <c:v>25</c:v>
                </c:pt>
              </c:numCache>
            </c:numRef>
          </c:val>
          <c:extLst>
            <c:ext xmlns:c16="http://schemas.microsoft.com/office/drawing/2014/chart" uri="{C3380CC4-5D6E-409C-BE32-E72D297353CC}">
              <c16:uniqueId val="{00000003-4E24-4FFB-93ED-E64BA3ECE6AC}"/>
            </c:ext>
          </c:extLst>
        </c:ser>
        <c:ser>
          <c:idx val="4"/>
          <c:order val="4"/>
          <c:tx>
            <c:strRef>
              <c:f>Foglio1!$F$1</c:f>
              <c:strCache>
                <c:ptCount val="1"/>
                <c:pt idx="0">
                  <c:v>aCGH day5</c:v>
                </c:pt>
              </c:strCache>
            </c:strRef>
          </c:tx>
          <c:spPr>
            <a:solidFill>
              <a:srgbClr val="C00000"/>
            </a:solidFill>
          </c:spPr>
          <c:invertIfNegative val="0"/>
          <c:cat>
            <c:strRef>
              <c:f>Foglio1!$A$2:$A$8</c:f>
              <c:strCache>
                <c:ptCount val="7"/>
                <c:pt idx="0">
                  <c:v>1998-2007</c:v>
                </c:pt>
                <c:pt idx="1">
                  <c:v>2008</c:v>
                </c:pt>
                <c:pt idx="2">
                  <c:v>2009</c:v>
                </c:pt>
                <c:pt idx="3">
                  <c:v>2010</c:v>
                </c:pt>
                <c:pt idx="4">
                  <c:v>2011</c:v>
                </c:pt>
                <c:pt idx="5">
                  <c:v>2012</c:v>
                </c:pt>
                <c:pt idx="6">
                  <c:v>2013</c:v>
                </c:pt>
              </c:strCache>
            </c:strRef>
          </c:cat>
          <c:val>
            <c:numRef>
              <c:f>Foglio1!$F$2:$F$8</c:f>
              <c:numCache>
                <c:formatCode>General</c:formatCode>
                <c:ptCount val="7"/>
                <c:pt idx="4">
                  <c:v>20</c:v>
                </c:pt>
                <c:pt idx="5">
                  <c:v>50</c:v>
                </c:pt>
                <c:pt idx="6">
                  <c:v>65</c:v>
                </c:pt>
              </c:numCache>
            </c:numRef>
          </c:val>
          <c:extLst>
            <c:ext xmlns:c16="http://schemas.microsoft.com/office/drawing/2014/chart" uri="{C3380CC4-5D6E-409C-BE32-E72D297353CC}">
              <c16:uniqueId val="{00000004-4E24-4FFB-93ED-E64BA3ECE6AC}"/>
            </c:ext>
          </c:extLst>
        </c:ser>
        <c:dLbls>
          <c:showLegendKey val="0"/>
          <c:showVal val="0"/>
          <c:showCatName val="0"/>
          <c:showSerName val="0"/>
          <c:showPercent val="0"/>
          <c:showBubbleSize val="0"/>
        </c:dLbls>
        <c:gapWidth val="150"/>
        <c:overlap val="100"/>
        <c:axId val="283656928"/>
        <c:axId val="283654968"/>
      </c:barChart>
      <c:catAx>
        <c:axId val="283656928"/>
        <c:scaling>
          <c:orientation val="minMax"/>
        </c:scaling>
        <c:delete val="0"/>
        <c:axPos val="b"/>
        <c:numFmt formatCode="General" sourceLinked="0"/>
        <c:majorTickMark val="out"/>
        <c:minorTickMark val="none"/>
        <c:tickLblPos val="nextTo"/>
        <c:crossAx val="283654968"/>
        <c:crosses val="autoZero"/>
        <c:auto val="1"/>
        <c:lblAlgn val="ctr"/>
        <c:lblOffset val="100"/>
        <c:noMultiLvlLbl val="0"/>
      </c:catAx>
      <c:valAx>
        <c:axId val="283654968"/>
        <c:scaling>
          <c:orientation val="minMax"/>
        </c:scaling>
        <c:delete val="0"/>
        <c:axPos val="l"/>
        <c:majorGridlines/>
        <c:numFmt formatCode="0%" sourceLinked="1"/>
        <c:majorTickMark val="out"/>
        <c:minorTickMark val="none"/>
        <c:tickLblPos val="nextTo"/>
        <c:crossAx val="283656928"/>
        <c:crosses val="autoZero"/>
        <c:crossBetween val="between"/>
      </c:valAx>
      <c:spPr>
        <a:solidFill>
          <a:schemeClr val="bg1">
            <a:lumMod val="85000"/>
          </a:schemeClr>
        </a:solidFill>
      </c:spPr>
    </c:plotArea>
    <c:legend>
      <c:legendPos val="r"/>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1276461311029"/>
          <c:y val="3.6681988836179319E-2"/>
          <c:w val="0.8569052153089648"/>
          <c:h val="0.76903840461568307"/>
        </c:manualLayout>
      </c:layout>
      <c:barChart>
        <c:barDir val="col"/>
        <c:grouping val="clustered"/>
        <c:varyColors val="0"/>
        <c:ser>
          <c:idx val="0"/>
          <c:order val="0"/>
          <c:tx>
            <c:strRef>
              <c:f>Foglio1!$B$1</c:f>
              <c:strCache>
                <c:ptCount val="1"/>
                <c:pt idx="0">
                  <c:v>1</c:v>
                </c:pt>
              </c:strCache>
            </c:strRef>
          </c:tx>
          <c:spPr>
            <a:solidFill>
              <a:srgbClr val="000066"/>
            </a:solidFill>
            <a:ln>
              <a:noFill/>
            </a:ln>
          </c:spPr>
          <c:invertIfNegative val="0"/>
          <c:trendline>
            <c:spPr>
              <a:ln w="38100">
                <a:solidFill>
                  <a:srgbClr val="FF0000"/>
                </a:solidFill>
              </a:ln>
            </c:spPr>
            <c:trendlineType val="power"/>
            <c:dispRSqr val="0"/>
            <c:dispEq val="0"/>
          </c:trendline>
          <c:cat>
            <c:numRef>
              <c:f>Foglio1!$A$2:$A$16</c:f>
              <c:numCache>
                <c:formatCode>General</c:formatCode>
                <c:ptCount val="15"/>
                <c:pt idx="0">
                  <c:v>1960</c:v>
                </c:pt>
                <c:pt idx="1">
                  <c:v>1970</c:v>
                </c:pt>
                <c:pt idx="2">
                  <c:v>1980</c:v>
                </c:pt>
                <c:pt idx="3">
                  <c:v>1986</c:v>
                </c:pt>
                <c:pt idx="4">
                  <c:v>1990</c:v>
                </c:pt>
                <c:pt idx="5">
                  <c:v>1995</c:v>
                </c:pt>
                <c:pt idx="6">
                  <c:v>2000</c:v>
                </c:pt>
                <c:pt idx="7">
                  <c:v>2005</c:v>
                </c:pt>
                <c:pt idx="8">
                  <c:v>2006</c:v>
                </c:pt>
                <c:pt idx="9">
                  <c:v>2007</c:v>
                </c:pt>
                <c:pt idx="10">
                  <c:v>2008</c:v>
                </c:pt>
                <c:pt idx="11">
                  <c:v>2009</c:v>
                </c:pt>
                <c:pt idx="12">
                  <c:v>2010</c:v>
                </c:pt>
                <c:pt idx="13">
                  <c:v>2011</c:v>
                </c:pt>
                <c:pt idx="14">
                  <c:v>2012</c:v>
                </c:pt>
              </c:numCache>
            </c:numRef>
          </c:cat>
          <c:val>
            <c:numRef>
              <c:f>Foglio1!$B$2:$B$16</c:f>
              <c:numCache>
                <c:formatCode>General</c:formatCode>
                <c:ptCount val="15"/>
                <c:pt idx="0">
                  <c:v>1</c:v>
                </c:pt>
                <c:pt idx="1">
                  <c:v>1</c:v>
                </c:pt>
                <c:pt idx="2">
                  <c:v>1</c:v>
                </c:pt>
                <c:pt idx="3">
                  <c:v>6</c:v>
                </c:pt>
                <c:pt idx="4">
                  <c:v>17</c:v>
                </c:pt>
                <c:pt idx="5">
                  <c:v>22</c:v>
                </c:pt>
                <c:pt idx="6">
                  <c:v>58</c:v>
                </c:pt>
                <c:pt idx="7">
                  <c:v>118</c:v>
                </c:pt>
                <c:pt idx="8">
                  <c:v>131</c:v>
                </c:pt>
                <c:pt idx="9">
                  <c:v>141</c:v>
                </c:pt>
                <c:pt idx="10">
                  <c:v>169</c:v>
                </c:pt>
                <c:pt idx="11">
                  <c:v>201</c:v>
                </c:pt>
                <c:pt idx="12">
                  <c:v>195</c:v>
                </c:pt>
                <c:pt idx="13">
                  <c:v>235</c:v>
                </c:pt>
                <c:pt idx="14">
                  <c:v>243</c:v>
                </c:pt>
              </c:numCache>
            </c:numRef>
          </c:val>
          <c:extLst>
            <c:ext xmlns:c16="http://schemas.microsoft.com/office/drawing/2014/chart" uri="{C3380CC4-5D6E-409C-BE32-E72D297353CC}">
              <c16:uniqueId val="{00000001-4CBD-45EE-95EE-A42DBC6B8A97}"/>
            </c:ext>
          </c:extLst>
        </c:ser>
        <c:dLbls>
          <c:showLegendKey val="0"/>
          <c:showVal val="0"/>
          <c:showCatName val="0"/>
          <c:showSerName val="0"/>
          <c:showPercent val="0"/>
          <c:showBubbleSize val="0"/>
        </c:dLbls>
        <c:gapWidth val="150"/>
        <c:axId val="352346904"/>
        <c:axId val="352347296"/>
      </c:barChart>
      <c:catAx>
        <c:axId val="352346904"/>
        <c:scaling>
          <c:orientation val="minMax"/>
        </c:scaling>
        <c:delete val="0"/>
        <c:axPos val="b"/>
        <c:numFmt formatCode="General" sourceLinked="1"/>
        <c:majorTickMark val="out"/>
        <c:minorTickMark val="none"/>
        <c:tickLblPos val="nextTo"/>
        <c:txPr>
          <a:bodyPr/>
          <a:lstStyle/>
          <a:p>
            <a:pPr>
              <a:defRPr b="1" i="0" baseline="0">
                <a:solidFill>
                  <a:schemeClr val="tx1"/>
                </a:solidFill>
                <a:latin typeface="Times New Roman" pitchFamily="18" charset="0"/>
              </a:defRPr>
            </a:pPr>
            <a:endParaRPr lang="it-IT"/>
          </a:p>
        </c:txPr>
        <c:crossAx val="352347296"/>
        <c:crosses val="autoZero"/>
        <c:auto val="1"/>
        <c:lblAlgn val="ctr"/>
        <c:lblOffset val="100"/>
        <c:noMultiLvlLbl val="0"/>
      </c:catAx>
      <c:valAx>
        <c:axId val="352347296"/>
        <c:scaling>
          <c:orientation val="minMax"/>
          <c:max val="300"/>
        </c:scaling>
        <c:delete val="0"/>
        <c:axPos val="l"/>
        <c:majorGridlines/>
        <c:numFmt formatCode="General" sourceLinked="1"/>
        <c:majorTickMark val="out"/>
        <c:minorTickMark val="none"/>
        <c:tickLblPos val="nextTo"/>
        <c:txPr>
          <a:bodyPr/>
          <a:lstStyle/>
          <a:p>
            <a:pPr>
              <a:defRPr b="1" i="0" baseline="0"/>
            </a:pPr>
            <a:endParaRPr lang="it-IT"/>
          </a:p>
        </c:txPr>
        <c:crossAx val="352346904"/>
        <c:crosses val="autoZero"/>
        <c:crossBetween val="between"/>
      </c:valAx>
      <c:spPr>
        <a:blipFill dpi="0" rotWithShape="1">
          <a:blip xmlns:r="http://schemas.openxmlformats.org/officeDocument/2006/relationships" r:embed="rId1">
            <a:alphaModFix amt="40000"/>
          </a:blip>
          <a:srcRect/>
          <a:tile tx="0" ty="0" sx="100000" sy="100000" flip="none" algn="tl"/>
        </a:blipFill>
      </c:spPr>
    </c:plotArea>
    <c:plotVisOnly val="1"/>
    <c:dispBlanksAs val="gap"/>
    <c:showDLblsOverMax val="0"/>
  </c:chart>
  <c:txPr>
    <a:bodyPr/>
    <a:lstStyle/>
    <a:p>
      <a:pPr>
        <a:defRPr sz="1800"/>
      </a:pPr>
      <a:endParaRPr lang="it-IT"/>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blipFill dpi="0" rotWithShape="1">
          <a:blip xmlns:r="http://schemas.openxmlformats.org/officeDocument/2006/relationships" r:embed="rId1"/>
          <a:srcRect/>
          <a:tile tx="0" ty="0" sx="100000" sy="100000" flip="none" algn="tl"/>
        </a:blipFill>
      </c:spPr>
      <c:pictureOptions>
        <c:pictureFormat val="stretch"/>
      </c:pictureOptions>
    </c:floor>
    <c:sideWall>
      <c:thickness val="0"/>
    </c:sideWall>
    <c:backWall>
      <c:thickness val="0"/>
    </c:backWall>
    <c:plotArea>
      <c:layout/>
      <c:bar3DChart>
        <c:barDir val="col"/>
        <c:grouping val="clustered"/>
        <c:varyColors val="0"/>
        <c:ser>
          <c:idx val="0"/>
          <c:order val="0"/>
          <c:tx>
            <c:strRef>
              <c:f>Foglio1!$B$1</c:f>
              <c:strCache>
                <c:ptCount val="1"/>
                <c:pt idx="0">
                  <c:v>Cryotop (open)</c:v>
                </c:pt>
              </c:strCache>
            </c:strRef>
          </c:tx>
          <c:spPr>
            <a:solidFill>
              <a:srgbClr val="000066"/>
            </a:solidFill>
          </c:spPr>
          <c:invertIfNegative val="0"/>
          <c:cat>
            <c:strRef>
              <c:f>Foglio1!$A$2:$A$4</c:f>
              <c:strCache>
                <c:ptCount val="3"/>
                <c:pt idx="0">
                  <c:v>survival rate (%)</c:v>
                </c:pt>
                <c:pt idx="1">
                  <c:v>pregnancy rate (%)</c:v>
                </c:pt>
                <c:pt idx="2">
                  <c:v>take home baby rate (%)</c:v>
                </c:pt>
              </c:strCache>
            </c:strRef>
          </c:cat>
          <c:val>
            <c:numRef>
              <c:f>Foglio1!$B$2:$B$4</c:f>
              <c:numCache>
                <c:formatCode>General</c:formatCode>
                <c:ptCount val="3"/>
                <c:pt idx="0">
                  <c:v>97</c:v>
                </c:pt>
                <c:pt idx="1">
                  <c:v>59</c:v>
                </c:pt>
                <c:pt idx="2">
                  <c:v>51</c:v>
                </c:pt>
              </c:numCache>
            </c:numRef>
          </c:val>
          <c:extLst>
            <c:ext xmlns:c16="http://schemas.microsoft.com/office/drawing/2014/chart" uri="{C3380CC4-5D6E-409C-BE32-E72D297353CC}">
              <c16:uniqueId val="{00000000-1A9C-4134-B731-8F0E3C0CC426}"/>
            </c:ext>
          </c:extLst>
        </c:ser>
        <c:ser>
          <c:idx val="1"/>
          <c:order val="1"/>
          <c:tx>
            <c:strRef>
              <c:f>Foglio1!$C$1</c:f>
              <c:strCache>
                <c:ptCount val="1"/>
                <c:pt idx="0">
                  <c:v>Cryotip (closed)</c:v>
                </c:pt>
              </c:strCache>
            </c:strRef>
          </c:tx>
          <c:spPr>
            <a:solidFill>
              <a:srgbClr val="FF0000"/>
            </a:solidFill>
          </c:spPr>
          <c:invertIfNegative val="0"/>
          <c:cat>
            <c:strRef>
              <c:f>Foglio1!$A$2:$A$4</c:f>
              <c:strCache>
                <c:ptCount val="3"/>
                <c:pt idx="0">
                  <c:v>survival rate (%)</c:v>
                </c:pt>
                <c:pt idx="1">
                  <c:v>pregnancy rate (%)</c:v>
                </c:pt>
                <c:pt idx="2">
                  <c:v>take home baby rate (%)</c:v>
                </c:pt>
              </c:strCache>
            </c:strRef>
          </c:cat>
          <c:val>
            <c:numRef>
              <c:f>Foglio1!$C$2:$C$4</c:f>
              <c:numCache>
                <c:formatCode>General</c:formatCode>
                <c:ptCount val="3"/>
                <c:pt idx="0">
                  <c:v>92</c:v>
                </c:pt>
                <c:pt idx="1">
                  <c:v>51</c:v>
                </c:pt>
                <c:pt idx="2">
                  <c:v>48</c:v>
                </c:pt>
              </c:numCache>
            </c:numRef>
          </c:val>
          <c:extLst>
            <c:ext xmlns:c16="http://schemas.microsoft.com/office/drawing/2014/chart" uri="{C3380CC4-5D6E-409C-BE32-E72D297353CC}">
              <c16:uniqueId val="{00000001-1A9C-4134-B731-8F0E3C0CC426}"/>
            </c:ext>
          </c:extLst>
        </c:ser>
        <c:dLbls>
          <c:showLegendKey val="0"/>
          <c:showVal val="0"/>
          <c:showCatName val="0"/>
          <c:showSerName val="0"/>
          <c:showPercent val="0"/>
          <c:showBubbleSize val="0"/>
        </c:dLbls>
        <c:gapWidth val="150"/>
        <c:shape val="box"/>
        <c:axId val="352347688"/>
        <c:axId val="352346512"/>
        <c:axId val="0"/>
      </c:bar3DChart>
      <c:catAx>
        <c:axId val="352347688"/>
        <c:scaling>
          <c:orientation val="minMax"/>
        </c:scaling>
        <c:delete val="0"/>
        <c:axPos val="b"/>
        <c:numFmt formatCode="General" sourceLinked="0"/>
        <c:majorTickMark val="out"/>
        <c:minorTickMark val="none"/>
        <c:tickLblPos val="nextTo"/>
        <c:txPr>
          <a:bodyPr/>
          <a:lstStyle/>
          <a:p>
            <a:pPr>
              <a:defRPr sz="1200" b="1">
                <a:solidFill>
                  <a:srgbClr val="000066"/>
                </a:solidFill>
                <a:latin typeface="Times New Roman" pitchFamily="18" charset="0"/>
                <a:cs typeface="Times New Roman" pitchFamily="18" charset="0"/>
              </a:defRPr>
            </a:pPr>
            <a:endParaRPr lang="it-IT"/>
          </a:p>
        </c:txPr>
        <c:crossAx val="352346512"/>
        <c:crosses val="autoZero"/>
        <c:auto val="1"/>
        <c:lblAlgn val="ctr"/>
        <c:lblOffset val="100"/>
        <c:noMultiLvlLbl val="0"/>
      </c:catAx>
      <c:valAx>
        <c:axId val="352346512"/>
        <c:scaling>
          <c:orientation val="minMax"/>
        </c:scaling>
        <c:delete val="0"/>
        <c:axPos val="l"/>
        <c:majorGridlines/>
        <c:numFmt formatCode="General" sourceLinked="1"/>
        <c:majorTickMark val="out"/>
        <c:minorTickMark val="none"/>
        <c:tickLblPos val="nextTo"/>
        <c:crossAx val="352347688"/>
        <c:crosses val="autoZero"/>
        <c:crossBetween val="between"/>
      </c:valAx>
    </c:plotArea>
    <c:legend>
      <c:legendPos val="r"/>
      <c:overlay val="0"/>
      <c:txPr>
        <a:bodyPr/>
        <a:lstStyle/>
        <a:p>
          <a:pPr>
            <a:defRPr baseline="0">
              <a:solidFill>
                <a:srgbClr val="000066"/>
              </a:solidFill>
              <a:latin typeface="Times New Roman" pitchFamily="18" charset="0"/>
            </a:defRPr>
          </a:pPr>
          <a:endParaRPr lang="it-IT"/>
        </a:p>
      </c:txPr>
    </c:legend>
    <c:plotVisOnly val="1"/>
    <c:dispBlanksAs val="gap"/>
    <c:showDLblsOverMax val="0"/>
  </c:chart>
  <c:txPr>
    <a:bodyPr/>
    <a:lstStyle/>
    <a:p>
      <a:pPr>
        <a:defRPr sz="1800"/>
      </a:pPr>
      <a:endParaRPr lang="it-IT"/>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A2662-7666-48A5-A309-6A47AB9A17AD}"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pt>
    <dgm:pt modelId="{93E9A703-A88E-4187-80BC-9BB4F9018E9A}">
      <dgm:prSet phldrT="[Text]"/>
      <dgm:spPr/>
      <dgm:t>
        <a:bodyPr/>
        <a:lstStyle/>
        <a:p>
          <a:pPr>
            <a:lnSpc>
              <a:spcPct val="100000"/>
            </a:lnSpc>
          </a:pPr>
          <a:r>
            <a:rPr lang="it-IT" dirty="0">
              <a:latin typeface="Times New Roman" panose="02020603050405020304" pitchFamily="18" charset="0"/>
              <a:cs typeface="Times New Roman" panose="02020603050405020304" pitchFamily="18" charset="0"/>
            </a:rPr>
            <a:t>PGT-A</a:t>
          </a:r>
        </a:p>
      </dgm:t>
    </dgm:pt>
    <dgm:pt modelId="{BC8B4335-46AB-4823-B85C-426223B6FD54}" type="parTrans" cxnId="{6BD6C42C-81EC-4F97-A491-1B91ECD6ECA5}">
      <dgm:prSet/>
      <dgm:spPr/>
      <dgm:t>
        <a:bodyPr/>
        <a:lstStyle/>
        <a:p>
          <a:endParaRPr lang="it-IT" sz="4400">
            <a:latin typeface="Times New Roman" panose="02020603050405020304" pitchFamily="18" charset="0"/>
            <a:cs typeface="Times New Roman" panose="02020603050405020304" pitchFamily="18" charset="0"/>
          </a:endParaRPr>
        </a:p>
      </dgm:t>
    </dgm:pt>
    <dgm:pt modelId="{D19B8E86-38A3-43DC-BB25-77A46DE4B7C8}" type="sibTrans" cxnId="{6BD6C42C-81EC-4F97-A491-1B91ECD6ECA5}">
      <dgm:prSet/>
      <dgm:spPr/>
      <dgm:t>
        <a:bodyPr/>
        <a:lstStyle/>
        <a:p>
          <a:pPr>
            <a:lnSpc>
              <a:spcPct val="100000"/>
            </a:lnSpc>
          </a:pPr>
          <a:endParaRPr lang="it-IT">
            <a:latin typeface="Times New Roman" panose="02020603050405020304" pitchFamily="18" charset="0"/>
            <a:cs typeface="Times New Roman" panose="02020603050405020304" pitchFamily="18" charset="0"/>
          </a:endParaRPr>
        </a:p>
      </dgm:t>
    </dgm:pt>
    <dgm:pt modelId="{934EDB4C-ED7E-4987-81B4-EEDB97E0F590}">
      <dgm:prSet phldrT="[Text]"/>
      <dgm:spPr/>
      <dgm:t>
        <a:bodyPr/>
        <a:lstStyle/>
        <a:p>
          <a:pPr>
            <a:lnSpc>
              <a:spcPct val="100000"/>
            </a:lnSpc>
          </a:pPr>
          <a:r>
            <a:rPr lang="it-IT" dirty="0">
              <a:latin typeface="Times New Roman" panose="02020603050405020304" pitchFamily="18" charset="0"/>
              <a:cs typeface="Times New Roman" panose="02020603050405020304" pitchFamily="18" charset="0"/>
            </a:rPr>
            <a:t>PGT-SR</a:t>
          </a:r>
        </a:p>
      </dgm:t>
    </dgm:pt>
    <dgm:pt modelId="{80C872B0-9B1B-47AA-BCB4-B70EFB6BE19A}" type="parTrans" cxnId="{E152D766-2327-4EAF-BFBE-25E6D7914B5F}">
      <dgm:prSet/>
      <dgm:spPr/>
      <dgm:t>
        <a:bodyPr/>
        <a:lstStyle/>
        <a:p>
          <a:endParaRPr lang="it-IT" sz="4400">
            <a:latin typeface="Times New Roman" panose="02020603050405020304" pitchFamily="18" charset="0"/>
            <a:cs typeface="Times New Roman" panose="02020603050405020304" pitchFamily="18" charset="0"/>
          </a:endParaRPr>
        </a:p>
      </dgm:t>
    </dgm:pt>
    <dgm:pt modelId="{2C297EB5-E970-4B22-A5C5-AA779D40D265}" type="sibTrans" cxnId="{E152D766-2327-4EAF-BFBE-25E6D7914B5F}">
      <dgm:prSet/>
      <dgm:spPr/>
      <dgm:t>
        <a:bodyPr/>
        <a:lstStyle/>
        <a:p>
          <a:pPr>
            <a:lnSpc>
              <a:spcPct val="100000"/>
            </a:lnSpc>
          </a:pPr>
          <a:endParaRPr lang="it-IT">
            <a:latin typeface="Times New Roman" panose="02020603050405020304" pitchFamily="18" charset="0"/>
            <a:cs typeface="Times New Roman" panose="02020603050405020304" pitchFamily="18" charset="0"/>
          </a:endParaRPr>
        </a:p>
      </dgm:t>
    </dgm:pt>
    <dgm:pt modelId="{13FD761C-40E1-41E9-85ED-345B87803958}">
      <dgm:prSet phldrT="[Text]"/>
      <dgm:spPr/>
      <dgm:t>
        <a:bodyPr/>
        <a:lstStyle/>
        <a:p>
          <a:pPr>
            <a:lnSpc>
              <a:spcPct val="100000"/>
            </a:lnSpc>
          </a:pPr>
          <a:r>
            <a:rPr lang="it-IT" dirty="0">
              <a:latin typeface="Times New Roman" panose="02020603050405020304" pitchFamily="18" charset="0"/>
              <a:cs typeface="Times New Roman" panose="02020603050405020304" pitchFamily="18" charset="0"/>
            </a:rPr>
            <a:t>PGT- M</a:t>
          </a:r>
        </a:p>
      </dgm:t>
    </dgm:pt>
    <dgm:pt modelId="{36D02D67-C14F-4771-8C0E-B5345921CF46}" type="parTrans" cxnId="{AD97930A-93D2-41E4-823E-60F396738C1C}">
      <dgm:prSet/>
      <dgm:spPr/>
      <dgm:t>
        <a:bodyPr/>
        <a:lstStyle/>
        <a:p>
          <a:endParaRPr lang="it-IT" sz="4400">
            <a:latin typeface="Times New Roman" panose="02020603050405020304" pitchFamily="18" charset="0"/>
            <a:cs typeface="Times New Roman" panose="02020603050405020304" pitchFamily="18" charset="0"/>
          </a:endParaRPr>
        </a:p>
      </dgm:t>
    </dgm:pt>
    <dgm:pt modelId="{28E29C4A-540A-4A63-A2F0-31DCC3892E06}" type="sibTrans" cxnId="{AD97930A-93D2-41E4-823E-60F396738C1C}">
      <dgm:prSet/>
      <dgm:spPr/>
      <dgm:t>
        <a:bodyPr/>
        <a:lstStyle/>
        <a:p>
          <a:endParaRPr lang="it-IT">
            <a:latin typeface="Times New Roman" panose="02020603050405020304" pitchFamily="18" charset="0"/>
            <a:cs typeface="Times New Roman" panose="02020603050405020304" pitchFamily="18" charset="0"/>
          </a:endParaRPr>
        </a:p>
      </dgm:t>
    </dgm:pt>
    <dgm:pt modelId="{FE08AC01-F494-4BD7-B159-20B3F9140133}" type="pres">
      <dgm:prSet presAssocID="{FEEA2662-7666-48A5-A309-6A47AB9A17AD}" presName="root" presStyleCnt="0">
        <dgm:presLayoutVars>
          <dgm:dir/>
          <dgm:resizeHandles val="exact"/>
        </dgm:presLayoutVars>
      </dgm:prSet>
      <dgm:spPr/>
    </dgm:pt>
    <dgm:pt modelId="{A9F7F44E-350C-4159-A0DD-2EDCAE875FC3}" type="pres">
      <dgm:prSet presAssocID="{93E9A703-A88E-4187-80BC-9BB4F9018E9A}" presName="compNode" presStyleCnt="0"/>
      <dgm:spPr/>
    </dgm:pt>
    <dgm:pt modelId="{8F23BB5A-D50C-4189-B2C0-F2DFEE526872}" type="pres">
      <dgm:prSet presAssocID="{93E9A703-A88E-4187-80BC-9BB4F9018E9A}" presName="iconRect" presStyleLbl="node1" presStyleIdx="0" presStyleCnt="3"/>
      <dgm:spPr>
        <a:ln>
          <a:noFill/>
        </a:ln>
      </dgm:spPr>
    </dgm:pt>
    <dgm:pt modelId="{3D69C462-291B-4DE3-B96F-68BEE92B1E82}" type="pres">
      <dgm:prSet presAssocID="{93E9A703-A88E-4187-80BC-9BB4F9018E9A}" presName="spaceRect" presStyleCnt="0"/>
      <dgm:spPr/>
    </dgm:pt>
    <dgm:pt modelId="{DEEF08D1-C39C-4030-9A74-0FA09CB8EB7A}" type="pres">
      <dgm:prSet presAssocID="{93E9A703-A88E-4187-80BC-9BB4F9018E9A}" presName="textRect" presStyleLbl="revTx" presStyleIdx="0" presStyleCnt="3">
        <dgm:presLayoutVars>
          <dgm:chMax val="1"/>
          <dgm:chPref val="1"/>
        </dgm:presLayoutVars>
      </dgm:prSet>
      <dgm:spPr/>
    </dgm:pt>
    <dgm:pt modelId="{CA0C44D6-BB8F-4D4E-AF8D-0EA9AC1DCD4A}" type="pres">
      <dgm:prSet presAssocID="{D19B8E86-38A3-43DC-BB25-77A46DE4B7C8}" presName="sibTrans" presStyleCnt="0"/>
      <dgm:spPr/>
    </dgm:pt>
    <dgm:pt modelId="{A05EA749-678A-4117-B835-05EE5312EF38}" type="pres">
      <dgm:prSet presAssocID="{934EDB4C-ED7E-4987-81B4-EEDB97E0F590}" presName="compNode" presStyleCnt="0"/>
      <dgm:spPr/>
    </dgm:pt>
    <dgm:pt modelId="{0E954793-0108-49E9-8471-AC0C28404E19}" type="pres">
      <dgm:prSet presAssocID="{934EDB4C-ED7E-4987-81B4-EEDB97E0F590}"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2FF70A8C-B695-462D-A0ED-5C3EA84A62CB}" type="pres">
      <dgm:prSet presAssocID="{934EDB4C-ED7E-4987-81B4-EEDB97E0F590}" presName="spaceRect" presStyleCnt="0"/>
      <dgm:spPr/>
    </dgm:pt>
    <dgm:pt modelId="{2B4BC8FE-516C-42B7-9367-7D2B39826568}" type="pres">
      <dgm:prSet presAssocID="{934EDB4C-ED7E-4987-81B4-EEDB97E0F590}" presName="textRect" presStyleLbl="revTx" presStyleIdx="1" presStyleCnt="3">
        <dgm:presLayoutVars>
          <dgm:chMax val="1"/>
          <dgm:chPref val="1"/>
        </dgm:presLayoutVars>
      </dgm:prSet>
      <dgm:spPr/>
    </dgm:pt>
    <dgm:pt modelId="{987E0D66-9CFC-4476-8B27-DF4351750FC2}" type="pres">
      <dgm:prSet presAssocID="{2C297EB5-E970-4B22-A5C5-AA779D40D265}" presName="sibTrans" presStyleCnt="0"/>
      <dgm:spPr/>
    </dgm:pt>
    <dgm:pt modelId="{6A384E92-6002-46B5-98A5-B1F123731FA9}" type="pres">
      <dgm:prSet presAssocID="{13FD761C-40E1-41E9-85ED-345B87803958}" presName="compNode" presStyleCnt="0"/>
      <dgm:spPr/>
    </dgm:pt>
    <dgm:pt modelId="{9816A91F-2D54-43C3-89E1-4A1F5C6BB3DC}" type="pres">
      <dgm:prSet presAssocID="{13FD761C-40E1-41E9-85ED-345B87803958}"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7C015114-E97A-4158-A9D6-489E19DE7695}" type="pres">
      <dgm:prSet presAssocID="{13FD761C-40E1-41E9-85ED-345B87803958}" presName="spaceRect" presStyleCnt="0"/>
      <dgm:spPr/>
    </dgm:pt>
    <dgm:pt modelId="{085E1881-89B5-4414-B8E8-176E54235C42}" type="pres">
      <dgm:prSet presAssocID="{13FD761C-40E1-41E9-85ED-345B87803958}" presName="textRect" presStyleLbl="revTx" presStyleIdx="2" presStyleCnt="3">
        <dgm:presLayoutVars>
          <dgm:chMax val="1"/>
          <dgm:chPref val="1"/>
        </dgm:presLayoutVars>
      </dgm:prSet>
      <dgm:spPr/>
    </dgm:pt>
  </dgm:ptLst>
  <dgm:cxnLst>
    <dgm:cxn modelId="{AD97930A-93D2-41E4-823E-60F396738C1C}" srcId="{FEEA2662-7666-48A5-A309-6A47AB9A17AD}" destId="{13FD761C-40E1-41E9-85ED-345B87803958}" srcOrd="2" destOrd="0" parTransId="{36D02D67-C14F-4771-8C0E-B5345921CF46}" sibTransId="{28E29C4A-540A-4A63-A2F0-31DCC3892E06}"/>
    <dgm:cxn modelId="{C4F2DF26-E7FB-4800-AF53-54BAA70A8D36}" type="presOf" srcId="{13FD761C-40E1-41E9-85ED-345B87803958}" destId="{085E1881-89B5-4414-B8E8-176E54235C42}" srcOrd="0" destOrd="0" presId="urn:microsoft.com/office/officeart/2018/2/layout/IconLabelList"/>
    <dgm:cxn modelId="{6BD6C42C-81EC-4F97-A491-1B91ECD6ECA5}" srcId="{FEEA2662-7666-48A5-A309-6A47AB9A17AD}" destId="{93E9A703-A88E-4187-80BC-9BB4F9018E9A}" srcOrd="0" destOrd="0" parTransId="{BC8B4335-46AB-4823-B85C-426223B6FD54}" sibTransId="{D19B8E86-38A3-43DC-BB25-77A46DE4B7C8}"/>
    <dgm:cxn modelId="{E152D766-2327-4EAF-BFBE-25E6D7914B5F}" srcId="{FEEA2662-7666-48A5-A309-6A47AB9A17AD}" destId="{934EDB4C-ED7E-4987-81B4-EEDB97E0F590}" srcOrd="1" destOrd="0" parTransId="{80C872B0-9B1B-47AA-BCB4-B70EFB6BE19A}" sibTransId="{2C297EB5-E970-4B22-A5C5-AA779D40D265}"/>
    <dgm:cxn modelId="{7C26F352-7BB7-4B71-931E-65AFBDC279F8}" type="presOf" srcId="{FEEA2662-7666-48A5-A309-6A47AB9A17AD}" destId="{FE08AC01-F494-4BD7-B159-20B3F9140133}" srcOrd="0" destOrd="0" presId="urn:microsoft.com/office/officeart/2018/2/layout/IconLabelList"/>
    <dgm:cxn modelId="{5629E7E0-A115-43DD-A054-3615EEFA3918}" type="presOf" srcId="{93E9A703-A88E-4187-80BC-9BB4F9018E9A}" destId="{DEEF08D1-C39C-4030-9A74-0FA09CB8EB7A}" srcOrd="0" destOrd="0" presId="urn:microsoft.com/office/officeart/2018/2/layout/IconLabelList"/>
    <dgm:cxn modelId="{F6C68FEF-6418-4A53-9FA9-E65FBF649DC3}" type="presOf" srcId="{934EDB4C-ED7E-4987-81B4-EEDB97E0F590}" destId="{2B4BC8FE-516C-42B7-9367-7D2B39826568}" srcOrd="0" destOrd="0" presId="urn:microsoft.com/office/officeart/2018/2/layout/IconLabelList"/>
    <dgm:cxn modelId="{12C96F12-91C3-4B62-BD76-962CD9189752}" type="presParOf" srcId="{FE08AC01-F494-4BD7-B159-20B3F9140133}" destId="{A9F7F44E-350C-4159-A0DD-2EDCAE875FC3}" srcOrd="0" destOrd="0" presId="urn:microsoft.com/office/officeart/2018/2/layout/IconLabelList"/>
    <dgm:cxn modelId="{4F4FF013-9AE4-4CEC-9353-C61B66FD3504}" type="presParOf" srcId="{A9F7F44E-350C-4159-A0DD-2EDCAE875FC3}" destId="{8F23BB5A-D50C-4189-B2C0-F2DFEE526872}" srcOrd="0" destOrd="0" presId="urn:microsoft.com/office/officeart/2018/2/layout/IconLabelList"/>
    <dgm:cxn modelId="{4FD99BF2-9303-4CAC-8081-858554D762B6}" type="presParOf" srcId="{A9F7F44E-350C-4159-A0DD-2EDCAE875FC3}" destId="{3D69C462-291B-4DE3-B96F-68BEE92B1E82}" srcOrd="1" destOrd="0" presId="urn:microsoft.com/office/officeart/2018/2/layout/IconLabelList"/>
    <dgm:cxn modelId="{1950D1A0-87CD-4596-9BCB-F1614EE9F1AE}" type="presParOf" srcId="{A9F7F44E-350C-4159-A0DD-2EDCAE875FC3}" destId="{DEEF08D1-C39C-4030-9A74-0FA09CB8EB7A}" srcOrd="2" destOrd="0" presId="urn:microsoft.com/office/officeart/2018/2/layout/IconLabelList"/>
    <dgm:cxn modelId="{306A9D95-691C-40C1-96B2-78E7F01FF3A8}" type="presParOf" srcId="{FE08AC01-F494-4BD7-B159-20B3F9140133}" destId="{CA0C44D6-BB8F-4D4E-AF8D-0EA9AC1DCD4A}" srcOrd="1" destOrd="0" presId="urn:microsoft.com/office/officeart/2018/2/layout/IconLabelList"/>
    <dgm:cxn modelId="{538B284E-B043-49D0-805A-2F1AE0F26F60}" type="presParOf" srcId="{FE08AC01-F494-4BD7-B159-20B3F9140133}" destId="{A05EA749-678A-4117-B835-05EE5312EF38}" srcOrd="2" destOrd="0" presId="urn:microsoft.com/office/officeart/2018/2/layout/IconLabelList"/>
    <dgm:cxn modelId="{42E9087E-CF07-44A7-9DEA-6CDF387B6BA1}" type="presParOf" srcId="{A05EA749-678A-4117-B835-05EE5312EF38}" destId="{0E954793-0108-49E9-8471-AC0C28404E19}" srcOrd="0" destOrd="0" presId="urn:microsoft.com/office/officeart/2018/2/layout/IconLabelList"/>
    <dgm:cxn modelId="{B4DE1EF7-9FF9-42BB-ADD9-53A135B14AE9}" type="presParOf" srcId="{A05EA749-678A-4117-B835-05EE5312EF38}" destId="{2FF70A8C-B695-462D-A0ED-5C3EA84A62CB}" srcOrd="1" destOrd="0" presId="urn:microsoft.com/office/officeart/2018/2/layout/IconLabelList"/>
    <dgm:cxn modelId="{69AC5FBC-9D07-4299-B34E-5F99431CDB5A}" type="presParOf" srcId="{A05EA749-678A-4117-B835-05EE5312EF38}" destId="{2B4BC8FE-516C-42B7-9367-7D2B39826568}" srcOrd="2" destOrd="0" presId="urn:microsoft.com/office/officeart/2018/2/layout/IconLabelList"/>
    <dgm:cxn modelId="{044411F1-F7C3-4BE2-948E-4A91CCFAF7CC}" type="presParOf" srcId="{FE08AC01-F494-4BD7-B159-20B3F9140133}" destId="{987E0D66-9CFC-4476-8B27-DF4351750FC2}" srcOrd="3" destOrd="0" presId="urn:microsoft.com/office/officeart/2018/2/layout/IconLabelList"/>
    <dgm:cxn modelId="{2E469A64-2EB8-4C64-A2C0-7247F49DE5B7}" type="presParOf" srcId="{FE08AC01-F494-4BD7-B159-20B3F9140133}" destId="{6A384E92-6002-46B5-98A5-B1F123731FA9}" srcOrd="4" destOrd="0" presId="urn:microsoft.com/office/officeart/2018/2/layout/IconLabelList"/>
    <dgm:cxn modelId="{14D5B93E-3856-42B2-B3DA-4CAD3F2699D0}" type="presParOf" srcId="{6A384E92-6002-46B5-98A5-B1F123731FA9}" destId="{9816A91F-2D54-43C3-89E1-4A1F5C6BB3DC}" srcOrd="0" destOrd="0" presId="urn:microsoft.com/office/officeart/2018/2/layout/IconLabelList"/>
    <dgm:cxn modelId="{2374CEC4-893F-4B5F-9C93-587D69384F5F}" type="presParOf" srcId="{6A384E92-6002-46B5-98A5-B1F123731FA9}" destId="{7C015114-E97A-4158-A9D6-489E19DE7695}" srcOrd="1" destOrd="0" presId="urn:microsoft.com/office/officeart/2018/2/layout/IconLabelList"/>
    <dgm:cxn modelId="{B6DDDF4A-D691-4028-B0D1-541941B97C40}" type="presParOf" srcId="{6A384E92-6002-46B5-98A5-B1F123731FA9}" destId="{085E1881-89B5-4414-B8E8-176E54235C4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3BB5A-D50C-4189-B2C0-F2DFEE526872}">
      <dsp:nvSpPr>
        <dsp:cNvPr id="0" name=""/>
        <dsp:cNvSpPr/>
      </dsp:nvSpPr>
      <dsp:spPr>
        <a:xfrm>
          <a:off x="688683" y="118059"/>
          <a:ext cx="634394" cy="634394"/>
        </a:xfrm>
        <a:prstGeom prst="rect">
          <a:avLst/>
        </a:prstGeom>
        <a:solidFill>
          <a:schemeClr val="dk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EF08D1-C39C-4030-9A74-0FA09CB8EB7A}">
      <dsp:nvSpPr>
        <dsp:cNvPr id="0" name=""/>
        <dsp:cNvSpPr/>
      </dsp:nvSpPr>
      <dsp:spPr>
        <a:xfrm>
          <a:off x="300998" y="963930"/>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it-IT" sz="3300" kern="1200" dirty="0">
              <a:latin typeface="Times New Roman" panose="02020603050405020304" pitchFamily="18" charset="0"/>
              <a:cs typeface="Times New Roman" panose="02020603050405020304" pitchFamily="18" charset="0"/>
            </a:rPr>
            <a:t>PGT-A</a:t>
          </a:r>
        </a:p>
      </dsp:txBody>
      <dsp:txXfrm>
        <a:off x="300998" y="963930"/>
        <a:ext cx="1409765" cy="563906"/>
      </dsp:txXfrm>
    </dsp:sp>
    <dsp:sp modelId="{0E954793-0108-49E9-8471-AC0C28404E19}">
      <dsp:nvSpPr>
        <dsp:cNvPr id="0" name=""/>
        <dsp:cNvSpPr/>
      </dsp:nvSpPr>
      <dsp:spPr>
        <a:xfrm>
          <a:off x="2345158" y="118059"/>
          <a:ext cx="634394" cy="634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BC8FE-516C-42B7-9367-7D2B39826568}">
      <dsp:nvSpPr>
        <dsp:cNvPr id="0" name=""/>
        <dsp:cNvSpPr/>
      </dsp:nvSpPr>
      <dsp:spPr>
        <a:xfrm>
          <a:off x="1957472" y="963930"/>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it-IT" sz="3300" kern="1200" dirty="0">
              <a:latin typeface="Times New Roman" panose="02020603050405020304" pitchFamily="18" charset="0"/>
              <a:cs typeface="Times New Roman" panose="02020603050405020304" pitchFamily="18" charset="0"/>
            </a:rPr>
            <a:t>PGT-SR</a:t>
          </a:r>
        </a:p>
      </dsp:txBody>
      <dsp:txXfrm>
        <a:off x="1957472" y="963930"/>
        <a:ext cx="1409765" cy="563906"/>
      </dsp:txXfrm>
    </dsp:sp>
    <dsp:sp modelId="{9816A91F-2D54-43C3-89E1-4A1F5C6BB3DC}">
      <dsp:nvSpPr>
        <dsp:cNvPr id="0" name=""/>
        <dsp:cNvSpPr/>
      </dsp:nvSpPr>
      <dsp:spPr>
        <a:xfrm>
          <a:off x="1516921" y="1880277"/>
          <a:ext cx="634394" cy="634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E1881-89B5-4414-B8E8-176E54235C42}">
      <dsp:nvSpPr>
        <dsp:cNvPr id="0" name=""/>
        <dsp:cNvSpPr/>
      </dsp:nvSpPr>
      <dsp:spPr>
        <a:xfrm>
          <a:off x="1129235" y="2726148"/>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pPr>
          <a:r>
            <a:rPr lang="it-IT" sz="3300" kern="1200" dirty="0">
              <a:latin typeface="Times New Roman" panose="02020603050405020304" pitchFamily="18" charset="0"/>
              <a:cs typeface="Times New Roman" panose="02020603050405020304" pitchFamily="18" charset="0"/>
            </a:rPr>
            <a:t>PGT- M</a:t>
          </a:r>
        </a:p>
      </dsp:txBody>
      <dsp:txXfrm>
        <a:off x="1129235" y="2726148"/>
        <a:ext cx="1409765" cy="5639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0.81607</cdr:x>
      <cdr:y>0.23786</cdr:y>
    </cdr:from>
    <cdr:to>
      <cdr:x>0.81607</cdr:x>
      <cdr:y>0.36564</cdr:y>
    </cdr:to>
    <cdr:sp macro="" textlink="">
      <cdr:nvSpPr>
        <cdr:cNvPr id="3" name="Connettore 2 2"/>
        <cdr:cNvSpPr/>
      </cdr:nvSpPr>
      <cdr:spPr>
        <a:xfrm xmlns:a="http://schemas.openxmlformats.org/drawingml/2006/main" flipV="1">
          <a:off x="5946454" y="1206466"/>
          <a:ext cx="0" cy="648072"/>
        </a:xfrm>
        <a:prstGeom xmlns:a="http://schemas.openxmlformats.org/drawingml/2006/main" prst="straightConnector1">
          <a:avLst/>
        </a:prstGeom>
        <a:ln xmlns:a="http://schemas.openxmlformats.org/drawingml/2006/main">
          <a:solidFill>
            <a:srgbClr val="336699"/>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F3D88-7BBE-472A-9705-76B46CFDDF3A}" type="datetimeFigureOut">
              <a:rPr lang="it-IT" smtClean="0"/>
              <a:t>29/03/2023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A52B2-1E38-400D-8D3A-3534EC76D81C}" type="slidenum">
              <a:rPr lang="it-IT" smtClean="0"/>
              <a:t>‹#›</a:t>
            </a:fld>
            <a:endParaRPr lang="it-IT"/>
          </a:p>
        </p:txBody>
      </p:sp>
    </p:spTree>
    <p:extLst>
      <p:ext uri="{BB962C8B-B14F-4D97-AF65-F5344CB8AC3E}">
        <p14:creationId xmlns:p14="http://schemas.microsoft.com/office/powerpoint/2010/main" val="88138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6967F14-10AD-4418-854B-83456A86D135}" type="slidenum">
              <a:rPr lang="it-IT" smtClean="0"/>
              <a:t>15</a:t>
            </a:fld>
            <a:endParaRPr lang="it-IT"/>
          </a:p>
        </p:txBody>
      </p:sp>
    </p:spTree>
    <p:extLst>
      <p:ext uri="{BB962C8B-B14F-4D97-AF65-F5344CB8AC3E}">
        <p14:creationId xmlns:p14="http://schemas.microsoft.com/office/powerpoint/2010/main" val="80759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12C7-A373-D941-1A6C-EA7D49E84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008A1F4D-D747-7253-C74F-4F440CC9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AC0DC626-8C83-C102-B277-65656A6085B6}"/>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5" name="Footer Placeholder 4">
            <a:extLst>
              <a:ext uri="{FF2B5EF4-FFF2-40B4-BE49-F238E27FC236}">
                <a16:creationId xmlns:a16="http://schemas.microsoft.com/office/drawing/2014/main" id="{B085E2AC-26ED-C7F2-2BAA-93122D92CBB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D40F465-A398-AF14-9754-9018FF046CDC}"/>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421023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144B-0CD1-8884-0EDE-D581A91EB65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1176F2F-B44E-BF2E-3D52-345AA8561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8FFAFC7-6511-DA25-8743-AA160C4EF4E2}"/>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5" name="Footer Placeholder 4">
            <a:extLst>
              <a:ext uri="{FF2B5EF4-FFF2-40B4-BE49-F238E27FC236}">
                <a16:creationId xmlns:a16="http://schemas.microsoft.com/office/drawing/2014/main" id="{43120C88-7347-C28D-BDD0-40FCD015740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2D9421D-EBB1-C76D-1F59-60026B035AAB}"/>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182243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1D5FF-984D-2ED7-AC5C-AEFCEAE76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56AC7799-6054-F0AD-3DB8-AD6520D86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9160370-3544-8515-790B-3419B3CD1324}"/>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5" name="Footer Placeholder 4">
            <a:extLst>
              <a:ext uri="{FF2B5EF4-FFF2-40B4-BE49-F238E27FC236}">
                <a16:creationId xmlns:a16="http://schemas.microsoft.com/office/drawing/2014/main" id="{88E9A570-CA53-8B18-4E63-DC8FC8CCCDD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F4A5CEE-7EA1-AD3F-11B8-CA3BB75DE009}"/>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253957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00DA-C945-5930-7CFB-A681BDBA548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916FD2B7-0F96-5CEA-4D8D-DC73F6C5F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2B4056B-F248-D21E-6428-727A754925AF}"/>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5" name="Footer Placeholder 4">
            <a:extLst>
              <a:ext uri="{FF2B5EF4-FFF2-40B4-BE49-F238E27FC236}">
                <a16:creationId xmlns:a16="http://schemas.microsoft.com/office/drawing/2014/main" id="{9E4C4229-AF1D-E96E-F442-195055F8DDD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E8AC9E6-6107-6FDF-4901-55B0DA05E958}"/>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307774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6F99-4F35-46BB-CC2C-A803D02926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B1F032C0-957E-845C-0B35-9EEEB8853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B7071-4AC8-7BA9-BBD0-F31BDBFE8EE9}"/>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5" name="Footer Placeholder 4">
            <a:extLst>
              <a:ext uri="{FF2B5EF4-FFF2-40B4-BE49-F238E27FC236}">
                <a16:creationId xmlns:a16="http://schemas.microsoft.com/office/drawing/2014/main" id="{39BB3680-6F7B-61A3-1666-12A130B3BCD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6088DC0-A5E2-A466-89ED-BDF0F2FCEBAA}"/>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44851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02E1-BD22-D8B4-95FD-6C85AC1C0A62}"/>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8680505-C461-8D7C-0591-9FE4F70CBA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9115F232-B387-CFF3-4AFF-FF3056A798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872A8F6-4F0B-7AB9-76E9-FC3303E8761E}"/>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6" name="Footer Placeholder 5">
            <a:extLst>
              <a:ext uri="{FF2B5EF4-FFF2-40B4-BE49-F238E27FC236}">
                <a16:creationId xmlns:a16="http://schemas.microsoft.com/office/drawing/2014/main" id="{36D8CD4B-620E-B36F-8147-D20A3C78A23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1B1E71C-BB47-9CD2-0B55-D316BB652978}"/>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307024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9B0C-89C3-58C0-8DDB-3AFB8A14664F}"/>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FCEAC9FD-242A-6AB9-133B-04816EF94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87BE45-299F-1491-0FF7-809B43B725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D4EDFCD5-D3E2-9BA4-E322-D73A7989FA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E20EC7-2F4C-B152-1498-7030BE81B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520C40B4-7C80-CACF-7705-230694476A55}"/>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8" name="Footer Placeholder 7">
            <a:extLst>
              <a:ext uri="{FF2B5EF4-FFF2-40B4-BE49-F238E27FC236}">
                <a16:creationId xmlns:a16="http://schemas.microsoft.com/office/drawing/2014/main" id="{7AF75A26-2B61-C22E-1B5F-4956C167DE1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842FD233-1B88-F27F-725C-7BBAD2A7F18B}"/>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228845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C986-432F-EC70-93FA-E8D04AEEBEBA}"/>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C9B3429F-5561-8C28-0174-9C050A44258D}"/>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4" name="Footer Placeholder 3">
            <a:extLst>
              <a:ext uri="{FF2B5EF4-FFF2-40B4-BE49-F238E27FC236}">
                <a16:creationId xmlns:a16="http://schemas.microsoft.com/office/drawing/2014/main" id="{98C3DCBD-5AD6-130B-A8CD-BD9AB32886DD}"/>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1406C3D6-28B0-8630-404A-1B14FD322C12}"/>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266888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4F13A-157D-9879-C7EA-38A98979CE86}"/>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3" name="Footer Placeholder 2">
            <a:extLst>
              <a:ext uri="{FF2B5EF4-FFF2-40B4-BE49-F238E27FC236}">
                <a16:creationId xmlns:a16="http://schemas.microsoft.com/office/drawing/2014/main" id="{A3AB8817-79DB-957F-3DFD-F996FD1F872D}"/>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09A6E611-8164-0BDC-0E6E-0CA185B759D0}"/>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188385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B210-27B0-933B-0E84-DC0863C6A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504D2FB2-574C-5215-97F9-73B905362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989CFC3D-96D1-AD06-A722-C9A1E7C45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BDE66-1BF1-02DA-1F24-039BC4AB07FB}"/>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6" name="Footer Placeholder 5">
            <a:extLst>
              <a:ext uri="{FF2B5EF4-FFF2-40B4-BE49-F238E27FC236}">
                <a16:creationId xmlns:a16="http://schemas.microsoft.com/office/drawing/2014/main" id="{7D4689D2-31CA-F942-32D0-99D931D2725B}"/>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2040588-4A58-6DB5-72DF-A7F833F5F98C}"/>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240230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97CA-1AF6-605B-B8DD-B9B204421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F61764E1-73DB-360D-F152-5B168C66D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BEB8333F-E96E-F581-6C17-269D805E5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8D41F-9E5B-677A-4EFE-75E1E275DE0F}"/>
              </a:ext>
            </a:extLst>
          </p:cNvPr>
          <p:cNvSpPr>
            <a:spLocks noGrp="1"/>
          </p:cNvSpPr>
          <p:nvPr>
            <p:ph type="dt" sz="half" idx="10"/>
          </p:nvPr>
        </p:nvSpPr>
        <p:spPr/>
        <p:txBody>
          <a:bodyPr/>
          <a:lstStyle/>
          <a:p>
            <a:fld id="{8F2DE47C-BFC8-4193-9C2B-BC036D872BC9}" type="datetimeFigureOut">
              <a:rPr lang="it-IT" smtClean="0"/>
              <a:t>29/03/2023</a:t>
            </a:fld>
            <a:endParaRPr lang="it-IT"/>
          </a:p>
        </p:txBody>
      </p:sp>
      <p:sp>
        <p:nvSpPr>
          <p:cNvPr id="6" name="Footer Placeholder 5">
            <a:extLst>
              <a:ext uri="{FF2B5EF4-FFF2-40B4-BE49-F238E27FC236}">
                <a16:creationId xmlns:a16="http://schemas.microsoft.com/office/drawing/2014/main" id="{CBB25C2C-3F21-692F-868F-344C2953582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79BA11A-E806-61AD-9ED8-0BB3581E1065}"/>
              </a:ext>
            </a:extLst>
          </p:cNvPr>
          <p:cNvSpPr>
            <a:spLocks noGrp="1"/>
          </p:cNvSpPr>
          <p:nvPr>
            <p:ph type="sldNum" sz="quarter" idx="12"/>
          </p:nvPr>
        </p:nvSpPr>
        <p:spPr/>
        <p:txBody>
          <a:bodyPr/>
          <a:lstStyle/>
          <a:p>
            <a:fld id="{FE492E18-B4C9-45B6-9216-6FA13526E849}" type="slidenum">
              <a:rPr lang="it-IT" smtClean="0"/>
              <a:t>‹#›</a:t>
            </a:fld>
            <a:endParaRPr lang="it-IT"/>
          </a:p>
        </p:txBody>
      </p:sp>
    </p:spTree>
    <p:extLst>
      <p:ext uri="{BB962C8B-B14F-4D97-AF65-F5344CB8AC3E}">
        <p14:creationId xmlns:p14="http://schemas.microsoft.com/office/powerpoint/2010/main" val="100649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60890-1471-534B-7F88-12727B6F9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3674E7EB-A6DB-1F9F-8303-8F6BE1091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CA76D73-72A1-6725-78D2-71A01FA37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DE47C-BFC8-4193-9C2B-BC036D872BC9}" type="datetimeFigureOut">
              <a:rPr lang="it-IT" smtClean="0"/>
              <a:t>29/03/2023</a:t>
            </a:fld>
            <a:endParaRPr lang="it-IT"/>
          </a:p>
        </p:txBody>
      </p:sp>
      <p:sp>
        <p:nvSpPr>
          <p:cNvPr id="5" name="Footer Placeholder 4">
            <a:extLst>
              <a:ext uri="{FF2B5EF4-FFF2-40B4-BE49-F238E27FC236}">
                <a16:creationId xmlns:a16="http://schemas.microsoft.com/office/drawing/2014/main" id="{582FE4B8-2B68-B28E-ADE2-5612F2F41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8C21BA50-D988-FEB0-D2E1-10C346BBF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92E18-B4C9-45B6-9216-6FA13526E849}" type="slidenum">
              <a:rPr lang="it-IT" smtClean="0"/>
              <a:t>‹#›</a:t>
            </a:fld>
            <a:endParaRPr lang="it-IT"/>
          </a:p>
        </p:txBody>
      </p:sp>
    </p:spTree>
    <p:extLst>
      <p:ext uri="{BB962C8B-B14F-4D97-AF65-F5344CB8AC3E}">
        <p14:creationId xmlns:p14="http://schemas.microsoft.com/office/powerpoint/2010/main" val="119663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ubmed/?term" TargetMode="Externa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rct=j&amp;q=vetro&amp;source=images&amp;cd=&amp;docid=PqUEvmp6wvuTmM&amp;tbnid=3jZi3j4ojasOaM:&amp;ved=0CAUQjRw&amp;url=http://www.tonellidesign.it/ita/lavorazione.html&amp;ei=lMtWUbDWFsHmOY6lgbAC&amp;bvm=bv.44442042,d.ZGU&amp;psig=AFQjCNEYFLP-1r0ZxaASJxtmrvhOVa6aaw&amp;ust=1364729053667457"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it/url?sa=i&amp;source=images&amp;cd=&amp;cad=rja&amp;docid=oGod2tnoakoPEM&amp;tbnid=JNs3_N74K2_nsM:&amp;ved=0CAgQjRwwAA&amp;url=http://www.imvho.it/codice-a-barre-personale-93.html&amp;ei=G4tUUbSzJoWoO_7dgbgN&amp;psig=AFQjCNFEacV8wUG7CK9eNDut8_xMghtmLg&amp;ust=1364581531666065"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TUPfZhP64IA" TargetMode="External"/><Relationship Id="rId2" Type="http://schemas.openxmlformats.org/officeDocument/2006/relationships/hyperlink" Target="https://www.youtube.com/watch?v=g0m3xK-Zvaw"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ineva.it/gallery/monitoraggio%20follicolare/gallery_follicolo.html"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768192" y="450742"/>
            <a:ext cx="6750867" cy="523220"/>
          </a:xfrm>
          <a:prstGeom prst="rect">
            <a:avLst/>
          </a:prstGeom>
          <a:noFill/>
          <a:ln>
            <a:noFill/>
          </a:ln>
        </p:spPr>
        <p:txBody>
          <a:bodyPr wrap="square" rtlCol="0">
            <a:spAutoFit/>
          </a:bodyPr>
          <a:lstStyle/>
          <a:p>
            <a:pPr algn="ctr"/>
            <a:r>
              <a:rPr lang="it-IT" sz="2800" dirty="0">
                <a:solidFill>
                  <a:srgbClr val="002060"/>
                </a:solidFill>
                <a:latin typeface="Times New Roman" pitchFamily="18" charset="0"/>
                <a:cs typeface="Times New Roman" pitchFamily="18" charset="0"/>
              </a:rPr>
              <a:t>MAIN TOPICS</a:t>
            </a:r>
          </a:p>
        </p:txBody>
      </p:sp>
      <p:grpSp>
        <p:nvGrpSpPr>
          <p:cNvPr id="8" name="Gruppo 7"/>
          <p:cNvGrpSpPr/>
          <p:nvPr/>
        </p:nvGrpSpPr>
        <p:grpSpPr>
          <a:xfrm>
            <a:off x="2108791" y="1084522"/>
            <a:ext cx="7963786" cy="5322737"/>
            <a:chOff x="642909" y="1857364"/>
            <a:chExt cx="8128055" cy="4572032"/>
          </a:xfrm>
        </p:grpSpPr>
        <p:pic>
          <p:nvPicPr>
            <p:cNvPr id="9" name="Picture 15" descr="Risultati immagini per icsi"/>
            <p:cNvPicPr>
              <a:picLocks noChangeAspect="1" noChangeArrowheads="1"/>
            </p:cNvPicPr>
            <p:nvPr/>
          </p:nvPicPr>
          <p:blipFill>
            <a:blip r:embed="rId2" cstate="print">
              <a:lum bright="39000" contrast="-66000"/>
            </a:blip>
            <a:srcRect/>
            <a:stretch>
              <a:fillRect/>
            </a:stretch>
          </p:blipFill>
          <p:spPr bwMode="auto">
            <a:xfrm>
              <a:off x="642909" y="1857364"/>
              <a:ext cx="8128055" cy="4572032"/>
            </a:xfrm>
            <a:prstGeom prst="rect">
              <a:avLst/>
            </a:prstGeom>
            <a:noFill/>
            <a:ln w="9525">
              <a:noFill/>
              <a:miter lim="800000"/>
              <a:headEnd/>
              <a:tailEnd/>
            </a:ln>
          </p:spPr>
        </p:pic>
        <p:grpSp>
          <p:nvGrpSpPr>
            <p:cNvPr id="10" name="Gruppo 9"/>
            <p:cNvGrpSpPr/>
            <p:nvPr/>
          </p:nvGrpSpPr>
          <p:grpSpPr>
            <a:xfrm>
              <a:off x="642910" y="2214554"/>
              <a:ext cx="7961263" cy="3228960"/>
              <a:chOff x="428596" y="1643051"/>
              <a:chExt cx="7961263" cy="3228960"/>
            </a:xfrm>
          </p:grpSpPr>
          <p:sp>
            <p:nvSpPr>
              <p:cNvPr id="11" name="CasellaDiTesto 10"/>
              <p:cNvSpPr txBox="1"/>
              <p:nvPr/>
            </p:nvSpPr>
            <p:spPr>
              <a:xfrm>
                <a:off x="428596" y="1643051"/>
                <a:ext cx="5002395" cy="1268970"/>
              </a:xfrm>
              <a:prstGeom prst="rect">
                <a:avLst/>
              </a:prstGeom>
              <a:noFill/>
            </p:spPr>
            <p:txBody>
              <a:bodyPr wrap="square" rtlCol="0">
                <a:spAutoFit/>
              </a:bodyPr>
              <a:lstStyle/>
              <a:p>
                <a:r>
                  <a:rPr lang="it-IT" b="1" dirty="0">
                    <a:solidFill>
                      <a:srgbClr val="002060"/>
                    </a:solidFill>
                    <a:latin typeface="Times New Roman" pitchFamily="18" charset="0"/>
                    <a:cs typeface="Times New Roman" pitchFamily="18" charset="0"/>
                  </a:rPr>
                  <a:t>-  ASSISTED REPRODUCTIVE TECHNIQUES</a:t>
                </a:r>
              </a:p>
              <a:p>
                <a:endParaRPr lang="it-IT" b="1" dirty="0">
                  <a:solidFill>
                    <a:srgbClr val="002060"/>
                  </a:solidFill>
                  <a:latin typeface="Times New Roman" pitchFamily="18" charset="0"/>
                  <a:cs typeface="Times New Roman" pitchFamily="18" charset="0"/>
                </a:endParaRPr>
              </a:p>
              <a:p>
                <a:endParaRPr lang="it-IT" b="1" dirty="0">
                  <a:solidFill>
                    <a:srgbClr val="002060"/>
                  </a:solidFill>
                  <a:latin typeface="Times New Roman" pitchFamily="18" charset="0"/>
                  <a:cs typeface="Times New Roman" pitchFamily="18" charset="0"/>
                </a:endParaRPr>
              </a:p>
              <a:p>
                <a:endParaRPr lang="it-IT" b="1" dirty="0">
                  <a:solidFill>
                    <a:srgbClr val="002060"/>
                  </a:solidFill>
                  <a:latin typeface="Times New Roman" pitchFamily="18" charset="0"/>
                  <a:cs typeface="Times New Roman" pitchFamily="18" charset="0"/>
                </a:endParaRPr>
              </a:p>
            </p:txBody>
          </p:sp>
          <p:sp>
            <p:nvSpPr>
              <p:cNvPr id="12" name="Parentesi graffa chiusa 11"/>
              <p:cNvSpPr/>
              <p:nvPr/>
            </p:nvSpPr>
            <p:spPr>
              <a:xfrm>
                <a:off x="5572134" y="2443118"/>
                <a:ext cx="142874" cy="2428893"/>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solidFill>
                    <a:prstClr val="black"/>
                  </a:solidFill>
                </a:endParaRPr>
              </a:p>
            </p:txBody>
          </p:sp>
          <p:sp>
            <p:nvSpPr>
              <p:cNvPr id="13" name="CasellaDiTesto 12"/>
              <p:cNvSpPr txBox="1"/>
              <p:nvPr/>
            </p:nvSpPr>
            <p:spPr>
              <a:xfrm>
                <a:off x="5786481" y="3413255"/>
                <a:ext cx="2603378" cy="317242"/>
              </a:xfrm>
              <a:prstGeom prst="rect">
                <a:avLst/>
              </a:prstGeom>
              <a:noFill/>
            </p:spPr>
            <p:txBody>
              <a:bodyPr wrap="none" rtlCol="0">
                <a:spAutoFit/>
              </a:bodyPr>
              <a:lstStyle/>
              <a:p>
                <a:r>
                  <a:rPr lang="it-IT" b="1" dirty="0">
                    <a:solidFill>
                      <a:srgbClr val="002060"/>
                    </a:solidFill>
                    <a:latin typeface="Times New Roman" pitchFamily="18" charset="0"/>
                    <a:cs typeface="Times New Roman" pitchFamily="18" charset="0"/>
                  </a:rPr>
                  <a:t>THEROICAL LESSON</a:t>
                </a:r>
              </a:p>
            </p:txBody>
          </p:sp>
          <p:sp>
            <p:nvSpPr>
              <p:cNvPr id="14" name="Rettangolo 13"/>
              <p:cNvSpPr/>
              <p:nvPr/>
            </p:nvSpPr>
            <p:spPr>
              <a:xfrm>
                <a:off x="928661" y="2443119"/>
                <a:ext cx="4572000" cy="1982764"/>
              </a:xfrm>
              <a:prstGeom prst="rect">
                <a:avLst/>
              </a:prstGeom>
            </p:spPr>
            <p:txBody>
              <a:bodyPr>
                <a:spAutoFit/>
              </a:bodyPr>
              <a:lstStyle/>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The </a:t>
                </a:r>
                <a:r>
                  <a:rPr lang="en-US" dirty="0" err="1">
                    <a:solidFill>
                      <a:srgbClr val="002060"/>
                    </a:solidFill>
                    <a:latin typeface="Times New Roman" pitchFamily="18" charset="0"/>
                    <a:ea typeface="Calibri" pitchFamily="34" charset="0"/>
                    <a:cs typeface="Times New Roman" pitchFamily="18" charset="0"/>
                  </a:rPr>
                  <a:t>oocyte</a:t>
                </a:r>
                <a:r>
                  <a:rPr lang="en-US" dirty="0">
                    <a:solidFill>
                      <a:srgbClr val="002060"/>
                    </a:solidFill>
                    <a:latin typeface="Times New Roman" pitchFamily="18" charset="0"/>
                    <a:ea typeface="Calibri" pitchFamily="34" charset="0"/>
                    <a:cs typeface="Times New Roman" pitchFamily="18" charset="0"/>
                  </a:rPr>
                  <a:t> retrieval (</a:t>
                </a:r>
                <a:r>
                  <a:rPr lang="en-US" i="1" dirty="0">
                    <a:solidFill>
                      <a:srgbClr val="002060"/>
                    </a:solidFill>
                    <a:latin typeface="Times New Roman" pitchFamily="18" charset="0"/>
                    <a:ea typeface="Calibri" pitchFamily="34" charset="0"/>
                    <a:cs typeface="Times New Roman" pitchFamily="18" charset="0"/>
                  </a:rPr>
                  <a:t>Pick-Up</a:t>
                </a:r>
                <a:r>
                  <a:rPr lang="en-US" dirty="0">
                    <a:solidFill>
                      <a:srgbClr val="002060"/>
                    </a:solidFill>
                    <a:latin typeface="Times New Roman" pitchFamily="18" charset="0"/>
                    <a:ea typeface="Calibri" pitchFamily="34" charset="0"/>
                    <a:cs typeface="Times New Roman" pitchFamily="18" charset="0"/>
                  </a:rPr>
                  <a:t>);</a:t>
                </a:r>
                <a:endParaRPr lang="it-IT" dirty="0">
                  <a:solidFill>
                    <a:srgbClr val="002060"/>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i="1" dirty="0">
                    <a:solidFill>
                      <a:srgbClr val="002060"/>
                    </a:solidFill>
                    <a:latin typeface="Times New Roman" pitchFamily="18" charset="0"/>
                    <a:ea typeface="Calibri" pitchFamily="34" charset="0"/>
                    <a:cs typeface="Times New Roman" pitchFamily="18" charset="0"/>
                  </a:rPr>
                  <a:t>In-vitro</a:t>
                </a:r>
                <a:r>
                  <a:rPr lang="en-US" dirty="0">
                    <a:solidFill>
                      <a:srgbClr val="002060"/>
                    </a:solidFill>
                    <a:latin typeface="Times New Roman" pitchFamily="18" charset="0"/>
                    <a:ea typeface="Calibri" pitchFamily="34" charset="0"/>
                    <a:cs typeface="Times New Roman" pitchFamily="18" charset="0"/>
                  </a:rPr>
                  <a:t> insemination;</a:t>
                </a:r>
                <a:endParaRPr lang="it-IT" dirty="0">
                  <a:solidFill>
                    <a:srgbClr val="002060"/>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dirty="0" err="1">
                    <a:solidFill>
                      <a:srgbClr val="002060"/>
                    </a:solidFill>
                    <a:latin typeface="Times New Roman" pitchFamily="18" charset="0"/>
                    <a:ea typeface="Calibri" pitchFamily="34" charset="0"/>
                    <a:cs typeface="Times New Roman" pitchFamily="18" charset="0"/>
                  </a:rPr>
                  <a:t>Intracytoplasmatic</a:t>
                </a:r>
                <a:r>
                  <a:rPr lang="en-US" dirty="0">
                    <a:solidFill>
                      <a:srgbClr val="002060"/>
                    </a:solidFill>
                    <a:latin typeface="Times New Roman" pitchFamily="18" charset="0"/>
                    <a:ea typeface="Calibri" pitchFamily="34" charset="0"/>
                    <a:cs typeface="Times New Roman" pitchFamily="18" charset="0"/>
                  </a:rPr>
                  <a:t> Sperm Injection (</a:t>
                </a:r>
                <a:r>
                  <a:rPr lang="en-US" i="1" dirty="0">
                    <a:solidFill>
                      <a:srgbClr val="002060"/>
                    </a:solidFill>
                    <a:latin typeface="Times New Roman" pitchFamily="18" charset="0"/>
                    <a:ea typeface="Calibri" pitchFamily="34" charset="0"/>
                    <a:cs typeface="Times New Roman" pitchFamily="18" charset="0"/>
                  </a:rPr>
                  <a:t>ICSI</a:t>
                </a:r>
                <a:r>
                  <a:rPr lang="en-US" dirty="0">
                    <a:solidFill>
                      <a:srgbClr val="002060"/>
                    </a:solidFill>
                    <a:latin typeface="Times New Roman" pitchFamily="18" charset="0"/>
                    <a:ea typeface="Calibri" pitchFamily="34" charset="0"/>
                    <a:cs typeface="Times New Roman" pitchFamily="18" charset="0"/>
                  </a:rPr>
                  <a:t>);</a:t>
                </a:r>
              </a:p>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Assisted zona hatching;</a:t>
                </a:r>
                <a:endParaRPr lang="it-IT" dirty="0">
                  <a:solidFill>
                    <a:srgbClr val="002060"/>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Blastocyst biopsy</a:t>
                </a:r>
                <a:r>
                  <a:rPr lang="en-US" dirty="0">
                    <a:solidFill>
                      <a:srgbClr val="C00000"/>
                    </a:solidFill>
                    <a:latin typeface="Times New Roman" pitchFamily="18" charset="0"/>
                    <a:ea typeface="Calibri" pitchFamily="34" charset="0"/>
                    <a:cs typeface="Times New Roman" pitchFamily="18" charset="0"/>
                  </a:rPr>
                  <a:t>;</a:t>
                </a:r>
              </a:p>
              <a:p>
                <a:pPr algn="just" eaLnBrk="0" fontAlgn="base" hangingPunct="0">
                  <a:spcBef>
                    <a:spcPct val="0"/>
                  </a:spcBef>
                  <a:spcAft>
                    <a:spcPct val="0"/>
                  </a:spcAft>
                  <a:buFontTx/>
                  <a:buChar char="•"/>
                </a:pPr>
                <a:r>
                  <a:rPr lang="en-US" dirty="0">
                    <a:solidFill>
                      <a:srgbClr val="C00000"/>
                    </a:solidFill>
                    <a:latin typeface="Times New Roman" pitchFamily="18" charset="0"/>
                    <a:ea typeface="Calibri" pitchFamily="34" charset="0"/>
                    <a:cs typeface="Times New Roman" pitchFamily="18" charset="0"/>
                  </a:rPr>
                  <a:t>Pre-implantation genetic diagnosis and embryo screening</a:t>
                </a:r>
                <a:r>
                  <a:rPr lang="en-US" dirty="0">
                    <a:solidFill>
                      <a:srgbClr val="002060"/>
                    </a:solidFill>
                    <a:latin typeface="Times New Roman" pitchFamily="18" charset="0"/>
                    <a:ea typeface="Calibri" pitchFamily="34" charset="0"/>
                    <a:cs typeface="Times New Roman" pitchFamily="18" charset="0"/>
                  </a:rPr>
                  <a:t>;</a:t>
                </a:r>
              </a:p>
              <a:p>
                <a:pPr algn="just" eaLnBrk="0" fontAlgn="base" hangingPunct="0">
                  <a:spcBef>
                    <a:spcPct val="0"/>
                  </a:spcBef>
                  <a:spcAft>
                    <a:spcPct val="0"/>
                  </a:spcAft>
                  <a:buFontTx/>
                  <a:buChar char="•"/>
                </a:pPr>
                <a:r>
                  <a:rPr lang="en-US" dirty="0" err="1">
                    <a:solidFill>
                      <a:srgbClr val="002060"/>
                    </a:solidFill>
                    <a:latin typeface="Times New Roman" pitchFamily="18" charset="0"/>
                    <a:ea typeface="Calibri" pitchFamily="34" charset="0"/>
                    <a:cs typeface="Times New Roman" pitchFamily="18" charset="0"/>
                  </a:rPr>
                  <a:t>Vitrification</a:t>
                </a:r>
                <a:r>
                  <a:rPr lang="en-US" dirty="0">
                    <a:solidFill>
                      <a:srgbClr val="002060"/>
                    </a:solidFill>
                    <a:latin typeface="Times New Roman" pitchFamily="18" charset="0"/>
                    <a:ea typeface="Calibri" pitchFamily="34" charset="0"/>
                    <a:cs typeface="Times New Roman" pitchFamily="18" charset="0"/>
                  </a:rPr>
                  <a:t> of oocytes and embryos; </a:t>
                </a:r>
                <a:endParaRPr lang="it-IT" dirty="0">
                  <a:solidFill>
                    <a:srgbClr val="002060"/>
                  </a:solidFill>
                  <a:latin typeface="Times New Roman" pitchFamily="18" charset="0"/>
                  <a:cs typeface="Times New Roman" pitchFamily="18" charset="0"/>
                </a:endParaRPr>
              </a:p>
            </p:txBody>
          </p:sp>
        </p:grpSp>
      </p:grpSp>
      <p:pic>
        <p:nvPicPr>
          <p:cNvPr id="16" name="Picture 2">
            <a:extLst>
              <a:ext uri="{FF2B5EF4-FFF2-40B4-BE49-F238E27FC236}">
                <a16:creationId xmlns:a16="http://schemas.microsoft.com/office/drawing/2014/main" id="{E26E9432-1110-4D54-9FB1-B4B1BFC693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52" y="262772"/>
            <a:ext cx="1183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20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3208807" y="307282"/>
            <a:ext cx="6833858" cy="523220"/>
          </a:xfrm>
          <a:prstGeom prst="rect">
            <a:avLst/>
          </a:prstGeom>
          <a:noFill/>
          <a:ln w="9525">
            <a:noFill/>
            <a:miter lim="800000"/>
            <a:headEnd/>
            <a:tailEnd/>
          </a:ln>
        </p:spPr>
        <p:txBody>
          <a:bodyPr wrap="none">
            <a:spAutoFit/>
          </a:bodyPr>
          <a:lstStyle/>
          <a:p>
            <a:r>
              <a:rPr lang="it-IT" sz="2800" dirty="0">
                <a:solidFill>
                  <a:schemeClr val="accent5">
                    <a:lumMod val="50000"/>
                  </a:schemeClr>
                </a:solidFill>
                <a:latin typeface="Times New Roman" pitchFamily="18" charset="0"/>
                <a:cs typeface="Times New Roman" pitchFamily="18" charset="0"/>
              </a:rPr>
              <a:t>DATA ANALYSIS AND INTERPRETATION</a:t>
            </a:r>
          </a:p>
        </p:txBody>
      </p:sp>
      <p:grpSp>
        <p:nvGrpSpPr>
          <p:cNvPr id="29" name="Gruppo 28"/>
          <p:cNvGrpSpPr/>
          <p:nvPr/>
        </p:nvGrpSpPr>
        <p:grpSpPr>
          <a:xfrm>
            <a:off x="1719943" y="1600200"/>
            <a:ext cx="8610600" cy="3820886"/>
            <a:chOff x="1110135" y="1934380"/>
            <a:chExt cx="9058275" cy="3411885"/>
          </a:xfrm>
        </p:grpSpPr>
        <p:grpSp>
          <p:nvGrpSpPr>
            <p:cNvPr id="9" name="Gruppo 8"/>
            <p:cNvGrpSpPr/>
            <p:nvPr/>
          </p:nvGrpSpPr>
          <p:grpSpPr>
            <a:xfrm>
              <a:off x="1110135" y="1934380"/>
              <a:ext cx="9058275" cy="3411885"/>
              <a:chOff x="1596168" y="2511029"/>
              <a:chExt cx="9058275" cy="3411885"/>
            </a:xfrm>
          </p:grpSpPr>
          <p:pic>
            <p:nvPicPr>
              <p:cNvPr id="10" name="Picture 83"/>
              <p:cNvPicPr>
                <a:picLocks noChangeAspect="1" noChangeArrowheads="1"/>
              </p:cNvPicPr>
              <p:nvPr/>
            </p:nvPicPr>
            <p:blipFill>
              <a:blip r:embed="rId2" cstate="print"/>
              <a:srcRect/>
              <a:stretch>
                <a:fillRect/>
              </a:stretch>
            </p:blipFill>
            <p:spPr bwMode="auto">
              <a:xfrm>
                <a:off x="1596168" y="3523804"/>
                <a:ext cx="9058275" cy="2399110"/>
              </a:xfrm>
              <a:prstGeom prst="rect">
                <a:avLst/>
              </a:prstGeom>
              <a:noFill/>
              <a:ln w="9525" algn="ctr">
                <a:noFill/>
                <a:miter lim="800000"/>
                <a:headEnd/>
                <a:tailEnd/>
              </a:ln>
            </p:spPr>
          </p:pic>
          <p:sp>
            <p:nvSpPr>
              <p:cNvPr id="11" name="Rectangle 64"/>
              <p:cNvSpPr>
                <a:spLocks noChangeArrowheads="1"/>
              </p:cNvSpPr>
              <p:nvPr/>
            </p:nvSpPr>
            <p:spPr bwMode="auto">
              <a:xfrm>
                <a:off x="1992313" y="2511031"/>
                <a:ext cx="3816350" cy="844153"/>
              </a:xfrm>
              <a:prstGeom prst="rect">
                <a:avLst/>
              </a:prstGeom>
              <a:solidFill>
                <a:schemeClr val="tx2">
                  <a:lumMod val="75000"/>
                  <a:alpha val="27843"/>
                </a:schemeClr>
              </a:solidFill>
              <a:ln w="9525">
                <a:solidFill>
                  <a:schemeClr val="bg1"/>
                </a:solidFill>
                <a:miter lim="800000"/>
                <a:headEnd/>
                <a:tailEnd/>
              </a:ln>
            </p:spPr>
            <p:txBody>
              <a:bodyPr wrap="none" anchor="ctr"/>
              <a:lstStyle/>
              <a:p>
                <a:endParaRPr lang="it-IT" sz="1013">
                  <a:solidFill>
                    <a:prstClr val="black"/>
                  </a:solidFill>
                </a:endParaRPr>
              </a:p>
            </p:txBody>
          </p:sp>
          <p:sp>
            <p:nvSpPr>
              <p:cNvPr id="12" name="Rectangle 65"/>
              <p:cNvSpPr>
                <a:spLocks noChangeArrowheads="1"/>
              </p:cNvSpPr>
              <p:nvPr/>
            </p:nvSpPr>
            <p:spPr bwMode="auto">
              <a:xfrm>
                <a:off x="1992313" y="2571751"/>
                <a:ext cx="285750" cy="686991"/>
              </a:xfrm>
              <a:prstGeom prst="rect">
                <a:avLst/>
              </a:prstGeom>
              <a:solidFill>
                <a:schemeClr val="bg1"/>
              </a:solidFill>
              <a:ln w="9525">
                <a:solidFill>
                  <a:schemeClr val="tx1"/>
                </a:solidFill>
                <a:miter lim="800000"/>
                <a:headEnd/>
                <a:tailEnd/>
              </a:ln>
            </p:spPr>
            <p:txBody>
              <a:bodyPr wrap="none" anchor="ctr"/>
              <a:lstStyle/>
              <a:p>
                <a:endParaRPr lang="it-IT" sz="1013">
                  <a:solidFill>
                    <a:prstClr val="black"/>
                  </a:solidFill>
                </a:endParaRPr>
              </a:p>
            </p:txBody>
          </p:sp>
          <p:sp>
            <p:nvSpPr>
              <p:cNvPr id="13" name="Text Box 66"/>
              <p:cNvSpPr txBox="1">
                <a:spLocks noChangeArrowheads="1"/>
              </p:cNvSpPr>
              <p:nvPr/>
            </p:nvSpPr>
            <p:spPr bwMode="auto">
              <a:xfrm rot="5400000">
                <a:off x="1685529" y="2874903"/>
                <a:ext cx="831056" cy="169984"/>
              </a:xfrm>
              <a:prstGeom prst="rect">
                <a:avLst/>
              </a:prstGeom>
              <a:noFill/>
              <a:ln w="9525">
                <a:noFill/>
                <a:miter lim="800000"/>
                <a:headEnd/>
                <a:tailEnd/>
              </a:ln>
            </p:spPr>
            <p:txBody>
              <a:bodyPr>
                <a:spAutoFit/>
              </a:bodyPr>
              <a:lstStyle/>
              <a:p>
                <a:r>
                  <a:rPr lang="it-IT" sz="450" b="1">
                    <a:solidFill>
                      <a:prstClr val="black"/>
                    </a:solidFill>
                  </a:rPr>
                  <a:t>codice paziente</a:t>
                </a:r>
              </a:p>
            </p:txBody>
          </p:sp>
          <p:pic>
            <p:nvPicPr>
              <p:cNvPr id="14" name="Picture 71"/>
              <p:cNvPicPr>
                <a:picLocks noChangeAspect="1" noChangeArrowheads="1"/>
              </p:cNvPicPr>
              <p:nvPr/>
            </p:nvPicPr>
            <p:blipFill>
              <a:blip r:embed="rId3" cstate="print"/>
              <a:srcRect l="2182" t="11273" r="5960" b="4837"/>
              <a:stretch>
                <a:fillRect/>
              </a:stretch>
            </p:blipFill>
            <p:spPr bwMode="auto">
              <a:xfrm>
                <a:off x="4437063" y="2578895"/>
                <a:ext cx="1117600" cy="741760"/>
              </a:xfrm>
              <a:prstGeom prst="rect">
                <a:avLst/>
              </a:prstGeom>
              <a:noFill/>
              <a:ln w="9525">
                <a:noFill/>
                <a:miter lim="800000"/>
                <a:headEnd/>
                <a:tailEnd/>
              </a:ln>
            </p:spPr>
          </p:pic>
          <p:pic>
            <p:nvPicPr>
              <p:cNvPr id="15" name="Picture 72"/>
              <p:cNvPicPr>
                <a:picLocks noChangeAspect="1" noChangeArrowheads="1"/>
              </p:cNvPicPr>
              <p:nvPr/>
            </p:nvPicPr>
            <p:blipFill>
              <a:blip r:embed="rId3" cstate="print"/>
              <a:srcRect l="2182" t="11273" r="5960" b="4837"/>
              <a:stretch>
                <a:fillRect/>
              </a:stretch>
            </p:blipFill>
            <p:spPr bwMode="auto">
              <a:xfrm>
                <a:off x="2805114" y="2578895"/>
                <a:ext cx="1117600" cy="741760"/>
              </a:xfrm>
              <a:prstGeom prst="rect">
                <a:avLst/>
              </a:prstGeom>
              <a:noFill/>
              <a:ln w="9525">
                <a:noFill/>
                <a:miter lim="800000"/>
                <a:headEnd/>
                <a:tailEnd/>
              </a:ln>
            </p:spPr>
          </p:pic>
          <p:sp>
            <p:nvSpPr>
              <p:cNvPr id="17" name="Text Box 76"/>
              <p:cNvSpPr txBox="1">
                <a:spLocks noChangeArrowheads="1"/>
              </p:cNvSpPr>
              <p:nvPr/>
            </p:nvSpPr>
            <p:spPr bwMode="auto">
              <a:xfrm>
                <a:off x="6796090" y="2742012"/>
                <a:ext cx="1394944" cy="360830"/>
              </a:xfrm>
              <a:prstGeom prst="rect">
                <a:avLst/>
              </a:prstGeom>
              <a:noFill/>
              <a:ln w="9525">
                <a:noFill/>
                <a:miter lim="800000"/>
                <a:headEnd/>
                <a:tailEnd/>
              </a:ln>
            </p:spPr>
            <p:txBody>
              <a:bodyPr wrap="none">
                <a:spAutoFit/>
              </a:bodyPr>
              <a:lstStyle/>
              <a:p>
                <a:r>
                  <a:rPr lang="it-IT" sz="1013" b="1">
                    <a:solidFill>
                      <a:prstClr val="white"/>
                    </a:solidFill>
                  </a:rPr>
                  <a:t>scansione del vetrino</a:t>
                </a:r>
              </a:p>
              <a:p>
                <a:r>
                  <a:rPr lang="it-IT" sz="1013" b="1">
                    <a:solidFill>
                      <a:prstClr val="white"/>
                    </a:solidFill>
                  </a:rPr>
                  <a:t>analisi dei risultati</a:t>
                </a:r>
              </a:p>
            </p:txBody>
          </p:sp>
          <p:sp>
            <p:nvSpPr>
              <p:cNvPr id="20" name="Line 81"/>
              <p:cNvSpPr>
                <a:spLocks noChangeShapeType="1"/>
              </p:cNvSpPr>
              <p:nvPr/>
            </p:nvSpPr>
            <p:spPr bwMode="auto">
              <a:xfrm>
                <a:off x="4224338" y="2511029"/>
                <a:ext cx="0" cy="0"/>
              </a:xfrm>
              <a:prstGeom prst="line">
                <a:avLst/>
              </a:prstGeom>
              <a:noFill/>
              <a:ln w="9525">
                <a:solidFill>
                  <a:srgbClr val="000000"/>
                </a:solidFill>
                <a:round/>
                <a:headEnd/>
                <a:tailEnd/>
              </a:ln>
            </p:spPr>
            <p:txBody>
              <a:bodyPr/>
              <a:lstStyle/>
              <a:p>
                <a:endParaRPr lang="it-IT" sz="1013">
                  <a:solidFill>
                    <a:prstClr val="black"/>
                  </a:solidFill>
                </a:endParaRPr>
              </a:p>
            </p:txBody>
          </p:sp>
          <p:sp>
            <p:nvSpPr>
              <p:cNvPr id="21" name="Line 82"/>
              <p:cNvSpPr>
                <a:spLocks noChangeShapeType="1"/>
              </p:cNvSpPr>
              <p:nvPr/>
            </p:nvSpPr>
            <p:spPr bwMode="auto">
              <a:xfrm>
                <a:off x="4151313" y="2511030"/>
                <a:ext cx="0" cy="864394"/>
              </a:xfrm>
              <a:prstGeom prst="line">
                <a:avLst/>
              </a:prstGeom>
              <a:noFill/>
              <a:ln w="6350">
                <a:solidFill>
                  <a:schemeClr val="bg1"/>
                </a:solidFill>
                <a:round/>
                <a:headEnd/>
                <a:tailEnd/>
              </a:ln>
            </p:spPr>
            <p:txBody>
              <a:bodyPr/>
              <a:lstStyle/>
              <a:p>
                <a:endParaRPr lang="it-IT" sz="1013">
                  <a:solidFill>
                    <a:prstClr val="black"/>
                  </a:solidFill>
                </a:endParaRPr>
              </a:p>
            </p:txBody>
          </p:sp>
          <p:sp>
            <p:nvSpPr>
              <p:cNvPr id="22" name="Line 84"/>
              <p:cNvSpPr>
                <a:spLocks noChangeShapeType="1"/>
              </p:cNvSpPr>
              <p:nvPr/>
            </p:nvSpPr>
            <p:spPr bwMode="auto">
              <a:xfrm>
                <a:off x="6888165" y="4023123"/>
                <a:ext cx="720725" cy="161925"/>
              </a:xfrm>
              <a:prstGeom prst="line">
                <a:avLst/>
              </a:prstGeom>
              <a:noFill/>
              <a:ln w="9525">
                <a:solidFill>
                  <a:schemeClr val="tx1"/>
                </a:solidFill>
                <a:round/>
                <a:headEnd/>
                <a:tailEnd type="triangle" w="med" len="med"/>
              </a:ln>
            </p:spPr>
            <p:txBody>
              <a:bodyPr/>
              <a:lstStyle/>
              <a:p>
                <a:endParaRPr lang="it-IT" sz="1013">
                  <a:solidFill>
                    <a:prstClr val="black"/>
                  </a:solidFill>
                </a:endParaRPr>
              </a:p>
            </p:txBody>
          </p:sp>
          <p:sp>
            <p:nvSpPr>
              <p:cNvPr id="23" name="Line 85"/>
              <p:cNvSpPr>
                <a:spLocks noChangeShapeType="1"/>
              </p:cNvSpPr>
              <p:nvPr/>
            </p:nvSpPr>
            <p:spPr bwMode="auto">
              <a:xfrm>
                <a:off x="6888164" y="3914776"/>
                <a:ext cx="1871662" cy="161925"/>
              </a:xfrm>
              <a:prstGeom prst="line">
                <a:avLst/>
              </a:prstGeom>
              <a:noFill/>
              <a:ln w="9525">
                <a:solidFill>
                  <a:schemeClr val="tx1"/>
                </a:solidFill>
                <a:round/>
                <a:headEnd/>
                <a:tailEnd type="triangle" w="med" len="med"/>
              </a:ln>
            </p:spPr>
            <p:txBody>
              <a:bodyPr/>
              <a:lstStyle/>
              <a:p>
                <a:endParaRPr lang="it-IT" sz="1013">
                  <a:solidFill>
                    <a:prstClr val="black"/>
                  </a:solidFill>
                </a:endParaRPr>
              </a:p>
            </p:txBody>
          </p:sp>
          <p:sp>
            <p:nvSpPr>
              <p:cNvPr id="24" name="Line 86"/>
              <p:cNvSpPr>
                <a:spLocks noChangeShapeType="1"/>
              </p:cNvSpPr>
              <p:nvPr/>
            </p:nvSpPr>
            <p:spPr bwMode="auto">
              <a:xfrm flipH="1">
                <a:off x="4800602" y="5426869"/>
                <a:ext cx="574675" cy="0"/>
              </a:xfrm>
              <a:prstGeom prst="line">
                <a:avLst/>
              </a:prstGeom>
              <a:noFill/>
              <a:ln w="9525">
                <a:solidFill>
                  <a:schemeClr val="tx1"/>
                </a:solidFill>
                <a:round/>
                <a:headEnd/>
                <a:tailEnd type="triangle" w="med" len="med"/>
              </a:ln>
            </p:spPr>
            <p:txBody>
              <a:bodyPr/>
              <a:lstStyle/>
              <a:p>
                <a:endParaRPr lang="it-IT" sz="1013">
                  <a:solidFill>
                    <a:prstClr val="black"/>
                  </a:solidFill>
                </a:endParaRPr>
              </a:p>
            </p:txBody>
          </p:sp>
          <p:sp>
            <p:nvSpPr>
              <p:cNvPr id="25" name="Line 87"/>
              <p:cNvSpPr>
                <a:spLocks noChangeShapeType="1"/>
              </p:cNvSpPr>
              <p:nvPr/>
            </p:nvSpPr>
            <p:spPr bwMode="auto">
              <a:xfrm>
                <a:off x="6959601" y="5426869"/>
                <a:ext cx="863600" cy="0"/>
              </a:xfrm>
              <a:prstGeom prst="line">
                <a:avLst/>
              </a:prstGeom>
              <a:noFill/>
              <a:ln w="9525">
                <a:solidFill>
                  <a:schemeClr val="tx1"/>
                </a:solidFill>
                <a:round/>
                <a:headEnd/>
                <a:tailEnd type="triangle" w="med" len="med"/>
              </a:ln>
            </p:spPr>
            <p:txBody>
              <a:bodyPr/>
              <a:lstStyle/>
              <a:p>
                <a:endParaRPr lang="it-IT" sz="1013">
                  <a:solidFill>
                    <a:prstClr val="black"/>
                  </a:solidFill>
                </a:endParaRPr>
              </a:p>
            </p:txBody>
          </p:sp>
        </p:grpSp>
        <p:sp>
          <p:nvSpPr>
            <p:cNvPr id="26" name="Rectangle 1"/>
            <p:cNvSpPr>
              <a:spLocks noChangeArrowheads="1"/>
            </p:cNvSpPr>
            <p:nvPr/>
          </p:nvSpPr>
          <p:spPr bwMode="auto">
            <a:xfrm>
              <a:off x="5068630" y="4717573"/>
              <a:ext cx="1409700" cy="2165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defTabSz="685800" eaLnBrk="0" fontAlgn="base" hangingPunct="0">
                <a:spcBef>
                  <a:spcPct val="0"/>
                </a:spcBef>
                <a:spcAft>
                  <a:spcPct val="0"/>
                </a:spcAft>
              </a:pPr>
              <a:r>
                <a:rPr lang="it-IT" altLang="it-IT" sz="788" dirty="0">
                  <a:solidFill>
                    <a:srgbClr val="212121"/>
                  </a:solidFill>
                  <a:latin typeface="Times New Roman" panose="02020603050405020304" pitchFamily="18" charset="0"/>
                  <a:cs typeface="Times New Roman" panose="02020603050405020304" pitchFamily="18" charset="0"/>
                </a:rPr>
                <a:t>LOSS OF GENETIC MATERIAL</a:t>
              </a:r>
              <a:r>
                <a:rPr lang="it-IT" altLang="it-IT" sz="788" dirty="0">
                  <a:latin typeface="Times New Roman" panose="02020603050405020304" pitchFamily="18" charset="0"/>
                  <a:cs typeface="Times New Roman" panose="02020603050405020304" pitchFamily="18" charset="0"/>
                </a:rPr>
                <a:t> </a:t>
              </a:r>
            </a:p>
          </p:txBody>
        </p:sp>
        <p:sp>
          <p:nvSpPr>
            <p:cNvPr id="28" name="Rectangle 1"/>
            <p:cNvSpPr>
              <a:spLocks noChangeArrowheads="1"/>
            </p:cNvSpPr>
            <p:nvPr/>
          </p:nvSpPr>
          <p:spPr bwMode="auto">
            <a:xfrm>
              <a:off x="4889244" y="3252528"/>
              <a:ext cx="1409700" cy="2165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ctr" defTabSz="685800" eaLnBrk="0" fontAlgn="base" hangingPunct="0">
                <a:spcBef>
                  <a:spcPct val="0"/>
                </a:spcBef>
                <a:spcAft>
                  <a:spcPct val="0"/>
                </a:spcAft>
              </a:pPr>
              <a:r>
                <a:rPr lang="it-IT" altLang="it-IT" sz="788" dirty="0">
                  <a:solidFill>
                    <a:srgbClr val="212121"/>
                  </a:solidFill>
                  <a:latin typeface="Times New Roman" panose="02020603050405020304" pitchFamily="18" charset="0"/>
                  <a:cs typeface="Times New Roman" panose="02020603050405020304" pitchFamily="18" charset="0"/>
                </a:rPr>
                <a:t>GAIN OF GENETIC MATERIAL</a:t>
              </a:r>
              <a:r>
                <a:rPr lang="it-IT" altLang="it-IT" sz="788" dirty="0">
                  <a:latin typeface="Times New Roman" panose="02020603050405020304" pitchFamily="18" charset="0"/>
                  <a:cs typeface="Times New Roman" panose="02020603050405020304" pitchFamily="18" charset="0"/>
                </a:rPr>
                <a:t> </a:t>
              </a:r>
            </a:p>
          </p:txBody>
        </p:sp>
      </p:grpSp>
      <p:pic>
        <p:nvPicPr>
          <p:cNvPr id="30" name="Picture 2">
            <a:extLst>
              <a:ext uri="{FF2B5EF4-FFF2-40B4-BE49-F238E27FC236}">
                <a16:creationId xmlns:a16="http://schemas.microsoft.com/office/drawing/2014/main" id="{E9180C39-ECBF-45BF-B139-8ACC4D8A7D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2093" y="307282"/>
            <a:ext cx="1165832" cy="51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6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768192" y="450742"/>
            <a:ext cx="6750867" cy="523220"/>
          </a:xfrm>
          <a:prstGeom prst="rect">
            <a:avLst/>
          </a:prstGeom>
          <a:noFill/>
          <a:ln>
            <a:noFill/>
          </a:ln>
        </p:spPr>
        <p:txBody>
          <a:bodyPr wrap="square" rtlCol="0">
            <a:spAutoFit/>
          </a:bodyPr>
          <a:lstStyle/>
          <a:p>
            <a:pPr algn="ctr"/>
            <a:r>
              <a:rPr lang="it-IT" sz="2800" dirty="0">
                <a:solidFill>
                  <a:srgbClr val="002060"/>
                </a:solidFill>
                <a:latin typeface="Times New Roman" pitchFamily="18" charset="0"/>
                <a:cs typeface="Times New Roman" pitchFamily="18" charset="0"/>
              </a:rPr>
              <a:t>MAIN TOPICS</a:t>
            </a:r>
          </a:p>
        </p:txBody>
      </p:sp>
      <p:grpSp>
        <p:nvGrpSpPr>
          <p:cNvPr id="8" name="Gruppo 7"/>
          <p:cNvGrpSpPr/>
          <p:nvPr/>
        </p:nvGrpSpPr>
        <p:grpSpPr>
          <a:xfrm>
            <a:off x="2108791" y="1084522"/>
            <a:ext cx="7963786" cy="5322737"/>
            <a:chOff x="642909" y="1857364"/>
            <a:chExt cx="8128055" cy="4572032"/>
          </a:xfrm>
        </p:grpSpPr>
        <p:pic>
          <p:nvPicPr>
            <p:cNvPr id="9" name="Picture 15" descr="Risultati immagini per icsi"/>
            <p:cNvPicPr>
              <a:picLocks noChangeAspect="1" noChangeArrowheads="1"/>
            </p:cNvPicPr>
            <p:nvPr/>
          </p:nvPicPr>
          <p:blipFill>
            <a:blip r:embed="rId2" cstate="print">
              <a:lum bright="39000" contrast="-66000"/>
            </a:blip>
            <a:srcRect/>
            <a:stretch>
              <a:fillRect/>
            </a:stretch>
          </p:blipFill>
          <p:spPr bwMode="auto">
            <a:xfrm>
              <a:off x="642909" y="1857364"/>
              <a:ext cx="8128055" cy="4572032"/>
            </a:xfrm>
            <a:prstGeom prst="rect">
              <a:avLst/>
            </a:prstGeom>
            <a:noFill/>
            <a:ln w="9525">
              <a:noFill/>
              <a:miter lim="800000"/>
              <a:headEnd/>
              <a:tailEnd/>
            </a:ln>
          </p:spPr>
        </p:pic>
        <p:grpSp>
          <p:nvGrpSpPr>
            <p:cNvPr id="10" name="Gruppo 9"/>
            <p:cNvGrpSpPr/>
            <p:nvPr/>
          </p:nvGrpSpPr>
          <p:grpSpPr>
            <a:xfrm>
              <a:off x="642910" y="2214554"/>
              <a:ext cx="7961263" cy="3228960"/>
              <a:chOff x="428596" y="1643051"/>
              <a:chExt cx="7961263" cy="3228960"/>
            </a:xfrm>
          </p:grpSpPr>
          <p:sp>
            <p:nvSpPr>
              <p:cNvPr id="11" name="CasellaDiTesto 10"/>
              <p:cNvSpPr txBox="1"/>
              <p:nvPr/>
            </p:nvSpPr>
            <p:spPr>
              <a:xfrm>
                <a:off x="428596" y="1643051"/>
                <a:ext cx="5002395" cy="1268970"/>
              </a:xfrm>
              <a:prstGeom prst="rect">
                <a:avLst/>
              </a:prstGeom>
              <a:noFill/>
            </p:spPr>
            <p:txBody>
              <a:bodyPr wrap="square" rtlCol="0">
                <a:spAutoFit/>
              </a:bodyPr>
              <a:lstStyle/>
              <a:p>
                <a:r>
                  <a:rPr lang="it-IT" b="1" dirty="0">
                    <a:solidFill>
                      <a:srgbClr val="002060"/>
                    </a:solidFill>
                    <a:latin typeface="Times New Roman" pitchFamily="18" charset="0"/>
                    <a:cs typeface="Times New Roman" pitchFamily="18" charset="0"/>
                  </a:rPr>
                  <a:t>-  ASSISTED REPRODUCTIVE TECHNIQUES</a:t>
                </a:r>
              </a:p>
              <a:p>
                <a:endParaRPr lang="it-IT" b="1" dirty="0">
                  <a:solidFill>
                    <a:srgbClr val="002060"/>
                  </a:solidFill>
                  <a:latin typeface="Times New Roman" pitchFamily="18" charset="0"/>
                  <a:cs typeface="Times New Roman" pitchFamily="18" charset="0"/>
                </a:endParaRPr>
              </a:p>
              <a:p>
                <a:endParaRPr lang="it-IT" b="1" dirty="0">
                  <a:solidFill>
                    <a:srgbClr val="002060"/>
                  </a:solidFill>
                  <a:latin typeface="Times New Roman" pitchFamily="18" charset="0"/>
                  <a:cs typeface="Times New Roman" pitchFamily="18" charset="0"/>
                </a:endParaRPr>
              </a:p>
              <a:p>
                <a:endParaRPr lang="it-IT" b="1" dirty="0">
                  <a:solidFill>
                    <a:srgbClr val="002060"/>
                  </a:solidFill>
                  <a:latin typeface="Times New Roman" pitchFamily="18" charset="0"/>
                  <a:cs typeface="Times New Roman" pitchFamily="18" charset="0"/>
                </a:endParaRPr>
              </a:p>
            </p:txBody>
          </p:sp>
          <p:sp>
            <p:nvSpPr>
              <p:cNvPr id="12" name="Parentesi graffa chiusa 11"/>
              <p:cNvSpPr/>
              <p:nvPr/>
            </p:nvSpPr>
            <p:spPr>
              <a:xfrm>
                <a:off x="5572134" y="2443118"/>
                <a:ext cx="142874" cy="2428893"/>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solidFill>
                    <a:prstClr val="black"/>
                  </a:solidFill>
                </a:endParaRPr>
              </a:p>
            </p:txBody>
          </p:sp>
          <p:sp>
            <p:nvSpPr>
              <p:cNvPr id="13" name="CasellaDiTesto 12"/>
              <p:cNvSpPr txBox="1"/>
              <p:nvPr/>
            </p:nvSpPr>
            <p:spPr>
              <a:xfrm>
                <a:off x="5786481" y="3413255"/>
                <a:ext cx="2603378" cy="317242"/>
              </a:xfrm>
              <a:prstGeom prst="rect">
                <a:avLst/>
              </a:prstGeom>
              <a:noFill/>
            </p:spPr>
            <p:txBody>
              <a:bodyPr wrap="none" rtlCol="0">
                <a:spAutoFit/>
              </a:bodyPr>
              <a:lstStyle/>
              <a:p>
                <a:r>
                  <a:rPr lang="it-IT" b="1" dirty="0">
                    <a:solidFill>
                      <a:srgbClr val="002060"/>
                    </a:solidFill>
                    <a:latin typeface="Times New Roman" pitchFamily="18" charset="0"/>
                    <a:cs typeface="Times New Roman" pitchFamily="18" charset="0"/>
                  </a:rPr>
                  <a:t>THEROICAL LESSON</a:t>
                </a:r>
              </a:p>
            </p:txBody>
          </p:sp>
          <p:sp>
            <p:nvSpPr>
              <p:cNvPr id="14" name="Rettangolo 13"/>
              <p:cNvSpPr/>
              <p:nvPr/>
            </p:nvSpPr>
            <p:spPr>
              <a:xfrm>
                <a:off x="928661" y="2443119"/>
                <a:ext cx="4572000" cy="1982764"/>
              </a:xfrm>
              <a:prstGeom prst="rect">
                <a:avLst/>
              </a:prstGeom>
            </p:spPr>
            <p:txBody>
              <a:bodyPr>
                <a:spAutoFit/>
              </a:bodyPr>
              <a:lstStyle/>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The </a:t>
                </a:r>
                <a:r>
                  <a:rPr lang="en-US" dirty="0" err="1">
                    <a:solidFill>
                      <a:srgbClr val="002060"/>
                    </a:solidFill>
                    <a:latin typeface="Times New Roman" pitchFamily="18" charset="0"/>
                    <a:ea typeface="Calibri" pitchFamily="34" charset="0"/>
                    <a:cs typeface="Times New Roman" pitchFamily="18" charset="0"/>
                  </a:rPr>
                  <a:t>oocyte</a:t>
                </a:r>
                <a:r>
                  <a:rPr lang="en-US" dirty="0">
                    <a:solidFill>
                      <a:srgbClr val="002060"/>
                    </a:solidFill>
                    <a:latin typeface="Times New Roman" pitchFamily="18" charset="0"/>
                    <a:ea typeface="Calibri" pitchFamily="34" charset="0"/>
                    <a:cs typeface="Times New Roman" pitchFamily="18" charset="0"/>
                  </a:rPr>
                  <a:t> retrieval (</a:t>
                </a:r>
                <a:r>
                  <a:rPr lang="en-US" i="1" dirty="0">
                    <a:solidFill>
                      <a:srgbClr val="002060"/>
                    </a:solidFill>
                    <a:latin typeface="Times New Roman" pitchFamily="18" charset="0"/>
                    <a:ea typeface="Calibri" pitchFamily="34" charset="0"/>
                    <a:cs typeface="Times New Roman" pitchFamily="18" charset="0"/>
                  </a:rPr>
                  <a:t>Pick-Up</a:t>
                </a:r>
                <a:r>
                  <a:rPr lang="en-US" dirty="0">
                    <a:solidFill>
                      <a:srgbClr val="002060"/>
                    </a:solidFill>
                    <a:latin typeface="Times New Roman" pitchFamily="18" charset="0"/>
                    <a:ea typeface="Calibri" pitchFamily="34" charset="0"/>
                    <a:cs typeface="Times New Roman" pitchFamily="18" charset="0"/>
                  </a:rPr>
                  <a:t>);</a:t>
                </a:r>
                <a:endParaRPr lang="it-IT" dirty="0">
                  <a:solidFill>
                    <a:srgbClr val="002060"/>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i="1" dirty="0">
                    <a:solidFill>
                      <a:srgbClr val="002060"/>
                    </a:solidFill>
                    <a:latin typeface="Times New Roman" pitchFamily="18" charset="0"/>
                    <a:ea typeface="Calibri" pitchFamily="34" charset="0"/>
                    <a:cs typeface="Times New Roman" pitchFamily="18" charset="0"/>
                  </a:rPr>
                  <a:t>In-vitro</a:t>
                </a:r>
                <a:r>
                  <a:rPr lang="en-US" dirty="0">
                    <a:solidFill>
                      <a:srgbClr val="002060"/>
                    </a:solidFill>
                    <a:latin typeface="Times New Roman" pitchFamily="18" charset="0"/>
                    <a:ea typeface="Calibri" pitchFamily="34" charset="0"/>
                    <a:cs typeface="Times New Roman" pitchFamily="18" charset="0"/>
                  </a:rPr>
                  <a:t> insemination;</a:t>
                </a:r>
                <a:endParaRPr lang="it-IT" dirty="0">
                  <a:solidFill>
                    <a:srgbClr val="002060"/>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dirty="0" err="1">
                    <a:solidFill>
                      <a:srgbClr val="002060"/>
                    </a:solidFill>
                    <a:latin typeface="Times New Roman" pitchFamily="18" charset="0"/>
                    <a:ea typeface="Calibri" pitchFamily="34" charset="0"/>
                    <a:cs typeface="Times New Roman" pitchFamily="18" charset="0"/>
                  </a:rPr>
                  <a:t>Intracytoplasmatic</a:t>
                </a:r>
                <a:r>
                  <a:rPr lang="en-US" dirty="0">
                    <a:solidFill>
                      <a:srgbClr val="002060"/>
                    </a:solidFill>
                    <a:latin typeface="Times New Roman" pitchFamily="18" charset="0"/>
                    <a:ea typeface="Calibri" pitchFamily="34" charset="0"/>
                    <a:cs typeface="Times New Roman" pitchFamily="18" charset="0"/>
                  </a:rPr>
                  <a:t> Sperm Injection (</a:t>
                </a:r>
                <a:r>
                  <a:rPr lang="en-US" i="1" dirty="0">
                    <a:solidFill>
                      <a:srgbClr val="002060"/>
                    </a:solidFill>
                    <a:latin typeface="Times New Roman" pitchFamily="18" charset="0"/>
                    <a:ea typeface="Calibri" pitchFamily="34" charset="0"/>
                    <a:cs typeface="Times New Roman" pitchFamily="18" charset="0"/>
                  </a:rPr>
                  <a:t>ICSI</a:t>
                </a:r>
                <a:r>
                  <a:rPr lang="en-US" dirty="0">
                    <a:solidFill>
                      <a:srgbClr val="002060"/>
                    </a:solidFill>
                    <a:latin typeface="Times New Roman" pitchFamily="18" charset="0"/>
                    <a:ea typeface="Calibri" pitchFamily="34" charset="0"/>
                    <a:cs typeface="Times New Roman" pitchFamily="18" charset="0"/>
                  </a:rPr>
                  <a:t>);</a:t>
                </a:r>
              </a:p>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Assisted zona hatching;</a:t>
                </a:r>
                <a:endParaRPr lang="it-IT" dirty="0">
                  <a:solidFill>
                    <a:srgbClr val="002060"/>
                  </a:solidFill>
                  <a:latin typeface="Times New Roman" pitchFamily="18" charset="0"/>
                  <a:cs typeface="Times New Roman" pitchFamily="18" charset="0"/>
                </a:endParaRPr>
              </a:p>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Blastocyst biopsy</a:t>
                </a:r>
                <a:r>
                  <a:rPr lang="en-US" dirty="0">
                    <a:solidFill>
                      <a:srgbClr val="C00000"/>
                    </a:solidFill>
                    <a:latin typeface="Times New Roman" pitchFamily="18" charset="0"/>
                    <a:ea typeface="Calibri" pitchFamily="34" charset="0"/>
                    <a:cs typeface="Times New Roman" pitchFamily="18" charset="0"/>
                  </a:rPr>
                  <a:t>;</a:t>
                </a:r>
              </a:p>
              <a:p>
                <a:pPr algn="just" eaLnBrk="0" fontAlgn="base" hangingPunct="0">
                  <a:spcBef>
                    <a:spcPct val="0"/>
                  </a:spcBef>
                  <a:spcAft>
                    <a:spcPct val="0"/>
                  </a:spcAft>
                  <a:buFontTx/>
                  <a:buChar char="•"/>
                </a:pPr>
                <a:r>
                  <a:rPr lang="en-US" dirty="0">
                    <a:solidFill>
                      <a:srgbClr val="002060"/>
                    </a:solidFill>
                    <a:latin typeface="Times New Roman" pitchFamily="18" charset="0"/>
                    <a:ea typeface="Calibri" pitchFamily="34" charset="0"/>
                    <a:cs typeface="Times New Roman" pitchFamily="18" charset="0"/>
                  </a:rPr>
                  <a:t>Pre-implantation genetic diagnosis and embryo screening;</a:t>
                </a:r>
              </a:p>
              <a:p>
                <a:pPr algn="just" eaLnBrk="0" fontAlgn="base" hangingPunct="0">
                  <a:spcBef>
                    <a:spcPct val="0"/>
                  </a:spcBef>
                  <a:spcAft>
                    <a:spcPct val="0"/>
                  </a:spcAft>
                  <a:buFontTx/>
                  <a:buChar char="•"/>
                </a:pPr>
                <a:r>
                  <a:rPr lang="en-US" dirty="0" err="1">
                    <a:solidFill>
                      <a:srgbClr val="C00000"/>
                    </a:solidFill>
                    <a:latin typeface="Times New Roman" pitchFamily="18" charset="0"/>
                    <a:ea typeface="Calibri" pitchFamily="34" charset="0"/>
                    <a:cs typeface="Times New Roman" pitchFamily="18" charset="0"/>
                  </a:rPr>
                  <a:t>Vitrification</a:t>
                </a:r>
                <a:r>
                  <a:rPr lang="en-US" dirty="0">
                    <a:solidFill>
                      <a:srgbClr val="C00000"/>
                    </a:solidFill>
                    <a:latin typeface="Times New Roman" pitchFamily="18" charset="0"/>
                    <a:ea typeface="Calibri" pitchFamily="34" charset="0"/>
                    <a:cs typeface="Times New Roman" pitchFamily="18" charset="0"/>
                  </a:rPr>
                  <a:t> of oocytes and embryos; </a:t>
                </a:r>
                <a:endParaRPr lang="it-IT" dirty="0">
                  <a:solidFill>
                    <a:srgbClr val="C00000"/>
                  </a:solidFill>
                  <a:latin typeface="Times New Roman" pitchFamily="18" charset="0"/>
                  <a:cs typeface="Times New Roman" pitchFamily="18" charset="0"/>
                </a:endParaRPr>
              </a:p>
            </p:txBody>
          </p:sp>
        </p:grpSp>
      </p:grpSp>
      <p:pic>
        <p:nvPicPr>
          <p:cNvPr id="16" name="Picture 2">
            <a:extLst>
              <a:ext uri="{FF2B5EF4-FFF2-40B4-BE49-F238E27FC236}">
                <a16:creationId xmlns:a16="http://schemas.microsoft.com/office/drawing/2014/main" id="{E26E9432-1110-4D54-9FB1-B4B1BFC693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52" y="262772"/>
            <a:ext cx="1183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5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385457" y="1153887"/>
            <a:ext cx="5344886" cy="5005381"/>
            <a:chOff x="2943179" y="1768066"/>
            <a:chExt cx="5778169" cy="5125663"/>
          </a:xfrm>
        </p:grpSpPr>
        <p:graphicFrame>
          <p:nvGraphicFramePr>
            <p:cNvPr id="10" name="Grafico 9"/>
            <p:cNvGraphicFramePr/>
            <p:nvPr/>
          </p:nvGraphicFramePr>
          <p:xfrm>
            <a:off x="3256341" y="1768066"/>
            <a:ext cx="5465007" cy="380407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nettore 2 5"/>
            <p:cNvCxnSpPr/>
            <p:nvPr/>
          </p:nvCxnSpPr>
          <p:spPr>
            <a:xfrm flipV="1">
              <a:off x="5663952" y="3374994"/>
              <a:ext cx="0" cy="1188132"/>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832858" y="3110745"/>
              <a:ext cx="1577332" cy="342881"/>
            </a:xfrm>
            <a:prstGeom prst="rect">
              <a:avLst/>
            </a:prstGeom>
            <a:noFill/>
          </p:spPr>
          <p:txBody>
            <a:bodyPr wrap="none" rtlCol="0">
              <a:spAutoFit/>
            </a:bodyPr>
            <a:lstStyle/>
            <a:p>
              <a:r>
                <a:rPr lang="it-IT" sz="788" b="1" dirty="0">
                  <a:solidFill>
                    <a:srgbClr val="000066"/>
                  </a:solidFill>
                  <a:latin typeface="Times New Roman" pitchFamily="18" charset="0"/>
                  <a:cs typeface="Times New Roman" pitchFamily="18" charset="0"/>
                </a:rPr>
                <a:t>1° birth </a:t>
              </a:r>
              <a:r>
                <a:rPr lang="it-IT" sz="788" b="1" dirty="0" err="1">
                  <a:solidFill>
                    <a:srgbClr val="000066"/>
                  </a:solidFill>
                  <a:latin typeface="Times New Roman" pitchFamily="18" charset="0"/>
                  <a:cs typeface="Times New Roman" pitchFamily="18" charset="0"/>
                </a:rPr>
                <a:t>with</a:t>
              </a:r>
              <a:r>
                <a:rPr lang="it-IT" sz="788" b="1" dirty="0">
                  <a:solidFill>
                    <a:srgbClr val="000066"/>
                  </a:solidFill>
                  <a:latin typeface="Times New Roman" pitchFamily="18" charset="0"/>
                  <a:cs typeface="Times New Roman" pitchFamily="18" charset="0"/>
                </a:rPr>
                <a:t> </a:t>
              </a:r>
              <a:r>
                <a:rPr lang="it-IT" sz="788" b="1" dirty="0" err="1">
                  <a:solidFill>
                    <a:srgbClr val="000066"/>
                  </a:solidFill>
                  <a:latin typeface="Times New Roman" pitchFamily="18" charset="0"/>
                  <a:cs typeface="Times New Roman" pitchFamily="18" charset="0"/>
                </a:rPr>
                <a:t>vitrified</a:t>
              </a:r>
              <a:r>
                <a:rPr lang="it-IT" sz="788" b="1" dirty="0">
                  <a:solidFill>
                    <a:srgbClr val="000066"/>
                  </a:solidFill>
                  <a:latin typeface="Times New Roman" pitchFamily="18" charset="0"/>
                  <a:cs typeface="Times New Roman" pitchFamily="18" charset="0"/>
                </a:rPr>
                <a:t> oocytes</a:t>
              </a:r>
            </a:p>
            <a:p>
              <a:pPr algn="ctr"/>
              <a:endParaRPr lang="it-IT" sz="788" b="1" dirty="0">
                <a:solidFill>
                  <a:srgbClr val="000066"/>
                </a:solidFill>
                <a:latin typeface="Times New Roman" pitchFamily="18" charset="0"/>
                <a:cs typeface="Times New Roman" pitchFamily="18" charset="0"/>
              </a:endParaRPr>
            </a:p>
          </p:txBody>
        </p:sp>
        <p:sp>
          <p:nvSpPr>
            <p:cNvPr id="8" name="CasellaDiTesto 7"/>
            <p:cNvSpPr txBox="1"/>
            <p:nvPr/>
          </p:nvSpPr>
          <p:spPr>
            <a:xfrm>
              <a:off x="6806240" y="2381455"/>
              <a:ext cx="1476821" cy="218718"/>
            </a:xfrm>
            <a:prstGeom prst="rect">
              <a:avLst/>
            </a:prstGeom>
            <a:noFill/>
          </p:spPr>
          <p:txBody>
            <a:bodyPr wrap="none" rtlCol="0">
              <a:spAutoFit/>
            </a:bodyPr>
            <a:lstStyle/>
            <a:p>
              <a:r>
                <a:rPr lang="it-IT" sz="788" b="1" dirty="0">
                  <a:solidFill>
                    <a:srgbClr val="000066"/>
                  </a:solidFill>
                  <a:latin typeface="Times New Roman" pitchFamily="18" charset="0"/>
                  <a:cs typeface="Times New Roman" pitchFamily="18" charset="0"/>
                </a:rPr>
                <a:t>&gt; 600.000 </a:t>
              </a:r>
              <a:r>
                <a:rPr lang="it-IT" sz="788" b="1" dirty="0" err="1">
                  <a:solidFill>
                    <a:srgbClr val="000066"/>
                  </a:solidFill>
                  <a:latin typeface="Times New Roman" pitchFamily="18" charset="0"/>
                  <a:cs typeface="Times New Roman" pitchFamily="18" charset="0"/>
                </a:rPr>
                <a:t>births</a:t>
              </a:r>
              <a:r>
                <a:rPr lang="it-IT" sz="788" b="1" dirty="0">
                  <a:solidFill>
                    <a:srgbClr val="000066"/>
                  </a:solidFill>
                  <a:latin typeface="Times New Roman" pitchFamily="18" charset="0"/>
                  <a:cs typeface="Times New Roman" pitchFamily="18" charset="0"/>
                </a:rPr>
                <a:t> (W.H.O.)  </a:t>
              </a:r>
            </a:p>
          </p:txBody>
        </p:sp>
        <p:cxnSp>
          <p:nvCxnSpPr>
            <p:cNvPr id="9" name="Connettore 2 8"/>
            <p:cNvCxnSpPr/>
            <p:nvPr/>
          </p:nvCxnSpPr>
          <p:spPr>
            <a:xfrm flipV="1">
              <a:off x="5231904" y="3861048"/>
              <a:ext cx="0" cy="816378"/>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264072" y="3618657"/>
              <a:ext cx="1637984" cy="342881"/>
            </a:xfrm>
            <a:prstGeom prst="rect">
              <a:avLst/>
            </a:prstGeom>
            <a:noFill/>
          </p:spPr>
          <p:txBody>
            <a:bodyPr wrap="none" rtlCol="0">
              <a:spAutoFit/>
            </a:bodyPr>
            <a:lstStyle/>
            <a:p>
              <a:r>
                <a:rPr lang="it-IT" sz="788" b="1" dirty="0">
                  <a:solidFill>
                    <a:srgbClr val="000066"/>
                  </a:solidFill>
                  <a:latin typeface="Times New Roman" pitchFamily="18" charset="0"/>
                  <a:cs typeface="Times New Roman" pitchFamily="18" charset="0"/>
                </a:rPr>
                <a:t>1° birth </a:t>
              </a:r>
              <a:r>
                <a:rPr lang="it-IT" sz="788" b="1" dirty="0" err="1">
                  <a:solidFill>
                    <a:srgbClr val="000066"/>
                  </a:solidFill>
                  <a:latin typeface="Times New Roman" pitchFamily="18" charset="0"/>
                  <a:cs typeface="Times New Roman" pitchFamily="18" charset="0"/>
                </a:rPr>
                <a:t>with</a:t>
              </a:r>
              <a:r>
                <a:rPr lang="it-IT" sz="788" b="1" dirty="0">
                  <a:solidFill>
                    <a:srgbClr val="000066"/>
                  </a:solidFill>
                  <a:latin typeface="Times New Roman" pitchFamily="18" charset="0"/>
                  <a:cs typeface="Times New Roman" pitchFamily="18" charset="0"/>
                </a:rPr>
                <a:t> </a:t>
              </a:r>
              <a:r>
                <a:rPr lang="it-IT" sz="788" b="1" dirty="0" err="1">
                  <a:solidFill>
                    <a:srgbClr val="000066"/>
                  </a:solidFill>
                  <a:latin typeface="Times New Roman" pitchFamily="18" charset="0"/>
                  <a:cs typeface="Times New Roman" pitchFamily="18" charset="0"/>
                </a:rPr>
                <a:t>vitrified</a:t>
              </a:r>
              <a:r>
                <a:rPr lang="it-IT" sz="788" b="1" dirty="0">
                  <a:solidFill>
                    <a:srgbClr val="000066"/>
                  </a:solidFill>
                  <a:latin typeface="Times New Roman" pitchFamily="18" charset="0"/>
                  <a:cs typeface="Times New Roman" pitchFamily="18" charset="0"/>
                </a:rPr>
                <a:t> </a:t>
              </a:r>
              <a:r>
                <a:rPr lang="it-IT" sz="788" b="1" dirty="0" err="1">
                  <a:solidFill>
                    <a:srgbClr val="000066"/>
                  </a:solidFill>
                  <a:latin typeface="Times New Roman" pitchFamily="18" charset="0"/>
                  <a:cs typeface="Times New Roman" pitchFamily="18" charset="0"/>
                </a:rPr>
                <a:t>embryos</a:t>
              </a:r>
              <a:endParaRPr lang="it-IT" sz="788" b="1" dirty="0">
                <a:solidFill>
                  <a:srgbClr val="000066"/>
                </a:solidFill>
                <a:latin typeface="Times New Roman" pitchFamily="18" charset="0"/>
                <a:cs typeface="Times New Roman" pitchFamily="18" charset="0"/>
              </a:endParaRPr>
            </a:p>
            <a:p>
              <a:pPr algn="ctr"/>
              <a:endParaRPr lang="it-IT" sz="788" b="1" dirty="0">
                <a:solidFill>
                  <a:srgbClr val="000066"/>
                </a:solidFill>
                <a:latin typeface="Times New Roman" pitchFamily="18" charset="0"/>
                <a:cs typeface="Times New Roman" pitchFamily="18" charset="0"/>
              </a:endParaRPr>
            </a:p>
          </p:txBody>
        </p:sp>
        <p:sp>
          <p:nvSpPr>
            <p:cNvPr id="12" name="Rettangolo 11"/>
            <p:cNvSpPr/>
            <p:nvPr/>
          </p:nvSpPr>
          <p:spPr>
            <a:xfrm>
              <a:off x="2943179" y="5664555"/>
              <a:ext cx="5695129" cy="1229174"/>
            </a:xfrm>
            <a:prstGeom prst="rect">
              <a:avLst/>
            </a:prstGeom>
          </p:spPr>
          <p:txBody>
            <a:bodyPr wrap="square">
              <a:spAutoFit/>
            </a:bodyPr>
            <a:lstStyle/>
            <a:p>
              <a:r>
                <a:rPr lang="it-IT" sz="2400" b="1" dirty="0">
                  <a:solidFill>
                    <a:srgbClr val="000066"/>
                  </a:solidFill>
                  <a:latin typeface="Times New Roman" pitchFamily="18" charset="0"/>
                  <a:cs typeface="Times New Roman" pitchFamily="18" charset="0"/>
                  <a:hlinkClick r:id="rId3"/>
                </a:rPr>
                <a:t>http://www.ncbi.nlm.nih.gov/pubmed/?term</a:t>
              </a:r>
              <a:r>
                <a:rPr lang="it-IT" sz="2400" b="1" dirty="0">
                  <a:solidFill>
                    <a:srgbClr val="000066"/>
                  </a:solidFill>
                  <a:latin typeface="Times New Roman" pitchFamily="18" charset="0"/>
                  <a:cs typeface="Times New Roman" pitchFamily="18" charset="0"/>
                </a:rPr>
                <a:t>(KeyWords)=oocyte+embryo+vitrification.</a:t>
              </a:r>
            </a:p>
          </p:txBody>
        </p:sp>
      </p:grpSp>
      <p:sp>
        <p:nvSpPr>
          <p:cNvPr id="19" name="CasellaDiTesto 18"/>
          <p:cNvSpPr txBox="1"/>
          <p:nvPr/>
        </p:nvSpPr>
        <p:spPr>
          <a:xfrm>
            <a:off x="4660472" y="371663"/>
            <a:ext cx="2781787"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a:t>
            </a:r>
          </a:p>
        </p:txBody>
      </p:sp>
      <p:pic>
        <p:nvPicPr>
          <p:cNvPr id="16" name="Picture 2">
            <a:extLst>
              <a:ext uri="{FF2B5EF4-FFF2-40B4-BE49-F238E27FC236}">
                <a16:creationId xmlns:a16="http://schemas.microsoft.com/office/drawing/2014/main" id="{15B0B75C-8DD5-4EF5-9E6E-64F919DF8F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986" y="296397"/>
            <a:ext cx="1299824" cy="57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02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onellidesign.it/immagini/vetro.jpg">
            <a:hlinkClick r:id="rId2"/>
            <a:extLst>
              <a:ext uri="{FF2B5EF4-FFF2-40B4-BE49-F238E27FC236}">
                <a16:creationId xmlns:a16="http://schemas.microsoft.com/office/drawing/2014/main" id="{6CD0F055-54B1-4A65-A452-184EDBDF5865}"/>
              </a:ext>
            </a:extLst>
          </p:cNvPr>
          <p:cNvPicPr>
            <a:picLocks noChangeAspect="1" noChangeArrowheads="1"/>
          </p:cNvPicPr>
          <p:nvPr/>
        </p:nvPicPr>
        <p:blipFill rotWithShape="1">
          <a:blip r:embed="rId3" cstate="print"/>
          <a:srcRect l="28993" r="27908"/>
          <a:stretch/>
        </p:blipFill>
        <p:spPr bwMode="auto">
          <a:xfrm>
            <a:off x="1523077" y="10"/>
            <a:ext cx="4966319"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p:spPr>
      </p:pic>
      <p:grpSp>
        <p:nvGrpSpPr>
          <p:cNvPr id="10" name="Group 9">
            <a:extLst>
              <a:ext uri="{FF2B5EF4-FFF2-40B4-BE49-F238E27FC236}">
                <a16:creationId xmlns:a16="http://schemas.microsoft.com/office/drawing/2014/main" id="{F723CC2D-5819-4169-AB60-782677BC401B}"/>
              </a:ext>
            </a:extLst>
          </p:cNvPr>
          <p:cNvGrpSpPr/>
          <p:nvPr/>
        </p:nvGrpSpPr>
        <p:grpSpPr>
          <a:xfrm>
            <a:off x="6652983" y="2521756"/>
            <a:ext cx="4036434" cy="2633369"/>
            <a:chOff x="4745850" y="3266982"/>
            <a:chExt cx="4486709" cy="2957736"/>
          </a:xfrm>
        </p:grpSpPr>
        <p:cxnSp>
          <p:nvCxnSpPr>
            <p:cNvPr id="12" name="Connettore 2 6">
              <a:extLst>
                <a:ext uri="{FF2B5EF4-FFF2-40B4-BE49-F238E27FC236}">
                  <a16:creationId xmlns:a16="http://schemas.microsoft.com/office/drawing/2014/main" id="{7A78F2AF-AA4F-4E01-8590-62671E688E7C}"/>
                </a:ext>
              </a:extLst>
            </p:cNvPr>
            <p:cNvCxnSpPr/>
            <p:nvPr/>
          </p:nvCxnSpPr>
          <p:spPr>
            <a:xfrm>
              <a:off x="4745850" y="3266982"/>
              <a:ext cx="0" cy="205222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CasellaDiTesto 9">
              <a:extLst>
                <a:ext uri="{FF2B5EF4-FFF2-40B4-BE49-F238E27FC236}">
                  <a16:creationId xmlns:a16="http://schemas.microsoft.com/office/drawing/2014/main" id="{C0D802E3-97CC-40F0-B1BA-E5F029EEB0CD}"/>
                </a:ext>
              </a:extLst>
            </p:cNvPr>
            <p:cNvSpPr txBox="1"/>
            <p:nvPr/>
          </p:nvSpPr>
          <p:spPr>
            <a:xfrm>
              <a:off x="4888833" y="3306177"/>
              <a:ext cx="745158" cy="380256"/>
            </a:xfrm>
            <a:prstGeom prst="rect">
              <a:avLst/>
            </a:prstGeom>
            <a:noFill/>
          </p:spPr>
          <p:txBody>
            <a:bodyPr wrap="none" rtlCol="0">
              <a:spAutoFit/>
            </a:bodyPr>
            <a:lstStyle/>
            <a:p>
              <a:r>
                <a:rPr lang="it-IT" sz="1600" dirty="0">
                  <a:solidFill>
                    <a:srgbClr val="000066"/>
                  </a:solidFill>
                  <a:latin typeface="Times New Roman" pitchFamily="18" charset="0"/>
                  <a:cs typeface="Times New Roman" pitchFamily="18" charset="0"/>
                </a:rPr>
                <a:t>37 °C</a:t>
              </a:r>
            </a:p>
          </p:txBody>
        </p:sp>
        <p:sp>
          <p:nvSpPr>
            <p:cNvPr id="14" name="CasellaDiTesto 10">
              <a:extLst>
                <a:ext uri="{FF2B5EF4-FFF2-40B4-BE49-F238E27FC236}">
                  <a16:creationId xmlns:a16="http://schemas.microsoft.com/office/drawing/2014/main" id="{3CE26639-AA93-4FC6-B5D6-DB83C2B00469}"/>
                </a:ext>
              </a:extLst>
            </p:cNvPr>
            <p:cNvSpPr txBox="1"/>
            <p:nvPr/>
          </p:nvSpPr>
          <p:spPr>
            <a:xfrm>
              <a:off x="4799857" y="4980366"/>
              <a:ext cx="935813" cy="380256"/>
            </a:xfrm>
            <a:prstGeom prst="rect">
              <a:avLst/>
            </a:prstGeom>
            <a:noFill/>
          </p:spPr>
          <p:txBody>
            <a:bodyPr wrap="none" rtlCol="0">
              <a:spAutoFit/>
            </a:bodyPr>
            <a:lstStyle/>
            <a:p>
              <a:r>
                <a:rPr lang="it-IT" sz="1600" dirty="0">
                  <a:solidFill>
                    <a:srgbClr val="000066"/>
                  </a:solidFill>
                  <a:latin typeface="Times New Roman" pitchFamily="18" charset="0"/>
                  <a:cs typeface="Times New Roman" pitchFamily="18" charset="0"/>
                </a:rPr>
                <a:t>-196 °C</a:t>
              </a:r>
            </a:p>
          </p:txBody>
        </p:sp>
        <p:sp>
          <p:nvSpPr>
            <p:cNvPr id="15" name="CasellaDiTesto 18">
              <a:extLst>
                <a:ext uri="{FF2B5EF4-FFF2-40B4-BE49-F238E27FC236}">
                  <a16:creationId xmlns:a16="http://schemas.microsoft.com/office/drawing/2014/main" id="{91E5C782-F6AF-4263-BEE6-808F4F5A7443}"/>
                </a:ext>
              </a:extLst>
            </p:cNvPr>
            <p:cNvSpPr txBox="1"/>
            <p:nvPr/>
          </p:nvSpPr>
          <p:spPr>
            <a:xfrm>
              <a:off x="4752747" y="5844462"/>
              <a:ext cx="3882947" cy="380256"/>
            </a:xfrm>
            <a:prstGeom prst="rect">
              <a:avLst/>
            </a:prstGeom>
            <a:noFill/>
          </p:spPr>
          <p:txBody>
            <a:bodyPr wrap="none" rtlCol="0">
              <a:spAutoFit/>
            </a:bodyPr>
            <a:lstStyle/>
            <a:p>
              <a:r>
                <a:rPr lang="it-IT" sz="1600" i="1" dirty="0">
                  <a:solidFill>
                    <a:srgbClr val="000066"/>
                  </a:solidFill>
                  <a:latin typeface="Times New Roman" pitchFamily="18" charset="0"/>
                  <a:cs typeface="Times New Roman" pitchFamily="18" charset="0"/>
                </a:rPr>
                <a:t>“Glass”: </a:t>
              </a:r>
              <a:r>
                <a:rPr lang="it-IT" sz="1600" i="1" dirty="0" err="1">
                  <a:solidFill>
                    <a:srgbClr val="336699"/>
                  </a:solidFill>
                  <a:latin typeface="Times New Roman" pitchFamily="18" charset="0"/>
                  <a:cs typeface="Times New Roman" pitchFamily="18" charset="0"/>
                </a:rPr>
                <a:t>liquid</a:t>
              </a:r>
              <a:r>
                <a:rPr lang="it-IT" sz="1600" i="1" dirty="0">
                  <a:solidFill>
                    <a:srgbClr val="336699"/>
                  </a:solidFill>
                  <a:latin typeface="Times New Roman" pitchFamily="18" charset="0"/>
                  <a:cs typeface="Times New Roman" pitchFamily="18" charset="0"/>
                </a:rPr>
                <a:t> </a:t>
              </a:r>
              <a:r>
                <a:rPr lang="it-IT" sz="1600" i="1" dirty="0" err="1">
                  <a:solidFill>
                    <a:srgbClr val="336699"/>
                  </a:solidFill>
                  <a:latin typeface="Times New Roman" pitchFamily="18" charset="0"/>
                  <a:cs typeface="Times New Roman" pitchFamily="18" charset="0"/>
                </a:rPr>
                <a:t>with</a:t>
              </a:r>
              <a:r>
                <a:rPr lang="it-IT" sz="1600" i="1" dirty="0">
                  <a:solidFill>
                    <a:srgbClr val="336699"/>
                  </a:solidFill>
                  <a:latin typeface="Times New Roman" pitchFamily="18" charset="0"/>
                  <a:cs typeface="Times New Roman" pitchFamily="18" charset="0"/>
                </a:rPr>
                <a:t> </a:t>
              </a:r>
              <a:r>
                <a:rPr lang="it-IT" sz="1600" i="1" dirty="0" err="1">
                  <a:solidFill>
                    <a:srgbClr val="336699"/>
                  </a:solidFill>
                  <a:latin typeface="Times New Roman" pitchFamily="18" charset="0"/>
                  <a:cs typeface="Times New Roman" pitchFamily="18" charset="0"/>
                </a:rPr>
                <a:t>very</a:t>
              </a:r>
              <a:r>
                <a:rPr lang="it-IT" sz="1600" i="1" dirty="0">
                  <a:solidFill>
                    <a:srgbClr val="336699"/>
                  </a:solidFill>
                  <a:latin typeface="Times New Roman" pitchFamily="18" charset="0"/>
                  <a:cs typeface="Times New Roman" pitchFamily="18" charset="0"/>
                </a:rPr>
                <a:t> high </a:t>
              </a:r>
              <a:r>
                <a:rPr lang="it-IT" sz="1600" i="1" dirty="0" err="1">
                  <a:solidFill>
                    <a:srgbClr val="336699"/>
                  </a:solidFill>
                  <a:latin typeface="Times New Roman" pitchFamily="18" charset="0"/>
                  <a:cs typeface="Times New Roman" pitchFamily="18" charset="0"/>
                </a:rPr>
                <a:t>viscosity</a:t>
              </a:r>
              <a:endParaRPr lang="it-IT" sz="1600" dirty="0">
                <a:solidFill>
                  <a:srgbClr val="336699"/>
                </a:solidFill>
                <a:latin typeface="Times New Roman" pitchFamily="18" charset="0"/>
                <a:cs typeface="Times New Roman" pitchFamily="18" charset="0"/>
              </a:endParaRPr>
            </a:p>
          </p:txBody>
        </p:sp>
        <p:sp>
          <p:nvSpPr>
            <p:cNvPr id="17" name="CasellaDiTesto 85">
              <a:extLst>
                <a:ext uri="{FF2B5EF4-FFF2-40B4-BE49-F238E27FC236}">
                  <a16:creationId xmlns:a16="http://schemas.microsoft.com/office/drawing/2014/main" id="{F8136EB2-6522-491B-9DA1-7CE205DAC142}"/>
                </a:ext>
              </a:extLst>
            </p:cNvPr>
            <p:cNvSpPr txBox="1"/>
            <p:nvPr/>
          </p:nvSpPr>
          <p:spPr>
            <a:xfrm>
              <a:off x="5562646" y="3279176"/>
              <a:ext cx="3152400" cy="380256"/>
            </a:xfrm>
            <a:prstGeom prst="rect">
              <a:avLst/>
            </a:prstGeom>
            <a:noFill/>
          </p:spPr>
          <p:txBody>
            <a:bodyPr wrap="none" rtlCol="0">
              <a:spAutoFit/>
            </a:bodyPr>
            <a:lstStyle/>
            <a:p>
              <a:r>
                <a:rPr lang="it-IT" sz="1600" dirty="0" err="1">
                  <a:solidFill>
                    <a:srgbClr val="000066"/>
                  </a:solidFill>
                  <a:latin typeface="Times New Roman" pitchFamily="18" charset="0"/>
                  <a:cs typeface="Times New Roman" pitchFamily="18" charset="0"/>
                </a:rPr>
                <a:t>Aqueous</a:t>
              </a:r>
              <a:r>
                <a:rPr lang="it-IT" sz="1600" dirty="0">
                  <a:solidFill>
                    <a:srgbClr val="000066"/>
                  </a:solidFill>
                  <a:latin typeface="Times New Roman" pitchFamily="18" charset="0"/>
                  <a:cs typeface="Times New Roman" pitchFamily="18" charset="0"/>
                </a:rPr>
                <a:t> </a:t>
              </a:r>
              <a:r>
                <a:rPr lang="it-IT" sz="1600" dirty="0" err="1">
                  <a:solidFill>
                    <a:srgbClr val="000066"/>
                  </a:solidFill>
                  <a:latin typeface="Times New Roman" pitchFamily="18" charset="0"/>
                  <a:cs typeface="Times New Roman" pitchFamily="18" charset="0"/>
                </a:rPr>
                <a:t>solution</a:t>
              </a:r>
              <a:r>
                <a:rPr lang="it-IT" sz="1600" dirty="0">
                  <a:solidFill>
                    <a:srgbClr val="000066"/>
                  </a:solidFill>
                  <a:latin typeface="Times New Roman" pitchFamily="18" charset="0"/>
                  <a:cs typeface="Times New Roman" pitchFamily="18" charset="0"/>
                </a:rPr>
                <a:t> at </a:t>
              </a:r>
              <a:r>
                <a:rPr lang="it-IT" sz="1600" dirty="0" err="1">
                  <a:solidFill>
                    <a:srgbClr val="000066"/>
                  </a:solidFill>
                  <a:latin typeface="Times New Roman" pitchFamily="18" charset="0"/>
                  <a:cs typeface="Times New Roman" pitchFamily="18" charset="0"/>
                </a:rPr>
                <a:t>liquid</a:t>
              </a:r>
              <a:r>
                <a:rPr lang="it-IT" sz="1600" dirty="0">
                  <a:solidFill>
                    <a:srgbClr val="000066"/>
                  </a:solidFill>
                  <a:latin typeface="Times New Roman" pitchFamily="18" charset="0"/>
                  <a:cs typeface="Times New Roman" pitchFamily="18" charset="0"/>
                </a:rPr>
                <a:t> stage</a:t>
              </a:r>
            </a:p>
          </p:txBody>
        </p:sp>
        <p:sp>
          <p:nvSpPr>
            <p:cNvPr id="19" name="CasellaDiTesto 86">
              <a:extLst>
                <a:ext uri="{FF2B5EF4-FFF2-40B4-BE49-F238E27FC236}">
                  <a16:creationId xmlns:a16="http://schemas.microsoft.com/office/drawing/2014/main" id="{2E2EF900-6F11-48AE-9EBE-26EEDF1F7383}"/>
                </a:ext>
              </a:extLst>
            </p:cNvPr>
            <p:cNvSpPr txBox="1"/>
            <p:nvPr/>
          </p:nvSpPr>
          <p:spPr>
            <a:xfrm>
              <a:off x="5599067" y="4941169"/>
              <a:ext cx="3633492" cy="380256"/>
            </a:xfrm>
            <a:prstGeom prst="rect">
              <a:avLst/>
            </a:prstGeom>
            <a:noFill/>
          </p:spPr>
          <p:txBody>
            <a:bodyPr wrap="none" rtlCol="0">
              <a:spAutoFit/>
            </a:bodyPr>
            <a:lstStyle/>
            <a:p>
              <a:r>
                <a:rPr lang="it-IT" sz="1600" dirty="0" err="1">
                  <a:solidFill>
                    <a:srgbClr val="000066"/>
                  </a:solidFill>
                  <a:latin typeface="Times New Roman" pitchFamily="18" charset="0"/>
                  <a:cs typeface="Times New Roman" pitchFamily="18" charset="0"/>
                </a:rPr>
                <a:t>Aqueous</a:t>
              </a:r>
              <a:r>
                <a:rPr lang="it-IT" sz="1600" dirty="0">
                  <a:solidFill>
                    <a:srgbClr val="000066"/>
                  </a:solidFill>
                  <a:latin typeface="Times New Roman" pitchFamily="18" charset="0"/>
                  <a:cs typeface="Times New Roman" pitchFamily="18" charset="0"/>
                </a:rPr>
                <a:t> </a:t>
              </a:r>
              <a:r>
                <a:rPr lang="it-IT" sz="1600" dirty="0" err="1">
                  <a:solidFill>
                    <a:srgbClr val="000066"/>
                  </a:solidFill>
                  <a:latin typeface="Times New Roman" pitchFamily="18" charset="0"/>
                  <a:cs typeface="Times New Roman" pitchFamily="18" charset="0"/>
                </a:rPr>
                <a:t>solution</a:t>
              </a:r>
              <a:r>
                <a:rPr lang="it-IT" sz="1600" dirty="0">
                  <a:solidFill>
                    <a:srgbClr val="000066"/>
                  </a:solidFill>
                  <a:latin typeface="Times New Roman" pitchFamily="18" charset="0"/>
                  <a:cs typeface="Times New Roman" pitchFamily="18" charset="0"/>
                </a:rPr>
                <a:t> at </a:t>
              </a:r>
              <a:r>
                <a:rPr lang="it-IT" sz="1600" dirty="0" err="1">
                  <a:solidFill>
                    <a:srgbClr val="000066"/>
                  </a:solidFill>
                  <a:latin typeface="Times New Roman" pitchFamily="18" charset="0"/>
                  <a:cs typeface="Times New Roman" pitchFamily="18" charset="0"/>
                </a:rPr>
                <a:t>amorphous</a:t>
              </a:r>
              <a:r>
                <a:rPr lang="it-IT" sz="1600" dirty="0">
                  <a:solidFill>
                    <a:srgbClr val="000066"/>
                  </a:solidFill>
                  <a:latin typeface="Times New Roman" pitchFamily="18" charset="0"/>
                  <a:cs typeface="Times New Roman" pitchFamily="18" charset="0"/>
                </a:rPr>
                <a:t> stage</a:t>
              </a:r>
            </a:p>
          </p:txBody>
        </p:sp>
        <p:grpSp>
          <p:nvGrpSpPr>
            <p:cNvPr id="22" name="Gruppo 25">
              <a:extLst>
                <a:ext uri="{FF2B5EF4-FFF2-40B4-BE49-F238E27FC236}">
                  <a16:creationId xmlns:a16="http://schemas.microsoft.com/office/drawing/2014/main" id="{8A214D80-2417-4A3B-8FFD-6EE725B89AC3}"/>
                </a:ext>
              </a:extLst>
            </p:cNvPr>
            <p:cNvGrpSpPr/>
            <p:nvPr/>
          </p:nvGrpSpPr>
          <p:grpSpPr>
            <a:xfrm>
              <a:off x="5467900" y="4124111"/>
              <a:ext cx="3572909" cy="380256"/>
              <a:chOff x="3734531" y="4293096"/>
              <a:chExt cx="4763878" cy="507008"/>
            </a:xfrm>
          </p:grpSpPr>
          <p:sp>
            <p:nvSpPr>
              <p:cNvPr id="24" name="CasellaDiTesto 11">
                <a:extLst>
                  <a:ext uri="{FF2B5EF4-FFF2-40B4-BE49-F238E27FC236}">
                    <a16:creationId xmlns:a16="http://schemas.microsoft.com/office/drawing/2014/main" id="{F4B647D8-B644-4FCC-B060-123B101A9207}"/>
                  </a:ext>
                </a:extLst>
              </p:cNvPr>
              <p:cNvSpPr txBox="1"/>
              <p:nvPr/>
            </p:nvSpPr>
            <p:spPr>
              <a:xfrm>
                <a:off x="3734531" y="4293096"/>
                <a:ext cx="4763878" cy="507008"/>
              </a:xfrm>
              <a:prstGeom prst="rect">
                <a:avLst/>
              </a:prstGeom>
              <a:noFill/>
            </p:spPr>
            <p:txBody>
              <a:bodyPr wrap="none" rtlCol="0">
                <a:spAutoFit/>
              </a:bodyPr>
              <a:lstStyle/>
              <a:p>
                <a:r>
                  <a:rPr lang="it-IT" sz="1600" dirty="0" err="1">
                    <a:solidFill>
                      <a:srgbClr val="000066"/>
                    </a:solidFill>
                    <a:latin typeface="Times New Roman" pitchFamily="18" charset="0"/>
                    <a:cs typeface="Times New Roman" pitchFamily="18" charset="0"/>
                  </a:rPr>
                  <a:t>Aqueous</a:t>
                </a:r>
                <a:r>
                  <a:rPr lang="it-IT" sz="1600" dirty="0">
                    <a:solidFill>
                      <a:srgbClr val="000066"/>
                    </a:solidFill>
                    <a:latin typeface="Times New Roman" pitchFamily="18" charset="0"/>
                    <a:cs typeface="Times New Roman" pitchFamily="18" charset="0"/>
                  </a:rPr>
                  <a:t> </a:t>
                </a:r>
                <a:r>
                  <a:rPr lang="it-IT" sz="1600" dirty="0" err="1">
                    <a:solidFill>
                      <a:srgbClr val="000066"/>
                    </a:solidFill>
                    <a:latin typeface="Times New Roman" pitchFamily="18" charset="0"/>
                    <a:cs typeface="Times New Roman" pitchFamily="18" charset="0"/>
                  </a:rPr>
                  <a:t>solution</a:t>
                </a:r>
                <a:r>
                  <a:rPr lang="it-IT" sz="1600" dirty="0">
                    <a:solidFill>
                      <a:srgbClr val="000066"/>
                    </a:solidFill>
                    <a:latin typeface="Times New Roman" pitchFamily="18" charset="0"/>
                    <a:cs typeface="Times New Roman" pitchFamily="18" charset="0"/>
                  </a:rPr>
                  <a:t> at </a:t>
                </a:r>
                <a:r>
                  <a:rPr lang="it-IT" sz="1600" dirty="0" err="1">
                    <a:solidFill>
                      <a:srgbClr val="000066"/>
                    </a:solidFill>
                    <a:latin typeface="Times New Roman" pitchFamily="18" charset="0"/>
                    <a:cs typeface="Times New Roman" pitchFamily="18" charset="0"/>
                  </a:rPr>
                  <a:t>crystalline</a:t>
                </a:r>
                <a:r>
                  <a:rPr lang="it-IT" sz="1600" dirty="0">
                    <a:solidFill>
                      <a:srgbClr val="000066"/>
                    </a:solidFill>
                    <a:latin typeface="Times New Roman" pitchFamily="18" charset="0"/>
                    <a:cs typeface="Times New Roman" pitchFamily="18" charset="0"/>
                  </a:rPr>
                  <a:t> stage</a:t>
                </a:r>
              </a:p>
            </p:txBody>
          </p:sp>
          <p:cxnSp>
            <p:nvCxnSpPr>
              <p:cNvPr id="25" name="Connettore 1 13">
                <a:extLst>
                  <a:ext uri="{FF2B5EF4-FFF2-40B4-BE49-F238E27FC236}">
                    <a16:creationId xmlns:a16="http://schemas.microsoft.com/office/drawing/2014/main" id="{FBF76732-8BFB-4C4F-BFE6-193594B7C220}"/>
                  </a:ext>
                </a:extLst>
              </p:cNvPr>
              <p:cNvCxnSpPr/>
              <p:nvPr/>
            </p:nvCxnSpPr>
            <p:spPr>
              <a:xfrm flipV="1">
                <a:off x="3734531" y="4293096"/>
                <a:ext cx="381642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1">
                <a:extLst>
                  <a:ext uri="{FF2B5EF4-FFF2-40B4-BE49-F238E27FC236}">
                    <a16:creationId xmlns:a16="http://schemas.microsoft.com/office/drawing/2014/main" id="{0EECE579-5FF4-4059-9761-6524F374118E}"/>
                  </a:ext>
                </a:extLst>
              </p:cNvPr>
              <p:cNvCxnSpPr/>
              <p:nvPr/>
            </p:nvCxnSpPr>
            <p:spPr>
              <a:xfrm>
                <a:off x="3806538" y="4293096"/>
                <a:ext cx="3744416"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CasellaDiTesto 24">
              <a:extLst>
                <a:ext uri="{FF2B5EF4-FFF2-40B4-BE49-F238E27FC236}">
                  <a16:creationId xmlns:a16="http://schemas.microsoft.com/office/drawing/2014/main" id="{229DC1B4-4737-4730-8462-9F4AB10EC93E}"/>
                </a:ext>
              </a:extLst>
            </p:cNvPr>
            <p:cNvSpPr txBox="1"/>
            <p:nvPr/>
          </p:nvSpPr>
          <p:spPr>
            <a:xfrm>
              <a:off x="4956157" y="4116270"/>
              <a:ext cx="631122" cy="380256"/>
            </a:xfrm>
            <a:prstGeom prst="rect">
              <a:avLst/>
            </a:prstGeom>
            <a:noFill/>
          </p:spPr>
          <p:txBody>
            <a:bodyPr wrap="none" rtlCol="0">
              <a:spAutoFit/>
            </a:bodyPr>
            <a:lstStyle/>
            <a:p>
              <a:r>
                <a:rPr lang="it-IT" sz="1600" dirty="0">
                  <a:solidFill>
                    <a:srgbClr val="000066"/>
                  </a:solidFill>
                  <a:latin typeface="Times New Roman" pitchFamily="18" charset="0"/>
                  <a:cs typeface="Times New Roman" pitchFamily="18" charset="0"/>
                </a:rPr>
                <a:t>0 °C</a:t>
              </a:r>
            </a:p>
          </p:txBody>
        </p:sp>
      </p:grpSp>
      <p:grpSp>
        <p:nvGrpSpPr>
          <p:cNvPr id="6" name="Group 5">
            <a:extLst>
              <a:ext uri="{FF2B5EF4-FFF2-40B4-BE49-F238E27FC236}">
                <a16:creationId xmlns:a16="http://schemas.microsoft.com/office/drawing/2014/main" id="{0C151336-77E7-42FB-8D49-6C62E1C7785E}"/>
              </a:ext>
            </a:extLst>
          </p:cNvPr>
          <p:cNvGrpSpPr/>
          <p:nvPr/>
        </p:nvGrpSpPr>
        <p:grpSpPr>
          <a:xfrm>
            <a:off x="1624867" y="80582"/>
            <a:ext cx="8349287" cy="2159245"/>
            <a:chOff x="100866" y="80581"/>
            <a:chExt cx="8349287" cy="2159245"/>
          </a:xfrm>
        </p:grpSpPr>
        <p:sp>
          <p:nvSpPr>
            <p:cNvPr id="27" name="CasellaDiTesto 27">
              <a:extLst>
                <a:ext uri="{FF2B5EF4-FFF2-40B4-BE49-F238E27FC236}">
                  <a16:creationId xmlns:a16="http://schemas.microsoft.com/office/drawing/2014/main" id="{47192E99-7B0D-46E2-A60B-CFC7269CEBE3}"/>
                </a:ext>
              </a:extLst>
            </p:cNvPr>
            <p:cNvSpPr txBox="1"/>
            <p:nvPr/>
          </p:nvSpPr>
          <p:spPr>
            <a:xfrm>
              <a:off x="5668366" y="948796"/>
              <a:ext cx="2781787" cy="954107"/>
            </a:xfrm>
            <a:prstGeom prst="rect">
              <a:avLst/>
            </a:prstGeom>
            <a:solidFill>
              <a:schemeClr val="bg1"/>
            </a:solid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a:t>
              </a:r>
            </a:p>
            <a:p>
              <a:endParaRPr lang="it-IT" sz="2800" dirty="0">
                <a:solidFill>
                  <a:srgbClr val="002060"/>
                </a:solidFill>
                <a:latin typeface="Times New Roman" pitchFamily="18" charset="0"/>
                <a:cs typeface="Times New Roman" pitchFamily="18" charset="0"/>
              </a:endParaRPr>
            </a:p>
          </p:txBody>
        </p:sp>
        <p:pic>
          <p:nvPicPr>
            <p:cNvPr id="28" name="Picture 2">
              <a:extLst>
                <a:ext uri="{FF2B5EF4-FFF2-40B4-BE49-F238E27FC236}">
                  <a16:creationId xmlns:a16="http://schemas.microsoft.com/office/drawing/2014/main" id="{CE815A1C-8BB8-490E-B32C-A6D2CBE6FD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66" y="80581"/>
              <a:ext cx="1324455" cy="58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asellaDiTesto 88">
              <a:extLst>
                <a:ext uri="{FF2B5EF4-FFF2-40B4-BE49-F238E27FC236}">
                  <a16:creationId xmlns:a16="http://schemas.microsoft.com/office/drawing/2014/main" id="{C8C46E4E-8630-4869-ADB3-C7D2988D9FD3}"/>
                </a:ext>
              </a:extLst>
            </p:cNvPr>
            <p:cNvSpPr txBox="1"/>
            <p:nvPr/>
          </p:nvSpPr>
          <p:spPr>
            <a:xfrm>
              <a:off x="5969634" y="1716606"/>
              <a:ext cx="2355132" cy="523220"/>
            </a:xfrm>
            <a:prstGeom prst="rect">
              <a:avLst/>
            </a:prstGeom>
            <a:solidFill>
              <a:schemeClr val="bg1"/>
            </a:solidFill>
            <a:ln>
              <a:noFill/>
            </a:ln>
          </p:spPr>
          <p:txBody>
            <a:bodyPr wrap="none" rtlCol="0">
              <a:spAutoFit/>
            </a:bodyPr>
            <a:lstStyle/>
            <a:p>
              <a:r>
                <a:rPr lang="it-IT" sz="2800" dirty="0">
                  <a:solidFill>
                    <a:srgbClr val="336699"/>
                  </a:solidFill>
                  <a:latin typeface="Times New Roman" pitchFamily="18" charset="0"/>
                  <a:cs typeface="Times New Roman" pitchFamily="18" charset="0"/>
                </a:rPr>
                <a:t>“</a:t>
              </a:r>
              <a:r>
                <a:rPr lang="it-IT" sz="2800" dirty="0" err="1">
                  <a:solidFill>
                    <a:srgbClr val="336699"/>
                  </a:solidFill>
                  <a:latin typeface="Times New Roman" pitchFamily="18" charset="0"/>
                  <a:cs typeface="Times New Roman" pitchFamily="18" charset="0"/>
                </a:rPr>
                <a:t>supercooling</a:t>
              </a:r>
              <a:r>
                <a:rPr lang="it-IT" sz="2800" dirty="0">
                  <a:solidFill>
                    <a:srgbClr val="336699"/>
                  </a:solidFill>
                  <a:latin typeface="Times New Roman" pitchFamily="18" charset="0"/>
                  <a:cs typeface="Times New Roman" pitchFamily="18" charset="0"/>
                </a:rPr>
                <a:t>”</a:t>
              </a:r>
            </a:p>
          </p:txBody>
        </p:sp>
      </p:grpSp>
    </p:spTree>
    <p:extLst>
      <p:ext uri="{BB962C8B-B14F-4D97-AF65-F5344CB8AC3E}">
        <p14:creationId xmlns:p14="http://schemas.microsoft.com/office/powerpoint/2010/main" val="345243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9"/>
          <p:cNvGrpSpPr/>
          <p:nvPr/>
        </p:nvGrpSpPr>
        <p:grpSpPr>
          <a:xfrm>
            <a:off x="5027847" y="2492830"/>
            <a:ext cx="4953632" cy="2748951"/>
            <a:chOff x="-14504" y="1412776"/>
            <a:chExt cx="8158742" cy="4562879"/>
          </a:xfrm>
        </p:grpSpPr>
        <p:sp>
          <p:nvSpPr>
            <p:cNvPr id="5" name="CasellaDiTesto 4"/>
            <p:cNvSpPr txBox="1"/>
            <p:nvPr/>
          </p:nvSpPr>
          <p:spPr>
            <a:xfrm>
              <a:off x="-14504" y="3500437"/>
              <a:ext cx="2653911" cy="641884"/>
            </a:xfrm>
            <a:prstGeom prst="rect">
              <a:avLst/>
            </a:prstGeom>
            <a:noFill/>
          </p:spPr>
          <p:txBody>
            <a:bodyPr wrap="none" rtlCol="0">
              <a:spAutoFit/>
            </a:bodyPr>
            <a:lstStyle/>
            <a:p>
              <a:pPr algn="ctr"/>
              <a:r>
                <a:rPr lang="it-IT" sz="1013" b="1" dirty="0">
                  <a:solidFill>
                    <a:srgbClr val="000066"/>
                  </a:solidFill>
                  <a:latin typeface="Times New Roman" pitchFamily="18" charset="0"/>
                  <a:cs typeface="Times New Roman" pitchFamily="18" charset="0"/>
                </a:rPr>
                <a:t>VITRIFICATION RATE</a:t>
              </a:r>
            </a:p>
            <a:p>
              <a:pPr algn="ctr"/>
              <a:r>
                <a:rPr lang="it-IT" sz="900" b="1" i="1" dirty="0">
                  <a:solidFill>
                    <a:srgbClr val="000066"/>
                  </a:solidFill>
                  <a:latin typeface="Times New Roman" pitchFamily="18" charset="0"/>
                  <a:cs typeface="Times New Roman" pitchFamily="18" charset="0"/>
                </a:rPr>
                <a:t>(“</a:t>
              </a:r>
              <a:r>
                <a:rPr lang="it-IT" sz="900" b="1" i="1" dirty="0" err="1">
                  <a:solidFill>
                    <a:srgbClr val="000066"/>
                  </a:solidFill>
                  <a:latin typeface="Times New Roman" pitchFamily="18" charset="0"/>
                  <a:cs typeface="Times New Roman" pitchFamily="18" charset="0"/>
                </a:rPr>
                <a:t>thawing</a:t>
              </a:r>
              <a:r>
                <a:rPr lang="it-IT" sz="900" b="1" i="1" dirty="0">
                  <a:solidFill>
                    <a:srgbClr val="000066"/>
                  </a:solidFill>
                  <a:latin typeface="Times New Roman" pitchFamily="18" charset="0"/>
                  <a:cs typeface="Times New Roman" pitchFamily="18" charset="0"/>
                </a:rPr>
                <a:t> </a:t>
              </a:r>
              <a:r>
                <a:rPr lang="it-IT" sz="900" b="1" i="1" dirty="0" err="1">
                  <a:solidFill>
                    <a:srgbClr val="000066"/>
                  </a:solidFill>
                  <a:latin typeface="Times New Roman" pitchFamily="18" charset="0"/>
                  <a:cs typeface="Times New Roman" pitchFamily="18" charset="0"/>
                </a:rPr>
                <a:t>survival</a:t>
              </a:r>
              <a:r>
                <a:rPr lang="it-IT" sz="900" b="1" i="1" dirty="0">
                  <a:solidFill>
                    <a:srgbClr val="000066"/>
                  </a:solidFill>
                  <a:latin typeface="Times New Roman" pitchFamily="18" charset="0"/>
                  <a:cs typeface="Times New Roman" pitchFamily="18" charset="0"/>
                </a:rPr>
                <a:t>”)</a:t>
              </a:r>
            </a:p>
          </p:txBody>
        </p:sp>
        <p:cxnSp>
          <p:nvCxnSpPr>
            <p:cNvPr id="8" name="Connettore 1 7"/>
            <p:cNvCxnSpPr/>
            <p:nvPr/>
          </p:nvCxnSpPr>
          <p:spPr>
            <a:xfrm>
              <a:off x="3203848" y="3789040"/>
              <a:ext cx="4248472"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059833" y="3140968"/>
              <a:ext cx="4544281" cy="411993"/>
            </a:xfrm>
            <a:prstGeom prst="rect">
              <a:avLst/>
            </a:prstGeom>
            <a:noFill/>
          </p:spPr>
          <p:txBody>
            <a:bodyPr wrap="none" rtlCol="0">
              <a:spAutoFit/>
            </a:bodyPr>
            <a:lstStyle/>
            <a:p>
              <a:r>
                <a:rPr lang="it-IT" sz="1013" b="1" dirty="0" err="1">
                  <a:solidFill>
                    <a:srgbClr val="000066"/>
                  </a:solidFill>
                  <a:latin typeface="Times New Roman" pitchFamily="18" charset="0"/>
                  <a:cs typeface="Times New Roman" pitchFamily="18" charset="0"/>
                </a:rPr>
                <a:t>Cooling</a:t>
              </a:r>
              <a:r>
                <a:rPr lang="it-IT" sz="1013" b="1" dirty="0">
                  <a:solidFill>
                    <a:srgbClr val="000066"/>
                  </a:solidFill>
                  <a:latin typeface="Times New Roman" pitchFamily="18" charset="0"/>
                  <a:cs typeface="Times New Roman" pitchFamily="18" charset="0"/>
                </a:rPr>
                <a:t> rate                  X</a:t>
              </a:r>
              <a:r>
                <a:rPr lang="it-IT" sz="1013" dirty="0">
                  <a:solidFill>
                    <a:srgbClr val="000066"/>
                  </a:solidFill>
                  <a:latin typeface="Times New Roman" pitchFamily="18" charset="0"/>
                  <a:cs typeface="Times New Roman" pitchFamily="18" charset="0"/>
                </a:rPr>
                <a:t>                      </a:t>
              </a:r>
              <a:r>
                <a:rPr lang="it-IT" sz="1013" b="1" dirty="0" err="1">
                  <a:solidFill>
                    <a:srgbClr val="000066"/>
                  </a:solidFill>
                  <a:latin typeface="Times New Roman" pitchFamily="18" charset="0"/>
                  <a:cs typeface="Times New Roman" pitchFamily="18" charset="0"/>
                </a:rPr>
                <a:t>Viscosity</a:t>
              </a:r>
              <a:endParaRPr lang="it-IT" sz="1013" b="1" dirty="0">
                <a:solidFill>
                  <a:srgbClr val="000066"/>
                </a:solidFill>
                <a:latin typeface="Times New Roman" pitchFamily="18" charset="0"/>
                <a:cs typeface="Times New Roman" pitchFamily="18" charset="0"/>
              </a:endParaRPr>
            </a:p>
          </p:txBody>
        </p:sp>
        <p:sp>
          <p:nvSpPr>
            <p:cNvPr id="14" name="CasellaDiTesto 13"/>
            <p:cNvSpPr txBox="1"/>
            <p:nvPr/>
          </p:nvSpPr>
          <p:spPr>
            <a:xfrm>
              <a:off x="4932039" y="3995772"/>
              <a:ext cx="1022279" cy="411993"/>
            </a:xfrm>
            <a:prstGeom prst="rect">
              <a:avLst/>
            </a:prstGeom>
            <a:noFill/>
          </p:spPr>
          <p:txBody>
            <a:bodyPr wrap="none" rtlCol="0">
              <a:spAutoFit/>
            </a:bodyPr>
            <a:lstStyle/>
            <a:p>
              <a:r>
                <a:rPr lang="it-IT" sz="1013" b="1" dirty="0">
                  <a:solidFill>
                    <a:srgbClr val="000066"/>
                  </a:solidFill>
                  <a:latin typeface="Times New Roman" pitchFamily="18" charset="0"/>
                  <a:cs typeface="Times New Roman" pitchFamily="18" charset="0"/>
                </a:rPr>
                <a:t>Volume</a:t>
              </a:r>
            </a:p>
          </p:txBody>
        </p:sp>
        <p:sp>
          <p:nvSpPr>
            <p:cNvPr id="15" name="CasellaDiTesto 14"/>
            <p:cNvSpPr txBox="1"/>
            <p:nvPr/>
          </p:nvSpPr>
          <p:spPr>
            <a:xfrm>
              <a:off x="2555775" y="3563725"/>
              <a:ext cx="409756" cy="411993"/>
            </a:xfrm>
            <a:prstGeom prst="rect">
              <a:avLst/>
            </a:prstGeom>
            <a:noFill/>
          </p:spPr>
          <p:txBody>
            <a:bodyPr wrap="none" rtlCol="0">
              <a:spAutoFit/>
            </a:bodyPr>
            <a:lstStyle/>
            <a:p>
              <a:r>
                <a:rPr lang="it-IT" sz="1013" b="1" dirty="0">
                  <a:solidFill>
                    <a:srgbClr val="000066"/>
                  </a:solidFill>
                </a:rPr>
                <a:t>=</a:t>
              </a:r>
            </a:p>
          </p:txBody>
        </p:sp>
        <p:cxnSp>
          <p:nvCxnSpPr>
            <p:cNvPr id="17" name="Connettore 2 16"/>
            <p:cNvCxnSpPr/>
            <p:nvPr/>
          </p:nvCxnSpPr>
          <p:spPr>
            <a:xfrm flipV="1">
              <a:off x="3635896" y="1916832"/>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7236296" y="1916832"/>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211959" y="5075890"/>
              <a:ext cx="2878326" cy="411993"/>
            </a:xfrm>
            <a:prstGeom prst="rect">
              <a:avLst/>
            </a:prstGeom>
            <a:noFill/>
          </p:spPr>
          <p:txBody>
            <a:bodyPr wrap="none" rtlCol="0">
              <a:spAutoFit/>
            </a:bodyPr>
            <a:lstStyle/>
            <a:p>
              <a:r>
                <a:rPr lang="it-IT" sz="1013" b="1" i="1" dirty="0">
                  <a:solidFill>
                    <a:srgbClr val="336699"/>
                  </a:solidFill>
                  <a:latin typeface="Times New Roman" pitchFamily="18" charset="0"/>
                  <a:cs typeface="Times New Roman" pitchFamily="18" charset="0"/>
                </a:rPr>
                <a:t>“minimum </a:t>
              </a:r>
              <a:r>
                <a:rPr lang="it-IT" sz="1013" b="1" i="1" dirty="0" err="1">
                  <a:solidFill>
                    <a:srgbClr val="336699"/>
                  </a:solidFill>
                  <a:latin typeface="Times New Roman" pitchFamily="18" charset="0"/>
                  <a:cs typeface="Times New Roman" pitchFamily="18" charset="0"/>
                </a:rPr>
                <a:t>drop</a:t>
              </a:r>
              <a:r>
                <a:rPr lang="it-IT" sz="1013" b="1" i="1" dirty="0">
                  <a:solidFill>
                    <a:srgbClr val="336699"/>
                  </a:solidFill>
                  <a:latin typeface="Times New Roman" pitchFamily="18" charset="0"/>
                  <a:cs typeface="Times New Roman" pitchFamily="18" charset="0"/>
                </a:rPr>
                <a:t> </a:t>
              </a:r>
              <a:r>
                <a:rPr lang="it-IT" sz="1013" b="1" i="1" dirty="0" err="1">
                  <a:solidFill>
                    <a:srgbClr val="336699"/>
                  </a:solidFill>
                  <a:latin typeface="Times New Roman" pitchFamily="18" charset="0"/>
                  <a:cs typeface="Times New Roman" pitchFamily="18" charset="0"/>
                </a:rPr>
                <a:t>size</a:t>
              </a:r>
              <a:r>
                <a:rPr lang="it-IT" sz="1013" b="1" i="1" dirty="0">
                  <a:solidFill>
                    <a:srgbClr val="336699"/>
                  </a:solidFill>
                  <a:latin typeface="Times New Roman" pitchFamily="18" charset="0"/>
                  <a:cs typeface="Times New Roman" pitchFamily="18" charset="0"/>
                </a:rPr>
                <a:t> (MDS)”</a:t>
              </a:r>
            </a:p>
          </p:txBody>
        </p:sp>
        <p:sp>
          <p:nvSpPr>
            <p:cNvPr id="16" name="Freccia circolare in giù 15"/>
            <p:cNvSpPr/>
            <p:nvPr/>
          </p:nvSpPr>
          <p:spPr>
            <a:xfrm rot="14534046">
              <a:off x="1803126" y="3892428"/>
              <a:ext cx="2369397" cy="1797057"/>
            </a:xfrm>
            <a:prstGeom prst="curvedDownArrow">
              <a:avLst>
                <a:gd name="adj1" fmla="val 9878"/>
                <a:gd name="adj2" fmla="val 50000"/>
                <a:gd name="adj3" fmla="val 25000"/>
              </a:avLst>
            </a:prstGeom>
            <a:solidFill>
              <a:schemeClr val="accent1">
                <a:alpha val="50000"/>
              </a:schemeClr>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solidFill>
                  <a:prstClr val="black"/>
                </a:solidFill>
              </a:endParaRPr>
            </a:p>
          </p:txBody>
        </p:sp>
        <p:sp>
          <p:nvSpPr>
            <p:cNvPr id="18" name="Freccia circolare in giù 17"/>
            <p:cNvSpPr/>
            <p:nvPr/>
          </p:nvSpPr>
          <p:spPr>
            <a:xfrm rot="12787806" flipH="1" flipV="1">
              <a:off x="5073148" y="1729577"/>
              <a:ext cx="2279381" cy="1064864"/>
            </a:xfrm>
            <a:prstGeom prst="curvedDownArrow">
              <a:avLst>
                <a:gd name="adj1" fmla="val 9878"/>
                <a:gd name="adj2" fmla="val 50000"/>
                <a:gd name="adj3" fmla="val 25000"/>
              </a:avLst>
            </a:prstGeom>
            <a:solidFill>
              <a:schemeClr val="accent1">
                <a:alpha val="40000"/>
              </a:schemeClr>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solidFill>
                  <a:prstClr val="black"/>
                </a:solidFill>
              </a:endParaRPr>
            </a:p>
          </p:txBody>
        </p:sp>
        <p:sp>
          <p:nvSpPr>
            <p:cNvPr id="23" name="CasellaDiTesto 22"/>
            <p:cNvSpPr txBox="1"/>
            <p:nvPr/>
          </p:nvSpPr>
          <p:spPr>
            <a:xfrm>
              <a:off x="2328848" y="1482512"/>
              <a:ext cx="2627509" cy="411993"/>
            </a:xfrm>
            <a:prstGeom prst="rect">
              <a:avLst/>
            </a:prstGeom>
            <a:noFill/>
          </p:spPr>
          <p:txBody>
            <a:bodyPr wrap="none" rtlCol="0">
              <a:spAutoFit/>
            </a:bodyPr>
            <a:lstStyle/>
            <a:p>
              <a:pPr algn="ctr"/>
              <a:r>
                <a:rPr lang="it-IT" sz="1013" b="1" i="1" dirty="0" err="1">
                  <a:solidFill>
                    <a:srgbClr val="336699"/>
                  </a:solidFill>
                  <a:latin typeface="Times New Roman" pitchFamily="18" charset="0"/>
                  <a:cs typeface="Times New Roman" pitchFamily="18" charset="0"/>
                </a:rPr>
                <a:t>liquid</a:t>
              </a:r>
              <a:r>
                <a:rPr lang="it-IT" sz="1013" b="1" i="1" dirty="0">
                  <a:solidFill>
                    <a:srgbClr val="336699"/>
                  </a:solidFill>
                  <a:latin typeface="Times New Roman" pitchFamily="18" charset="0"/>
                  <a:cs typeface="Times New Roman" pitchFamily="18" charset="0"/>
                </a:rPr>
                <a:t> </a:t>
              </a:r>
              <a:r>
                <a:rPr lang="it-IT" sz="1013" b="1" i="1" dirty="0" err="1">
                  <a:solidFill>
                    <a:srgbClr val="336699"/>
                  </a:solidFill>
                  <a:latin typeface="Times New Roman" pitchFamily="18" charset="0"/>
                  <a:cs typeface="Times New Roman" pitchFamily="18" charset="0"/>
                </a:rPr>
                <a:t>nitrogen</a:t>
              </a:r>
              <a:r>
                <a:rPr lang="it-IT" sz="1013" b="1" i="1" dirty="0">
                  <a:solidFill>
                    <a:srgbClr val="336699"/>
                  </a:solidFill>
                  <a:latin typeface="Times New Roman" pitchFamily="18" charset="0"/>
                  <a:cs typeface="Times New Roman" pitchFamily="18" charset="0"/>
                </a:rPr>
                <a:t> immersion</a:t>
              </a:r>
            </a:p>
          </p:txBody>
        </p:sp>
        <p:cxnSp>
          <p:nvCxnSpPr>
            <p:cNvPr id="24" name="Connettore 2 23"/>
            <p:cNvCxnSpPr/>
            <p:nvPr/>
          </p:nvCxnSpPr>
          <p:spPr>
            <a:xfrm flipH="1">
              <a:off x="5436096" y="4365104"/>
              <a:ext cx="838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6498878" y="1412776"/>
              <a:ext cx="1645360" cy="421465"/>
            </a:xfrm>
            <a:prstGeom prst="rect">
              <a:avLst/>
            </a:prstGeom>
            <a:noFill/>
          </p:spPr>
          <p:txBody>
            <a:bodyPr wrap="none" rtlCol="0">
              <a:spAutoFit/>
            </a:bodyPr>
            <a:lstStyle/>
            <a:p>
              <a:r>
                <a:rPr lang="it-IT" sz="1050" b="1" i="1" dirty="0" err="1">
                  <a:solidFill>
                    <a:srgbClr val="336699"/>
                  </a:solidFill>
                  <a:latin typeface="Times New Roman" pitchFamily="18" charset="0"/>
                  <a:cs typeface="Times New Roman" pitchFamily="18" charset="0"/>
                </a:rPr>
                <a:t>cryoprotectans</a:t>
              </a:r>
              <a:endParaRPr lang="it-IT" sz="1050" b="1" i="1" dirty="0">
                <a:solidFill>
                  <a:srgbClr val="336699"/>
                </a:solidFill>
                <a:latin typeface="Times New Roman" pitchFamily="18" charset="0"/>
                <a:cs typeface="Times New Roman" pitchFamily="18" charset="0"/>
              </a:endParaRPr>
            </a:p>
          </p:txBody>
        </p:sp>
      </p:grpSp>
      <p:sp>
        <p:nvSpPr>
          <p:cNvPr id="29" name="CasellaDiTesto 28"/>
          <p:cNvSpPr txBox="1"/>
          <p:nvPr/>
        </p:nvSpPr>
        <p:spPr>
          <a:xfrm>
            <a:off x="4796569" y="300541"/>
            <a:ext cx="2781787"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a:t>
            </a:r>
          </a:p>
        </p:txBody>
      </p:sp>
      <p:pic>
        <p:nvPicPr>
          <p:cNvPr id="22" name="Picture 2">
            <a:extLst>
              <a:ext uri="{FF2B5EF4-FFF2-40B4-BE49-F238E27FC236}">
                <a16:creationId xmlns:a16="http://schemas.microsoft.com/office/drawing/2014/main" id="{243FB1D5-BB05-47AE-8CB2-2849FF472F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83" y="255661"/>
            <a:ext cx="1244212" cy="54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C0A1D502-8F07-48FC-8AF3-EF589AD4BA74}"/>
              </a:ext>
            </a:extLst>
          </p:cNvPr>
          <p:cNvSpPr/>
          <p:nvPr/>
        </p:nvSpPr>
        <p:spPr>
          <a:xfrm>
            <a:off x="1795484" y="1130432"/>
            <a:ext cx="8209721" cy="1477328"/>
          </a:xfrm>
          <a:prstGeom prst="rect">
            <a:avLst/>
          </a:prstGeom>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The successful of vitrification requires a balance of three major properties: </a:t>
            </a:r>
          </a:p>
          <a:p>
            <a:r>
              <a:rPr lang="en-US" dirty="0">
                <a:solidFill>
                  <a:srgbClr val="002060"/>
                </a:solidFill>
                <a:latin typeface="Times New Roman" panose="02020603050405020304" pitchFamily="18" charset="0"/>
                <a:cs typeface="Times New Roman" panose="02020603050405020304" pitchFamily="18" charset="0"/>
              </a:rPr>
              <a:t>1) rapid cooling and warming;</a:t>
            </a:r>
          </a:p>
          <a:p>
            <a:r>
              <a:rPr lang="en-US" dirty="0">
                <a:solidFill>
                  <a:srgbClr val="002060"/>
                </a:solidFill>
                <a:latin typeface="Times New Roman" panose="02020603050405020304" pitchFamily="18" charset="0"/>
                <a:cs typeface="Times New Roman" panose="02020603050405020304" pitchFamily="18" charset="0"/>
              </a:rPr>
              <a:t>2) CPA concentration (to increase viscosity and lower the freezing point of solutions); </a:t>
            </a:r>
          </a:p>
          <a:p>
            <a:r>
              <a:rPr lang="en-US" dirty="0">
                <a:solidFill>
                  <a:srgbClr val="002060"/>
                </a:solidFill>
                <a:latin typeface="Times New Roman" panose="02020603050405020304" pitchFamily="18" charset="0"/>
                <a:cs typeface="Times New Roman" panose="02020603050405020304" pitchFamily="18" charset="0"/>
              </a:rPr>
              <a:t>3) limited media volume on </a:t>
            </a:r>
            <a:r>
              <a:rPr lang="en-US" dirty="0" err="1">
                <a:solidFill>
                  <a:srgbClr val="002060"/>
                </a:solidFill>
                <a:latin typeface="Times New Roman" panose="02020603050405020304" pitchFamily="18" charset="0"/>
                <a:cs typeface="Times New Roman" panose="02020603050405020304" pitchFamily="18" charset="0"/>
              </a:rPr>
              <a:t>cryodevice</a:t>
            </a:r>
            <a:r>
              <a:rPr lang="en-US" dirty="0">
                <a:solidFill>
                  <a:srgbClr val="002060"/>
                </a:solidFill>
                <a:latin typeface="Times New Roman" panose="02020603050405020304" pitchFamily="18" charset="0"/>
                <a:cs typeface="Times New Roman" panose="02020603050405020304" pitchFamily="18" charset="0"/>
              </a:rPr>
              <a:t>.</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24614E7-F242-447A-A053-E41CDB618F7F}"/>
              </a:ext>
            </a:extLst>
          </p:cNvPr>
          <p:cNvSpPr txBox="1"/>
          <p:nvPr/>
        </p:nvSpPr>
        <p:spPr>
          <a:xfrm>
            <a:off x="2032034" y="5800163"/>
            <a:ext cx="8006925" cy="369332"/>
          </a:xfrm>
          <a:prstGeom prst="rect">
            <a:avLst/>
          </a:prstGeom>
          <a:noFill/>
        </p:spPr>
        <p:txBody>
          <a:bodyPr wrap="square">
            <a:spAutoFit/>
          </a:bodyPr>
          <a:lstStyle/>
          <a:p>
            <a:pPr algn="ctr"/>
            <a:r>
              <a:rPr lang="en-US" u="sng" dirty="0">
                <a:solidFill>
                  <a:srgbClr val="002060"/>
                </a:solidFill>
                <a:latin typeface="Times New Roman" panose="02020603050405020304" pitchFamily="18" charset="0"/>
                <a:cs typeface="Times New Roman" panose="02020603050405020304" pitchFamily="18" charset="0"/>
              </a:rPr>
              <a:t>These three factors together prevent the intracellular crystallization of water!!</a:t>
            </a:r>
            <a:endParaRPr lang="it-IT"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90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Vitrification - A front-runner of human oocyte and embryo ...">
            <a:extLst>
              <a:ext uri="{FF2B5EF4-FFF2-40B4-BE49-F238E27FC236}">
                <a16:creationId xmlns:a16="http://schemas.microsoft.com/office/drawing/2014/main" id="{143BA9C4-FDD6-401A-ACC6-B357AF65E9FC}"/>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pic>
        <p:nvPicPr>
          <p:cNvPr id="14" name="Picture 13">
            <a:extLst>
              <a:ext uri="{FF2B5EF4-FFF2-40B4-BE49-F238E27FC236}">
                <a16:creationId xmlns:a16="http://schemas.microsoft.com/office/drawing/2014/main" id="{5058D2B4-801F-4CC8-9E93-E714C06DB0D6}"/>
              </a:ext>
            </a:extLst>
          </p:cNvPr>
          <p:cNvPicPr>
            <a:picLocks noChangeAspect="1"/>
          </p:cNvPicPr>
          <p:nvPr/>
        </p:nvPicPr>
        <p:blipFill>
          <a:blip r:embed="rId3"/>
          <a:stretch>
            <a:fillRect/>
          </a:stretch>
        </p:blipFill>
        <p:spPr>
          <a:xfrm>
            <a:off x="3558283" y="1988140"/>
            <a:ext cx="5304035" cy="3792385"/>
          </a:xfrm>
          <a:prstGeom prst="rect">
            <a:avLst/>
          </a:prstGeom>
        </p:spPr>
      </p:pic>
      <p:pic>
        <p:nvPicPr>
          <p:cNvPr id="18" name="Picture 2">
            <a:extLst>
              <a:ext uri="{FF2B5EF4-FFF2-40B4-BE49-F238E27FC236}">
                <a16:creationId xmlns:a16="http://schemas.microsoft.com/office/drawing/2014/main" id="{E6F88882-E152-4D1E-BA30-46A2BC9D3B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699" y="191961"/>
            <a:ext cx="1166665" cy="51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6AD0FC27-FFC9-4ABE-8878-079111C7C70B}"/>
              </a:ext>
            </a:extLst>
          </p:cNvPr>
          <p:cNvSpPr/>
          <p:nvPr/>
        </p:nvSpPr>
        <p:spPr>
          <a:xfrm>
            <a:off x="3829007" y="191961"/>
            <a:ext cx="4762586" cy="523220"/>
          </a:xfrm>
          <a:prstGeom prst="rect">
            <a:avLst/>
          </a:prstGeom>
        </p:spPr>
        <p:txBody>
          <a:bodyPr wrap="none">
            <a:spAutoFit/>
          </a:bodyPr>
          <a:lstStyle/>
          <a:p>
            <a:r>
              <a:rPr lang="it-IT" sz="2800" cap="all" dirty="0">
                <a:solidFill>
                  <a:srgbClr val="002060"/>
                </a:solidFill>
                <a:latin typeface="Times New Roman" panose="02020603050405020304" pitchFamily="18" charset="0"/>
                <a:cs typeface="Times New Roman" panose="02020603050405020304" pitchFamily="18" charset="0"/>
              </a:rPr>
              <a:t>vitrification and thaw</a:t>
            </a:r>
            <a:endParaRPr lang="it-IT" sz="2800" dirty="0"/>
          </a:p>
        </p:txBody>
      </p:sp>
      <p:sp>
        <p:nvSpPr>
          <p:cNvPr id="10" name="TextBox 9">
            <a:extLst>
              <a:ext uri="{FF2B5EF4-FFF2-40B4-BE49-F238E27FC236}">
                <a16:creationId xmlns:a16="http://schemas.microsoft.com/office/drawing/2014/main" id="{6AB19C15-D820-4D95-9186-31D4927913F5}"/>
              </a:ext>
            </a:extLst>
          </p:cNvPr>
          <p:cNvSpPr txBox="1"/>
          <p:nvPr/>
        </p:nvSpPr>
        <p:spPr>
          <a:xfrm>
            <a:off x="1801592" y="923896"/>
            <a:ext cx="8588816" cy="1169551"/>
          </a:xfrm>
          <a:prstGeom prst="rect">
            <a:avLst/>
          </a:prstGeom>
          <a:noFill/>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During vitrification step, an embryo is exposed to Equilibration Solution (ES) containing </a:t>
            </a:r>
            <a:r>
              <a:rPr lang="en-US" sz="1400" dirty="0" err="1">
                <a:solidFill>
                  <a:srgbClr val="002060"/>
                </a:solidFill>
                <a:latin typeface="Times New Roman" panose="02020603050405020304" pitchFamily="18" charset="0"/>
                <a:cs typeface="Times New Roman" panose="02020603050405020304" pitchFamily="18" charset="0"/>
              </a:rPr>
              <a:t>CPA</a:t>
            </a:r>
            <a:r>
              <a:rPr lang="en-US" sz="1400" baseline="-25000" dirty="0" err="1">
                <a:solidFill>
                  <a:srgbClr val="002060"/>
                </a:solidFill>
                <a:latin typeface="Times New Roman" panose="02020603050405020304" pitchFamily="18" charset="0"/>
                <a:cs typeface="Times New Roman" panose="02020603050405020304" pitchFamily="18" charset="0"/>
              </a:rPr>
              <a:t>perm</a:t>
            </a:r>
            <a:r>
              <a:rPr lang="en-US" sz="1400" dirty="0">
                <a:solidFill>
                  <a:srgbClr val="002060"/>
                </a:solidFill>
                <a:latin typeface="Times New Roman" panose="02020603050405020304" pitchFamily="18" charset="0"/>
                <a:cs typeface="Times New Roman" panose="02020603050405020304" pitchFamily="18" charset="0"/>
              </a:rPr>
              <a:t> from 6 to 10 min and undergoes osmotic change (hypertonic → isotonic state). When osmotic pressure reaches equilibrium, the embryo is placed in Vitrification Solution (VS) containing higher concentrations of </a:t>
            </a:r>
            <a:r>
              <a:rPr lang="en-US" sz="1400" dirty="0" err="1">
                <a:solidFill>
                  <a:srgbClr val="002060"/>
                </a:solidFill>
                <a:latin typeface="Times New Roman" panose="02020603050405020304" pitchFamily="18" charset="0"/>
                <a:cs typeface="Times New Roman" panose="02020603050405020304" pitchFamily="18" charset="0"/>
              </a:rPr>
              <a:t>CPA</a:t>
            </a:r>
            <a:r>
              <a:rPr lang="en-US" sz="1400" baseline="-25000" dirty="0" err="1">
                <a:solidFill>
                  <a:srgbClr val="002060"/>
                </a:solidFill>
                <a:latin typeface="Times New Roman" panose="02020603050405020304" pitchFamily="18" charset="0"/>
                <a:cs typeface="Times New Roman" panose="02020603050405020304" pitchFamily="18" charset="0"/>
              </a:rPr>
              <a:t>perm</a:t>
            </a:r>
            <a:r>
              <a:rPr lang="en-US" sz="1400" baseline="-250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and 0.5M sucrose (</a:t>
            </a:r>
            <a:r>
              <a:rPr lang="en-US" sz="1400" dirty="0" err="1">
                <a:solidFill>
                  <a:srgbClr val="002060"/>
                </a:solidFill>
                <a:latin typeface="Times New Roman" panose="02020603050405020304" pitchFamily="18" charset="0"/>
                <a:cs typeface="Times New Roman" panose="02020603050405020304" pitchFamily="18" charset="0"/>
              </a:rPr>
              <a:t>CPA</a:t>
            </a:r>
            <a:r>
              <a:rPr lang="en-US" sz="1400" baseline="-25000" dirty="0" err="1">
                <a:solidFill>
                  <a:srgbClr val="002060"/>
                </a:solidFill>
                <a:latin typeface="Times New Roman" panose="02020603050405020304" pitchFamily="18" charset="0"/>
                <a:cs typeface="Times New Roman" panose="02020603050405020304" pitchFamily="18" charset="0"/>
              </a:rPr>
              <a:t>non</a:t>
            </a:r>
            <a:r>
              <a:rPr lang="en-US" sz="1400" baseline="-25000" dirty="0">
                <a:solidFill>
                  <a:srgbClr val="002060"/>
                </a:solidFill>
                <a:latin typeface="Times New Roman" panose="02020603050405020304" pitchFamily="18" charset="0"/>
                <a:cs typeface="Times New Roman" panose="02020603050405020304" pitchFamily="18" charset="0"/>
              </a:rPr>
              <a:t>-perm</a:t>
            </a:r>
            <a:r>
              <a:rPr lang="en-US" sz="1400" dirty="0">
                <a:solidFill>
                  <a:srgbClr val="002060"/>
                </a:solidFill>
                <a:latin typeface="Times New Roman" panose="02020603050405020304" pitchFamily="18" charset="0"/>
                <a:cs typeface="Times New Roman" panose="02020603050405020304" pitchFamily="18" charset="0"/>
              </a:rPr>
              <a:t>) for 30 seconds to dehydrate, loaded onto a </a:t>
            </a:r>
            <a:r>
              <a:rPr lang="en-US" sz="1400" dirty="0" err="1">
                <a:solidFill>
                  <a:srgbClr val="002060"/>
                </a:solidFill>
                <a:latin typeface="Times New Roman" panose="02020603050405020304" pitchFamily="18" charset="0"/>
                <a:cs typeface="Times New Roman" panose="02020603050405020304" pitchFamily="18" charset="0"/>
              </a:rPr>
              <a:t>cryodevice</a:t>
            </a:r>
            <a:r>
              <a:rPr lang="en-US" sz="1400" dirty="0">
                <a:solidFill>
                  <a:srgbClr val="002060"/>
                </a:solidFill>
                <a:latin typeface="Times New Roman" panose="02020603050405020304" pitchFamily="18" charset="0"/>
                <a:cs typeface="Times New Roman" panose="02020603050405020304" pitchFamily="18" charset="0"/>
              </a:rPr>
              <a:t> with a very small volume of vitrification medium, and plunged into liquid nitrogen within 80 seconds. </a:t>
            </a:r>
          </a:p>
        </p:txBody>
      </p:sp>
      <p:sp>
        <p:nvSpPr>
          <p:cNvPr id="4" name="Arrow: Left 3">
            <a:extLst>
              <a:ext uri="{FF2B5EF4-FFF2-40B4-BE49-F238E27FC236}">
                <a16:creationId xmlns:a16="http://schemas.microsoft.com/office/drawing/2014/main" id="{72E7CE55-F9B2-480E-B2D5-C887A3A3350D}"/>
              </a:ext>
            </a:extLst>
          </p:cNvPr>
          <p:cNvSpPr/>
          <p:nvPr/>
        </p:nvSpPr>
        <p:spPr>
          <a:xfrm>
            <a:off x="1593864" y="5431971"/>
            <a:ext cx="9074136" cy="1426030"/>
          </a:xfrm>
          <a:prstGeom prst="leftArrow">
            <a:avLst/>
          </a:prstGeom>
          <a:solidFill>
            <a:schemeClr val="accent2">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a:extLst>
              <a:ext uri="{FF2B5EF4-FFF2-40B4-BE49-F238E27FC236}">
                <a16:creationId xmlns:a16="http://schemas.microsoft.com/office/drawing/2014/main" id="{2C292AD1-9736-455C-927D-0C86C79BC921}"/>
              </a:ext>
            </a:extLst>
          </p:cNvPr>
          <p:cNvSpPr txBox="1"/>
          <p:nvPr/>
        </p:nvSpPr>
        <p:spPr>
          <a:xfrm>
            <a:off x="1663728" y="5711933"/>
            <a:ext cx="9004272" cy="954107"/>
          </a:xfrm>
          <a:prstGeom prst="rect">
            <a:avLst/>
          </a:prstGeom>
          <a:noFill/>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In the warming steps, the embryo is rapidly warmed in Thawing Solution (TS) for 1 minute at 37°C and undergo further dehydration. Stepwise reduction of sucrose concentrations from 1M in TS to 0.5M in Dilution Solution (DS) induces rehydration of the cells while providing an osmotic buffer. In Wash Solution, the embryo is pre-equilibrated before transferring to culture medium</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63D00F62-71BA-4456-91FA-2B4C49B0EE74}"/>
              </a:ext>
            </a:extLst>
          </p:cNvPr>
          <p:cNvSpPr/>
          <p:nvPr/>
        </p:nvSpPr>
        <p:spPr>
          <a:xfrm>
            <a:off x="1915898" y="566057"/>
            <a:ext cx="8474510" cy="1890468"/>
          </a:xfrm>
          <a:prstGeom prst="rightArrow">
            <a:avLst/>
          </a:prstGeom>
          <a:solidFill>
            <a:srgbClr val="3ACECE">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3834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C9C6F5-0ED1-44DD-8DF4-5AD690225B68}"/>
              </a:ext>
            </a:extLst>
          </p:cNvPr>
          <p:cNvSpPr/>
          <p:nvPr/>
        </p:nvSpPr>
        <p:spPr>
          <a:xfrm>
            <a:off x="2627757" y="730111"/>
            <a:ext cx="7352590" cy="369332"/>
          </a:xfrm>
          <a:prstGeom prst="rect">
            <a:avLst/>
          </a:prstGeom>
        </p:spPr>
        <p:txBody>
          <a:bodyPr wrap="none">
            <a:spAutoFit/>
          </a:bodyPr>
          <a:lstStyle/>
          <a:p>
            <a:r>
              <a:rPr lang="it-IT" cap="all" dirty="0">
                <a:solidFill>
                  <a:srgbClr val="002060"/>
                </a:solidFill>
                <a:latin typeface="Times New Roman" panose="02020603050405020304" pitchFamily="18" charset="0"/>
                <a:cs typeface="Times New Roman" panose="02020603050405020304" pitchFamily="18" charset="0"/>
              </a:rPr>
              <a:t>Oocyte volume changes during vitrification and thaw. </a:t>
            </a:r>
            <a:endParaRPr lang="it-IT" cap="all" dirty="0">
              <a:solidFill>
                <a:srgbClr val="002060"/>
              </a:solidFill>
            </a:endParaRPr>
          </a:p>
        </p:txBody>
      </p:sp>
      <p:grpSp>
        <p:nvGrpSpPr>
          <p:cNvPr id="19" name="Group 18">
            <a:extLst>
              <a:ext uri="{FF2B5EF4-FFF2-40B4-BE49-F238E27FC236}">
                <a16:creationId xmlns:a16="http://schemas.microsoft.com/office/drawing/2014/main" id="{C3B64240-467C-4C93-892B-8410ABD19F41}"/>
              </a:ext>
            </a:extLst>
          </p:cNvPr>
          <p:cNvGrpSpPr/>
          <p:nvPr/>
        </p:nvGrpSpPr>
        <p:grpSpPr>
          <a:xfrm>
            <a:off x="2627757" y="1393373"/>
            <a:ext cx="7147614" cy="4811691"/>
            <a:chOff x="2047875" y="1160760"/>
            <a:chExt cx="8178443" cy="4846868"/>
          </a:xfrm>
        </p:grpSpPr>
        <p:grpSp>
          <p:nvGrpSpPr>
            <p:cNvPr id="18" name="Group 17">
              <a:extLst>
                <a:ext uri="{FF2B5EF4-FFF2-40B4-BE49-F238E27FC236}">
                  <a16:creationId xmlns:a16="http://schemas.microsoft.com/office/drawing/2014/main" id="{1CDD7604-50B4-48F0-84EC-205891B7CC84}"/>
                </a:ext>
              </a:extLst>
            </p:cNvPr>
            <p:cNvGrpSpPr/>
            <p:nvPr/>
          </p:nvGrpSpPr>
          <p:grpSpPr>
            <a:xfrm>
              <a:off x="2047875" y="1944598"/>
              <a:ext cx="8096250" cy="4063030"/>
              <a:chOff x="2130068" y="1924050"/>
              <a:chExt cx="8096250" cy="4063030"/>
            </a:xfrm>
          </p:grpSpPr>
          <p:pic>
            <p:nvPicPr>
              <p:cNvPr id="2050" name="Picture 2" descr="Oocyte volume changes during vitrification and thaw. (a) De-cumulated oocyte before cryopreservation. (b)-(e) Oocyte undergoing vitrification. (f)-(g) Oocyte during warming phase of vitrification protocol. (h) Oocyte after cryopreservation. Images courtesy of Herrero et al., 2011.">
                <a:extLst>
                  <a:ext uri="{FF2B5EF4-FFF2-40B4-BE49-F238E27FC236}">
                    <a16:creationId xmlns:a16="http://schemas.microsoft.com/office/drawing/2014/main" id="{27D2AFA2-7E81-441A-978F-7B39F93A7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068" y="1924050"/>
                <a:ext cx="8096250" cy="3009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3E052E8-8AD9-45B8-9AEB-CD7B85D30BAA}"/>
                  </a:ext>
                </a:extLst>
              </p:cNvPr>
              <p:cNvSpPr/>
              <p:nvPr/>
            </p:nvSpPr>
            <p:spPr>
              <a:xfrm>
                <a:off x="2130068" y="5615048"/>
                <a:ext cx="8096250" cy="372032"/>
              </a:xfrm>
              <a:prstGeom prst="rect">
                <a:avLst/>
              </a:prstGeom>
            </p:spPr>
            <p:txBody>
              <a:bodyPr wrap="square">
                <a:spAutoFit/>
              </a:bodyPr>
              <a:lstStyle/>
              <a:p>
                <a:r>
                  <a:rPr lang="it-IT" sz="900" dirty="0">
                    <a:latin typeface="Times New Roman" panose="02020603050405020304" pitchFamily="18" charset="0"/>
                    <a:cs typeface="Times New Roman" panose="02020603050405020304" pitchFamily="18" charset="0"/>
                  </a:rPr>
                  <a:t>(a) De-cumulated oocyte before cryopreservation. (b)-(e) Oocyte undergoing vitrification. (f)-(g) Oocyte during warming phase of vitrification protocol. (h) Oocyte after cryopreservation. Images courtesy of Herrero et al., 2011.</a:t>
                </a:r>
              </a:p>
            </p:txBody>
          </p:sp>
          <p:grpSp>
            <p:nvGrpSpPr>
              <p:cNvPr id="15" name="Group 14">
                <a:extLst>
                  <a:ext uri="{FF2B5EF4-FFF2-40B4-BE49-F238E27FC236}">
                    <a16:creationId xmlns:a16="http://schemas.microsoft.com/office/drawing/2014/main" id="{024297EB-3D7B-464C-A39A-0A30CD9B9713}"/>
                  </a:ext>
                </a:extLst>
              </p:cNvPr>
              <p:cNvGrpSpPr/>
              <p:nvPr/>
            </p:nvGrpSpPr>
            <p:grpSpPr>
              <a:xfrm>
                <a:off x="2130068" y="4757931"/>
                <a:ext cx="8096250" cy="939310"/>
                <a:chOff x="2315003" y="205264"/>
                <a:chExt cx="8096250" cy="939310"/>
              </a:xfrm>
              <a:gradFill>
                <a:gsLst>
                  <a:gs pos="2100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grpSpPr>
            <p:sp>
              <p:nvSpPr>
                <p:cNvPr id="16" name="Arrow: Right 15">
                  <a:extLst>
                    <a:ext uri="{FF2B5EF4-FFF2-40B4-BE49-F238E27FC236}">
                      <a16:creationId xmlns:a16="http://schemas.microsoft.com/office/drawing/2014/main" id="{FD7C9482-6D92-4884-AAE1-3757644FFC5E}"/>
                    </a:ext>
                  </a:extLst>
                </p:cNvPr>
                <p:cNvSpPr/>
                <p:nvPr/>
              </p:nvSpPr>
              <p:spPr>
                <a:xfrm>
                  <a:off x="2315003" y="205264"/>
                  <a:ext cx="8096250" cy="939310"/>
                </a:xfrm>
                <a:prstGeom prst="rightArrow">
                  <a:avLst/>
                </a:prstGeom>
                <a:grpFill/>
                <a:ln>
                  <a:noFill/>
                </a:ln>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17" name="Rectangle 16">
                  <a:extLst>
                    <a:ext uri="{FF2B5EF4-FFF2-40B4-BE49-F238E27FC236}">
                      <a16:creationId xmlns:a16="http://schemas.microsoft.com/office/drawing/2014/main" id="{825491BB-4EB3-432A-8D8C-007FC712DEB5}"/>
                    </a:ext>
                  </a:extLst>
                </p:cNvPr>
                <p:cNvSpPr/>
                <p:nvPr/>
              </p:nvSpPr>
              <p:spPr>
                <a:xfrm>
                  <a:off x="4410065" y="454358"/>
                  <a:ext cx="874175" cy="372032"/>
                </a:xfrm>
                <a:prstGeom prst="rect">
                  <a:avLst/>
                </a:prstGeom>
                <a:noFill/>
              </p:spPr>
              <p:txBody>
                <a:bodyPr wrap="none">
                  <a:spAutoFit/>
                </a:bodyPr>
                <a:lstStyle/>
                <a:p>
                  <a:r>
                    <a:rPr lang="it-IT" dirty="0">
                      <a:solidFill>
                        <a:srgbClr val="002060"/>
                      </a:solidFill>
                      <a:latin typeface="Times New Roman" panose="02020603050405020304" pitchFamily="18" charset="0"/>
                      <a:cs typeface="Times New Roman" panose="02020603050405020304" pitchFamily="18" charset="0"/>
                    </a:rPr>
                    <a:t> Thaw</a:t>
                  </a:r>
                  <a:endParaRPr lang="it-IT" dirty="0">
                    <a:solidFill>
                      <a:srgbClr val="002060"/>
                    </a:solidFill>
                  </a:endParaRPr>
                </a:p>
              </p:txBody>
            </p:sp>
          </p:grpSp>
        </p:grpSp>
        <p:grpSp>
          <p:nvGrpSpPr>
            <p:cNvPr id="9" name="Group 8">
              <a:extLst>
                <a:ext uri="{FF2B5EF4-FFF2-40B4-BE49-F238E27FC236}">
                  <a16:creationId xmlns:a16="http://schemas.microsoft.com/office/drawing/2014/main" id="{66BDDA1C-3118-47AE-8ED4-B068665FF060}"/>
                </a:ext>
              </a:extLst>
            </p:cNvPr>
            <p:cNvGrpSpPr/>
            <p:nvPr/>
          </p:nvGrpSpPr>
          <p:grpSpPr>
            <a:xfrm>
              <a:off x="2130068" y="1160760"/>
              <a:ext cx="8096250" cy="939311"/>
              <a:chOff x="2315003" y="205263"/>
              <a:chExt cx="8096250" cy="939311"/>
            </a:xfrm>
          </p:grpSpPr>
          <p:sp>
            <p:nvSpPr>
              <p:cNvPr id="8" name="Arrow: Right 7">
                <a:extLst>
                  <a:ext uri="{FF2B5EF4-FFF2-40B4-BE49-F238E27FC236}">
                    <a16:creationId xmlns:a16="http://schemas.microsoft.com/office/drawing/2014/main" id="{87D184A1-363E-4921-9909-194A9527BC9D}"/>
                  </a:ext>
                </a:extLst>
              </p:cNvPr>
              <p:cNvSpPr/>
              <p:nvPr/>
            </p:nvSpPr>
            <p:spPr>
              <a:xfrm>
                <a:off x="2315003" y="205263"/>
                <a:ext cx="8096250" cy="939311"/>
              </a:xfrm>
              <a:prstGeom prst="rightArrow">
                <a:avLst/>
              </a:prstGeom>
              <a:gradFill flip="none" rotWithShape="1">
                <a:gsLst>
                  <a:gs pos="4400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chemeClr val="accent5">
                    <a:lumMod val="75000"/>
                  </a:schemeClr>
                </a:solidFill>
              </a:ln>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 name="Rectangle 5">
                <a:extLst>
                  <a:ext uri="{FF2B5EF4-FFF2-40B4-BE49-F238E27FC236}">
                    <a16:creationId xmlns:a16="http://schemas.microsoft.com/office/drawing/2014/main" id="{69C35D87-9715-46D0-AF35-8D63F3F7543D}"/>
                  </a:ext>
                </a:extLst>
              </p:cNvPr>
              <p:cNvSpPr/>
              <p:nvPr/>
            </p:nvSpPr>
            <p:spPr>
              <a:xfrm>
                <a:off x="4112980" y="444084"/>
                <a:ext cx="1550917" cy="372032"/>
              </a:xfrm>
              <a:prstGeom prst="rect">
                <a:avLst/>
              </a:prstGeom>
            </p:spPr>
            <p:txBody>
              <a:bodyPr wrap="none">
                <a:spAutoFit/>
              </a:bodyPr>
              <a:lstStyle/>
              <a:p>
                <a:r>
                  <a:rPr lang="it-IT" sz="1350"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Vitrification</a:t>
                </a:r>
                <a:endParaRPr lang="it-IT" dirty="0">
                  <a:solidFill>
                    <a:srgbClr val="002060"/>
                  </a:solidFill>
                </a:endParaRPr>
              </a:p>
            </p:txBody>
          </p:sp>
        </p:grpSp>
      </p:grpSp>
      <p:pic>
        <p:nvPicPr>
          <p:cNvPr id="21" name="Picture 2">
            <a:extLst>
              <a:ext uri="{FF2B5EF4-FFF2-40B4-BE49-F238E27FC236}">
                <a16:creationId xmlns:a16="http://schemas.microsoft.com/office/drawing/2014/main" id="{F5E03737-935F-4CE3-9A62-35D98F5869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022" y="318168"/>
            <a:ext cx="1225931" cy="54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13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8">
            <a:extLst>
              <a:ext uri="{FF2B5EF4-FFF2-40B4-BE49-F238E27FC236}">
                <a16:creationId xmlns:a16="http://schemas.microsoft.com/office/drawing/2014/main" id="{6D74CF0F-E442-4D26-A908-B725EB7F2187}"/>
              </a:ext>
            </a:extLst>
          </p:cNvPr>
          <p:cNvSpPr txBox="1"/>
          <p:nvPr/>
        </p:nvSpPr>
        <p:spPr>
          <a:xfrm>
            <a:off x="2965353" y="336365"/>
            <a:ext cx="6570388" cy="415498"/>
          </a:xfrm>
          <a:prstGeom prst="rect">
            <a:avLst/>
          </a:prstGeom>
          <a:noFill/>
          <a:ln>
            <a:noFill/>
          </a:ln>
        </p:spPr>
        <p:txBody>
          <a:bodyPr wrap="none" rtlCol="0">
            <a:spAutoFit/>
          </a:bodyPr>
          <a:lstStyle/>
          <a:p>
            <a:r>
              <a:rPr lang="it-IT" sz="2100" dirty="0">
                <a:solidFill>
                  <a:srgbClr val="002060"/>
                </a:solidFill>
                <a:latin typeface="Times New Roman" pitchFamily="18" charset="0"/>
                <a:cs typeface="Times New Roman" pitchFamily="18" charset="0"/>
              </a:rPr>
              <a:t>VITRIFICATION &amp; THAWING MEDIA COMPOSITION</a:t>
            </a:r>
          </a:p>
        </p:txBody>
      </p:sp>
      <p:pic>
        <p:nvPicPr>
          <p:cNvPr id="7" name="Picture 2">
            <a:extLst>
              <a:ext uri="{FF2B5EF4-FFF2-40B4-BE49-F238E27FC236}">
                <a16:creationId xmlns:a16="http://schemas.microsoft.com/office/drawing/2014/main" id="{7BC1E8FE-FF3D-402F-A2D3-85EA3F21F9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759" y="298423"/>
            <a:ext cx="1122823" cy="49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4E3D7B80-7EA8-4BF6-B7CC-A3D11E139C99}"/>
              </a:ext>
            </a:extLst>
          </p:cNvPr>
          <p:cNvGrpSpPr/>
          <p:nvPr/>
        </p:nvGrpSpPr>
        <p:grpSpPr>
          <a:xfrm>
            <a:off x="1741759" y="1132115"/>
            <a:ext cx="7589085" cy="4747327"/>
            <a:chOff x="1208193" y="1544996"/>
            <a:chExt cx="9519429" cy="5313004"/>
          </a:xfrm>
        </p:grpSpPr>
        <p:grpSp>
          <p:nvGrpSpPr>
            <p:cNvPr id="13" name="Group 12">
              <a:extLst>
                <a:ext uri="{FF2B5EF4-FFF2-40B4-BE49-F238E27FC236}">
                  <a16:creationId xmlns:a16="http://schemas.microsoft.com/office/drawing/2014/main" id="{4D1973D4-7A36-4CBA-BA8D-2B5E6A0A5E0E}"/>
                </a:ext>
              </a:extLst>
            </p:cNvPr>
            <p:cNvGrpSpPr/>
            <p:nvPr/>
          </p:nvGrpSpPr>
          <p:grpSpPr>
            <a:xfrm>
              <a:off x="3107622" y="1544996"/>
              <a:ext cx="7620000" cy="5313004"/>
              <a:chOff x="1964078" y="1392544"/>
              <a:chExt cx="7620000" cy="5313004"/>
            </a:xfrm>
          </p:grpSpPr>
          <p:pic>
            <p:nvPicPr>
              <p:cNvPr id="4" name="Picture 3">
                <a:extLst>
                  <a:ext uri="{FF2B5EF4-FFF2-40B4-BE49-F238E27FC236}">
                    <a16:creationId xmlns:a16="http://schemas.microsoft.com/office/drawing/2014/main" id="{D8DEAAC5-6812-4578-8605-787B08DA459F}"/>
                  </a:ext>
                </a:extLst>
              </p:cNvPr>
              <p:cNvPicPr>
                <a:picLocks noChangeAspect="1"/>
              </p:cNvPicPr>
              <p:nvPr/>
            </p:nvPicPr>
            <p:blipFill rotWithShape="1">
              <a:blip r:embed="rId3"/>
              <a:srcRect t="8597"/>
              <a:stretch/>
            </p:blipFill>
            <p:spPr>
              <a:xfrm>
                <a:off x="1964078" y="2152224"/>
                <a:ext cx="7620000" cy="4553324"/>
              </a:xfrm>
              <a:prstGeom prst="rect">
                <a:avLst/>
              </a:prstGeom>
            </p:spPr>
          </p:pic>
          <p:sp>
            <p:nvSpPr>
              <p:cNvPr id="9" name="Left Brace 8">
                <a:extLst>
                  <a:ext uri="{FF2B5EF4-FFF2-40B4-BE49-F238E27FC236}">
                    <a16:creationId xmlns:a16="http://schemas.microsoft.com/office/drawing/2014/main" id="{CA820479-0203-444B-BB96-A037D25CF7ED}"/>
                  </a:ext>
                </a:extLst>
              </p:cNvPr>
              <p:cNvSpPr/>
              <p:nvPr/>
            </p:nvSpPr>
            <p:spPr>
              <a:xfrm rot="5400000">
                <a:off x="5553450" y="259859"/>
                <a:ext cx="369333" cy="3503487"/>
              </a:xfrm>
              <a:prstGeom prst="lef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10" name="Rectangle 9">
                <a:extLst>
                  <a:ext uri="{FF2B5EF4-FFF2-40B4-BE49-F238E27FC236}">
                    <a16:creationId xmlns:a16="http://schemas.microsoft.com/office/drawing/2014/main" id="{DDA5DAED-B6BB-4A75-998C-D02114CEED2F}"/>
                  </a:ext>
                </a:extLst>
              </p:cNvPr>
              <p:cNvSpPr/>
              <p:nvPr/>
            </p:nvSpPr>
            <p:spPr>
              <a:xfrm>
                <a:off x="5477017" y="1392544"/>
                <a:ext cx="931535" cy="335839"/>
              </a:xfrm>
              <a:prstGeom prst="rect">
                <a:avLst/>
              </a:prstGeom>
            </p:spPr>
            <p:txBody>
              <a:bodyPr wrap="none">
                <a:spAutoFit/>
              </a:bodyPr>
              <a:lstStyle/>
              <a:p>
                <a:r>
                  <a:rPr lang="en-US" sz="1350" dirty="0" err="1">
                    <a:solidFill>
                      <a:srgbClr val="002060"/>
                    </a:solidFill>
                    <a:latin typeface="Times New Roman" panose="02020603050405020304" pitchFamily="18" charset="0"/>
                    <a:cs typeface="Times New Roman" panose="02020603050405020304" pitchFamily="18" charset="0"/>
                  </a:rPr>
                  <a:t>CPA</a:t>
                </a:r>
                <a:r>
                  <a:rPr lang="en-US" sz="1350" baseline="-25000" dirty="0" err="1">
                    <a:solidFill>
                      <a:srgbClr val="002060"/>
                    </a:solidFill>
                    <a:latin typeface="Times New Roman" panose="02020603050405020304" pitchFamily="18" charset="0"/>
                    <a:cs typeface="Times New Roman" panose="02020603050405020304" pitchFamily="18" charset="0"/>
                  </a:rPr>
                  <a:t>perm</a:t>
                </a:r>
                <a:endParaRPr lang="it-IT" sz="1350" dirty="0"/>
              </a:p>
            </p:txBody>
          </p:sp>
          <p:sp>
            <p:nvSpPr>
              <p:cNvPr id="11" name="Left Brace 10">
                <a:extLst>
                  <a:ext uri="{FF2B5EF4-FFF2-40B4-BE49-F238E27FC236}">
                    <a16:creationId xmlns:a16="http://schemas.microsoft.com/office/drawing/2014/main" id="{C95015A6-4D7E-43EB-959A-B0CB7FAA844A}"/>
                  </a:ext>
                </a:extLst>
              </p:cNvPr>
              <p:cNvSpPr/>
              <p:nvPr/>
            </p:nvSpPr>
            <p:spPr>
              <a:xfrm rot="5400000">
                <a:off x="8301773" y="1146879"/>
                <a:ext cx="306010" cy="1727768"/>
              </a:xfrm>
              <a:prstGeom prst="lef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12" name="Rectangle 11">
                <a:extLst>
                  <a:ext uri="{FF2B5EF4-FFF2-40B4-BE49-F238E27FC236}">
                    <a16:creationId xmlns:a16="http://schemas.microsoft.com/office/drawing/2014/main" id="{884A533E-504C-4C11-9DF2-69933AD38932}"/>
                  </a:ext>
                </a:extLst>
              </p:cNvPr>
              <p:cNvSpPr/>
              <p:nvPr/>
            </p:nvSpPr>
            <p:spPr>
              <a:xfrm>
                <a:off x="7848843" y="1407955"/>
                <a:ext cx="1196954" cy="335839"/>
              </a:xfrm>
              <a:prstGeom prst="rect">
                <a:avLst/>
              </a:prstGeom>
            </p:spPr>
            <p:txBody>
              <a:bodyPr wrap="none">
                <a:spAutoFit/>
              </a:bodyPr>
              <a:lstStyle/>
              <a:p>
                <a:r>
                  <a:rPr lang="en-US" sz="1350" dirty="0" err="1">
                    <a:solidFill>
                      <a:srgbClr val="002060"/>
                    </a:solidFill>
                    <a:latin typeface="Times New Roman" panose="02020603050405020304" pitchFamily="18" charset="0"/>
                    <a:cs typeface="Times New Roman" panose="02020603050405020304" pitchFamily="18" charset="0"/>
                  </a:rPr>
                  <a:t>CPA</a:t>
                </a:r>
                <a:r>
                  <a:rPr lang="en-US" sz="1350" baseline="-25000" dirty="0" err="1">
                    <a:solidFill>
                      <a:srgbClr val="002060"/>
                    </a:solidFill>
                    <a:latin typeface="Times New Roman" panose="02020603050405020304" pitchFamily="18" charset="0"/>
                    <a:cs typeface="Times New Roman" panose="02020603050405020304" pitchFamily="18" charset="0"/>
                  </a:rPr>
                  <a:t>non</a:t>
                </a:r>
                <a:r>
                  <a:rPr lang="en-US" sz="1350" baseline="-25000" dirty="0">
                    <a:solidFill>
                      <a:srgbClr val="002060"/>
                    </a:solidFill>
                    <a:latin typeface="Times New Roman" panose="02020603050405020304" pitchFamily="18" charset="0"/>
                    <a:cs typeface="Times New Roman" panose="02020603050405020304" pitchFamily="18" charset="0"/>
                  </a:rPr>
                  <a:t>-perm</a:t>
                </a:r>
                <a:endParaRPr lang="it-IT" sz="1350" dirty="0"/>
              </a:p>
            </p:txBody>
          </p:sp>
        </p:grpSp>
        <p:sp>
          <p:nvSpPr>
            <p:cNvPr id="14" name="Left Brace 13">
              <a:extLst>
                <a:ext uri="{FF2B5EF4-FFF2-40B4-BE49-F238E27FC236}">
                  <a16:creationId xmlns:a16="http://schemas.microsoft.com/office/drawing/2014/main" id="{31B42ACE-D7DF-4050-889E-87F731944B07}"/>
                </a:ext>
              </a:extLst>
            </p:cNvPr>
            <p:cNvSpPr/>
            <p:nvPr/>
          </p:nvSpPr>
          <p:spPr>
            <a:xfrm>
              <a:off x="2912763" y="2774020"/>
              <a:ext cx="294916" cy="1134579"/>
            </a:xfrm>
            <a:prstGeom prst="lef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15" name="Left Brace 14">
              <a:extLst>
                <a:ext uri="{FF2B5EF4-FFF2-40B4-BE49-F238E27FC236}">
                  <a16:creationId xmlns:a16="http://schemas.microsoft.com/office/drawing/2014/main" id="{F5B38D70-E8C3-448A-A6C4-94CCB0C16AE4}"/>
                </a:ext>
              </a:extLst>
            </p:cNvPr>
            <p:cNvSpPr/>
            <p:nvPr/>
          </p:nvSpPr>
          <p:spPr>
            <a:xfrm>
              <a:off x="2912763" y="4109663"/>
              <a:ext cx="294916" cy="1952887"/>
            </a:xfrm>
            <a:prstGeom prst="lef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p>
          </p:txBody>
        </p:sp>
        <p:sp>
          <p:nvSpPr>
            <p:cNvPr id="16" name="TextBox 15">
              <a:extLst>
                <a:ext uri="{FF2B5EF4-FFF2-40B4-BE49-F238E27FC236}">
                  <a16:creationId xmlns:a16="http://schemas.microsoft.com/office/drawing/2014/main" id="{2C60A590-F8E6-4BF5-94F1-4DF90AE0BBF9}"/>
                </a:ext>
              </a:extLst>
            </p:cNvPr>
            <p:cNvSpPr txBox="1"/>
            <p:nvPr/>
          </p:nvSpPr>
          <p:spPr>
            <a:xfrm>
              <a:off x="1208193" y="3156644"/>
              <a:ext cx="1624115" cy="335839"/>
            </a:xfrm>
            <a:prstGeom prst="rect">
              <a:avLst/>
            </a:prstGeom>
            <a:noFill/>
          </p:spPr>
          <p:txBody>
            <a:bodyPr wrap="none" rtlCol="0">
              <a:spAutoFit/>
            </a:bodyPr>
            <a:lstStyle/>
            <a:p>
              <a:r>
                <a:rPr lang="it-IT" sz="1350" dirty="0">
                  <a:solidFill>
                    <a:srgbClr val="002060"/>
                  </a:solidFill>
                  <a:latin typeface="Times New Roman" panose="02020603050405020304" pitchFamily="18" charset="0"/>
                  <a:cs typeface="Times New Roman" panose="02020603050405020304" pitchFamily="18" charset="0"/>
                </a:rPr>
                <a:t>Vitrification Kit</a:t>
              </a:r>
            </a:p>
          </p:txBody>
        </p:sp>
        <p:sp>
          <p:nvSpPr>
            <p:cNvPr id="17" name="TextBox 16">
              <a:extLst>
                <a:ext uri="{FF2B5EF4-FFF2-40B4-BE49-F238E27FC236}">
                  <a16:creationId xmlns:a16="http://schemas.microsoft.com/office/drawing/2014/main" id="{E9F26E5A-F1F3-4126-B0BA-981056A2C16B}"/>
                </a:ext>
              </a:extLst>
            </p:cNvPr>
            <p:cNvSpPr txBox="1"/>
            <p:nvPr/>
          </p:nvSpPr>
          <p:spPr>
            <a:xfrm>
              <a:off x="1464378" y="4901439"/>
              <a:ext cx="1335534" cy="335839"/>
            </a:xfrm>
            <a:prstGeom prst="rect">
              <a:avLst/>
            </a:prstGeom>
            <a:noFill/>
          </p:spPr>
          <p:txBody>
            <a:bodyPr wrap="none" rtlCol="0">
              <a:spAutoFit/>
            </a:bodyPr>
            <a:lstStyle/>
            <a:p>
              <a:r>
                <a:rPr lang="it-IT" sz="1350" dirty="0">
                  <a:solidFill>
                    <a:srgbClr val="002060"/>
                  </a:solidFill>
                  <a:latin typeface="Times New Roman" panose="02020603050405020304" pitchFamily="18" charset="0"/>
                  <a:cs typeface="Times New Roman" panose="02020603050405020304" pitchFamily="18" charset="0"/>
                </a:rPr>
                <a:t>Thawing Kit</a:t>
              </a:r>
            </a:p>
          </p:txBody>
        </p:sp>
      </p:grpSp>
    </p:spTree>
    <p:extLst>
      <p:ext uri="{BB962C8B-B14F-4D97-AF65-F5344CB8AC3E}">
        <p14:creationId xmlns:p14="http://schemas.microsoft.com/office/powerpoint/2010/main" val="205939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306899" y="269772"/>
            <a:ext cx="4389600"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 DEVICES</a:t>
            </a:r>
          </a:p>
        </p:txBody>
      </p:sp>
      <p:grpSp>
        <p:nvGrpSpPr>
          <p:cNvPr id="8" name="Gruppo 7"/>
          <p:cNvGrpSpPr/>
          <p:nvPr/>
        </p:nvGrpSpPr>
        <p:grpSpPr>
          <a:xfrm>
            <a:off x="3011006" y="1262498"/>
            <a:ext cx="5796809" cy="4333005"/>
            <a:chOff x="376054" y="574130"/>
            <a:chExt cx="8130913" cy="6095230"/>
          </a:xfrm>
        </p:grpSpPr>
        <p:sp>
          <p:nvSpPr>
            <p:cNvPr id="9" name="AutoShape 2" descr="data:image/jpeg;base64,/9j/4AAQSkZJRgABAQAAAQABAAD/2wCEAAkGBg8SEA8PEBAVFQ8NDwwPDw8SEBQPEA8OFBAVFBQQFRUXHSYfFxkkGRQUHy8gIycpLCwsFR4xNTAqNSYrLCkBCQoKDgwOFw8PGikdHBwpKSkpKTAsKSksKSksLSkpKSkpKSksKSwpKSksKTUsKSkpKSwsKSkpLCwsKSksKSkpKf/AABEIAIwA8AMBIgACEQEDEQH/xAAbAAACAwEBAQAAAAAAAAAAAAAAAQIDBAUGB//EAD0QAAIBAgIGBQkHAwUAAAAAAAABAgMRBCEFEjFBUZEUYXGBoRMVIjJCUrHB0QZicoKS8PFTouEWI6Oywv/EABgBAQEBAQEAAAAAAAAAAAAAAAABAgME/8QAKBEAAgEDAgYCAgMAAAAAAAAAAAECAxExEkEEExQhMlFxgUKRBWGx/9oADAMBAAIRAxEAPwD6AMQGyDAQAAMAKAAAAGAkMAAAAAEMAQVhgAAwEAAwYgAGAriuASC5FsACYEddLa7Ei2AAAEAAAgCsYgIUYCHcAAACgBiAAYyIXAGAguASAjcLggwuK4rgErhcjcAB6wXI3Ofj9N0qUqcJXbqzUFqq6i3s1uC6wlcHSBvfu47EcvE6aUcla62r1nfqMFTF1Z7Ft95/I66Essxqvg7dbHQjvu+p5cznV9O7o7eEFd/qMsNHSl67b6tkeSN9DRyW7wsXVFYJpbyYqc603eyj1+vL/B2aU5ZZ5DpYdI0QgYlNs0kkOMiQJDMGhMVxsiAQAAIUAAAAAAAGIAAAAuK5QMLkbiuCErhcjcUppZt2XEAlcLmeeMVrrNe83qx/U9vdcwV9MR2JtvhBW7nKSvySGMg6tSqo7Wl3lFbHqO30eub1eUfWfI40sXVk/RtC/C7m/wAzd/EKWjru7zb3vMAvraX1rqKlP/jh4PWfNHOxODqVkozlaCkpKEFqx1lmm7be+52aOANdPDJAHMw2jrLr3t7Wb6OFS3GulSTkoJrWd7K6TdtuRsWDateyvs6zE6sY5ZOxihSLVA1OlCPrP4JFE9K0Y7M391OXK55ZcZD8bslyUKDexFscNxdvE59XTkn6sP1P5FLxlaXtNLhFWM82vPxjYXZ1sRR1Xa9+spMUYydrt87s0U7ntjey1ZNFjEMTNArHcQXIUYhXC4AwFcAB3C5ECAYicYN7hTcI+tLuWf75mXNI1ZkGyh4yPs+l+HNLtlsXMxY7E7Wotr7zul3bPBnPn5We1uy2JZJGlIy0dHEaVS2yS+7H05c3l4Mwz0jOT9CNuEp+lLx2dyRZh9Fvhn2ZnSoaIa3W7cjMqkY+TsDjdGnN3nJyb3ts2UNHfwdbo9KHrzSK56Xw0Ni1med8XTXj3BXRwXBeBtpaPlwt25HPn9op+xBLhfIyzxtee2b7EY51WfjGwsd90acPWml3marpfDx2Xkzjxwkntu+1mingRyas/OX6BzdMVqlavhq1OOo8NOck75yi42cbZZdx1en15q7k1fdHd3llPBJbjTCgjouGpq1+5LGFYdvN59uZdHCGyNAmqZ1WiHpFUTNDDIuhTRZkt4nVj159RzlxdGOZI6KlJ4Q1FErFcK8b55LPNtbews11uZqjxFOtfQ72JOnKGSIDYj0HMpFcbIkKO4DpRTdrq+2zaWXEniKtKlHWqTVl+Vc2YlNRyaUWyKQOLvaxlo/aaEssPSlUl9yLa/VtJYipibOc4qCyvDWTln2Z8zlzb4NaLZLtZJyUrrVtZ5eldbs75daQpYuK9Vd7MHlOfB5XZp8tSWyDl+KVlyX1M6r5LYVTFSe/uWSFHCVJbIu3G2XMl0+S9VRj+GKvzeZTUxE5bW32tsqfpD5L44GKf+5OK25ayk+SeRRV0jhafqrWfMr8jJkHgob5K/avlmees7eU9KCg5YQqn2iqPKFPVXXkZpYrET2zsuCVjbGjTXF/la8XYfSKa3c5JfC55lPhlu5P7Zvkz9GCGAk83d9rNVPRpOWlqa93xf0Kpaa92/dGK+TOy4lfhTf+F5PtmungFwNEcKlty7cjkz0pUfsvvk/hdEPL1XwXdd/vvNc7iJYgl8saKayzt+gvajzv8LieJguP6bf9rHGdOq9s38Bx0c3tu+1/QunipZkl9C9JbXOhW0tFbLd8l8Emc37P/aGpKNfy+coYiapWilrUbLVsla+/MvjotcC+loyKztnyL0tSStKbHNisRCWl272hJ3vtyK3jqr2RS7W5brGtYJF0cOjK/jaWZXf2TqJbHN1q79q1+EfqHRaj2zlzt8DrKmiSij0R4OjHEUYdab3OZS0Yr3efa2zdCiXolY9MYqOEc3JvJGIwA0ZKGZsTP0ZJOzcZK62q62o0yM1WJllPF4KpGjiIyqVGnrOEpucfKyi8na7lJdkYRR6lVKLzp4OrWlunKlKef4qtku5Hl9J02q89TW9dbq2rfL+m4p97Z7CdHESWeMpq/DDtv+6Z45o7xZmo4jSLdlRp047EqlaLt+WGw2QwGLkn5WvGzXqQg1H5HNeiZylnpCW2/o04w+EjZHQkFFvpM5tJvPVz/uZzgjcjNShZ2byvn1LsNqVPjJ9yRihQV76xdR1Wr3a2qzWq8mdl8nO5frwWyPNieJ4JBGnDiSUKfE1ZE7lU8XIyVpVX6rsdNRp8TSqeHSV6m5bv8GJQpvKNKUtjzTwdSW1snDRT3+N2ejUsL77/AH3D8vhPefj9DScFhEepnDhosvjo9HWWLwnF+P0Dp2E4vmzfMRnSznxwS4FscKjX5ywnXzH50wvB839S81DQzMqCJ+TLfO2F93xf1Dzxhvd+P1LzV6JoK1AaRJ6aw/ufH6nO8/RWLotRapRhVU3e0bu2q2t7yfMcz+hoOjYaiXefKPud+osx+faPuP8ASjeozYo1R6hctPU90H+lD/1DD+nLkhqGkpUSdiX+oY/05cyFfTOvFLUtq8d5U7ksRYEIVkyZohQV1EiZFoyU8ppLQ0fK69S8oSmpNSo0aqSvnG7hrLLrOzJaOltowWW6M6T/ALXY3ypFM8DF7jk6dzakc6nofR8nlrR7Kz/9I30tBYZZwqTyV83GSv3MqloqHBcgjotLZ8TCpNGnO5HoyV3rN22pXb5GpYKXG/ZJP5lHQmndNlkYzW81aSJdE+hS4Mj0VklVmv5JLGS4fMd/ROxTLCshLB3WZq6fxXgZK2k7e0u+JiVVxfjc6Qp6t7EfNy4D83rh4Cjpf8L7G0WLSkd8eUk/iZ6iG6f6OnTT2af2RWAXDwRJYFcC2OkKfCS/Lf4FixdP3ku26+JtV6T3MPh6i2KFgUSWCRpjVg9ko80WKJ0VSDw0YdOSymZFg0NYNGqwG+xixmWDQ+ho03C5qxCnoiGsIi65LWBChYZEujItHcAqWGRNUUTQykIKmSSGABQKwAQoWCwwAFYdgAAVg1SQEBFwRF0kWALAolQRCWETNQWFi3OdPRcH7K5IqloiPDk2jrWCxNJdTOK9E8JS53IvR81sm+SO3qhqmXTi8o0qklucJ4Sqt6faiKp1V7K7nY73kxOiuBzfD03sdFxFRbnFWKrLdPulf5kvO1Rbdbvgn8jr+QRB4VGemjtdG+qlv3OY9PP7verfMx6G+0VWdfFeVsqMHSVFaubyeu09+djuTwUWUeaYXvqq/YVUWsSY58XmKLYaVg/5sXRx0Hx+O/qMUtDw4fIreiF1rsY0VViRrXReYnUVeHElGpF7JLmcjzXJbJyXiJ4Sstk+aF6y9MlqD3aO3F/vaWWOAo11ui7W6jpUcVUstZZ7zpCc27SRyqQgleLubREIVLkzqecoAABQAAAGAhgAMiMAYXEMAAACgAAABgIYAAAwAAAACwWAYArBqjAAjqhqkgICOoiWqFhgC1RiGUh//9k="/>
            <p:cNvSpPr>
              <a:spLocks noChangeAspect="1" noChangeArrowheads="1"/>
            </p:cNvSpPr>
            <p:nvPr/>
          </p:nvSpPr>
          <p:spPr bwMode="auto">
            <a:xfrm>
              <a:off x="2356894" y="574130"/>
              <a:ext cx="304800" cy="304801"/>
            </a:xfrm>
            <a:prstGeom prst="rect">
              <a:avLst/>
            </a:prstGeom>
            <a:noFill/>
          </p:spPr>
          <p:txBody>
            <a:bodyPr vert="horz" wrap="square" lIns="68580" tIns="34290" rIns="68580" bIns="34290" numCol="1" anchor="t" anchorCtr="0" compatLnSpc="1">
              <a:prstTxWarp prst="textNoShape">
                <a:avLst/>
              </a:prstTxWarp>
            </a:bodyPr>
            <a:lstStyle/>
            <a:p>
              <a:endParaRPr lang="it-IT" sz="1350">
                <a:solidFill>
                  <a:srgbClr val="002060"/>
                </a:solidFill>
              </a:endParaRPr>
            </a:p>
          </p:txBody>
        </p:sp>
        <p:sp>
          <p:nvSpPr>
            <p:cNvPr id="10" name="CasellaDiTesto 9"/>
            <p:cNvSpPr txBox="1"/>
            <p:nvPr/>
          </p:nvSpPr>
          <p:spPr>
            <a:xfrm>
              <a:off x="914448" y="1403483"/>
              <a:ext cx="2370324" cy="422125"/>
            </a:xfrm>
            <a:prstGeom prst="rect">
              <a:avLst/>
            </a:prstGeom>
            <a:noFill/>
          </p:spPr>
          <p:txBody>
            <a:bodyPr wrap="none" rtlCol="0">
              <a:spAutoFit/>
            </a:bodyPr>
            <a:lstStyle/>
            <a:p>
              <a:r>
                <a:rPr lang="it-IT" sz="1350" b="1" dirty="0">
                  <a:solidFill>
                    <a:srgbClr val="002060"/>
                  </a:solidFill>
                  <a:latin typeface="Times New Roman" pitchFamily="18" charset="0"/>
                  <a:cs typeface="Times New Roman" pitchFamily="18" charset="0"/>
                </a:rPr>
                <a:t>A) OPEN SYSTEM </a:t>
              </a:r>
            </a:p>
          </p:txBody>
        </p:sp>
        <p:sp>
          <p:nvSpPr>
            <p:cNvPr id="11" name="CasellaDiTesto 10"/>
            <p:cNvSpPr txBox="1"/>
            <p:nvPr/>
          </p:nvSpPr>
          <p:spPr>
            <a:xfrm>
              <a:off x="5508104" y="1403483"/>
              <a:ext cx="2619902" cy="422125"/>
            </a:xfrm>
            <a:prstGeom prst="rect">
              <a:avLst/>
            </a:prstGeom>
            <a:noFill/>
          </p:spPr>
          <p:txBody>
            <a:bodyPr wrap="none" rtlCol="0">
              <a:spAutoFit/>
            </a:bodyPr>
            <a:lstStyle/>
            <a:p>
              <a:r>
                <a:rPr lang="it-IT" sz="1350" b="1" dirty="0">
                  <a:solidFill>
                    <a:srgbClr val="002060"/>
                  </a:solidFill>
                  <a:latin typeface="Times New Roman" pitchFamily="18" charset="0"/>
                  <a:cs typeface="Times New Roman" pitchFamily="18" charset="0"/>
                </a:rPr>
                <a:t>B) CLOSED SYSTEM</a:t>
              </a:r>
            </a:p>
          </p:txBody>
        </p:sp>
        <p:grpSp>
          <p:nvGrpSpPr>
            <p:cNvPr id="13" name="Gruppo 12"/>
            <p:cNvGrpSpPr/>
            <p:nvPr/>
          </p:nvGrpSpPr>
          <p:grpSpPr>
            <a:xfrm>
              <a:off x="1331640" y="1988840"/>
              <a:ext cx="2016224" cy="640092"/>
              <a:chOff x="683568" y="2348880"/>
              <a:chExt cx="2016224" cy="640092"/>
            </a:xfrm>
          </p:grpSpPr>
          <p:grpSp>
            <p:nvGrpSpPr>
              <p:cNvPr id="91" name="Gruppo 90"/>
              <p:cNvGrpSpPr/>
              <p:nvPr/>
            </p:nvGrpSpPr>
            <p:grpSpPr>
              <a:xfrm>
                <a:off x="683568" y="2348880"/>
                <a:ext cx="2016224" cy="640092"/>
                <a:chOff x="683568" y="2204864"/>
                <a:chExt cx="3384376" cy="784108"/>
              </a:xfrm>
            </p:grpSpPr>
            <p:sp>
              <p:nvSpPr>
                <p:cNvPr id="96" name="Ritardo 95"/>
                <p:cNvSpPr/>
                <p:nvPr/>
              </p:nvSpPr>
              <p:spPr>
                <a:xfrm rot="16200000">
                  <a:off x="2159731" y="2312877"/>
                  <a:ext cx="540642" cy="612648"/>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97" name="Cilindro 96"/>
                <p:cNvSpPr/>
                <p:nvPr/>
              </p:nvSpPr>
              <p:spPr>
                <a:xfrm>
                  <a:off x="683568" y="2204864"/>
                  <a:ext cx="3384376" cy="784108"/>
                </a:xfrm>
                <a:prstGeom prst="can">
                  <a:avLst>
                    <a:gd name="adj" fmla="val 50000"/>
                  </a:avLst>
                </a:prstGeom>
                <a:solidFill>
                  <a:schemeClr val="bg1">
                    <a:lumMod val="85000"/>
                    <a:alpha val="48000"/>
                  </a:schemeClr>
                </a:solidFill>
                <a:ln>
                  <a:solidFill>
                    <a:schemeClr val="bg1">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grpSp>
            <p:nvGrpSpPr>
              <p:cNvPr id="92" name="Gruppo 91"/>
              <p:cNvGrpSpPr/>
              <p:nvPr/>
            </p:nvGrpSpPr>
            <p:grpSpPr>
              <a:xfrm>
                <a:off x="1547664" y="2564904"/>
                <a:ext cx="288032" cy="288032"/>
                <a:chOff x="3347864" y="3573016"/>
                <a:chExt cx="360040" cy="360040"/>
              </a:xfrm>
            </p:grpSpPr>
            <p:sp>
              <p:nvSpPr>
                <p:cNvPr id="93" name="Ovale 92"/>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94" name="Ovale 93"/>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95" name="Ovale 94"/>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grpSp>
        <p:grpSp>
          <p:nvGrpSpPr>
            <p:cNvPr id="14" name="Gruppo 13"/>
            <p:cNvGrpSpPr/>
            <p:nvPr/>
          </p:nvGrpSpPr>
          <p:grpSpPr>
            <a:xfrm>
              <a:off x="1547664" y="3284984"/>
              <a:ext cx="1584176" cy="288032"/>
              <a:chOff x="611560" y="3429000"/>
              <a:chExt cx="3312368" cy="504056"/>
            </a:xfrm>
          </p:grpSpPr>
          <p:sp>
            <p:nvSpPr>
              <p:cNvPr id="83" name="Rettangolo 82"/>
              <p:cNvSpPr/>
              <p:nvPr/>
            </p:nvSpPr>
            <p:spPr>
              <a:xfrm>
                <a:off x="611560" y="3429000"/>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84" name="Rettangolo 83"/>
              <p:cNvSpPr/>
              <p:nvPr/>
            </p:nvSpPr>
            <p:spPr>
              <a:xfrm>
                <a:off x="1547664" y="3501008"/>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85" name="Rettangolo 84"/>
              <p:cNvSpPr/>
              <p:nvPr/>
            </p:nvSpPr>
            <p:spPr>
              <a:xfrm>
                <a:off x="2699792" y="3501008"/>
                <a:ext cx="1224136" cy="3600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nvGrpSpPr>
              <p:cNvPr id="86" name="Gruppo 85"/>
              <p:cNvGrpSpPr/>
              <p:nvPr/>
            </p:nvGrpSpPr>
            <p:grpSpPr>
              <a:xfrm>
                <a:off x="3491880" y="3501008"/>
                <a:ext cx="288032" cy="288032"/>
                <a:chOff x="3347864" y="3573016"/>
                <a:chExt cx="360040" cy="360040"/>
              </a:xfrm>
            </p:grpSpPr>
            <p:sp>
              <p:nvSpPr>
                <p:cNvPr id="88" name="Ovale 87"/>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89" name="Ovale 88"/>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90" name="Ovale 89"/>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pic>
            <p:nvPicPr>
              <p:cNvPr id="87" name="Picture 2" descr="http://www.imvho.it/wp-content/uploads/publicimage/lord_barcode.jpg">
                <a:hlinkClick r:id="rId2"/>
              </p:cNvPr>
              <p:cNvPicPr>
                <a:picLocks noChangeAspect="1" noChangeArrowheads="1"/>
              </p:cNvPicPr>
              <p:nvPr/>
            </p:nvPicPr>
            <p:blipFill>
              <a:blip r:embed="rId3" cstate="print"/>
              <a:srcRect/>
              <a:stretch>
                <a:fillRect/>
              </a:stretch>
            </p:blipFill>
            <p:spPr bwMode="auto">
              <a:xfrm>
                <a:off x="755576" y="3540274"/>
                <a:ext cx="632622" cy="287662"/>
              </a:xfrm>
              <a:prstGeom prst="rect">
                <a:avLst/>
              </a:prstGeom>
              <a:noFill/>
            </p:spPr>
          </p:pic>
        </p:grpSp>
        <p:cxnSp>
          <p:nvCxnSpPr>
            <p:cNvPr id="15" name="Connettore 2 14"/>
            <p:cNvCxnSpPr/>
            <p:nvPr/>
          </p:nvCxnSpPr>
          <p:spPr>
            <a:xfrm>
              <a:off x="2411760" y="2708920"/>
              <a:ext cx="0" cy="432048"/>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grpSp>
          <p:nvGrpSpPr>
            <p:cNvPr id="16" name="Gruppo 15"/>
            <p:cNvGrpSpPr/>
            <p:nvPr/>
          </p:nvGrpSpPr>
          <p:grpSpPr>
            <a:xfrm>
              <a:off x="1403648" y="4941168"/>
              <a:ext cx="2232248" cy="1728192"/>
              <a:chOff x="5436096" y="5085184"/>
              <a:chExt cx="1728192" cy="1296144"/>
            </a:xfrm>
          </p:grpSpPr>
          <p:sp>
            <p:nvSpPr>
              <p:cNvPr id="81" name="Disco magnetico 80"/>
              <p:cNvSpPr/>
              <p:nvPr/>
            </p:nvSpPr>
            <p:spPr>
              <a:xfrm>
                <a:off x="5436096" y="5085184"/>
                <a:ext cx="1728192" cy="129614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82" name="Ovale 81"/>
              <p:cNvSpPr/>
              <p:nvPr/>
            </p:nvSpPr>
            <p:spPr>
              <a:xfrm>
                <a:off x="5580112" y="5157192"/>
                <a:ext cx="144016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cxnSp>
          <p:nvCxnSpPr>
            <p:cNvPr id="17" name="Connettore 2 16"/>
            <p:cNvCxnSpPr/>
            <p:nvPr/>
          </p:nvCxnSpPr>
          <p:spPr>
            <a:xfrm>
              <a:off x="2411760" y="3789040"/>
              <a:ext cx="0" cy="864096"/>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grpSp>
          <p:nvGrpSpPr>
            <p:cNvPr id="18" name="Gruppo 17"/>
            <p:cNvGrpSpPr/>
            <p:nvPr/>
          </p:nvGrpSpPr>
          <p:grpSpPr>
            <a:xfrm rot="7813479">
              <a:off x="2169143" y="4558825"/>
              <a:ext cx="1584176" cy="288032"/>
              <a:chOff x="611560" y="3429000"/>
              <a:chExt cx="3312368" cy="504056"/>
            </a:xfrm>
          </p:grpSpPr>
          <p:sp>
            <p:nvSpPr>
              <p:cNvPr id="73" name="Rettangolo 72"/>
              <p:cNvSpPr/>
              <p:nvPr/>
            </p:nvSpPr>
            <p:spPr>
              <a:xfrm>
                <a:off x="611560" y="3429000"/>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74" name="Rettangolo 73"/>
              <p:cNvSpPr/>
              <p:nvPr/>
            </p:nvSpPr>
            <p:spPr>
              <a:xfrm>
                <a:off x="1547664" y="3501007"/>
                <a:ext cx="115212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75" name="Rettangolo 74"/>
              <p:cNvSpPr/>
              <p:nvPr/>
            </p:nvSpPr>
            <p:spPr>
              <a:xfrm>
                <a:off x="2699792" y="3501008"/>
                <a:ext cx="1224136" cy="3600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nvGrpSpPr>
              <p:cNvPr id="76" name="Gruppo 28"/>
              <p:cNvGrpSpPr/>
              <p:nvPr/>
            </p:nvGrpSpPr>
            <p:grpSpPr>
              <a:xfrm>
                <a:off x="3491880" y="3501008"/>
                <a:ext cx="288032" cy="288032"/>
                <a:chOff x="3347864" y="3573016"/>
                <a:chExt cx="360040" cy="360040"/>
              </a:xfrm>
            </p:grpSpPr>
            <p:sp>
              <p:nvSpPr>
                <p:cNvPr id="78" name="Ovale 77"/>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79" name="Ovale 78"/>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80" name="Ovale 79"/>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pic>
            <p:nvPicPr>
              <p:cNvPr id="77" name="Picture 2" descr="http://www.imvho.it/wp-content/uploads/publicimage/lord_barcode.jpg">
                <a:hlinkClick r:id="rId2"/>
              </p:cNvPr>
              <p:cNvPicPr>
                <a:picLocks noChangeAspect="1" noChangeArrowheads="1"/>
              </p:cNvPicPr>
              <p:nvPr/>
            </p:nvPicPr>
            <p:blipFill>
              <a:blip r:embed="rId3" cstate="print"/>
              <a:srcRect/>
              <a:stretch>
                <a:fillRect/>
              </a:stretch>
            </p:blipFill>
            <p:spPr bwMode="auto">
              <a:xfrm>
                <a:off x="755576" y="3540274"/>
                <a:ext cx="632622" cy="287662"/>
              </a:xfrm>
              <a:prstGeom prst="rect">
                <a:avLst/>
              </a:prstGeom>
              <a:noFill/>
            </p:spPr>
          </p:pic>
        </p:grpSp>
        <p:grpSp>
          <p:nvGrpSpPr>
            <p:cNvPr id="19" name="Gruppo 18"/>
            <p:cNvGrpSpPr/>
            <p:nvPr/>
          </p:nvGrpSpPr>
          <p:grpSpPr>
            <a:xfrm>
              <a:off x="5940152" y="1988840"/>
              <a:ext cx="2016224" cy="640092"/>
              <a:chOff x="683568" y="2348880"/>
              <a:chExt cx="2016224" cy="640092"/>
            </a:xfrm>
          </p:grpSpPr>
          <p:grpSp>
            <p:nvGrpSpPr>
              <p:cNvPr id="66" name="Gruppo 41"/>
              <p:cNvGrpSpPr/>
              <p:nvPr/>
            </p:nvGrpSpPr>
            <p:grpSpPr>
              <a:xfrm>
                <a:off x="683568" y="2348880"/>
                <a:ext cx="2016224" cy="640092"/>
                <a:chOff x="683568" y="2204864"/>
                <a:chExt cx="3384376" cy="784108"/>
              </a:xfrm>
            </p:grpSpPr>
            <p:sp>
              <p:nvSpPr>
                <p:cNvPr id="71" name="Ritardo 70"/>
                <p:cNvSpPr/>
                <p:nvPr/>
              </p:nvSpPr>
              <p:spPr>
                <a:xfrm rot="16200000">
                  <a:off x="2159731" y="2312877"/>
                  <a:ext cx="540642" cy="612648"/>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72" name="Cilindro 71"/>
                <p:cNvSpPr/>
                <p:nvPr/>
              </p:nvSpPr>
              <p:spPr>
                <a:xfrm>
                  <a:off x="683568" y="2204864"/>
                  <a:ext cx="3384376" cy="784108"/>
                </a:xfrm>
                <a:prstGeom prst="can">
                  <a:avLst>
                    <a:gd name="adj" fmla="val 50000"/>
                  </a:avLst>
                </a:prstGeom>
                <a:solidFill>
                  <a:schemeClr val="bg1">
                    <a:lumMod val="85000"/>
                    <a:alpha val="48000"/>
                  </a:schemeClr>
                </a:solidFill>
                <a:ln>
                  <a:solidFill>
                    <a:schemeClr val="bg1">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grpSp>
            <p:nvGrpSpPr>
              <p:cNvPr id="67" name="Gruppo 20"/>
              <p:cNvGrpSpPr/>
              <p:nvPr/>
            </p:nvGrpSpPr>
            <p:grpSpPr>
              <a:xfrm>
                <a:off x="1547664" y="2564904"/>
                <a:ext cx="288032" cy="288032"/>
                <a:chOff x="3347864" y="3573016"/>
                <a:chExt cx="360040" cy="360040"/>
              </a:xfrm>
            </p:grpSpPr>
            <p:sp>
              <p:nvSpPr>
                <p:cNvPr id="68" name="Ovale 67"/>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69" name="Ovale 68"/>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70" name="Ovale 69"/>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grpSp>
        <p:cxnSp>
          <p:nvCxnSpPr>
            <p:cNvPr id="20" name="Connettore 2 19"/>
            <p:cNvCxnSpPr/>
            <p:nvPr/>
          </p:nvCxnSpPr>
          <p:spPr>
            <a:xfrm>
              <a:off x="6948264" y="2708920"/>
              <a:ext cx="0" cy="432048"/>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2267744" y="5733256"/>
              <a:ext cx="715460" cy="649423"/>
            </a:xfrm>
            <a:prstGeom prst="rect">
              <a:avLst/>
            </a:prstGeom>
            <a:noFill/>
          </p:spPr>
          <p:txBody>
            <a:bodyPr wrap="none" rtlCol="0">
              <a:spAutoFit/>
            </a:bodyPr>
            <a:lstStyle/>
            <a:p>
              <a:r>
                <a:rPr lang="it-IT" sz="2400" b="1" dirty="0">
                  <a:solidFill>
                    <a:srgbClr val="002060"/>
                  </a:solidFill>
                  <a:latin typeface="Times New Roman" pitchFamily="18" charset="0"/>
                  <a:cs typeface="Times New Roman" pitchFamily="18" charset="0"/>
                </a:rPr>
                <a:t>N</a:t>
              </a:r>
              <a:r>
                <a:rPr lang="it-IT" sz="2400" b="1" baseline="-25000" dirty="0">
                  <a:solidFill>
                    <a:srgbClr val="002060"/>
                  </a:solidFill>
                  <a:latin typeface="Times New Roman" pitchFamily="18" charset="0"/>
                  <a:cs typeface="Times New Roman" pitchFamily="18" charset="0"/>
                </a:rPr>
                <a:t>2</a:t>
              </a:r>
              <a:endParaRPr lang="it-IT" sz="2400" b="1" dirty="0">
                <a:solidFill>
                  <a:srgbClr val="002060"/>
                </a:solidFill>
                <a:latin typeface="Times New Roman" pitchFamily="18" charset="0"/>
                <a:cs typeface="Times New Roman" pitchFamily="18" charset="0"/>
              </a:endParaRPr>
            </a:p>
          </p:txBody>
        </p:sp>
        <p:grpSp>
          <p:nvGrpSpPr>
            <p:cNvPr id="22" name="Gruppo 21"/>
            <p:cNvGrpSpPr/>
            <p:nvPr/>
          </p:nvGrpSpPr>
          <p:grpSpPr>
            <a:xfrm>
              <a:off x="4788024" y="3933056"/>
              <a:ext cx="1872208" cy="432048"/>
              <a:chOff x="5076056" y="3212976"/>
              <a:chExt cx="1872208" cy="432048"/>
            </a:xfrm>
          </p:grpSpPr>
          <p:grpSp>
            <p:nvGrpSpPr>
              <p:cNvPr id="56" name="Gruppo 55"/>
              <p:cNvGrpSpPr/>
              <p:nvPr/>
            </p:nvGrpSpPr>
            <p:grpSpPr>
              <a:xfrm>
                <a:off x="5220072" y="3284984"/>
                <a:ext cx="1584176" cy="288032"/>
                <a:chOff x="611560" y="3429000"/>
                <a:chExt cx="3312368" cy="504056"/>
              </a:xfrm>
            </p:grpSpPr>
            <p:sp>
              <p:nvSpPr>
                <p:cNvPr id="58" name="Rettangolo 57"/>
                <p:cNvSpPr/>
                <p:nvPr/>
              </p:nvSpPr>
              <p:spPr>
                <a:xfrm>
                  <a:off x="611560" y="3429000"/>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59" name="Rettangolo 58"/>
                <p:cNvSpPr/>
                <p:nvPr/>
              </p:nvSpPr>
              <p:spPr>
                <a:xfrm>
                  <a:off x="1547664" y="3501008"/>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60" name="Rettangolo 59"/>
                <p:cNvSpPr/>
                <p:nvPr/>
              </p:nvSpPr>
              <p:spPr>
                <a:xfrm>
                  <a:off x="2699792" y="3501008"/>
                  <a:ext cx="1224136" cy="3600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nvGrpSpPr>
                <p:cNvPr id="61" name="Gruppo 28"/>
                <p:cNvGrpSpPr/>
                <p:nvPr/>
              </p:nvGrpSpPr>
              <p:grpSpPr>
                <a:xfrm>
                  <a:off x="3491880" y="3501008"/>
                  <a:ext cx="288032" cy="288032"/>
                  <a:chOff x="3347864" y="3573016"/>
                  <a:chExt cx="360040" cy="360040"/>
                </a:xfrm>
              </p:grpSpPr>
              <p:sp>
                <p:nvSpPr>
                  <p:cNvPr id="63" name="Ovale 62"/>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64" name="Ovale 63"/>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65" name="Ovale 64"/>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pic>
              <p:nvPicPr>
                <p:cNvPr id="62" name="Picture 2" descr="http://www.imvho.it/wp-content/uploads/publicimage/lord_barcode.jpg">
                  <a:hlinkClick r:id="rId2"/>
                </p:cNvPr>
                <p:cNvPicPr>
                  <a:picLocks noChangeAspect="1" noChangeArrowheads="1"/>
                </p:cNvPicPr>
                <p:nvPr/>
              </p:nvPicPr>
              <p:blipFill>
                <a:blip r:embed="rId3" cstate="print"/>
                <a:srcRect/>
                <a:stretch>
                  <a:fillRect/>
                </a:stretch>
              </p:blipFill>
              <p:spPr bwMode="auto">
                <a:xfrm>
                  <a:off x="755576" y="3540274"/>
                  <a:ext cx="632622" cy="287662"/>
                </a:xfrm>
                <a:prstGeom prst="rect">
                  <a:avLst/>
                </a:prstGeom>
                <a:noFill/>
              </p:spPr>
            </p:pic>
          </p:grpSp>
          <p:sp>
            <p:nvSpPr>
              <p:cNvPr id="57" name="Rettangolo 56"/>
              <p:cNvSpPr/>
              <p:nvPr/>
            </p:nvSpPr>
            <p:spPr>
              <a:xfrm>
                <a:off x="5076056" y="3212976"/>
                <a:ext cx="1872208" cy="432048"/>
              </a:xfrm>
              <a:prstGeom prst="rect">
                <a:avLst/>
              </a:prstGeom>
              <a:solidFill>
                <a:schemeClr val="bg1">
                  <a:lumMod val="85000"/>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grpSp>
          <p:nvGrpSpPr>
            <p:cNvPr id="23" name="Gruppo 22"/>
            <p:cNvGrpSpPr/>
            <p:nvPr/>
          </p:nvGrpSpPr>
          <p:grpSpPr>
            <a:xfrm>
              <a:off x="6156176" y="3284984"/>
              <a:ext cx="1584176" cy="288032"/>
              <a:chOff x="611560" y="3429000"/>
              <a:chExt cx="3312368" cy="504056"/>
            </a:xfrm>
          </p:grpSpPr>
          <p:sp>
            <p:nvSpPr>
              <p:cNvPr id="48" name="Rettangolo 47"/>
              <p:cNvSpPr/>
              <p:nvPr/>
            </p:nvSpPr>
            <p:spPr>
              <a:xfrm>
                <a:off x="611560" y="3429000"/>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49" name="Rettangolo 48"/>
              <p:cNvSpPr/>
              <p:nvPr/>
            </p:nvSpPr>
            <p:spPr>
              <a:xfrm>
                <a:off x="1547664" y="3501008"/>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50" name="Rettangolo 49"/>
              <p:cNvSpPr/>
              <p:nvPr/>
            </p:nvSpPr>
            <p:spPr>
              <a:xfrm>
                <a:off x="2699792" y="3501008"/>
                <a:ext cx="1224136" cy="3600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nvGrpSpPr>
              <p:cNvPr id="51" name="Gruppo 28"/>
              <p:cNvGrpSpPr/>
              <p:nvPr/>
            </p:nvGrpSpPr>
            <p:grpSpPr>
              <a:xfrm>
                <a:off x="3491880" y="3501008"/>
                <a:ext cx="288032" cy="288032"/>
                <a:chOff x="3347864" y="3573016"/>
                <a:chExt cx="360040" cy="360040"/>
              </a:xfrm>
            </p:grpSpPr>
            <p:sp>
              <p:nvSpPr>
                <p:cNvPr id="53" name="Ovale 52"/>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54" name="Ovale 53"/>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55" name="Ovale 54"/>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pic>
            <p:nvPicPr>
              <p:cNvPr id="52" name="Picture 2" descr="http://www.imvho.it/wp-content/uploads/publicimage/lord_barcode.jpg">
                <a:hlinkClick r:id="rId2"/>
              </p:cNvPr>
              <p:cNvPicPr>
                <a:picLocks noChangeAspect="1" noChangeArrowheads="1"/>
              </p:cNvPicPr>
              <p:nvPr/>
            </p:nvPicPr>
            <p:blipFill>
              <a:blip r:embed="rId3" cstate="print"/>
              <a:srcRect/>
              <a:stretch>
                <a:fillRect/>
              </a:stretch>
            </p:blipFill>
            <p:spPr bwMode="auto">
              <a:xfrm>
                <a:off x="755576" y="3540274"/>
                <a:ext cx="632622" cy="287662"/>
              </a:xfrm>
              <a:prstGeom prst="rect">
                <a:avLst/>
              </a:prstGeom>
              <a:noFill/>
            </p:spPr>
          </p:pic>
        </p:grpSp>
        <p:grpSp>
          <p:nvGrpSpPr>
            <p:cNvPr id="24" name="Gruppo 23"/>
            <p:cNvGrpSpPr/>
            <p:nvPr/>
          </p:nvGrpSpPr>
          <p:grpSpPr>
            <a:xfrm>
              <a:off x="5868144" y="4941168"/>
              <a:ext cx="2232248" cy="1728192"/>
              <a:chOff x="5436096" y="5085184"/>
              <a:chExt cx="1728192" cy="1296144"/>
            </a:xfrm>
          </p:grpSpPr>
          <p:sp>
            <p:nvSpPr>
              <p:cNvPr id="46" name="Disco magnetico 45"/>
              <p:cNvSpPr/>
              <p:nvPr/>
            </p:nvSpPr>
            <p:spPr>
              <a:xfrm>
                <a:off x="5436096" y="5085184"/>
                <a:ext cx="1728192" cy="129614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47" name="Ovale 46"/>
              <p:cNvSpPr/>
              <p:nvPr/>
            </p:nvSpPr>
            <p:spPr>
              <a:xfrm>
                <a:off x="5580112" y="5157192"/>
                <a:ext cx="144016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sp>
          <p:nvSpPr>
            <p:cNvPr id="25" name="CasellaDiTesto 24"/>
            <p:cNvSpPr txBox="1"/>
            <p:nvPr/>
          </p:nvSpPr>
          <p:spPr>
            <a:xfrm>
              <a:off x="6762835" y="5733256"/>
              <a:ext cx="715460" cy="649423"/>
            </a:xfrm>
            <a:prstGeom prst="rect">
              <a:avLst/>
            </a:prstGeom>
            <a:noFill/>
          </p:spPr>
          <p:txBody>
            <a:bodyPr wrap="none" rtlCol="0">
              <a:spAutoFit/>
            </a:bodyPr>
            <a:lstStyle/>
            <a:p>
              <a:r>
                <a:rPr lang="it-IT" sz="2400" b="1" dirty="0">
                  <a:solidFill>
                    <a:srgbClr val="002060"/>
                  </a:solidFill>
                  <a:latin typeface="Times New Roman" pitchFamily="18" charset="0"/>
                  <a:cs typeface="Times New Roman" pitchFamily="18" charset="0"/>
                </a:rPr>
                <a:t>N</a:t>
              </a:r>
              <a:r>
                <a:rPr lang="it-IT" sz="2400" b="1" baseline="-25000" dirty="0">
                  <a:solidFill>
                    <a:srgbClr val="002060"/>
                  </a:solidFill>
                  <a:latin typeface="Times New Roman" pitchFamily="18" charset="0"/>
                  <a:cs typeface="Times New Roman" pitchFamily="18" charset="0"/>
                </a:rPr>
                <a:t>2</a:t>
              </a:r>
              <a:endParaRPr lang="it-IT" sz="2400" b="1" dirty="0">
                <a:solidFill>
                  <a:srgbClr val="002060"/>
                </a:solidFill>
                <a:latin typeface="Times New Roman" pitchFamily="18" charset="0"/>
                <a:cs typeface="Times New Roman" pitchFamily="18" charset="0"/>
              </a:endParaRPr>
            </a:p>
          </p:txBody>
        </p:sp>
        <p:grpSp>
          <p:nvGrpSpPr>
            <p:cNvPr id="26" name="Gruppo 25"/>
            <p:cNvGrpSpPr/>
            <p:nvPr/>
          </p:nvGrpSpPr>
          <p:grpSpPr>
            <a:xfrm rot="8268332">
              <a:off x="6634759" y="4361795"/>
              <a:ext cx="1872208" cy="432048"/>
              <a:chOff x="5076056" y="3212976"/>
              <a:chExt cx="1872208" cy="432048"/>
            </a:xfrm>
          </p:grpSpPr>
          <p:grpSp>
            <p:nvGrpSpPr>
              <p:cNvPr id="36" name="Gruppo 73"/>
              <p:cNvGrpSpPr/>
              <p:nvPr/>
            </p:nvGrpSpPr>
            <p:grpSpPr>
              <a:xfrm>
                <a:off x="5220072" y="3284984"/>
                <a:ext cx="1584176" cy="288032"/>
                <a:chOff x="611560" y="3429000"/>
                <a:chExt cx="3312368" cy="504056"/>
              </a:xfrm>
            </p:grpSpPr>
            <p:sp>
              <p:nvSpPr>
                <p:cNvPr id="38" name="Rettangolo 37"/>
                <p:cNvSpPr/>
                <p:nvPr/>
              </p:nvSpPr>
              <p:spPr>
                <a:xfrm>
                  <a:off x="611560" y="3429000"/>
                  <a:ext cx="936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39" name="Rettangolo 38"/>
                <p:cNvSpPr/>
                <p:nvPr/>
              </p:nvSpPr>
              <p:spPr>
                <a:xfrm>
                  <a:off x="1547664" y="3501008"/>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40" name="Rettangolo 39"/>
                <p:cNvSpPr/>
                <p:nvPr/>
              </p:nvSpPr>
              <p:spPr>
                <a:xfrm>
                  <a:off x="2699792" y="3501008"/>
                  <a:ext cx="1224136" cy="3600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nvGrpSpPr>
                <p:cNvPr id="41" name="Gruppo 28"/>
                <p:cNvGrpSpPr/>
                <p:nvPr/>
              </p:nvGrpSpPr>
              <p:grpSpPr>
                <a:xfrm>
                  <a:off x="3491880" y="3501008"/>
                  <a:ext cx="288032" cy="288032"/>
                  <a:chOff x="3347864" y="3573016"/>
                  <a:chExt cx="360040" cy="360040"/>
                </a:xfrm>
              </p:grpSpPr>
              <p:sp>
                <p:nvSpPr>
                  <p:cNvPr id="43" name="Ovale 42"/>
                  <p:cNvSpPr/>
                  <p:nvPr/>
                </p:nvSpPr>
                <p:spPr>
                  <a:xfrm>
                    <a:off x="3382154" y="3638478"/>
                    <a:ext cx="291461" cy="261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44" name="Ovale 43"/>
                  <p:cNvSpPr/>
                  <p:nvPr/>
                </p:nvSpPr>
                <p:spPr>
                  <a:xfrm>
                    <a:off x="3502167" y="3605747"/>
                    <a:ext cx="51434" cy="3273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45" name="Ovale 44"/>
                  <p:cNvSpPr/>
                  <p:nvPr/>
                </p:nvSpPr>
                <p:spPr>
                  <a:xfrm>
                    <a:off x="3347864" y="3573016"/>
                    <a:ext cx="360040" cy="360040"/>
                  </a:xfrm>
                  <a:prstGeom prst="ellipse">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pic>
              <p:nvPicPr>
                <p:cNvPr id="42" name="Picture 2" descr="http://www.imvho.it/wp-content/uploads/publicimage/lord_barcode.jpg">
                  <a:hlinkClick r:id="rId2"/>
                </p:cNvPr>
                <p:cNvPicPr>
                  <a:picLocks noChangeAspect="1" noChangeArrowheads="1"/>
                </p:cNvPicPr>
                <p:nvPr/>
              </p:nvPicPr>
              <p:blipFill>
                <a:blip r:embed="rId3" cstate="print"/>
                <a:srcRect/>
                <a:stretch>
                  <a:fillRect/>
                </a:stretch>
              </p:blipFill>
              <p:spPr bwMode="auto">
                <a:xfrm>
                  <a:off x="755576" y="3540274"/>
                  <a:ext cx="632622" cy="287662"/>
                </a:xfrm>
                <a:prstGeom prst="rect">
                  <a:avLst/>
                </a:prstGeom>
                <a:noFill/>
              </p:spPr>
            </p:pic>
          </p:grpSp>
          <p:sp>
            <p:nvSpPr>
              <p:cNvPr id="37" name="Rettangolo 36"/>
              <p:cNvSpPr/>
              <p:nvPr/>
            </p:nvSpPr>
            <p:spPr>
              <a:xfrm>
                <a:off x="5076056" y="3212976"/>
                <a:ext cx="1872208" cy="432048"/>
              </a:xfrm>
              <a:prstGeom prst="rect">
                <a:avLst/>
              </a:prstGeom>
              <a:solidFill>
                <a:schemeClr val="bg1">
                  <a:lumMod val="85000"/>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grpSp>
        <p:cxnSp>
          <p:nvCxnSpPr>
            <p:cNvPr id="27" name="Connettore 2 26"/>
            <p:cNvCxnSpPr/>
            <p:nvPr/>
          </p:nvCxnSpPr>
          <p:spPr>
            <a:xfrm flipH="1">
              <a:off x="5652120" y="3429000"/>
              <a:ext cx="360040" cy="360040"/>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6804248" y="4149080"/>
              <a:ext cx="288032" cy="288032"/>
            </a:xfrm>
            <a:prstGeom prst="straightConnector1">
              <a:avLst/>
            </a:prstGeom>
            <a:ln>
              <a:solidFill>
                <a:srgbClr val="336699"/>
              </a:solidFill>
              <a:tailEnd type="arrow"/>
            </a:ln>
          </p:spPr>
          <p:style>
            <a:lnRef idx="1">
              <a:schemeClr val="accent1"/>
            </a:lnRef>
            <a:fillRef idx="0">
              <a:schemeClr val="accent1"/>
            </a:fillRef>
            <a:effectRef idx="0">
              <a:schemeClr val="accent1"/>
            </a:effectRef>
            <a:fontRef idx="minor">
              <a:schemeClr val="tx1"/>
            </a:fontRef>
          </p:style>
        </p:cxnSp>
        <p:sp>
          <p:nvSpPr>
            <p:cNvPr id="29" name="Saetta 28"/>
            <p:cNvSpPr/>
            <p:nvPr/>
          </p:nvSpPr>
          <p:spPr>
            <a:xfrm rot="20243780">
              <a:off x="376054" y="4866283"/>
              <a:ext cx="1368152" cy="129614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002060"/>
                </a:solidFill>
              </a:endParaRPr>
            </a:p>
          </p:txBody>
        </p:sp>
        <p:sp>
          <p:nvSpPr>
            <p:cNvPr id="30" name="CasellaDiTesto 29"/>
            <p:cNvSpPr txBox="1"/>
            <p:nvPr/>
          </p:nvSpPr>
          <p:spPr>
            <a:xfrm>
              <a:off x="1979712" y="2780927"/>
              <a:ext cx="353457" cy="357183"/>
            </a:xfrm>
            <a:prstGeom prst="rect">
              <a:avLst/>
            </a:prstGeom>
            <a:noFill/>
          </p:spPr>
          <p:txBody>
            <a:bodyPr wrap="none" rtlCol="0">
              <a:spAutoFit/>
            </a:bodyPr>
            <a:lstStyle/>
            <a:p>
              <a:r>
                <a:rPr lang="it-IT" sz="1050" b="1" dirty="0">
                  <a:solidFill>
                    <a:srgbClr val="002060"/>
                  </a:solidFill>
                  <a:latin typeface="Times New Roman" pitchFamily="18" charset="0"/>
                  <a:cs typeface="Times New Roman" pitchFamily="18" charset="0"/>
                </a:rPr>
                <a:t>1</a:t>
              </a:r>
            </a:p>
          </p:txBody>
        </p:sp>
        <p:sp>
          <p:nvSpPr>
            <p:cNvPr id="31" name="CasellaDiTesto 30"/>
            <p:cNvSpPr txBox="1"/>
            <p:nvPr/>
          </p:nvSpPr>
          <p:spPr>
            <a:xfrm>
              <a:off x="6600217" y="2780927"/>
              <a:ext cx="353457" cy="357183"/>
            </a:xfrm>
            <a:prstGeom prst="rect">
              <a:avLst/>
            </a:prstGeom>
            <a:noFill/>
          </p:spPr>
          <p:txBody>
            <a:bodyPr wrap="none" rtlCol="0">
              <a:spAutoFit/>
            </a:bodyPr>
            <a:lstStyle/>
            <a:p>
              <a:r>
                <a:rPr lang="it-IT" sz="1050" b="1" dirty="0">
                  <a:solidFill>
                    <a:srgbClr val="002060"/>
                  </a:solidFill>
                  <a:latin typeface="Times New Roman" pitchFamily="18" charset="0"/>
                  <a:cs typeface="Times New Roman" pitchFamily="18" charset="0"/>
                </a:rPr>
                <a:t>1</a:t>
              </a:r>
            </a:p>
          </p:txBody>
        </p:sp>
        <p:sp>
          <p:nvSpPr>
            <p:cNvPr id="32" name="CasellaDiTesto 31"/>
            <p:cNvSpPr txBox="1"/>
            <p:nvPr/>
          </p:nvSpPr>
          <p:spPr>
            <a:xfrm>
              <a:off x="5580112" y="3284984"/>
              <a:ext cx="353457" cy="357183"/>
            </a:xfrm>
            <a:prstGeom prst="rect">
              <a:avLst/>
            </a:prstGeom>
            <a:noFill/>
          </p:spPr>
          <p:txBody>
            <a:bodyPr wrap="none" rtlCol="0">
              <a:spAutoFit/>
            </a:bodyPr>
            <a:lstStyle/>
            <a:p>
              <a:r>
                <a:rPr lang="it-IT" sz="1050" b="1" dirty="0">
                  <a:solidFill>
                    <a:srgbClr val="002060"/>
                  </a:solidFill>
                  <a:latin typeface="Times New Roman" pitchFamily="18" charset="0"/>
                  <a:cs typeface="Times New Roman" pitchFamily="18" charset="0"/>
                </a:rPr>
                <a:t>2</a:t>
              </a:r>
            </a:p>
          </p:txBody>
        </p:sp>
        <p:sp>
          <p:nvSpPr>
            <p:cNvPr id="33" name="CasellaDiTesto 32"/>
            <p:cNvSpPr txBox="1"/>
            <p:nvPr/>
          </p:nvSpPr>
          <p:spPr>
            <a:xfrm>
              <a:off x="6948264" y="3913312"/>
              <a:ext cx="353457" cy="357183"/>
            </a:xfrm>
            <a:prstGeom prst="rect">
              <a:avLst/>
            </a:prstGeom>
            <a:noFill/>
          </p:spPr>
          <p:txBody>
            <a:bodyPr wrap="none" rtlCol="0">
              <a:spAutoFit/>
            </a:bodyPr>
            <a:lstStyle/>
            <a:p>
              <a:r>
                <a:rPr lang="it-IT" sz="1050" b="1" dirty="0">
                  <a:solidFill>
                    <a:srgbClr val="002060"/>
                  </a:solidFill>
                  <a:latin typeface="Times New Roman" pitchFamily="18" charset="0"/>
                  <a:cs typeface="Times New Roman" pitchFamily="18" charset="0"/>
                </a:rPr>
                <a:t>3</a:t>
              </a:r>
            </a:p>
          </p:txBody>
        </p:sp>
        <p:sp>
          <p:nvSpPr>
            <p:cNvPr id="34" name="CasellaDiTesto 33"/>
            <p:cNvSpPr txBox="1"/>
            <p:nvPr/>
          </p:nvSpPr>
          <p:spPr>
            <a:xfrm>
              <a:off x="1979712" y="4057328"/>
              <a:ext cx="353457" cy="357183"/>
            </a:xfrm>
            <a:prstGeom prst="rect">
              <a:avLst/>
            </a:prstGeom>
            <a:noFill/>
          </p:spPr>
          <p:txBody>
            <a:bodyPr wrap="none" rtlCol="0">
              <a:spAutoFit/>
            </a:bodyPr>
            <a:lstStyle/>
            <a:p>
              <a:r>
                <a:rPr lang="it-IT" sz="1050" b="1" dirty="0">
                  <a:solidFill>
                    <a:srgbClr val="002060"/>
                  </a:solidFill>
                  <a:latin typeface="Times New Roman" pitchFamily="18" charset="0"/>
                  <a:cs typeface="Times New Roman" pitchFamily="18" charset="0"/>
                </a:rPr>
                <a:t>2</a:t>
              </a:r>
            </a:p>
          </p:txBody>
        </p:sp>
      </p:grpSp>
      <p:pic>
        <p:nvPicPr>
          <p:cNvPr id="99" name="Picture 2">
            <a:extLst>
              <a:ext uri="{FF2B5EF4-FFF2-40B4-BE49-F238E27FC236}">
                <a16:creationId xmlns:a16="http://schemas.microsoft.com/office/drawing/2014/main" id="{4D3A6015-D126-4ED5-8F45-93ECEAC38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7125" y="343412"/>
            <a:ext cx="1183881"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18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g8SEA8PEBAVFQ8NDwwPDw8SEBQPEA8OFBAVFBQQFRUXHSYfFxkkGRQUHy8gIycpLCwsFR4xNTAqNSYrLCkBCQoKDgwOFw8PGikdHBwpKSkpKTAsKSksKSksLSkpKSkpKSksKSwpKSksKTUsKSkpKSwsKSkpLCwsKSksKSkpKf/AABEIAIwA8AMBIgACEQEDEQH/xAAbAAACAwEBAQAAAAAAAAAAAAAAAQIDBAUGB//EAD0QAAIBAgIGBQkHAwUAAAAAAAABAgMRBCEFEjFBUZEUYXGBoRMVIjJCUrHB0QZicoKS8PFTouEWI6Oywv/EABgBAQEBAQEAAAAAAAAAAAAAAAABAgME/8QAKBEAAgEDAgYCAgMAAAAAAAAAAAECAxExEkEEExQhMlFxgUKRBWGx/9oADAMBAAIRAxEAPwD6AMQGyDAQAAMAKAAAAGAkMAAAAAEMAQVhgAAwEAAwYgAGAriuASC5FsACYEddLa7Ei2AAAEAAAgCsYgIUYCHcAAACgBiAAYyIXAGAguASAjcLggwuK4rgErhcjcAB6wXI3Ofj9N0qUqcJXbqzUFqq6i3s1uC6wlcHSBvfu47EcvE6aUcla62r1nfqMFTF1Z7Ft95/I66Essxqvg7dbHQjvu+p5cznV9O7o7eEFd/qMsNHSl67b6tkeSN9DRyW7wsXVFYJpbyYqc603eyj1+vL/B2aU5ZZ5DpYdI0QgYlNs0kkOMiQJDMGhMVxsiAQAAIUAAAAAAAGIAAAAuK5QMLkbiuCErhcjcUppZt2XEAlcLmeeMVrrNe83qx/U9vdcwV9MR2JtvhBW7nKSvySGMg6tSqo7Wl3lFbHqO30eub1eUfWfI40sXVk/RtC/C7m/wAzd/EKWjru7zb3vMAvraX1rqKlP/jh4PWfNHOxODqVkozlaCkpKEFqx1lmm7be+52aOANdPDJAHMw2jrLr3t7Wb6OFS3GulSTkoJrWd7K6TdtuRsWDateyvs6zE6sY5ZOxihSLVA1OlCPrP4JFE9K0Y7M391OXK55ZcZD8bslyUKDexFscNxdvE59XTkn6sP1P5FLxlaXtNLhFWM82vPxjYXZ1sRR1Xa9+spMUYydrt87s0U7ntjey1ZNFjEMTNArHcQXIUYhXC4AwFcAB3C5ECAYicYN7hTcI+tLuWf75mXNI1ZkGyh4yPs+l+HNLtlsXMxY7E7Wotr7zul3bPBnPn5We1uy2JZJGlIy0dHEaVS2yS+7H05c3l4Mwz0jOT9CNuEp+lLx2dyRZh9Fvhn2ZnSoaIa3W7cjMqkY+TsDjdGnN3nJyb3ts2UNHfwdbo9KHrzSK56Xw0Ni1med8XTXj3BXRwXBeBtpaPlwt25HPn9op+xBLhfIyzxtee2b7EY51WfjGwsd90acPWml3marpfDx2Xkzjxwkntu+1mingRyas/OX6BzdMVqlavhq1OOo8NOck75yi42cbZZdx1en15q7k1fdHd3llPBJbjTCgjouGpq1+5LGFYdvN59uZdHCGyNAmqZ1WiHpFUTNDDIuhTRZkt4nVj159RzlxdGOZI6KlJ4Q1FErFcK8b55LPNtbews11uZqjxFOtfQ72JOnKGSIDYj0HMpFcbIkKO4DpRTdrq+2zaWXEniKtKlHWqTVl+Vc2YlNRyaUWyKQOLvaxlo/aaEssPSlUl9yLa/VtJYipibOc4qCyvDWTln2Z8zlzb4NaLZLtZJyUrrVtZ5eldbs75daQpYuK9Vd7MHlOfB5XZp8tSWyDl+KVlyX1M6r5LYVTFSe/uWSFHCVJbIu3G2XMl0+S9VRj+GKvzeZTUxE5bW32tsqfpD5L44GKf+5OK25ayk+SeRRV0jhafqrWfMr8jJkHgob5K/avlmees7eU9KCg5YQqn2iqPKFPVXXkZpYrET2zsuCVjbGjTXF/la8XYfSKa3c5JfC55lPhlu5P7Zvkz9GCGAk83d9rNVPRpOWlqa93xf0Kpaa92/dGK+TOy4lfhTf+F5PtmungFwNEcKlty7cjkz0pUfsvvk/hdEPL1XwXdd/vvNc7iJYgl8saKayzt+gvajzv8LieJguP6bf9rHGdOq9s38Bx0c3tu+1/QunipZkl9C9JbXOhW0tFbLd8l8Emc37P/aGpKNfy+coYiapWilrUbLVsla+/MvjotcC+loyKztnyL0tSStKbHNisRCWl272hJ3vtyK3jqr2RS7W5brGtYJF0cOjK/jaWZXf2TqJbHN1q79q1+EfqHRaj2zlzt8DrKmiSij0R4OjHEUYdab3OZS0Yr3efa2zdCiXolY9MYqOEc3JvJGIwA0ZKGZsTP0ZJOzcZK62q62o0yM1WJllPF4KpGjiIyqVGnrOEpucfKyi8na7lJdkYRR6lVKLzp4OrWlunKlKef4qtku5Hl9J02q89TW9dbq2rfL+m4p97Z7CdHESWeMpq/DDtv+6Z45o7xZmo4jSLdlRp047EqlaLt+WGw2QwGLkn5WvGzXqQg1H5HNeiZylnpCW2/o04w+EjZHQkFFvpM5tJvPVz/uZzgjcjNShZ2byvn1LsNqVPjJ9yRihQV76xdR1Wr3a2qzWq8mdl8nO5frwWyPNieJ4JBGnDiSUKfE1ZE7lU8XIyVpVX6rsdNRp8TSqeHSV6m5bv8GJQpvKNKUtjzTwdSW1snDRT3+N2ejUsL77/AH3D8vhPefj9DScFhEepnDhosvjo9HWWLwnF+P0Dp2E4vmzfMRnSznxwS4FscKjX5ywnXzH50wvB839S81DQzMqCJ+TLfO2F93xf1Dzxhvd+P1LzV6JoK1AaRJ6aw/ufH6nO8/RWLotRapRhVU3e0bu2q2t7yfMcz+hoOjYaiXefKPud+osx+faPuP8ASjeozYo1R6hctPU90H+lD/1DD+nLkhqGkpUSdiX+oY/05cyFfTOvFLUtq8d5U7ksRYEIVkyZohQV1EiZFoyU8ppLQ0fK69S8oSmpNSo0aqSvnG7hrLLrOzJaOltowWW6M6T/ALXY3ypFM8DF7jk6dzakc6nofR8nlrR7Kz/9I30tBYZZwqTyV83GSv3MqloqHBcgjotLZ8TCpNGnO5HoyV3rN22pXb5GpYKXG/ZJP5lHQmndNlkYzW81aSJdE+hS4Mj0VklVmv5JLGS4fMd/ROxTLCshLB3WZq6fxXgZK2k7e0u+JiVVxfjc6Qp6t7EfNy4D83rh4Cjpf8L7G0WLSkd8eUk/iZ6iG6f6OnTT2af2RWAXDwRJYFcC2OkKfCS/Lf4FixdP3ku26+JtV6T3MPh6i2KFgUSWCRpjVg9ko80WKJ0VSDw0YdOSymZFg0NYNGqwG+xixmWDQ+ho03C5qxCnoiGsIi65LWBChYZEujItHcAqWGRNUUTQykIKmSSGABQKwAQoWCwwAFYdgAAVg1SQEBFwRF0kWALAolQRCWETNQWFi3OdPRcH7K5IqloiPDk2jrWCxNJdTOK9E8JS53IvR81sm+SO3qhqmXTi8o0qklucJ4Sqt6faiKp1V7K7nY73kxOiuBzfD03sdFxFRbnFWKrLdPulf5kvO1Rbdbvgn8jr+QRB4VGemjtdG+qlv3OY9PP7verfMx6G+0VWdfFeVsqMHSVFaubyeu09+djuTwUWUeaYXvqq/YVUWsSY58XmKLYaVg/5sXRx0Hx+O/qMUtDw4fIreiF1rsY0VViRrXReYnUVeHElGpF7JLmcjzXJbJyXiJ4Sstk+aF6y9MlqD3aO3F/vaWWOAo11ui7W6jpUcVUstZZ7zpCc27SRyqQgleLubREIVLkzqecoAABQAAAGAhgAMiMAYXEMAAACgAAABgIYAAAwAAAACwWAYArBqjAAjqhqkgICOoiWqFhgC1RiGUh//9k="/>
          <p:cNvSpPr>
            <a:spLocks noChangeAspect="1" noChangeArrowheads="1"/>
          </p:cNvSpPr>
          <p:nvPr/>
        </p:nvSpPr>
        <p:spPr bwMode="auto">
          <a:xfrm>
            <a:off x="3559969" y="1411786"/>
            <a:ext cx="171450" cy="171451"/>
          </a:xfrm>
          <a:prstGeom prst="rect">
            <a:avLst/>
          </a:prstGeom>
          <a:noFill/>
        </p:spPr>
        <p:txBody>
          <a:bodyPr vert="horz" wrap="square" lIns="51435" tIns="25718" rIns="51435" bIns="25718" numCol="1" anchor="t" anchorCtr="0" compatLnSpc="1">
            <a:prstTxWarp prst="textNoShape">
              <a:avLst/>
            </a:prstTxWarp>
          </a:bodyPr>
          <a:lstStyle/>
          <a:p>
            <a:endParaRPr lang="it-IT" sz="1013">
              <a:solidFill>
                <a:prstClr val="black"/>
              </a:solidFill>
            </a:endParaRPr>
          </a:p>
        </p:txBody>
      </p:sp>
      <p:sp>
        <p:nvSpPr>
          <p:cNvPr id="1028" name="AutoShape 4" descr="data:image/jpeg;base64,/9j/4AAQSkZJRgABAQAAAQABAAD/2wCEAAkGBg8SEA8PEBAVFQ8NDwwPDw8SEBQPEA8OFBAVFBQQFRUXHSYfFxkkGRQUHy8gIycpLCwsFR4xNTAqNSYrLCkBCQoKDgwOFw8PGikdHBwpKSkpKTAsKSksKSksLSkpKSkpKSksKSwpKSksKTUsKSkpKSwsKSkpLCwsKSksKSkpKf/AABEIAIwA8AMBIgACEQEDEQH/xAAbAAACAwEBAQAAAAAAAAAAAAAAAQIDBAUGB//EAD0QAAIBAgIGBQkHAwUAAAAAAAABAgMRBCEFEjFBUZEUYXGBoRMVIjJCUrHB0QZicoKS8PFTouEWI6Oywv/EABgBAQEBAQEAAAAAAAAAAAAAAAABAgME/8QAKBEAAgEDAgYCAgMAAAAAAAAAAAECAxExEkEEExQhMlFxgUKRBWGx/9oADAMBAAIRAxEAPwD6AMQGyDAQAAMAKAAAAGAkMAAAAAEMAQVhgAAwEAAwYgAGAriuASC5FsACYEddLa7Ei2AAAEAAAgCsYgIUYCHcAAACgBiAAYyIXAGAguASAjcLggwuK4rgErhcjcAB6wXI3Ofj9N0qUqcJXbqzUFqq6i3s1uC6wlcHSBvfu47EcvE6aUcla62r1nfqMFTF1Z7Ft95/I66Essxqvg7dbHQjvu+p5cznV9O7o7eEFd/qMsNHSl67b6tkeSN9DRyW7wsXVFYJpbyYqc603eyj1+vL/B2aU5ZZ5DpYdI0QgYlNs0kkOMiQJDMGhMVxsiAQAAIUAAAAAAAGIAAAAuK5QMLkbiuCErhcjcUppZt2XEAlcLmeeMVrrNe83qx/U9vdcwV9MR2JtvhBW7nKSvySGMg6tSqo7Wl3lFbHqO30eub1eUfWfI40sXVk/RtC/C7m/wAzd/EKWjru7zb3vMAvraX1rqKlP/jh4PWfNHOxODqVkozlaCkpKEFqx1lmm7be+52aOANdPDJAHMw2jrLr3t7Wb6OFS3GulSTkoJrWd7K6TdtuRsWDateyvs6zE6sY5ZOxihSLVA1OlCPrP4JFE9K0Y7M391OXK55ZcZD8bslyUKDexFscNxdvE59XTkn6sP1P5FLxlaXtNLhFWM82vPxjYXZ1sRR1Xa9+spMUYydrt87s0U7ntjey1ZNFjEMTNArHcQXIUYhXC4AwFcAB3C5ECAYicYN7hTcI+tLuWf75mXNI1ZkGyh4yPs+l+HNLtlsXMxY7E7Wotr7zul3bPBnPn5We1uy2JZJGlIy0dHEaVS2yS+7H05c3l4Mwz0jOT9CNuEp+lLx2dyRZh9Fvhn2ZnSoaIa3W7cjMqkY+TsDjdGnN3nJyb3ts2UNHfwdbo9KHrzSK56Xw0Ni1med8XTXj3BXRwXBeBtpaPlwt25HPn9op+xBLhfIyzxtee2b7EY51WfjGwsd90acPWml3marpfDx2Xkzjxwkntu+1mingRyas/OX6BzdMVqlavhq1OOo8NOck75yi42cbZZdx1en15q7k1fdHd3llPBJbjTCgjouGpq1+5LGFYdvN59uZdHCGyNAmqZ1WiHpFUTNDDIuhTRZkt4nVj159RzlxdGOZI6KlJ4Q1FErFcK8b55LPNtbews11uZqjxFOtfQ72JOnKGSIDYj0HMpFcbIkKO4DpRTdrq+2zaWXEniKtKlHWqTVl+Vc2YlNRyaUWyKQOLvaxlo/aaEssPSlUl9yLa/VtJYipibOc4qCyvDWTln2Z8zlzb4NaLZLtZJyUrrVtZ5eldbs75daQpYuK9Vd7MHlOfB5XZp8tSWyDl+KVlyX1M6r5LYVTFSe/uWSFHCVJbIu3G2XMl0+S9VRj+GKvzeZTUxE5bW32tsqfpD5L44GKf+5OK25ayk+SeRRV0jhafqrWfMr8jJkHgob5K/avlmees7eU9KCg5YQqn2iqPKFPVXXkZpYrET2zsuCVjbGjTXF/la8XYfSKa3c5JfC55lPhlu5P7Zvkz9GCGAk83d9rNVPRpOWlqa93xf0Kpaa92/dGK+TOy4lfhTf+F5PtmungFwNEcKlty7cjkz0pUfsvvk/hdEPL1XwXdd/vvNc7iJYgl8saKayzt+gvajzv8LieJguP6bf9rHGdOq9s38Bx0c3tu+1/QunipZkl9C9JbXOhW0tFbLd8l8Emc37P/aGpKNfy+coYiapWilrUbLVsla+/MvjotcC+loyKztnyL0tSStKbHNisRCWl272hJ3vtyK3jqr2RS7W5brGtYJF0cOjK/jaWZXf2TqJbHN1q79q1+EfqHRaj2zlzt8DrKmiSij0R4OjHEUYdab3OZS0Yr3efa2zdCiXolY9MYqOEc3JvJGIwA0ZKGZsTP0ZJOzcZK62q62o0yM1WJllPF4KpGjiIyqVGnrOEpucfKyi8na7lJdkYRR6lVKLzp4OrWlunKlKef4qtku5Hl9J02q89TW9dbq2rfL+m4p97Z7CdHESWeMpq/DDtv+6Z45o7xZmo4jSLdlRp047EqlaLt+WGw2QwGLkn5WvGzXqQg1H5HNeiZylnpCW2/o04w+EjZHQkFFvpM5tJvPVz/uZzgjcjNShZ2byvn1LsNqVPjJ9yRihQV76xdR1Wr3a2qzWq8mdl8nO5frwWyPNieJ4JBGnDiSUKfE1ZE7lU8XIyVpVX6rsdNRp8TSqeHSV6m5bv8GJQpvKNKUtjzTwdSW1snDRT3+N2ejUsL77/AH3D8vhPefj9DScFhEepnDhosvjo9HWWLwnF+P0Dp2E4vmzfMRnSznxwS4FscKjX5ywnXzH50wvB839S81DQzMqCJ+TLfO2F93xf1Dzxhvd+P1LzV6JoK1AaRJ6aw/ufH6nO8/RWLotRapRhVU3e0bu2q2t7yfMcz+hoOjYaiXefKPud+osx+faPuP8ASjeozYo1R6hctPU90H+lD/1DD+nLkhqGkpUSdiX+oY/05cyFfTOvFLUtq8d5U7ksRYEIVkyZohQV1EiZFoyU8ppLQ0fK69S8oSmpNSo0aqSvnG7hrLLrOzJaOltowWW6M6T/ALXY3ypFM8DF7jk6dzakc6nofR8nlrR7Kz/9I30tBYZZwqTyV83GSv3MqloqHBcgjotLZ8TCpNGnO5HoyV3rN22pXb5GpYKXG/ZJP5lHQmndNlkYzW81aSJdE+hS4Mj0VklVmv5JLGS4fMd/ROxTLCshLB3WZq6fxXgZK2k7e0u+JiVVxfjc6Qp6t7EfNy4D83rh4Cjpf8L7G0WLSkd8eUk/iZ6iG6f6OnTT2af2RWAXDwRJYFcC2OkKfCS/Lf4FixdP3ku26+JtV6T3MPh6i2KFgUSWCRpjVg9ko80WKJ0VSDw0YdOSymZFg0NYNGqwG+xixmWDQ+ho03C5qxCnoiGsIi65LWBChYZEujItHcAqWGRNUUTQykIKmSSGABQKwAQoWCwwAFYdgAAVg1SQEBFwRF0kWALAolQRCWETNQWFi3OdPRcH7K5IqloiPDk2jrWCxNJdTOK9E8JS53IvR81sm+SO3qhqmXTi8o0qklucJ4Sqt6faiKp1V7K7nY73kxOiuBzfD03sdFxFRbnFWKrLdPulf5kvO1Rbdbvgn8jr+QRB4VGemjtdG+qlv3OY9PP7verfMx6G+0VWdfFeVsqMHSVFaubyeu09+djuTwUWUeaYXvqq/YVUWsSY58XmKLYaVg/5sXRx0Hx+O/qMUtDw4fIreiF1rsY0VViRrXReYnUVeHElGpF7JLmcjzXJbJyXiJ4Sstk+aF6y9MlqD3aO3F/vaWWOAo11ui7W6jpUcVUstZZ7zpCc27SRyqQgleLubREIVLkzqecoAABQAAAGAhgAMiMAYXEMAAACgAAABgIYAAAwAAAACwWAYArBqjAAjqhqkgICOoiWqFhgC1RiGUh//9k="/>
          <p:cNvSpPr>
            <a:spLocks noChangeAspect="1" noChangeArrowheads="1"/>
          </p:cNvSpPr>
          <p:nvPr/>
        </p:nvSpPr>
        <p:spPr bwMode="auto">
          <a:xfrm>
            <a:off x="3559969" y="1411786"/>
            <a:ext cx="171450" cy="171451"/>
          </a:xfrm>
          <a:prstGeom prst="rect">
            <a:avLst/>
          </a:prstGeom>
          <a:noFill/>
        </p:spPr>
        <p:txBody>
          <a:bodyPr vert="horz" wrap="square" lIns="51435" tIns="25718" rIns="51435" bIns="25718" numCol="1" anchor="t" anchorCtr="0" compatLnSpc="1">
            <a:prstTxWarp prst="textNoShape">
              <a:avLst/>
            </a:prstTxWarp>
          </a:bodyPr>
          <a:lstStyle/>
          <a:p>
            <a:endParaRPr lang="it-IT" sz="1013">
              <a:solidFill>
                <a:prstClr val="black"/>
              </a:solidFill>
            </a:endParaRPr>
          </a:p>
        </p:txBody>
      </p:sp>
      <p:sp>
        <p:nvSpPr>
          <p:cNvPr id="1030" name="AutoShape 6" descr="data:image/jpeg;base64,/9j/4AAQSkZJRgABAQAAAQABAAD/2wCEAAkGBg8SEA8PEBAVFQ8NDwwPDw8SEBQPEA8OFBAVFBQQFRUXHSYfFxkkGRQUHy8gIycpLCwsFR4xNTAqNSYrLCkBCQoKDgwOFw8PGikdHBwpKSkpKTAsKSksKSksLSkpKSkpKSksKSwpKSksKTUsKSkpKSwsKSkpLCwsKSksKSkpKf/AABEIAIwA8AMBIgACEQEDEQH/xAAbAAACAwEBAQAAAAAAAAAAAAAAAQIDBAUGB//EAD0QAAIBAgIGBQkHAwUAAAAAAAABAgMRBCEFEjFBUZEUYXGBoRMVIjJCUrHB0QZicoKS8PFTouEWI6Oywv/EABgBAQEBAQEAAAAAAAAAAAAAAAABAgME/8QAKBEAAgEDAgYCAgMAAAAAAAAAAAECAxExEkEEExQhMlFxgUKRBWGx/9oADAMBAAIRAxEAPwD6AMQGyDAQAAMAKAAAAGAkMAAAAAEMAQVhgAAwEAAwYgAGAriuASC5FsACYEddLa7Ei2AAAEAAAgCsYgIUYCHcAAACgBiAAYyIXAGAguASAjcLggwuK4rgErhcjcAB6wXI3Ofj9N0qUqcJXbqzUFqq6i3s1uC6wlcHSBvfu47EcvE6aUcla62r1nfqMFTF1Z7Ft95/I66Essxqvg7dbHQjvu+p5cznV9O7o7eEFd/qMsNHSl67b6tkeSN9DRyW7wsXVFYJpbyYqc603eyj1+vL/B2aU5ZZ5DpYdI0QgYlNs0kkOMiQJDMGhMVxsiAQAAIUAAAAAAAGIAAAAuK5QMLkbiuCErhcjcUppZt2XEAlcLmeeMVrrNe83qx/U9vdcwV9MR2JtvhBW7nKSvySGMg6tSqo7Wl3lFbHqO30eub1eUfWfI40sXVk/RtC/C7m/wAzd/EKWjru7zb3vMAvraX1rqKlP/jh4PWfNHOxODqVkozlaCkpKEFqx1lmm7be+52aOANdPDJAHMw2jrLr3t7Wb6OFS3GulSTkoJrWd7K6TdtuRsWDateyvs6zE6sY5ZOxihSLVA1OlCPrP4JFE9K0Y7M391OXK55ZcZD8bslyUKDexFscNxdvE59XTkn6sP1P5FLxlaXtNLhFWM82vPxjYXZ1sRR1Xa9+spMUYydrt87s0U7ntjey1ZNFjEMTNArHcQXIUYhXC4AwFcAB3C5ECAYicYN7hTcI+tLuWf75mXNI1ZkGyh4yPs+l+HNLtlsXMxY7E7Wotr7zul3bPBnPn5We1uy2JZJGlIy0dHEaVS2yS+7H05c3l4Mwz0jOT9CNuEp+lLx2dyRZh9Fvhn2ZnSoaIa3W7cjMqkY+TsDjdGnN3nJyb3ts2UNHfwdbo9KHrzSK56Xw0Ni1med8XTXj3BXRwXBeBtpaPlwt25HPn9op+xBLhfIyzxtee2b7EY51WfjGwsd90acPWml3marpfDx2Xkzjxwkntu+1mingRyas/OX6BzdMVqlavhq1OOo8NOck75yi42cbZZdx1en15q7k1fdHd3llPBJbjTCgjouGpq1+5LGFYdvN59uZdHCGyNAmqZ1WiHpFUTNDDIuhTRZkt4nVj159RzlxdGOZI6KlJ4Q1FErFcK8b55LPNtbews11uZqjxFOtfQ72JOnKGSIDYj0HMpFcbIkKO4DpRTdrq+2zaWXEniKtKlHWqTVl+Vc2YlNRyaUWyKQOLvaxlo/aaEssPSlUl9yLa/VtJYipibOc4qCyvDWTln2Z8zlzb4NaLZLtZJyUrrVtZ5eldbs75daQpYuK9Vd7MHlOfB5XZp8tSWyDl+KVlyX1M6r5LYVTFSe/uWSFHCVJbIu3G2XMl0+S9VRj+GKvzeZTUxE5bW32tsqfpD5L44GKf+5OK25ayk+SeRRV0jhafqrWfMr8jJkHgob5K/avlmees7eU9KCg5YQqn2iqPKFPVXXkZpYrET2zsuCVjbGjTXF/la8XYfSKa3c5JfC55lPhlu5P7Zvkz9GCGAk83d9rNVPRpOWlqa93xf0Kpaa92/dGK+TOy4lfhTf+F5PtmungFwNEcKlty7cjkz0pUfsvvk/hdEPL1XwXdd/vvNc7iJYgl8saKayzt+gvajzv8LieJguP6bf9rHGdOq9s38Bx0c3tu+1/QunipZkl9C9JbXOhW0tFbLd8l8Emc37P/aGpKNfy+coYiapWilrUbLVsla+/MvjotcC+loyKztnyL0tSStKbHNisRCWl272hJ3vtyK3jqr2RS7W5brGtYJF0cOjK/jaWZXf2TqJbHN1q79q1+EfqHRaj2zlzt8DrKmiSij0R4OjHEUYdab3OZS0Yr3efa2zdCiXolY9MYqOEc3JvJGIwA0ZKGZsTP0ZJOzcZK62q62o0yM1WJllPF4KpGjiIyqVGnrOEpucfKyi8na7lJdkYRR6lVKLzp4OrWlunKlKef4qtku5Hl9J02q89TW9dbq2rfL+m4p97Z7CdHESWeMpq/DDtv+6Z45o7xZmo4jSLdlRp047EqlaLt+WGw2QwGLkn5WvGzXqQg1H5HNeiZylnpCW2/o04w+EjZHQkFFvpM5tJvPVz/uZzgjcjNShZ2byvn1LsNqVPjJ9yRihQV76xdR1Wr3a2qzWq8mdl8nO5frwWyPNieJ4JBGnDiSUKfE1ZE7lU8XIyVpVX6rsdNRp8TSqeHSV6m5bv8GJQpvKNKUtjzTwdSW1snDRT3+N2ejUsL77/AH3D8vhPefj9DScFhEepnDhosvjo9HWWLwnF+P0Dp2E4vmzfMRnSznxwS4FscKjX5ywnXzH50wvB839S81DQzMqCJ+TLfO2F93xf1Dzxhvd+P1LzV6JoK1AaRJ6aw/ufH6nO8/RWLotRapRhVU3e0bu2q2t7yfMcz+hoOjYaiXefKPud+osx+faPuP8ASjeozYo1R6hctPU90H+lD/1DD+nLkhqGkpUSdiX+oY/05cyFfTOvFLUtq8d5U7ksRYEIVkyZohQV1EiZFoyU8ppLQ0fK69S8oSmpNSo0aqSvnG7hrLLrOzJaOltowWW6M6T/ALXY3ypFM8DF7jk6dzakc6nofR8nlrR7Kz/9I30tBYZZwqTyV83GSv3MqloqHBcgjotLZ8TCpNGnO5HoyV3rN22pXb5GpYKXG/ZJP5lHQmndNlkYzW81aSJdE+hS4Mj0VklVmv5JLGS4fMd/ROxTLCshLB3WZq6fxXgZK2k7e0u+JiVVxfjc6Qp6t7EfNy4D83rh4Cjpf8L7G0WLSkd8eUk/iZ6iG6f6OnTT2af2RWAXDwRJYFcC2OkKfCS/Lf4FixdP3ku26+JtV6T3MPh6i2KFgUSWCRpjVg9ko80WKJ0VSDw0YdOSymZFg0NYNGqwG+xixmWDQ+ho03C5qxCnoiGsIi65LWBChYZEujItHcAqWGRNUUTQykIKmSSGABQKwAQoWCwwAFYdgAAVg1SQEBFwRF0kWALAolQRCWETNQWFi3OdPRcH7K5IqloiPDk2jrWCxNJdTOK9E8JS53IvR81sm+SO3qhqmXTi8o0qklucJ4Sqt6faiKp1V7K7nY73kxOiuBzfD03sdFxFRbnFWKrLdPulf5kvO1Rbdbvgn8jr+QRB4VGemjtdG+qlv3OY9PP7verfMx6G+0VWdfFeVsqMHSVFaubyeu09+djuTwUWUeaYXvqq/YVUWsSY58XmKLYaVg/5sXRx0Hx+O/qMUtDw4fIreiF1rsY0VViRrXReYnUVeHElGpF7JLmcjzXJbJyXiJ4Sstk+aF6y9MlqD3aO3F/vaWWOAo11ui7W6jpUcVUstZZ7zpCc27SRyqQgleLubREIVLkzqecoAABQAAAGAhgAMiMAYXEMAAACgAAABgIYAAAwAAAACwWAYArBqjAAjqhqkgICOoiWqFhgC1RiGUh//9k="/>
          <p:cNvSpPr>
            <a:spLocks noChangeAspect="1" noChangeArrowheads="1"/>
          </p:cNvSpPr>
          <p:nvPr/>
        </p:nvSpPr>
        <p:spPr bwMode="auto">
          <a:xfrm>
            <a:off x="3559969" y="1411786"/>
            <a:ext cx="171450" cy="171451"/>
          </a:xfrm>
          <a:prstGeom prst="rect">
            <a:avLst/>
          </a:prstGeom>
          <a:noFill/>
        </p:spPr>
        <p:txBody>
          <a:bodyPr vert="horz" wrap="square" lIns="51435" tIns="25718" rIns="51435" bIns="25718" numCol="1" anchor="t" anchorCtr="0" compatLnSpc="1">
            <a:prstTxWarp prst="textNoShape">
              <a:avLst/>
            </a:prstTxWarp>
          </a:bodyPr>
          <a:lstStyle/>
          <a:p>
            <a:endParaRPr lang="it-IT" sz="1013">
              <a:solidFill>
                <a:prstClr val="black"/>
              </a:solidFill>
            </a:endParaRPr>
          </a:p>
        </p:txBody>
      </p:sp>
      <p:sp>
        <p:nvSpPr>
          <p:cNvPr id="1032" name="AutoShape 8" descr="data:image/jpeg;base64,/9j/4AAQSkZJRgABAQAAAQABAAD/2wCEAAkGBg8SEA8PEBAVFQ8NDwwPDw8SEBQPEA8OFBAVFBQQFRUXHSYfFxkkGRQUHy8gIycpLCwsFR4xNTAqNSYrLCkBCQoKDgwOFw8PGikdHBwpKSkpKTAsKSksKSksLSkpKSkpKSksKSwpKSksKTUsKSkpKSwsKSkpLCwsKSksKSkpKf/AABEIAIwA8AMBIgACEQEDEQH/xAAbAAACAwEBAQAAAAAAAAAAAAAAAQIDBAUGB//EAD0QAAIBAgIGBQkHAwUAAAAAAAABAgMRBCEFEjFBUZEUYXGBoRMVIjJCUrHB0QZicoKS8PFTouEWI6Oywv/EABgBAQEBAQEAAAAAAAAAAAAAAAABAgME/8QAKBEAAgEDAgYCAgMAAAAAAAAAAAECAxExEkEEExQhMlFxgUKRBWGx/9oADAMBAAIRAxEAPwD6AMQGyDAQAAMAKAAAAGAkMAAAAAEMAQVhgAAwEAAwYgAGAriuASC5FsACYEddLa7Ei2AAAEAAAgCsYgIUYCHcAAACgBiAAYyIXAGAguASAjcLggwuK4rgErhcjcAB6wXI3Ofj9N0qUqcJXbqzUFqq6i3s1uC6wlcHSBvfu47EcvE6aUcla62r1nfqMFTF1Z7Ft95/I66Essxqvg7dbHQjvu+p5cznV9O7o7eEFd/qMsNHSl67b6tkeSN9DRyW7wsXVFYJpbyYqc603eyj1+vL/B2aU5ZZ5DpYdI0QgYlNs0kkOMiQJDMGhMVxsiAQAAIUAAAAAAAGIAAAAuK5QMLkbiuCErhcjcUppZt2XEAlcLmeeMVrrNe83qx/U9vdcwV9MR2JtvhBW7nKSvySGMg6tSqo7Wl3lFbHqO30eub1eUfWfI40sXVk/RtC/C7m/wAzd/EKWjru7zb3vMAvraX1rqKlP/jh4PWfNHOxODqVkozlaCkpKEFqx1lmm7be+52aOANdPDJAHMw2jrLr3t7Wb6OFS3GulSTkoJrWd7K6TdtuRsWDateyvs6zE6sY5ZOxihSLVA1OlCPrP4JFE9K0Y7M391OXK55ZcZD8bslyUKDexFscNxdvE59XTkn6sP1P5FLxlaXtNLhFWM82vPxjYXZ1sRR1Xa9+spMUYydrt87s0U7ntjey1ZNFjEMTNArHcQXIUYhXC4AwFcAB3C5ECAYicYN7hTcI+tLuWf75mXNI1ZkGyh4yPs+l+HNLtlsXMxY7E7Wotr7zul3bPBnPn5We1uy2JZJGlIy0dHEaVS2yS+7H05c3l4Mwz0jOT9CNuEp+lLx2dyRZh9Fvhn2ZnSoaIa3W7cjMqkY+TsDjdGnN3nJyb3ts2UNHfwdbo9KHrzSK56Xw0Ni1med8XTXj3BXRwXBeBtpaPlwt25HPn9op+xBLhfIyzxtee2b7EY51WfjGwsd90acPWml3marpfDx2Xkzjxwkntu+1mingRyas/OX6BzdMVqlavhq1OOo8NOck75yi42cbZZdx1en15q7k1fdHd3llPBJbjTCgjouGpq1+5LGFYdvN59uZdHCGyNAmqZ1WiHpFUTNDDIuhTRZkt4nVj159RzlxdGOZI6KlJ4Q1FErFcK8b55LPNtbews11uZqjxFOtfQ72JOnKGSIDYj0HMpFcbIkKO4DpRTdrq+2zaWXEniKtKlHWqTVl+Vc2YlNRyaUWyKQOLvaxlo/aaEssPSlUl9yLa/VtJYipibOc4qCyvDWTln2Z8zlzb4NaLZLtZJyUrrVtZ5eldbs75daQpYuK9Vd7MHlOfB5XZp8tSWyDl+KVlyX1M6r5LYVTFSe/uWSFHCVJbIu3G2XMl0+S9VRj+GKvzeZTUxE5bW32tsqfpD5L44GKf+5OK25ayk+SeRRV0jhafqrWfMr8jJkHgob5K/avlmees7eU9KCg5YQqn2iqPKFPVXXkZpYrET2zsuCVjbGjTXF/la8XYfSKa3c5JfC55lPhlu5P7Zvkz9GCGAk83d9rNVPRpOWlqa93xf0Kpaa92/dGK+TOy4lfhTf+F5PtmungFwNEcKlty7cjkz0pUfsvvk/hdEPL1XwXdd/vvNc7iJYgl8saKayzt+gvajzv8LieJguP6bf9rHGdOq9s38Bx0c3tu+1/QunipZkl9C9JbXOhW0tFbLd8l8Emc37P/aGpKNfy+coYiapWilrUbLVsla+/MvjotcC+loyKztnyL0tSStKbHNisRCWl272hJ3vtyK3jqr2RS7W5brGtYJF0cOjK/jaWZXf2TqJbHN1q79q1+EfqHRaj2zlzt8DrKmiSij0R4OjHEUYdab3OZS0Yr3efa2zdCiXolY9MYqOEc3JvJGIwA0ZKGZsTP0ZJOzcZK62q62o0yM1WJllPF4KpGjiIyqVGnrOEpucfKyi8na7lJdkYRR6lVKLzp4OrWlunKlKef4qtku5Hl9J02q89TW9dbq2rfL+m4p97Z7CdHESWeMpq/DDtv+6Z45o7xZmo4jSLdlRp047EqlaLt+WGw2QwGLkn5WvGzXqQg1H5HNeiZylnpCW2/o04w+EjZHQkFFvpM5tJvPVz/uZzgjcjNShZ2byvn1LsNqVPjJ9yRihQV76xdR1Wr3a2qzWq8mdl8nO5frwWyPNieJ4JBGnDiSUKfE1ZE7lU8XIyVpVX6rsdNRp8TSqeHSV6m5bv8GJQpvKNKUtjzTwdSW1snDRT3+N2ejUsL77/AH3D8vhPefj9DScFhEepnDhosvjo9HWWLwnF+P0Dp2E4vmzfMRnSznxwS4FscKjX5ywnXzH50wvB839S81DQzMqCJ+TLfO2F93xf1Dzxhvd+P1LzV6JoK1AaRJ6aw/ufH6nO8/RWLotRapRhVU3e0bu2q2t7yfMcz+hoOjYaiXefKPud+osx+faPuP8ASjeozYo1R6hctPU90H+lD/1DD+nLkhqGkpUSdiX+oY/05cyFfTOvFLUtq8d5U7ksRYEIVkyZohQV1EiZFoyU8ppLQ0fK69S8oSmpNSo0aqSvnG7hrLLrOzJaOltowWW6M6T/ALXY3ypFM8DF7jk6dzakc6nofR8nlrR7Kz/9I30tBYZZwqTyV83GSv3MqloqHBcgjotLZ8TCpNGnO5HoyV3rN22pXb5GpYKXG/ZJP5lHQmndNlkYzW81aSJdE+hS4Mj0VklVmv5JLGS4fMd/ROxTLCshLB3WZq6fxXgZK2k7e0u+JiVVxfjc6Qp6t7EfNy4D83rh4Cjpf8L7G0WLSkd8eUk/iZ6iG6f6OnTT2af2RWAXDwRJYFcC2OkKfCS/Lf4FixdP3ku26+JtV6T3MPh6i2KFgUSWCRpjVg9ko80WKJ0VSDw0YdOSymZFg0NYNGqwG+xixmWDQ+ho03C5qxCnoiGsIi65LWBChYZEujItHcAqWGRNUUTQykIKmSSGABQKwAQoWCwwAFYdgAAVg1SQEBFwRF0kWALAolQRCWETNQWFi3OdPRcH7K5IqloiPDk2jrWCxNJdTOK9E8JS53IvR81sm+SO3qhqmXTi8o0qklucJ4Sqt6faiKp1V7K7nY73kxOiuBzfD03sdFxFRbnFWKrLdPulf5kvO1Rbdbvgn8jr+QRB4VGemjtdG+qlv3OY9PP7verfMx6G+0VWdfFeVsqMHSVFaubyeu09+djuTwUWUeaYXvqq/YVUWsSY58XmKLYaVg/5sXRx0Hx+O/qMUtDw4fIreiF1rsY0VViRrXReYnUVeHElGpF7JLmcjzXJbJyXiJ4Sstk+aF6y9MlqD3aO3F/vaWWOAo11ui7W6jpUcVUstZZ7zpCc27SRyqQgleLubREIVLkzqecoAABQAAAGAhgAMiMAYXEMAAACgAAABgIYAAAwAAAACwWAYArBqjAAjqhqkgICOoiWqFhgC1RiGUh//9k="/>
          <p:cNvSpPr>
            <a:spLocks noChangeAspect="1" noChangeArrowheads="1"/>
          </p:cNvSpPr>
          <p:nvPr/>
        </p:nvSpPr>
        <p:spPr bwMode="auto">
          <a:xfrm>
            <a:off x="3559969" y="1411786"/>
            <a:ext cx="171450" cy="171451"/>
          </a:xfrm>
          <a:prstGeom prst="rect">
            <a:avLst/>
          </a:prstGeom>
          <a:noFill/>
        </p:spPr>
        <p:txBody>
          <a:bodyPr vert="horz" wrap="square" lIns="51435" tIns="25718" rIns="51435" bIns="25718" numCol="1" anchor="t" anchorCtr="0" compatLnSpc="1">
            <a:prstTxWarp prst="textNoShape">
              <a:avLst/>
            </a:prstTxWarp>
          </a:bodyPr>
          <a:lstStyle/>
          <a:p>
            <a:endParaRPr lang="it-IT" sz="1013">
              <a:solidFill>
                <a:prstClr val="black"/>
              </a:solidFill>
            </a:endParaRPr>
          </a:p>
        </p:txBody>
      </p:sp>
      <p:sp>
        <p:nvSpPr>
          <p:cNvPr id="59" name="CasellaDiTesto 58"/>
          <p:cNvSpPr txBox="1"/>
          <p:nvPr/>
        </p:nvSpPr>
        <p:spPr>
          <a:xfrm>
            <a:off x="3728143" y="836716"/>
            <a:ext cx="5737661" cy="400110"/>
          </a:xfrm>
          <a:prstGeom prst="rect">
            <a:avLst/>
          </a:prstGeom>
          <a:noFill/>
        </p:spPr>
        <p:txBody>
          <a:bodyPr wrap="none" rtlCol="0">
            <a:spAutoFit/>
          </a:bodyPr>
          <a:lstStyle/>
          <a:p>
            <a:r>
              <a:rPr lang="it-IT" sz="2000" dirty="0">
                <a:solidFill>
                  <a:srgbClr val="002060"/>
                </a:solidFill>
                <a:latin typeface="Times New Roman" pitchFamily="18" charset="0"/>
                <a:cs typeface="Times New Roman" pitchFamily="18" charset="0"/>
              </a:rPr>
              <a:t>OPEN SYSTEM          VS         CLOSED SYSTEM</a:t>
            </a:r>
          </a:p>
        </p:txBody>
      </p:sp>
      <p:graphicFrame>
        <p:nvGraphicFramePr>
          <p:cNvPr id="10" name="Grafico 9"/>
          <p:cNvGraphicFramePr/>
          <p:nvPr/>
        </p:nvGraphicFramePr>
        <p:xfrm>
          <a:off x="3728142" y="1803034"/>
          <a:ext cx="4561256" cy="3604896"/>
        </p:xfrm>
        <a:graphic>
          <a:graphicData uri="http://schemas.openxmlformats.org/drawingml/2006/chart">
            <c:chart xmlns:c="http://schemas.openxmlformats.org/drawingml/2006/chart" xmlns:r="http://schemas.openxmlformats.org/officeDocument/2006/relationships" r:id="rId2"/>
          </a:graphicData>
        </a:graphic>
      </p:graphicFrame>
      <p:sp>
        <p:nvSpPr>
          <p:cNvPr id="11" name="CasellaDiTesto 10"/>
          <p:cNvSpPr txBox="1"/>
          <p:nvPr/>
        </p:nvSpPr>
        <p:spPr>
          <a:xfrm>
            <a:off x="3984554" y="5472026"/>
            <a:ext cx="3815468" cy="352212"/>
          </a:xfrm>
          <a:prstGeom prst="rect">
            <a:avLst/>
          </a:prstGeom>
          <a:noFill/>
        </p:spPr>
        <p:txBody>
          <a:bodyPr wrap="none" rtlCol="0">
            <a:spAutoFit/>
          </a:bodyPr>
          <a:lstStyle/>
          <a:p>
            <a:r>
              <a:rPr lang="it-IT" sz="563" b="1" dirty="0" err="1">
                <a:solidFill>
                  <a:srgbClr val="000066"/>
                </a:solidFill>
                <a:latin typeface="Times New Roman" pitchFamily="18" charset="0"/>
                <a:cs typeface="Times New Roman" pitchFamily="18" charset="0"/>
              </a:rPr>
              <a:t>Kuwayama</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et</a:t>
            </a:r>
            <a:r>
              <a:rPr lang="it-IT" sz="563" b="1" dirty="0">
                <a:solidFill>
                  <a:srgbClr val="000066"/>
                </a:solidFill>
                <a:latin typeface="Times New Roman" pitchFamily="18" charset="0"/>
                <a:cs typeface="Times New Roman" pitchFamily="18" charset="0"/>
              </a:rPr>
              <a:t> al..”</a:t>
            </a:r>
            <a:r>
              <a:rPr lang="it-IT" sz="563" b="1" dirty="0" err="1">
                <a:solidFill>
                  <a:srgbClr val="000066"/>
                </a:solidFill>
                <a:latin typeface="Times New Roman" pitchFamily="18" charset="0"/>
                <a:cs typeface="Times New Roman" pitchFamily="18" charset="0"/>
              </a:rPr>
              <a:t>Comparison</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of</a:t>
            </a:r>
            <a:r>
              <a:rPr lang="it-IT" sz="563" b="1" dirty="0">
                <a:solidFill>
                  <a:srgbClr val="000066"/>
                </a:solidFill>
                <a:latin typeface="Times New Roman" pitchFamily="18" charset="0"/>
                <a:cs typeface="Times New Roman" pitchFamily="18" charset="0"/>
              </a:rPr>
              <a:t> open and </a:t>
            </a:r>
            <a:r>
              <a:rPr lang="it-IT" sz="563" b="1" dirty="0" err="1">
                <a:solidFill>
                  <a:srgbClr val="000066"/>
                </a:solidFill>
                <a:latin typeface="Times New Roman" pitchFamily="18" charset="0"/>
                <a:cs typeface="Times New Roman" pitchFamily="18" charset="0"/>
              </a:rPr>
              <a:t>closed</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methods</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for</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vitrification</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of</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human</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embryos</a:t>
            </a:r>
            <a:r>
              <a:rPr lang="it-IT" sz="563" b="1" dirty="0">
                <a:solidFill>
                  <a:srgbClr val="000066"/>
                </a:solidFill>
                <a:latin typeface="Times New Roman" pitchFamily="18" charset="0"/>
                <a:cs typeface="Times New Roman" pitchFamily="18" charset="0"/>
              </a:rPr>
              <a:t> and the </a:t>
            </a:r>
            <a:r>
              <a:rPr lang="it-IT" sz="563" b="1" dirty="0" err="1">
                <a:solidFill>
                  <a:srgbClr val="000066"/>
                </a:solidFill>
                <a:latin typeface="Times New Roman" pitchFamily="18" charset="0"/>
                <a:cs typeface="Times New Roman" pitchFamily="18" charset="0"/>
              </a:rPr>
              <a:t>elimination</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of</a:t>
            </a:r>
            <a:endParaRPr lang="it-IT" sz="563" b="1" dirty="0">
              <a:solidFill>
                <a:srgbClr val="000066"/>
              </a:solidFill>
              <a:latin typeface="Times New Roman" pitchFamily="18" charset="0"/>
              <a:cs typeface="Times New Roman" pitchFamily="18" charset="0"/>
            </a:endParaRPr>
          </a:p>
          <a:p>
            <a:r>
              <a:rPr lang="it-IT" sz="563" b="1" dirty="0" err="1">
                <a:solidFill>
                  <a:srgbClr val="000066"/>
                </a:solidFill>
                <a:latin typeface="Times New Roman" pitchFamily="18" charset="0"/>
                <a:cs typeface="Times New Roman" pitchFamily="18" charset="0"/>
              </a:rPr>
              <a:t>Potential</a:t>
            </a:r>
            <a:r>
              <a:rPr lang="it-IT" sz="563" b="1" dirty="0">
                <a:solidFill>
                  <a:srgbClr val="000066"/>
                </a:solidFill>
                <a:latin typeface="Times New Roman" pitchFamily="18" charset="0"/>
                <a:cs typeface="Times New Roman" pitchFamily="18" charset="0"/>
              </a:rPr>
              <a:t> </a:t>
            </a:r>
            <a:r>
              <a:rPr lang="it-IT" sz="563" b="1" dirty="0" err="1">
                <a:solidFill>
                  <a:srgbClr val="000066"/>
                </a:solidFill>
                <a:latin typeface="Times New Roman" pitchFamily="18" charset="0"/>
                <a:cs typeface="Times New Roman" pitchFamily="18" charset="0"/>
              </a:rPr>
              <a:t>contamination</a:t>
            </a:r>
            <a:r>
              <a:rPr lang="it-IT" sz="563" b="1" dirty="0">
                <a:solidFill>
                  <a:srgbClr val="000066"/>
                </a:solidFill>
                <a:latin typeface="Times New Roman" pitchFamily="18" charset="0"/>
                <a:cs typeface="Times New Roman" pitchFamily="18" charset="0"/>
              </a:rPr>
              <a:t>”. 2005.</a:t>
            </a:r>
            <a:r>
              <a:rPr lang="it-IT" sz="563" b="1" i="1" dirty="0">
                <a:solidFill>
                  <a:srgbClr val="000066"/>
                </a:solidFill>
                <a:latin typeface="Times New Roman" pitchFamily="18" charset="0"/>
                <a:cs typeface="Times New Roman" pitchFamily="18" charset="0"/>
              </a:rPr>
              <a:t> </a:t>
            </a:r>
            <a:r>
              <a:rPr lang="en-US" sz="563" b="1" i="1" dirty="0">
                <a:solidFill>
                  <a:srgbClr val="000066"/>
                </a:solidFill>
                <a:latin typeface="Times New Roman" pitchFamily="18" charset="0"/>
                <a:cs typeface="Times New Roman" pitchFamily="18" charset="0"/>
              </a:rPr>
              <a:t>RBM Online, </a:t>
            </a:r>
            <a:r>
              <a:rPr lang="en-US" sz="563" b="1" dirty="0">
                <a:solidFill>
                  <a:srgbClr val="000066"/>
                </a:solidFill>
                <a:latin typeface="Times New Roman" pitchFamily="18" charset="0"/>
                <a:cs typeface="Times New Roman" pitchFamily="18" charset="0"/>
              </a:rPr>
              <a:t>Vol.11, N.5 pp. 608–614.</a:t>
            </a:r>
            <a:endParaRPr lang="it-IT" sz="563" b="1" dirty="0">
              <a:solidFill>
                <a:srgbClr val="000066"/>
              </a:solidFill>
              <a:latin typeface="Times New Roman" pitchFamily="18" charset="0"/>
              <a:cs typeface="Times New Roman" pitchFamily="18" charset="0"/>
            </a:endParaRPr>
          </a:p>
          <a:p>
            <a:endParaRPr lang="it-IT" sz="563" b="1" i="1" dirty="0">
              <a:solidFill>
                <a:srgbClr val="000066"/>
              </a:solidFill>
              <a:latin typeface="Times New Roman" pitchFamily="18" charset="0"/>
              <a:cs typeface="Times New Roman" pitchFamily="18" charset="0"/>
            </a:endParaRPr>
          </a:p>
        </p:txBody>
      </p:sp>
      <p:sp>
        <p:nvSpPr>
          <p:cNvPr id="13" name="Parentesi quadra aperta 12"/>
          <p:cNvSpPr/>
          <p:nvPr/>
        </p:nvSpPr>
        <p:spPr>
          <a:xfrm rot="5400000">
            <a:off x="5672630" y="2798648"/>
            <a:ext cx="121515" cy="324037"/>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013">
              <a:solidFill>
                <a:prstClr val="black"/>
              </a:solidFill>
            </a:endParaRPr>
          </a:p>
        </p:txBody>
      </p:sp>
      <p:sp>
        <p:nvSpPr>
          <p:cNvPr id="14" name="Parentesi quadra aperta 13"/>
          <p:cNvSpPr/>
          <p:nvPr/>
        </p:nvSpPr>
        <p:spPr>
          <a:xfrm rot="5400000">
            <a:off x="6556467" y="3068005"/>
            <a:ext cx="81008" cy="324037"/>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013">
              <a:solidFill>
                <a:prstClr val="black"/>
              </a:solidFill>
            </a:endParaRPr>
          </a:p>
        </p:txBody>
      </p:sp>
      <p:sp>
        <p:nvSpPr>
          <p:cNvPr id="15" name="Parentesi quadra aperta 14"/>
          <p:cNvSpPr/>
          <p:nvPr/>
        </p:nvSpPr>
        <p:spPr>
          <a:xfrm rot="5400000">
            <a:off x="4852739" y="1872106"/>
            <a:ext cx="81008" cy="324037"/>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013">
              <a:solidFill>
                <a:prstClr val="black"/>
              </a:solidFill>
            </a:endParaRPr>
          </a:p>
        </p:txBody>
      </p:sp>
      <p:sp>
        <p:nvSpPr>
          <p:cNvPr id="19" name="CasellaDiTesto 18"/>
          <p:cNvSpPr txBox="1"/>
          <p:nvPr/>
        </p:nvSpPr>
        <p:spPr>
          <a:xfrm>
            <a:off x="7101123" y="4239091"/>
            <a:ext cx="655949" cy="248209"/>
          </a:xfrm>
          <a:prstGeom prst="rect">
            <a:avLst/>
          </a:prstGeom>
          <a:noFill/>
          <a:ln>
            <a:solidFill>
              <a:srgbClr val="000066"/>
            </a:solidFill>
          </a:ln>
        </p:spPr>
        <p:txBody>
          <a:bodyPr wrap="none" rtlCol="0">
            <a:spAutoFit/>
          </a:bodyPr>
          <a:lstStyle/>
          <a:p>
            <a:r>
              <a:rPr lang="it-IT" sz="1013" b="1" dirty="0">
                <a:solidFill>
                  <a:srgbClr val="000066"/>
                </a:solidFill>
                <a:latin typeface="Times New Roman" pitchFamily="18" charset="0"/>
                <a:cs typeface="Times New Roman" pitchFamily="18" charset="0"/>
              </a:rPr>
              <a:t> p &gt; 0,05</a:t>
            </a:r>
          </a:p>
        </p:txBody>
      </p:sp>
      <p:sp>
        <p:nvSpPr>
          <p:cNvPr id="25" name="CasellaDiTesto 24"/>
          <p:cNvSpPr txBox="1"/>
          <p:nvPr/>
        </p:nvSpPr>
        <p:spPr>
          <a:xfrm>
            <a:off x="4788932" y="229148"/>
            <a:ext cx="2781787"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a:t>
            </a:r>
          </a:p>
        </p:txBody>
      </p:sp>
      <p:pic>
        <p:nvPicPr>
          <p:cNvPr id="18" name="Picture 2">
            <a:extLst>
              <a:ext uri="{FF2B5EF4-FFF2-40B4-BE49-F238E27FC236}">
                <a16:creationId xmlns:a16="http://schemas.microsoft.com/office/drawing/2014/main" id="{2CA2CA20-955A-4A8B-B5E1-8F96D68E18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069" y="229148"/>
            <a:ext cx="1183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70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B36187F-0EDB-4B50-A22E-23C56E3C0DB6}"/>
              </a:ext>
            </a:extLst>
          </p:cNvPr>
          <p:cNvGrpSpPr/>
          <p:nvPr/>
        </p:nvGrpSpPr>
        <p:grpSpPr>
          <a:xfrm>
            <a:off x="2022626" y="2024743"/>
            <a:ext cx="8340574" cy="3478154"/>
            <a:chOff x="635295" y="2524715"/>
            <a:chExt cx="10302032" cy="3714244"/>
          </a:xfrm>
        </p:grpSpPr>
        <p:pic>
          <p:nvPicPr>
            <p:cNvPr id="6" name="Picture 5">
              <a:extLst>
                <a:ext uri="{FF2B5EF4-FFF2-40B4-BE49-F238E27FC236}">
                  <a16:creationId xmlns:a16="http://schemas.microsoft.com/office/drawing/2014/main" id="{8B7B22FD-D7F9-4F72-B485-216CD39F24C0}"/>
                </a:ext>
              </a:extLst>
            </p:cNvPr>
            <p:cNvPicPr>
              <a:picLocks noChangeAspect="1"/>
            </p:cNvPicPr>
            <p:nvPr/>
          </p:nvPicPr>
          <p:blipFill rotWithShape="1">
            <a:blip r:embed="rId2"/>
            <a:srcRect l="603" r="17931" b="-2"/>
            <a:stretch/>
          </p:blipFill>
          <p:spPr>
            <a:xfrm>
              <a:off x="635295" y="2524715"/>
              <a:ext cx="5150277" cy="3714244"/>
            </a:xfrm>
            <a:prstGeom prst="rect">
              <a:avLst/>
            </a:prstGeom>
          </p:spPr>
        </p:pic>
        <p:graphicFrame>
          <p:nvGraphicFramePr>
            <p:cNvPr id="5" name="Diagram 4">
              <a:extLst>
                <a:ext uri="{FF2B5EF4-FFF2-40B4-BE49-F238E27FC236}">
                  <a16:creationId xmlns:a16="http://schemas.microsoft.com/office/drawing/2014/main" id="{BE9F42B3-39D1-4882-A5CE-F9725679928F}"/>
                </a:ext>
              </a:extLst>
            </p:cNvPr>
            <p:cNvGraphicFramePr/>
            <p:nvPr/>
          </p:nvGraphicFramePr>
          <p:xfrm>
            <a:off x="6406429" y="2599509"/>
            <a:ext cx="4530898" cy="363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DDBBCCB-70CD-4BAD-B966-A46AD4CCBBDB}"/>
                </a:ext>
              </a:extLst>
            </p:cNvPr>
            <p:cNvPicPr>
              <a:picLocks noChangeAspect="1"/>
            </p:cNvPicPr>
            <p:nvPr/>
          </p:nvPicPr>
          <p:blipFill rotWithShape="1">
            <a:blip r:embed="rId8"/>
            <a:srcRect t="10392"/>
            <a:stretch/>
          </p:blipFill>
          <p:spPr>
            <a:xfrm>
              <a:off x="7134064" y="2524715"/>
              <a:ext cx="1089388" cy="983567"/>
            </a:xfrm>
            <a:prstGeom prst="ellipse">
              <a:avLst/>
            </a:prstGeom>
          </p:spPr>
        </p:pic>
        <p:pic>
          <p:nvPicPr>
            <p:cNvPr id="8" name="Picture 7">
              <a:extLst>
                <a:ext uri="{FF2B5EF4-FFF2-40B4-BE49-F238E27FC236}">
                  <a16:creationId xmlns:a16="http://schemas.microsoft.com/office/drawing/2014/main" id="{68483B0F-0B4C-4B61-9910-DD92EA180ED6}"/>
                </a:ext>
              </a:extLst>
            </p:cNvPr>
            <p:cNvPicPr>
              <a:picLocks noChangeAspect="1"/>
            </p:cNvPicPr>
            <p:nvPr/>
          </p:nvPicPr>
          <p:blipFill rotWithShape="1">
            <a:blip r:embed="rId9"/>
            <a:srcRect l="33282" t="1403" r="32135" b="5247"/>
            <a:stretch/>
          </p:blipFill>
          <p:spPr>
            <a:xfrm>
              <a:off x="9211995" y="2636659"/>
              <a:ext cx="938474" cy="989773"/>
            </a:xfrm>
            <a:prstGeom prst="ellipse">
              <a:avLst/>
            </a:prstGeom>
          </p:spPr>
        </p:pic>
        <p:pic>
          <p:nvPicPr>
            <p:cNvPr id="19" name="Picture 18">
              <a:extLst>
                <a:ext uri="{FF2B5EF4-FFF2-40B4-BE49-F238E27FC236}">
                  <a16:creationId xmlns:a16="http://schemas.microsoft.com/office/drawing/2014/main" id="{E38E8058-1C0E-4DC9-B122-D0A02DA65FEF}"/>
                </a:ext>
              </a:extLst>
            </p:cNvPr>
            <p:cNvPicPr>
              <a:picLocks noChangeAspect="1"/>
            </p:cNvPicPr>
            <p:nvPr/>
          </p:nvPicPr>
          <p:blipFill rotWithShape="1">
            <a:blip r:embed="rId10"/>
            <a:srcRect l="31518" t="40987" r="39013" b="20971"/>
            <a:stretch/>
          </p:blipFill>
          <p:spPr>
            <a:xfrm>
              <a:off x="8081114" y="4452011"/>
              <a:ext cx="1181528" cy="961368"/>
            </a:xfrm>
            <a:prstGeom prst="ellipse">
              <a:avLst/>
            </a:prstGeom>
          </p:spPr>
        </p:pic>
      </p:grpSp>
      <p:sp>
        <p:nvSpPr>
          <p:cNvPr id="22" name="Rectangle 21">
            <a:extLst>
              <a:ext uri="{FF2B5EF4-FFF2-40B4-BE49-F238E27FC236}">
                <a16:creationId xmlns:a16="http://schemas.microsoft.com/office/drawing/2014/main" id="{C976BAE8-B0A7-4D24-8352-3610357A7B9F}"/>
              </a:ext>
            </a:extLst>
          </p:cNvPr>
          <p:cNvSpPr/>
          <p:nvPr/>
        </p:nvSpPr>
        <p:spPr>
          <a:xfrm>
            <a:off x="3154967" y="290694"/>
            <a:ext cx="6790962" cy="523220"/>
          </a:xfrm>
          <a:prstGeom prst="rect">
            <a:avLst/>
          </a:prstGeom>
        </p:spPr>
        <p:txBody>
          <a:bodyPr wrap="none">
            <a:spAutoFit/>
          </a:bodyPr>
          <a:lstStyle/>
          <a:p>
            <a:r>
              <a:rPr lang="en-US" sz="2800" dirty="0">
                <a:solidFill>
                  <a:srgbClr val="002060"/>
                </a:solidFill>
                <a:latin typeface="Times New Roman" panose="02020603050405020304" pitchFamily="18" charset="0"/>
                <a:cs typeface="Times New Roman" panose="02020603050405020304" pitchFamily="18" charset="0"/>
              </a:rPr>
              <a:t>PREIMPLANTATION GENETIC TESTING </a:t>
            </a:r>
            <a:endParaRPr lang="it-IT" sz="2800" dirty="0"/>
          </a:p>
        </p:txBody>
      </p:sp>
      <p:pic>
        <p:nvPicPr>
          <p:cNvPr id="30" name="Picture 2">
            <a:extLst>
              <a:ext uri="{FF2B5EF4-FFF2-40B4-BE49-F238E27FC236}">
                <a16:creationId xmlns:a16="http://schemas.microsoft.com/office/drawing/2014/main" id="{3E50D389-D857-4AD8-AA97-A414DCF9BE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14512" y="236719"/>
            <a:ext cx="1213179" cy="53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55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73387F-C82D-43E4-9A05-AEA7AB9C7FF1}"/>
              </a:ext>
            </a:extLst>
          </p:cNvPr>
          <p:cNvSpPr/>
          <p:nvPr/>
        </p:nvSpPr>
        <p:spPr>
          <a:xfrm>
            <a:off x="2126457" y="4684655"/>
            <a:ext cx="3764941" cy="300082"/>
          </a:xfrm>
          <a:prstGeom prst="rect">
            <a:avLst/>
          </a:prstGeom>
        </p:spPr>
        <p:txBody>
          <a:bodyPr wrap="none">
            <a:spAutoFit/>
          </a:bodyPr>
          <a:lstStyle/>
          <a:p>
            <a:r>
              <a:rPr lang="it-IT" sz="1350" dirty="0">
                <a:hlinkClick r:id="rId2"/>
              </a:rPr>
              <a:t>https://www.youtube.com/watch?v=g0m3xK-Zvaw</a:t>
            </a:r>
            <a:endParaRPr lang="it-IT" sz="1350" dirty="0"/>
          </a:p>
        </p:txBody>
      </p:sp>
      <p:sp>
        <p:nvSpPr>
          <p:cNvPr id="5" name="Rectangle 4">
            <a:extLst>
              <a:ext uri="{FF2B5EF4-FFF2-40B4-BE49-F238E27FC236}">
                <a16:creationId xmlns:a16="http://schemas.microsoft.com/office/drawing/2014/main" id="{2BEAFC7D-BE69-41F8-90DE-B292873A95C2}"/>
              </a:ext>
            </a:extLst>
          </p:cNvPr>
          <p:cNvSpPr/>
          <p:nvPr/>
        </p:nvSpPr>
        <p:spPr>
          <a:xfrm>
            <a:off x="2152650" y="4069172"/>
            <a:ext cx="5266148" cy="584775"/>
          </a:xfrm>
          <a:prstGeom prst="rect">
            <a:avLst/>
          </a:prstGeom>
        </p:spPr>
        <p:txBody>
          <a:bodyPr wrap="square">
            <a:spAutoFit/>
          </a:bodyPr>
          <a:lstStyle/>
          <a:p>
            <a:r>
              <a:rPr lang="it-IT" sz="1600" dirty="0">
                <a:solidFill>
                  <a:srgbClr val="002060"/>
                </a:solidFill>
                <a:latin typeface="Times New Roman" panose="02020603050405020304" pitchFamily="18" charset="0"/>
                <a:cs typeface="Times New Roman" panose="02020603050405020304" pitchFamily="18" charset="0"/>
              </a:rPr>
              <a:t>Kitazato Cryotop® Embryo Vitrification+Thawing - Open System</a:t>
            </a:r>
          </a:p>
        </p:txBody>
      </p:sp>
      <p:sp>
        <p:nvSpPr>
          <p:cNvPr id="6" name="Rectangle 5">
            <a:extLst>
              <a:ext uri="{FF2B5EF4-FFF2-40B4-BE49-F238E27FC236}">
                <a16:creationId xmlns:a16="http://schemas.microsoft.com/office/drawing/2014/main" id="{0AF01658-F9D3-4845-A586-8BD0FB747349}"/>
              </a:ext>
            </a:extLst>
          </p:cNvPr>
          <p:cNvSpPr/>
          <p:nvPr/>
        </p:nvSpPr>
        <p:spPr>
          <a:xfrm>
            <a:off x="2152651" y="3152001"/>
            <a:ext cx="3712555" cy="300082"/>
          </a:xfrm>
          <a:prstGeom prst="rect">
            <a:avLst/>
          </a:prstGeom>
        </p:spPr>
        <p:txBody>
          <a:bodyPr wrap="none">
            <a:spAutoFit/>
          </a:bodyPr>
          <a:lstStyle/>
          <a:p>
            <a:r>
              <a:rPr lang="it-IT" sz="1350" dirty="0">
                <a:hlinkClick r:id="rId3"/>
              </a:rPr>
              <a:t>https://www.youtube.com/watch?v=TUPfZhP64IA</a:t>
            </a:r>
            <a:endParaRPr lang="it-IT" sz="1350" dirty="0"/>
          </a:p>
        </p:txBody>
      </p:sp>
      <p:sp>
        <p:nvSpPr>
          <p:cNvPr id="7" name="Rectangle 6">
            <a:extLst>
              <a:ext uri="{FF2B5EF4-FFF2-40B4-BE49-F238E27FC236}">
                <a16:creationId xmlns:a16="http://schemas.microsoft.com/office/drawing/2014/main" id="{30798E91-BCDE-4697-BCAC-B98D7B8CE18D}"/>
              </a:ext>
            </a:extLst>
          </p:cNvPr>
          <p:cNvSpPr/>
          <p:nvPr/>
        </p:nvSpPr>
        <p:spPr>
          <a:xfrm>
            <a:off x="2152651" y="2867397"/>
            <a:ext cx="5815693" cy="338554"/>
          </a:xfrm>
          <a:prstGeom prst="rect">
            <a:avLst/>
          </a:prstGeom>
        </p:spPr>
        <p:txBody>
          <a:bodyPr wrap="square">
            <a:spAutoFit/>
          </a:bodyPr>
          <a:lstStyle/>
          <a:p>
            <a:r>
              <a:rPr lang="it-IT" sz="1600" dirty="0">
                <a:solidFill>
                  <a:srgbClr val="002060"/>
                </a:solidFill>
                <a:latin typeface="Times New Roman" panose="02020603050405020304" pitchFamily="18" charset="0"/>
                <a:cs typeface="Times New Roman" panose="02020603050405020304" pitchFamily="18" charset="0"/>
              </a:rPr>
              <a:t>Kitazato Cryotop® Oocyte Vitrification+Thawing - Open System</a:t>
            </a:r>
          </a:p>
        </p:txBody>
      </p:sp>
      <p:sp>
        <p:nvSpPr>
          <p:cNvPr id="8" name="Rectangle 7">
            <a:extLst>
              <a:ext uri="{FF2B5EF4-FFF2-40B4-BE49-F238E27FC236}">
                <a16:creationId xmlns:a16="http://schemas.microsoft.com/office/drawing/2014/main" id="{043C2781-74E4-4E04-A26D-44A2A6AB59FF}"/>
              </a:ext>
            </a:extLst>
          </p:cNvPr>
          <p:cNvSpPr/>
          <p:nvPr/>
        </p:nvSpPr>
        <p:spPr>
          <a:xfrm>
            <a:off x="3460022" y="479291"/>
            <a:ext cx="5271956" cy="415498"/>
          </a:xfrm>
          <a:prstGeom prst="rect">
            <a:avLst/>
          </a:prstGeom>
        </p:spPr>
        <p:txBody>
          <a:bodyPr wrap="none">
            <a:spAutoFit/>
          </a:bodyPr>
          <a:lstStyle/>
          <a:p>
            <a:r>
              <a:rPr lang="it-IT" sz="2100" cap="all" dirty="0">
                <a:solidFill>
                  <a:srgbClr val="002060"/>
                </a:solidFill>
                <a:latin typeface="Times New Roman" panose="02020603050405020304" pitchFamily="18" charset="0"/>
                <a:cs typeface="Times New Roman" panose="02020603050405020304" pitchFamily="18" charset="0"/>
              </a:rPr>
              <a:t>Vitrification &amp; Thawing protocol </a:t>
            </a:r>
            <a:endParaRPr lang="it-IT" sz="2100" cap="all" dirty="0"/>
          </a:p>
        </p:txBody>
      </p:sp>
      <p:pic>
        <p:nvPicPr>
          <p:cNvPr id="10" name="Picture 2">
            <a:extLst>
              <a:ext uri="{FF2B5EF4-FFF2-40B4-BE49-F238E27FC236}">
                <a16:creationId xmlns:a16="http://schemas.microsoft.com/office/drawing/2014/main" id="{5B99508F-C1C4-4B0F-8CB1-55F8D88EE5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092" y="405254"/>
            <a:ext cx="1275194" cy="5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992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920" y="2642803"/>
            <a:ext cx="3827659" cy="283896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1974" y="2642803"/>
            <a:ext cx="3951502" cy="2797379"/>
          </a:xfrm>
          <a:prstGeom prst="rect">
            <a:avLst/>
          </a:prstGeom>
        </p:spPr>
      </p:pic>
      <p:sp>
        <p:nvSpPr>
          <p:cNvPr id="9" name="CasellaDiTesto 8"/>
          <p:cNvSpPr txBox="1"/>
          <p:nvPr/>
        </p:nvSpPr>
        <p:spPr>
          <a:xfrm>
            <a:off x="4106417" y="263747"/>
            <a:ext cx="3979166"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 </a:t>
            </a:r>
            <a:r>
              <a:rPr lang="it-IT" sz="2800" dirty="0" err="1">
                <a:solidFill>
                  <a:srgbClr val="002060"/>
                </a:solidFill>
                <a:latin typeface="Times New Roman" pitchFamily="18" charset="0"/>
                <a:cs typeface="Times New Roman" pitchFamily="18" charset="0"/>
              </a:rPr>
              <a:t>When</a:t>
            </a:r>
            <a:r>
              <a:rPr lang="it-IT" sz="2800" dirty="0">
                <a:solidFill>
                  <a:srgbClr val="002060"/>
                </a:solidFill>
                <a:latin typeface="Times New Roman" pitchFamily="18" charset="0"/>
                <a:cs typeface="Times New Roman" pitchFamily="18" charset="0"/>
              </a:rPr>
              <a:t>?</a:t>
            </a:r>
          </a:p>
        </p:txBody>
      </p:sp>
      <p:pic>
        <p:nvPicPr>
          <p:cNvPr id="11" name="Picture 2">
            <a:extLst>
              <a:ext uri="{FF2B5EF4-FFF2-40B4-BE49-F238E27FC236}">
                <a16:creationId xmlns:a16="http://schemas.microsoft.com/office/drawing/2014/main" id="{D45EF445-5966-4545-BB5F-DAC04DF9E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674" y="263747"/>
            <a:ext cx="1183881"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90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78B09-074E-4A26-8BD5-0183ADB98A27}"/>
              </a:ext>
            </a:extLst>
          </p:cNvPr>
          <p:cNvPicPr>
            <a:picLocks noChangeAspect="1"/>
          </p:cNvPicPr>
          <p:nvPr/>
        </p:nvPicPr>
        <p:blipFill>
          <a:blip r:embed="rId2"/>
          <a:stretch>
            <a:fillRect/>
          </a:stretch>
        </p:blipFill>
        <p:spPr>
          <a:xfrm>
            <a:off x="2982932" y="1969147"/>
            <a:ext cx="6226139" cy="3256892"/>
          </a:xfrm>
          <a:prstGeom prst="rect">
            <a:avLst/>
          </a:prstGeom>
        </p:spPr>
      </p:pic>
      <p:sp>
        <p:nvSpPr>
          <p:cNvPr id="7" name="CasellaDiTesto 18">
            <a:extLst>
              <a:ext uri="{FF2B5EF4-FFF2-40B4-BE49-F238E27FC236}">
                <a16:creationId xmlns:a16="http://schemas.microsoft.com/office/drawing/2014/main" id="{95001724-9AF9-43DA-BCA8-7AE2AF2086EF}"/>
              </a:ext>
            </a:extLst>
          </p:cNvPr>
          <p:cNvSpPr txBox="1"/>
          <p:nvPr/>
        </p:nvSpPr>
        <p:spPr>
          <a:xfrm>
            <a:off x="3504874" y="400971"/>
            <a:ext cx="6860468"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FROZEN VS FRESH EMBRYO TRANSFER</a:t>
            </a:r>
          </a:p>
        </p:txBody>
      </p:sp>
      <p:pic>
        <p:nvPicPr>
          <p:cNvPr id="9" name="Picture 2">
            <a:extLst>
              <a:ext uri="{FF2B5EF4-FFF2-40B4-BE49-F238E27FC236}">
                <a16:creationId xmlns:a16="http://schemas.microsoft.com/office/drawing/2014/main" id="{580A2E6B-468F-4B23-991B-0BECED2C3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504" y="213001"/>
            <a:ext cx="1094428" cy="48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ineva.it/gallery/monitoraggio%20follicolare/endometrio_proliferativo.jpg">
            <a:hlinkClick r:id="rId2"/>
          </p:cNvPr>
          <p:cNvPicPr>
            <a:picLocks noChangeAspect="1" noChangeArrowheads="1"/>
          </p:cNvPicPr>
          <p:nvPr/>
        </p:nvPicPr>
        <p:blipFill>
          <a:blip r:embed="rId3" cstate="print"/>
          <a:srcRect/>
          <a:stretch>
            <a:fillRect/>
          </a:stretch>
        </p:blipFill>
        <p:spPr bwMode="auto">
          <a:xfrm>
            <a:off x="8777385" y="4657574"/>
            <a:ext cx="1663363" cy="1246676"/>
          </a:xfrm>
          <a:prstGeom prst="rect">
            <a:avLst/>
          </a:prstGeom>
          <a:noFill/>
        </p:spPr>
      </p:pic>
      <p:sp>
        <p:nvSpPr>
          <p:cNvPr id="6" name="CasellaDiTesto 5"/>
          <p:cNvSpPr txBox="1"/>
          <p:nvPr/>
        </p:nvSpPr>
        <p:spPr>
          <a:xfrm>
            <a:off x="4986750" y="953751"/>
            <a:ext cx="4527650" cy="1015663"/>
          </a:xfrm>
          <a:prstGeom prst="rect">
            <a:avLst/>
          </a:prstGeom>
          <a:noFill/>
        </p:spPr>
        <p:txBody>
          <a:bodyPr wrap="none" rtlCol="0">
            <a:spAutoFit/>
          </a:bodyPr>
          <a:lstStyle/>
          <a:p>
            <a:endParaRPr lang="it-IT" sz="2000" dirty="0">
              <a:solidFill>
                <a:srgbClr val="000066"/>
              </a:solidFill>
              <a:latin typeface="Times New Roman" pitchFamily="18" charset="0"/>
              <a:cs typeface="Times New Roman" pitchFamily="18" charset="0"/>
            </a:endParaRPr>
          </a:p>
          <a:p>
            <a:r>
              <a:rPr lang="it-IT" sz="2000" dirty="0">
                <a:solidFill>
                  <a:srgbClr val="000066"/>
                </a:solidFill>
                <a:latin typeface="Times New Roman" pitchFamily="18" charset="0"/>
                <a:cs typeface="Times New Roman" pitchFamily="18" charset="0"/>
              </a:rPr>
              <a:t>FROZEN EMBRYO TRANSFER   (FET)</a:t>
            </a:r>
          </a:p>
          <a:p>
            <a:pPr>
              <a:buFontTx/>
              <a:buChar char="-"/>
            </a:pPr>
            <a:endParaRPr lang="it-IT" sz="2000" dirty="0">
              <a:solidFill>
                <a:srgbClr val="000066"/>
              </a:solidFill>
              <a:latin typeface="Times New Roman" pitchFamily="18" charset="0"/>
              <a:cs typeface="Times New Roman" pitchFamily="18" charset="0"/>
            </a:endParaRPr>
          </a:p>
        </p:txBody>
      </p:sp>
      <p:pic>
        <p:nvPicPr>
          <p:cNvPr id="1027" name="Picture 3" descr="C:\Users\LUIGI\Desktop\Immagine1.jpg"/>
          <p:cNvPicPr>
            <a:picLocks noChangeAspect="1" noChangeArrowheads="1"/>
          </p:cNvPicPr>
          <p:nvPr/>
        </p:nvPicPr>
        <p:blipFill>
          <a:blip r:embed="rId4" cstate="print"/>
          <a:srcRect/>
          <a:stretch>
            <a:fillRect/>
          </a:stretch>
        </p:blipFill>
        <p:spPr bwMode="auto">
          <a:xfrm>
            <a:off x="3165410" y="1727448"/>
            <a:ext cx="1821341" cy="3987552"/>
          </a:xfrm>
          <a:prstGeom prst="rect">
            <a:avLst/>
          </a:prstGeom>
          <a:noFill/>
          <a:effectLst>
            <a:outerShdw blurRad="50800" dist="38100" algn="l" rotWithShape="0">
              <a:prstClr val="black">
                <a:alpha val="40000"/>
              </a:prstClr>
            </a:outerShdw>
          </a:effectLst>
        </p:spPr>
      </p:pic>
      <p:sp>
        <p:nvSpPr>
          <p:cNvPr id="9" name="CasellaDiTesto 8"/>
          <p:cNvSpPr txBox="1"/>
          <p:nvPr/>
        </p:nvSpPr>
        <p:spPr>
          <a:xfrm>
            <a:off x="4872779" y="6318669"/>
            <a:ext cx="4062331" cy="438582"/>
          </a:xfrm>
          <a:prstGeom prst="rect">
            <a:avLst/>
          </a:prstGeom>
          <a:noFill/>
        </p:spPr>
        <p:txBody>
          <a:bodyPr wrap="none" rtlCol="0">
            <a:spAutoFit/>
          </a:bodyPr>
          <a:lstStyle/>
          <a:p>
            <a:r>
              <a:rPr lang="it-IT" sz="750" dirty="0" err="1">
                <a:latin typeface="Times New Roman" pitchFamily="18" charset="0"/>
                <a:cs typeface="Times New Roman" pitchFamily="18" charset="0"/>
              </a:rPr>
              <a:t>Roque</a:t>
            </a:r>
            <a:r>
              <a:rPr lang="it-IT" sz="750" dirty="0">
                <a:latin typeface="Times New Roman" pitchFamily="18" charset="0"/>
                <a:cs typeface="Times New Roman" pitchFamily="18" charset="0"/>
              </a:rPr>
              <a:t>  </a:t>
            </a:r>
            <a:r>
              <a:rPr lang="it-IT" sz="750" dirty="0" err="1">
                <a:latin typeface="Times New Roman" pitchFamily="18" charset="0"/>
                <a:cs typeface="Times New Roman" pitchFamily="18" charset="0"/>
              </a:rPr>
              <a:t>et</a:t>
            </a:r>
            <a:r>
              <a:rPr lang="it-IT" sz="750" dirty="0">
                <a:latin typeface="Times New Roman" pitchFamily="18" charset="0"/>
                <a:cs typeface="Times New Roman" pitchFamily="18" charset="0"/>
              </a:rPr>
              <a:t> al..” </a:t>
            </a:r>
            <a:r>
              <a:rPr lang="it-IT" sz="750" dirty="0" err="1">
                <a:latin typeface="Times New Roman" pitchFamily="18" charset="0"/>
                <a:cs typeface="Times New Roman" pitchFamily="18" charset="0"/>
              </a:rPr>
              <a:t>Fresh</a:t>
            </a:r>
            <a:r>
              <a:rPr lang="it-IT" sz="750" dirty="0">
                <a:latin typeface="Times New Roman" pitchFamily="18" charset="0"/>
                <a:cs typeface="Times New Roman" pitchFamily="18" charset="0"/>
              </a:rPr>
              <a:t> </a:t>
            </a:r>
            <a:r>
              <a:rPr lang="it-IT" sz="750" dirty="0" err="1">
                <a:latin typeface="Times New Roman" pitchFamily="18" charset="0"/>
                <a:cs typeface="Times New Roman" pitchFamily="18" charset="0"/>
              </a:rPr>
              <a:t>embryo</a:t>
            </a:r>
            <a:r>
              <a:rPr lang="it-IT" sz="750" dirty="0">
                <a:latin typeface="Times New Roman" pitchFamily="18" charset="0"/>
                <a:cs typeface="Times New Roman" pitchFamily="18" charset="0"/>
              </a:rPr>
              <a:t> transfer versus </a:t>
            </a:r>
            <a:r>
              <a:rPr lang="it-IT" sz="750" dirty="0" err="1">
                <a:latin typeface="Times New Roman" pitchFamily="18" charset="0"/>
                <a:cs typeface="Times New Roman" pitchFamily="18" charset="0"/>
              </a:rPr>
              <a:t>frozen</a:t>
            </a:r>
            <a:r>
              <a:rPr lang="it-IT" sz="750" dirty="0">
                <a:latin typeface="Times New Roman" pitchFamily="18" charset="0"/>
                <a:cs typeface="Times New Roman" pitchFamily="18" charset="0"/>
              </a:rPr>
              <a:t> </a:t>
            </a:r>
            <a:r>
              <a:rPr lang="it-IT" sz="750" dirty="0" err="1">
                <a:latin typeface="Times New Roman" pitchFamily="18" charset="0"/>
                <a:cs typeface="Times New Roman" pitchFamily="18" charset="0"/>
              </a:rPr>
              <a:t>embryo</a:t>
            </a:r>
            <a:r>
              <a:rPr lang="it-IT" sz="750" dirty="0">
                <a:latin typeface="Times New Roman" pitchFamily="18" charset="0"/>
                <a:cs typeface="Times New Roman" pitchFamily="18" charset="0"/>
              </a:rPr>
              <a:t> transfer in </a:t>
            </a:r>
            <a:r>
              <a:rPr lang="it-IT" sz="750" dirty="0" err="1">
                <a:latin typeface="Times New Roman" pitchFamily="18" charset="0"/>
                <a:cs typeface="Times New Roman" pitchFamily="18" charset="0"/>
              </a:rPr>
              <a:t>in</a:t>
            </a:r>
            <a:r>
              <a:rPr lang="it-IT" sz="750" dirty="0">
                <a:latin typeface="Times New Roman" pitchFamily="18" charset="0"/>
                <a:cs typeface="Times New Roman" pitchFamily="18" charset="0"/>
              </a:rPr>
              <a:t> vitro </a:t>
            </a:r>
            <a:r>
              <a:rPr lang="it-IT" sz="750" dirty="0" err="1">
                <a:latin typeface="Times New Roman" pitchFamily="18" charset="0"/>
                <a:cs typeface="Times New Roman" pitchFamily="18" charset="0"/>
              </a:rPr>
              <a:t>fertilization</a:t>
            </a:r>
            <a:r>
              <a:rPr lang="it-IT" sz="750" dirty="0">
                <a:latin typeface="Times New Roman" pitchFamily="18" charset="0"/>
                <a:cs typeface="Times New Roman" pitchFamily="18" charset="0"/>
              </a:rPr>
              <a:t> </a:t>
            </a:r>
            <a:r>
              <a:rPr lang="it-IT" sz="750" dirty="0" err="1">
                <a:latin typeface="Times New Roman" pitchFamily="18" charset="0"/>
                <a:cs typeface="Times New Roman" pitchFamily="18" charset="0"/>
              </a:rPr>
              <a:t>cycles</a:t>
            </a:r>
            <a:r>
              <a:rPr lang="it-IT" sz="750" dirty="0">
                <a:latin typeface="Times New Roman" pitchFamily="18" charset="0"/>
                <a:cs typeface="Times New Roman" pitchFamily="18" charset="0"/>
              </a:rPr>
              <a:t>: a </a:t>
            </a:r>
          </a:p>
          <a:p>
            <a:r>
              <a:rPr lang="it-IT" sz="750" dirty="0" err="1">
                <a:latin typeface="Times New Roman" pitchFamily="18" charset="0"/>
                <a:cs typeface="Times New Roman" pitchFamily="18" charset="0"/>
              </a:rPr>
              <a:t>systematic</a:t>
            </a:r>
            <a:r>
              <a:rPr lang="it-IT" sz="750" dirty="0">
                <a:latin typeface="Times New Roman" pitchFamily="18" charset="0"/>
                <a:cs typeface="Times New Roman" pitchFamily="18" charset="0"/>
              </a:rPr>
              <a:t> </a:t>
            </a:r>
            <a:r>
              <a:rPr lang="it-IT" sz="750" dirty="0" err="1">
                <a:latin typeface="Times New Roman" pitchFamily="18" charset="0"/>
                <a:cs typeface="Times New Roman" pitchFamily="18" charset="0"/>
              </a:rPr>
              <a:t>review</a:t>
            </a:r>
            <a:r>
              <a:rPr lang="it-IT" sz="750" dirty="0">
                <a:latin typeface="Times New Roman" pitchFamily="18" charset="0"/>
                <a:cs typeface="Times New Roman" pitchFamily="18" charset="0"/>
              </a:rPr>
              <a:t> and </a:t>
            </a:r>
            <a:r>
              <a:rPr lang="it-IT" sz="750" dirty="0" err="1">
                <a:latin typeface="Times New Roman" pitchFamily="18" charset="0"/>
                <a:cs typeface="Times New Roman" pitchFamily="18" charset="0"/>
              </a:rPr>
              <a:t>meta-analysis</a:t>
            </a:r>
            <a:r>
              <a:rPr lang="it-IT" sz="750" dirty="0">
                <a:latin typeface="Times New Roman" pitchFamily="18" charset="0"/>
                <a:cs typeface="Times New Roman" pitchFamily="18" charset="0"/>
              </a:rPr>
              <a:t>”. 2013.</a:t>
            </a:r>
            <a:r>
              <a:rPr lang="it-IT" sz="750" i="1" dirty="0">
                <a:latin typeface="Times New Roman" pitchFamily="18" charset="0"/>
                <a:cs typeface="Times New Roman" pitchFamily="18" charset="0"/>
              </a:rPr>
              <a:t> </a:t>
            </a:r>
            <a:r>
              <a:rPr lang="en-US" sz="750" i="1" dirty="0">
                <a:latin typeface="Times New Roman" pitchFamily="18" charset="0"/>
                <a:cs typeface="Times New Roman" pitchFamily="18" charset="0"/>
              </a:rPr>
              <a:t>Fertility &amp; Sterility, </a:t>
            </a:r>
            <a:r>
              <a:rPr lang="en-US" sz="750" dirty="0">
                <a:latin typeface="Times New Roman" pitchFamily="18" charset="0"/>
                <a:cs typeface="Times New Roman" pitchFamily="18" charset="0"/>
              </a:rPr>
              <a:t>Vol.99, N.1 pp. 156-162.</a:t>
            </a:r>
            <a:endParaRPr lang="it-IT" sz="750" dirty="0">
              <a:latin typeface="Times New Roman" pitchFamily="18" charset="0"/>
              <a:cs typeface="Times New Roman" pitchFamily="18" charset="0"/>
            </a:endParaRPr>
          </a:p>
          <a:p>
            <a:endParaRPr lang="it-IT" sz="750" i="1" dirty="0">
              <a:latin typeface="Times New Roman" pitchFamily="18" charset="0"/>
              <a:cs typeface="Times New Roman" pitchFamily="18" charset="0"/>
            </a:endParaRPr>
          </a:p>
        </p:txBody>
      </p:sp>
      <p:sp>
        <p:nvSpPr>
          <p:cNvPr id="11" name="CasellaDiTesto 10"/>
          <p:cNvSpPr txBox="1"/>
          <p:nvPr/>
        </p:nvSpPr>
        <p:spPr>
          <a:xfrm>
            <a:off x="5178326" y="1993982"/>
            <a:ext cx="3293510" cy="5622052"/>
          </a:xfrm>
          <a:prstGeom prst="rect">
            <a:avLst/>
          </a:prstGeom>
          <a:noFill/>
        </p:spPr>
        <p:txBody>
          <a:bodyPr wrap="square" rtlCol="0">
            <a:spAutoFit/>
          </a:bodyPr>
          <a:lstStyle/>
          <a:p>
            <a:pPr algn="just"/>
            <a:r>
              <a:rPr lang="it-IT" sz="1400" dirty="0" err="1">
                <a:solidFill>
                  <a:srgbClr val="002060"/>
                </a:solidFill>
                <a:latin typeface="Times New Roman" pitchFamily="18" charset="0"/>
                <a:cs typeface="Times New Roman" pitchFamily="18" charset="0"/>
              </a:rPr>
              <a:t>Ovarian</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hyperstimulation</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negativelly</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affect</a:t>
            </a:r>
            <a:r>
              <a:rPr lang="it-IT" sz="1400" dirty="0">
                <a:solidFill>
                  <a:srgbClr val="002060"/>
                </a:solidFill>
                <a:latin typeface="Times New Roman" pitchFamily="18" charset="0"/>
                <a:cs typeface="Times New Roman" pitchFamily="18" charset="0"/>
              </a:rPr>
              <a:t> the </a:t>
            </a:r>
            <a:r>
              <a:rPr lang="it-IT" sz="1400" dirty="0" err="1">
                <a:solidFill>
                  <a:srgbClr val="002060"/>
                </a:solidFill>
                <a:latin typeface="Times New Roman" pitchFamily="18" charset="0"/>
                <a:cs typeface="Times New Roman" pitchFamily="18" charset="0"/>
              </a:rPr>
              <a:t>endometrial</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receptivity</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during</a:t>
            </a:r>
            <a:r>
              <a:rPr lang="it-IT" sz="1400" dirty="0">
                <a:solidFill>
                  <a:srgbClr val="002060"/>
                </a:solidFill>
                <a:latin typeface="Times New Roman" pitchFamily="18" charset="0"/>
                <a:cs typeface="Times New Roman" pitchFamily="18" charset="0"/>
              </a:rPr>
              <a:t> ART </a:t>
            </a:r>
            <a:r>
              <a:rPr lang="it-IT" sz="1400" dirty="0" err="1">
                <a:solidFill>
                  <a:srgbClr val="002060"/>
                </a:solidFill>
                <a:latin typeface="Times New Roman" pitchFamily="18" charset="0"/>
                <a:cs typeface="Times New Roman" pitchFamily="18" charset="0"/>
              </a:rPr>
              <a:t>treatments</a:t>
            </a:r>
            <a:r>
              <a:rPr lang="it-IT" sz="1400" dirty="0">
                <a:solidFill>
                  <a:srgbClr val="002060"/>
                </a:solidFill>
                <a:latin typeface="Times New Roman" pitchFamily="18" charset="0"/>
                <a:cs typeface="Times New Roman" pitchFamily="18" charset="0"/>
              </a:rPr>
              <a:t>.</a:t>
            </a:r>
          </a:p>
          <a:p>
            <a:pPr algn="just"/>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r>
              <a:rPr lang="it-IT" sz="1400" dirty="0">
                <a:solidFill>
                  <a:srgbClr val="002060"/>
                </a:solidFill>
                <a:latin typeface="Times New Roman" pitchFamily="18" charset="0"/>
                <a:cs typeface="Times New Roman" pitchFamily="18" charset="0"/>
              </a:rPr>
              <a:t>High </a:t>
            </a:r>
            <a:r>
              <a:rPr lang="it-IT" sz="1400" dirty="0" err="1">
                <a:solidFill>
                  <a:srgbClr val="002060"/>
                </a:solidFill>
                <a:latin typeface="Times New Roman" pitchFamily="18" charset="0"/>
                <a:cs typeface="Times New Roman" pitchFamily="18" charset="0"/>
              </a:rPr>
              <a:t>levels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of</a:t>
            </a:r>
            <a:r>
              <a:rPr lang="it-IT" sz="1400" dirty="0">
                <a:solidFill>
                  <a:srgbClr val="002060"/>
                </a:solidFill>
                <a:latin typeface="Times New Roman" pitchFamily="18" charset="0"/>
                <a:cs typeface="Times New Roman" pitchFamily="18" charset="0"/>
              </a:rPr>
              <a:t> E</a:t>
            </a:r>
            <a:r>
              <a:rPr lang="it-IT" sz="1400" baseline="-25000" dirty="0">
                <a:solidFill>
                  <a:srgbClr val="002060"/>
                </a:solidFill>
                <a:latin typeface="Times New Roman" pitchFamily="18" charset="0"/>
                <a:cs typeface="Times New Roman" pitchFamily="18" charset="0"/>
              </a:rPr>
              <a:t>2</a:t>
            </a:r>
            <a:r>
              <a:rPr lang="it-IT" sz="1400" dirty="0">
                <a:solidFill>
                  <a:srgbClr val="002060"/>
                </a:solidFill>
                <a:latin typeface="Times New Roman" pitchFamily="18" charset="0"/>
                <a:cs typeface="Times New Roman" pitchFamily="18" charset="0"/>
              </a:rPr>
              <a:t> e P</a:t>
            </a:r>
            <a:r>
              <a:rPr lang="it-IT" sz="1400" baseline="-25000" dirty="0">
                <a:solidFill>
                  <a:srgbClr val="002060"/>
                </a:solidFill>
                <a:latin typeface="Times New Roman" pitchFamily="18" charset="0"/>
                <a:cs typeface="Times New Roman" pitchFamily="18" charset="0"/>
              </a:rPr>
              <a:t>4 </a:t>
            </a:r>
            <a:r>
              <a:rPr lang="it-IT" sz="1400" dirty="0">
                <a:solidFill>
                  <a:srgbClr val="002060"/>
                </a:solidFill>
                <a:latin typeface="Times New Roman" pitchFamily="18" charset="0"/>
                <a:cs typeface="Times New Roman" pitchFamily="18" charset="0"/>
              </a:rPr>
              <a:t>induce </a:t>
            </a:r>
            <a:r>
              <a:rPr lang="it-IT" sz="1400" dirty="0" err="1">
                <a:solidFill>
                  <a:srgbClr val="002060"/>
                </a:solidFill>
                <a:latin typeface="Times New Roman" pitchFamily="18" charset="0"/>
                <a:cs typeface="Times New Roman" pitchFamily="18" charset="0"/>
              </a:rPr>
              <a:t>biochemical</a:t>
            </a:r>
            <a:r>
              <a:rPr lang="it-IT" sz="1400" dirty="0">
                <a:solidFill>
                  <a:srgbClr val="002060"/>
                </a:solidFill>
                <a:latin typeface="Times New Roman" pitchFamily="18" charset="0"/>
                <a:cs typeface="Times New Roman" pitchFamily="18" charset="0"/>
              </a:rPr>
              <a:t> and </a:t>
            </a:r>
            <a:r>
              <a:rPr lang="it-IT" sz="1400" dirty="0" err="1">
                <a:solidFill>
                  <a:srgbClr val="002060"/>
                </a:solidFill>
                <a:latin typeface="Times New Roman" pitchFamily="18" charset="0"/>
                <a:cs typeface="Times New Roman" pitchFamily="18" charset="0"/>
              </a:rPr>
              <a:t>morphologic</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alterations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to</a:t>
            </a:r>
            <a:r>
              <a:rPr lang="it-IT" sz="1400" dirty="0">
                <a:solidFill>
                  <a:srgbClr val="002060"/>
                </a:solidFill>
                <a:latin typeface="Times New Roman" pitchFamily="18" charset="0"/>
                <a:cs typeface="Times New Roman" pitchFamily="18" charset="0"/>
              </a:rPr>
              <a:t> the </a:t>
            </a:r>
            <a:r>
              <a:rPr lang="it-IT" sz="1400" dirty="0" err="1">
                <a:solidFill>
                  <a:srgbClr val="002060"/>
                </a:solidFill>
                <a:latin typeface="Times New Roman" pitchFamily="18" charset="0"/>
                <a:cs typeface="Times New Roman" pitchFamily="18" charset="0"/>
              </a:rPr>
              <a:t>uterus</a:t>
            </a:r>
            <a:r>
              <a:rPr lang="it-IT" sz="1400" dirty="0">
                <a:solidFill>
                  <a:srgbClr val="002060"/>
                </a:solidFill>
                <a:latin typeface="Times New Roman" pitchFamily="18" charset="0"/>
                <a:cs typeface="Times New Roman" pitchFamily="18" charset="0"/>
              </a:rPr>
              <a:t>.</a:t>
            </a:r>
          </a:p>
          <a:p>
            <a:pPr algn="just"/>
            <a:r>
              <a:rPr lang="it-IT" sz="1400" i="1" dirty="0">
                <a:solidFill>
                  <a:srgbClr val="002060"/>
                </a:solidFill>
                <a:latin typeface="Times New Roman" pitchFamily="18" charset="0"/>
                <a:cs typeface="Times New Roman" pitchFamily="18" charset="0"/>
              </a:rPr>
              <a:t>(Simon </a:t>
            </a:r>
            <a:r>
              <a:rPr lang="it-IT" sz="1400" i="1" dirty="0" err="1">
                <a:solidFill>
                  <a:srgbClr val="002060"/>
                </a:solidFill>
                <a:latin typeface="Times New Roman" pitchFamily="18" charset="0"/>
                <a:cs typeface="Times New Roman" pitchFamily="18" charset="0"/>
              </a:rPr>
              <a:t>et</a:t>
            </a:r>
            <a:r>
              <a:rPr lang="it-IT" sz="1400" i="1" dirty="0">
                <a:solidFill>
                  <a:srgbClr val="002060"/>
                </a:solidFill>
                <a:latin typeface="Times New Roman" pitchFamily="18" charset="0"/>
                <a:cs typeface="Times New Roman" pitchFamily="18" charset="0"/>
              </a:rPr>
              <a:t> al., 1999)</a:t>
            </a:r>
          </a:p>
          <a:p>
            <a:pPr algn="just"/>
            <a:endParaRPr lang="it-IT" sz="1400" dirty="0">
              <a:solidFill>
                <a:srgbClr val="002060"/>
              </a:solidFill>
              <a:latin typeface="Times New Roman" pitchFamily="18" charset="0"/>
              <a:cs typeface="Times New Roman" pitchFamily="18" charset="0"/>
            </a:endParaRPr>
          </a:p>
          <a:p>
            <a:pPr algn="just"/>
            <a:r>
              <a:rPr lang="it-IT" sz="1400" dirty="0">
                <a:solidFill>
                  <a:srgbClr val="002060"/>
                </a:solidFill>
                <a:latin typeface="Times New Roman" pitchFamily="18" charset="0"/>
                <a:cs typeface="Times New Roman" pitchFamily="18" charset="0"/>
              </a:rPr>
              <a:t>Oocytes or </a:t>
            </a:r>
            <a:r>
              <a:rPr lang="it-IT" sz="1400" dirty="0" err="1">
                <a:solidFill>
                  <a:srgbClr val="002060"/>
                </a:solidFill>
                <a:latin typeface="Times New Roman" pitchFamily="18" charset="0"/>
                <a:cs typeface="Times New Roman" pitchFamily="18" charset="0"/>
              </a:rPr>
              <a:t>embryos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from</a:t>
            </a:r>
            <a:r>
              <a:rPr lang="it-IT" sz="1400" dirty="0">
                <a:solidFill>
                  <a:srgbClr val="002060"/>
                </a:solidFill>
                <a:latin typeface="Times New Roman" pitchFamily="18" charset="0"/>
                <a:cs typeface="Times New Roman" pitchFamily="18" charset="0"/>
              </a:rPr>
              <a:t> the </a:t>
            </a:r>
            <a:r>
              <a:rPr lang="it-IT" sz="1400" dirty="0" err="1">
                <a:solidFill>
                  <a:srgbClr val="002060"/>
                </a:solidFill>
                <a:latin typeface="Times New Roman" pitchFamily="18" charset="0"/>
                <a:cs typeface="Times New Roman" pitchFamily="18" charset="0"/>
              </a:rPr>
              <a:t>same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cohort</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give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better</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results</a:t>
            </a:r>
            <a:r>
              <a:rPr lang="it-IT" sz="1400" dirty="0">
                <a:solidFill>
                  <a:srgbClr val="002060"/>
                </a:solidFill>
                <a:latin typeface="Times New Roman" pitchFamily="18" charset="0"/>
                <a:cs typeface="Times New Roman" pitchFamily="18" charset="0"/>
              </a:rPr>
              <a:t> in </a:t>
            </a:r>
            <a:r>
              <a:rPr lang="it-IT" sz="1400" dirty="0" err="1">
                <a:solidFill>
                  <a:srgbClr val="002060"/>
                </a:solidFill>
                <a:latin typeface="Times New Roman" pitchFamily="18" charset="0"/>
                <a:cs typeface="Times New Roman" pitchFamily="18" charset="0"/>
              </a:rPr>
              <a:t>recipient</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patients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than</a:t>
            </a:r>
            <a:r>
              <a:rPr lang="it-IT" sz="1400" dirty="0">
                <a:solidFill>
                  <a:srgbClr val="002060"/>
                </a:solidFill>
                <a:latin typeface="Times New Roman" pitchFamily="18" charset="0"/>
                <a:cs typeface="Times New Roman" pitchFamily="18" charset="0"/>
              </a:rPr>
              <a:t> in </a:t>
            </a:r>
            <a:r>
              <a:rPr lang="it-IT" sz="1400" dirty="0" err="1">
                <a:solidFill>
                  <a:srgbClr val="002060"/>
                </a:solidFill>
                <a:latin typeface="Times New Roman" pitchFamily="18" charset="0"/>
                <a:cs typeface="Times New Roman" pitchFamily="18" charset="0"/>
              </a:rPr>
              <a:t>donor</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patients</a:t>
            </a:r>
            <a:endParaRPr lang="it-IT" sz="1400" dirty="0">
              <a:solidFill>
                <a:srgbClr val="002060"/>
              </a:solidFill>
              <a:latin typeface="Times New Roman" pitchFamily="18" charset="0"/>
              <a:cs typeface="Times New Roman" pitchFamily="18" charset="0"/>
            </a:endParaRPr>
          </a:p>
          <a:p>
            <a:pPr algn="just"/>
            <a:r>
              <a:rPr lang="it-IT" sz="1400" i="1" dirty="0">
                <a:solidFill>
                  <a:srgbClr val="002060"/>
                </a:solidFill>
                <a:latin typeface="Times New Roman" pitchFamily="18" charset="0"/>
                <a:cs typeface="Times New Roman" pitchFamily="18" charset="0"/>
              </a:rPr>
              <a:t>(Simon </a:t>
            </a:r>
            <a:r>
              <a:rPr lang="it-IT" sz="1400" i="1" dirty="0" err="1">
                <a:solidFill>
                  <a:srgbClr val="002060"/>
                </a:solidFill>
                <a:latin typeface="Times New Roman" pitchFamily="18" charset="0"/>
                <a:cs typeface="Times New Roman" pitchFamily="18" charset="0"/>
              </a:rPr>
              <a:t>et</a:t>
            </a:r>
            <a:r>
              <a:rPr lang="it-IT" sz="1400" i="1" dirty="0">
                <a:solidFill>
                  <a:srgbClr val="002060"/>
                </a:solidFill>
                <a:latin typeface="Times New Roman" pitchFamily="18" charset="0"/>
                <a:cs typeface="Times New Roman" pitchFamily="18" charset="0"/>
              </a:rPr>
              <a:t> al., 1999; </a:t>
            </a:r>
            <a:r>
              <a:rPr lang="it-IT" sz="1400" i="1" dirty="0" err="1">
                <a:solidFill>
                  <a:srgbClr val="002060"/>
                </a:solidFill>
                <a:latin typeface="Times New Roman" pitchFamily="18" charset="0"/>
                <a:cs typeface="Times New Roman" pitchFamily="18" charset="0"/>
              </a:rPr>
              <a:t>Shapiro</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et</a:t>
            </a:r>
            <a:r>
              <a:rPr lang="it-IT" sz="1400" i="1" dirty="0">
                <a:solidFill>
                  <a:srgbClr val="002060"/>
                </a:solidFill>
                <a:latin typeface="Times New Roman" pitchFamily="18" charset="0"/>
                <a:cs typeface="Times New Roman" pitchFamily="18" charset="0"/>
              </a:rPr>
              <a:t> al., 2009)</a:t>
            </a:r>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r>
              <a:rPr lang="it-IT" sz="1400" dirty="0" err="1">
                <a:solidFill>
                  <a:srgbClr val="002060"/>
                </a:solidFill>
                <a:latin typeface="Times New Roman" pitchFamily="18" charset="0"/>
                <a:cs typeface="Times New Roman" pitchFamily="18" charset="0"/>
              </a:rPr>
              <a:t>Vitrified</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embryos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give</a:t>
            </a:r>
            <a:r>
              <a:rPr lang="it-IT" sz="1400" dirty="0">
                <a:solidFill>
                  <a:srgbClr val="002060"/>
                </a:solidFill>
                <a:latin typeface="Times New Roman" pitchFamily="18" charset="0"/>
                <a:cs typeface="Times New Roman" pitchFamily="18" charset="0"/>
              </a:rPr>
              <a:t> high </a:t>
            </a:r>
            <a:r>
              <a:rPr lang="it-IT" sz="1400" dirty="0" err="1">
                <a:solidFill>
                  <a:srgbClr val="002060"/>
                </a:solidFill>
                <a:latin typeface="Times New Roman" pitchFamily="18" charset="0"/>
                <a:cs typeface="Times New Roman" pitchFamily="18" charset="0"/>
              </a:rPr>
              <a:t>percentage</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regardless</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embryo</a:t>
            </a:r>
            <a:r>
              <a:rPr lang="it-IT" sz="1400" dirty="0">
                <a:solidFill>
                  <a:srgbClr val="002060"/>
                </a:solidFill>
                <a:latin typeface="Times New Roman" pitchFamily="18" charset="0"/>
                <a:cs typeface="Times New Roman" pitchFamily="18" charset="0"/>
              </a:rPr>
              <a:t> </a:t>
            </a:r>
            <a:r>
              <a:rPr lang="it-IT" sz="1400" dirty="0" err="1">
                <a:solidFill>
                  <a:srgbClr val="002060"/>
                </a:solidFill>
                <a:latin typeface="Times New Roman" pitchFamily="18" charset="0"/>
                <a:cs typeface="Times New Roman" pitchFamily="18" charset="0"/>
              </a:rPr>
              <a:t>morphology</a:t>
            </a:r>
            <a:r>
              <a:rPr lang="it-IT" sz="1400" dirty="0">
                <a:solidFill>
                  <a:srgbClr val="002060"/>
                </a:solidFill>
                <a:latin typeface="Times New Roman" pitchFamily="18" charset="0"/>
                <a:cs typeface="Times New Roman" pitchFamily="18" charset="0"/>
              </a:rPr>
              <a:t> rate.  </a:t>
            </a:r>
          </a:p>
          <a:p>
            <a:pPr algn="just"/>
            <a:r>
              <a:rPr lang="it-IT" sz="1400" i="1" dirty="0">
                <a:solidFill>
                  <a:srgbClr val="002060"/>
                </a:solidFill>
                <a:latin typeface="Times New Roman" pitchFamily="18" charset="0"/>
                <a:cs typeface="Times New Roman" pitchFamily="18" charset="0"/>
              </a:rPr>
              <a:t>(</a:t>
            </a:r>
            <a:r>
              <a:rPr lang="it-IT" sz="1400" i="1" dirty="0" err="1">
                <a:solidFill>
                  <a:srgbClr val="002060"/>
                </a:solidFill>
                <a:latin typeface="Times New Roman" pitchFamily="18" charset="0"/>
                <a:cs typeface="Times New Roman" pitchFamily="18" charset="0"/>
              </a:rPr>
              <a:t>D’Angelo</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et</a:t>
            </a:r>
            <a:r>
              <a:rPr lang="it-IT" sz="1400" i="1" dirty="0">
                <a:solidFill>
                  <a:srgbClr val="002060"/>
                </a:solidFill>
                <a:latin typeface="Times New Roman" pitchFamily="18" charset="0"/>
                <a:cs typeface="Times New Roman" pitchFamily="18" charset="0"/>
              </a:rPr>
              <a:t> al., 2010; </a:t>
            </a:r>
            <a:r>
              <a:rPr lang="it-IT" sz="1400" i="1" dirty="0" err="1">
                <a:solidFill>
                  <a:srgbClr val="002060"/>
                </a:solidFill>
                <a:latin typeface="Times New Roman" pitchFamily="18" charset="0"/>
                <a:cs typeface="Times New Roman" pitchFamily="18" charset="0"/>
              </a:rPr>
              <a:t>Griesinger</a:t>
            </a:r>
            <a:r>
              <a:rPr lang="it-IT" sz="1400" i="1" dirty="0">
                <a:solidFill>
                  <a:srgbClr val="002060"/>
                </a:solidFill>
                <a:latin typeface="Times New Roman" pitchFamily="18" charset="0"/>
                <a:cs typeface="Times New Roman" pitchFamily="18" charset="0"/>
              </a:rPr>
              <a:t> </a:t>
            </a:r>
            <a:r>
              <a:rPr lang="it-IT" sz="1400" i="1" dirty="0" err="1">
                <a:solidFill>
                  <a:srgbClr val="002060"/>
                </a:solidFill>
                <a:latin typeface="Times New Roman" pitchFamily="18" charset="0"/>
                <a:cs typeface="Times New Roman" pitchFamily="18" charset="0"/>
              </a:rPr>
              <a:t>et</a:t>
            </a:r>
            <a:r>
              <a:rPr lang="it-IT" sz="1400" i="1" dirty="0">
                <a:solidFill>
                  <a:srgbClr val="002060"/>
                </a:solidFill>
                <a:latin typeface="Times New Roman" pitchFamily="18" charset="0"/>
                <a:cs typeface="Times New Roman" pitchFamily="18" charset="0"/>
              </a:rPr>
              <a:t> al., 2011)</a:t>
            </a:r>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a:p>
            <a:pPr algn="just"/>
            <a:r>
              <a:rPr lang="it-IT" sz="1400" baseline="-25000" dirty="0">
                <a:solidFill>
                  <a:srgbClr val="002060"/>
                </a:solidFill>
                <a:latin typeface="Times New Roman" pitchFamily="18" charset="0"/>
                <a:cs typeface="Times New Roman" pitchFamily="18" charset="0"/>
              </a:rPr>
              <a:t> </a:t>
            </a:r>
          </a:p>
          <a:p>
            <a:pPr algn="just"/>
            <a:endParaRPr lang="it-IT" sz="1400" dirty="0">
              <a:solidFill>
                <a:srgbClr val="002060"/>
              </a:solidFill>
              <a:latin typeface="Times New Roman" pitchFamily="18" charset="0"/>
              <a:cs typeface="Times New Roman" pitchFamily="18" charset="0"/>
            </a:endParaRPr>
          </a:p>
          <a:p>
            <a:pPr algn="just"/>
            <a:endParaRPr lang="it-IT" sz="1400" dirty="0">
              <a:solidFill>
                <a:srgbClr val="002060"/>
              </a:solidFill>
              <a:latin typeface="Times New Roman" pitchFamily="18" charset="0"/>
              <a:cs typeface="Times New Roman" pitchFamily="18" charset="0"/>
            </a:endParaRPr>
          </a:p>
        </p:txBody>
      </p:sp>
      <p:sp>
        <p:nvSpPr>
          <p:cNvPr id="10" name="Freccia in giù 9"/>
          <p:cNvSpPr/>
          <p:nvPr/>
        </p:nvSpPr>
        <p:spPr>
          <a:xfrm>
            <a:off x="6582055" y="2780928"/>
            <a:ext cx="243027" cy="162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solidFill>
                <a:prstClr val="white"/>
              </a:solidFill>
            </a:endParaRPr>
          </a:p>
        </p:txBody>
      </p:sp>
      <p:sp>
        <p:nvSpPr>
          <p:cNvPr id="19" name="CasellaDiTesto 18"/>
          <p:cNvSpPr txBox="1"/>
          <p:nvPr/>
        </p:nvSpPr>
        <p:spPr>
          <a:xfrm>
            <a:off x="5031959" y="288874"/>
            <a:ext cx="2781787" cy="523220"/>
          </a:xfrm>
          <a:prstGeom prst="rect">
            <a:avLst/>
          </a:prstGeom>
          <a:noFill/>
          <a:ln>
            <a:noFill/>
          </a:ln>
        </p:spPr>
        <p:txBody>
          <a:bodyPr wrap="none" rtlCol="0">
            <a:spAutoFit/>
          </a:bodyPr>
          <a:lstStyle/>
          <a:p>
            <a:r>
              <a:rPr lang="it-IT" sz="2800" dirty="0">
                <a:solidFill>
                  <a:srgbClr val="002060"/>
                </a:solidFill>
                <a:latin typeface="Times New Roman" pitchFamily="18" charset="0"/>
                <a:cs typeface="Times New Roman" pitchFamily="18" charset="0"/>
              </a:rPr>
              <a:t>VITRIFICATION</a:t>
            </a:r>
          </a:p>
        </p:txBody>
      </p:sp>
      <p:pic>
        <p:nvPicPr>
          <p:cNvPr id="13" name="Picture 2">
            <a:extLst>
              <a:ext uri="{FF2B5EF4-FFF2-40B4-BE49-F238E27FC236}">
                <a16:creationId xmlns:a16="http://schemas.microsoft.com/office/drawing/2014/main" id="{C0069843-5448-4373-8A59-B731276DC9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926" y="174544"/>
            <a:ext cx="1183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81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61285" y="1225690"/>
            <a:ext cx="8069431" cy="5632311"/>
          </a:xfrm>
          <a:prstGeom prst="rect">
            <a:avLst/>
          </a:prstGeom>
        </p:spPr>
        <p:txBody>
          <a:bodyPr wrap="square">
            <a:spAutoFit/>
          </a:bodyPr>
          <a:lstStyle/>
          <a:p>
            <a:pPr algn="just"/>
            <a:br>
              <a:rPr lang="en-US" dirty="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Simultaneous testing of the entire set of chromosomes of an embryo on the day 5 of development by </a:t>
            </a:r>
            <a:r>
              <a:rPr lang="en-US" b="1" i="1" dirty="0" err="1">
                <a:solidFill>
                  <a:srgbClr val="002060"/>
                </a:solidFill>
                <a:latin typeface="Times New Roman" panose="02020603050405020304" pitchFamily="18" charset="0"/>
                <a:cs typeface="Times New Roman" panose="02020603050405020304" pitchFamily="18" charset="0"/>
              </a:rPr>
              <a:t>aCGH</a:t>
            </a:r>
            <a:r>
              <a:rPr lang="en-US" i="1" dirty="0">
                <a:solidFill>
                  <a:srgbClr val="002060"/>
                </a:solidFill>
                <a:latin typeface="Times New Roman" panose="02020603050405020304" pitchFamily="18" charset="0"/>
                <a:cs typeface="Times New Roman" panose="02020603050405020304" pitchFamily="18" charset="0"/>
              </a:rPr>
              <a:t> (array Comparative Genomic Hybridization) </a:t>
            </a:r>
            <a:r>
              <a:rPr lang="en-US" dirty="0">
                <a:solidFill>
                  <a:srgbClr val="002060"/>
                </a:solidFill>
                <a:latin typeface="Times New Roman" panose="02020603050405020304" pitchFamily="18" charset="0"/>
                <a:cs typeface="Times New Roman" panose="02020603050405020304" pitchFamily="18" charset="0"/>
              </a:rPr>
              <a:t>on microchips or by </a:t>
            </a:r>
            <a:r>
              <a:rPr lang="en-US" b="1" i="1" dirty="0">
                <a:solidFill>
                  <a:srgbClr val="002060"/>
                </a:solidFill>
                <a:latin typeface="Times New Roman" panose="02020603050405020304" pitchFamily="18" charset="0"/>
                <a:cs typeface="Times New Roman" panose="02020603050405020304" pitchFamily="18" charset="0"/>
              </a:rPr>
              <a:t>NGS</a:t>
            </a:r>
            <a:r>
              <a:rPr lang="en-US" i="1" dirty="0">
                <a:solidFill>
                  <a:srgbClr val="002060"/>
                </a:solidFill>
                <a:latin typeface="Times New Roman" panose="02020603050405020304" pitchFamily="18" charset="0"/>
                <a:cs typeface="Times New Roman" panose="02020603050405020304" pitchFamily="18" charset="0"/>
              </a:rPr>
              <a:t> method (Next generation sequencing)</a:t>
            </a:r>
            <a:r>
              <a:rPr lang="en-US" dirty="0">
                <a:solidFill>
                  <a:srgbClr val="002060"/>
                </a:solidFill>
                <a:latin typeface="Times New Roman" panose="02020603050405020304" pitchFamily="18" charset="0"/>
                <a:cs typeface="Times New Roman" panose="02020603050405020304" pitchFamily="18" charset="0"/>
              </a:rPr>
              <a:t> before the embryo is transferred into the uterus.</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u="sng" dirty="0">
                <a:solidFill>
                  <a:srgbClr val="002060"/>
                </a:solidFill>
                <a:latin typeface="Times New Roman" panose="02020603050405020304" pitchFamily="18" charset="0"/>
                <a:cs typeface="Times New Roman" panose="02020603050405020304" pitchFamily="18" charset="0"/>
              </a:rPr>
              <a:t>Indications</a:t>
            </a:r>
            <a:r>
              <a:rPr lang="en-US" dirty="0">
                <a:solidFill>
                  <a:srgbClr val="002060"/>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Repeated failed IVF cycles;</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Pregnancy occurs, but then repeatedly interrupted or stopped (Repeated miscarriages);</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Age after 40 years (Advanced maternal age).</a:t>
            </a:r>
          </a:p>
          <a:p>
            <a:pPr algn="just"/>
            <a:r>
              <a:rPr lang="en-US" dirty="0">
                <a:solidFill>
                  <a:srgbClr val="002060"/>
                </a:solidFill>
                <a:latin typeface="Times New Roman" panose="02020603050405020304" pitchFamily="18" charset="0"/>
                <a:cs typeface="Times New Roman" panose="02020603050405020304" pitchFamily="18" charset="0"/>
              </a:rPr>
              <a:t>In such cases, embryos with an altered chromosome set often develop, which are not able to be implanted into the uterus or stop in their development in the early stages of pregnancy.</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b="1" dirty="0">
                <a:solidFill>
                  <a:srgbClr val="002060"/>
                </a:solidFill>
                <a:latin typeface="Times New Roman" panose="02020603050405020304" pitchFamily="18" charset="0"/>
                <a:cs typeface="Times New Roman" panose="02020603050405020304" pitchFamily="18" charset="0"/>
              </a:rPr>
              <a:t>PGT-A is carried out:                                                                                     </a:t>
            </a: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to screen the entire set of chromosomes for abnormalities;    </a:t>
            </a:r>
          </a:p>
          <a:p>
            <a:r>
              <a:rPr lang="en-US" dirty="0">
                <a:solidFill>
                  <a:srgbClr val="002060"/>
                </a:solidFill>
                <a:latin typeface="Times New Roman" panose="02020603050405020304" pitchFamily="18" charset="0"/>
                <a:cs typeface="Times New Roman" panose="02020603050405020304" pitchFamily="18" charset="0"/>
              </a:rPr>
              <a:t>to improve IVF results;</a:t>
            </a:r>
          </a:p>
          <a:p>
            <a:r>
              <a:rPr lang="en-US" dirty="0">
                <a:solidFill>
                  <a:srgbClr val="002060"/>
                </a:solidFill>
                <a:latin typeface="Times New Roman" panose="02020603050405020304" pitchFamily="18" charset="0"/>
                <a:cs typeface="Times New Roman" panose="02020603050405020304" pitchFamily="18" charset="0"/>
              </a:rPr>
              <a:t>without personalized test preparation. </a:t>
            </a:r>
          </a:p>
          <a:p>
            <a:pPr algn="just"/>
            <a:endParaRPr lang="en-US" dirty="0">
              <a:solidFill>
                <a:srgbClr val="00206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5167946" y="272491"/>
            <a:ext cx="1301062" cy="523220"/>
          </a:xfrm>
          <a:prstGeom prst="rect">
            <a:avLst/>
          </a:prstGeom>
        </p:spPr>
        <p:txBody>
          <a:bodyPr wrap="none">
            <a:spAutoFit/>
          </a:bodyPr>
          <a:lstStyle/>
          <a:p>
            <a:r>
              <a:rPr lang="en-US" sz="2800" dirty="0">
                <a:solidFill>
                  <a:srgbClr val="002060"/>
                </a:solidFill>
                <a:latin typeface="Times New Roman" panose="02020603050405020304" pitchFamily="18" charset="0"/>
                <a:cs typeface="Times New Roman" panose="02020603050405020304" pitchFamily="18" charset="0"/>
              </a:rPr>
              <a:t> PGT-A</a:t>
            </a:r>
          </a:p>
        </p:txBody>
      </p:sp>
      <p:pic>
        <p:nvPicPr>
          <p:cNvPr id="10" name="Picture 2">
            <a:extLst>
              <a:ext uri="{FF2B5EF4-FFF2-40B4-BE49-F238E27FC236}">
                <a16:creationId xmlns:a16="http://schemas.microsoft.com/office/drawing/2014/main" id="{86A62E4E-6F8F-4F42-8865-D5202F0EC5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837" y="241968"/>
            <a:ext cx="1349087" cy="59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714C083-B420-4D47-84AC-6FC15283F7B4}"/>
              </a:ext>
            </a:extLst>
          </p:cNvPr>
          <p:cNvSpPr/>
          <p:nvPr/>
        </p:nvSpPr>
        <p:spPr>
          <a:xfrm>
            <a:off x="2177163" y="838200"/>
            <a:ext cx="7691546" cy="400110"/>
          </a:xfrm>
          <a:prstGeom prst="rect">
            <a:avLst/>
          </a:prstGeom>
        </p:spPr>
        <p:txBody>
          <a:bodyPr wrap="square">
            <a:spAutoFit/>
          </a:bodyPr>
          <a:lstStyle/>
          <a:p>
            <a:pPr algn="ctr"/>
            <a:r>
              <a:rPr lang="en-US" sz="2000" u="sng" dirty="0">
                <a:solidFill>
                  <a:srgbClr val="002060"/>
                </a:solidFill>
                <a:latin typeface="Times New Roman" panose="02020603050405020304" pitchFamily="18" charset="0"/>
                <a:cs typeface="Times New Roman" panose="02020603050405020304" pitchFamily="18" charset="0"/>
              </a:rPr>
              <a:t>Preimplantation Genetic Testing for Aneuploidy</a:t>
            </a:r>
          </a:p>
        </p:txBody>
      </p:sp>
    </p:spTree>
    <p:extLst>
      <p:ext uri="{BB962C8B-B14F-4D97-AF65-F5344CB8AC3E}">
        <p14:creationId xmlns:p14="http://schemas.microsoft.com/office/powerpoint/2010/main" val="33937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80104-3A31-425D-95A5-447E8135F2D2}"/>
              </a:ext>
            </a:extLst>
          </p:cNvPr>
          <p:cNvSpPr/>
          <p:nvPr/>
        </p:nvSpPr>
        <p:spPr>
          <a:xfrm>
            <a:off x="2408692" y="870352"/>
            <a:ext cx="8126998" cy="400110"/>
          </a:xfrm>
          <a:prstGeom prst="rect">
            <a:avLst/>
          </a:prstGeom>
        </p:spPr>
        <p:txBody>
          <a:bodyPr wrap="square">
            <a:spAutoFit/>
          </a:bodyPr>
          <a:lstStyle/>
          <a:p>
            <a:r>
              <a:rPr lang="en-US" sz="2000" u="sng" dirty="0">
                <a:solidFill>
                  <a:srgbClr val="002060"/>
                </a:solidFill>
                <a:latin typeface="Times New Roman" panose="02020603050405020304" pitchFamily="18" charset="0"/>
                <a:cs typeface="Times New Roman" panose="02020603050405020304" pitchFamily="18" charset="0"/>
              </a:rPr>
              <a:t>Preimplantation Genetic Testing for chromosomal Structural Rearrangements</a:t>
            </a:r>
            <a:endParaRPr lang="it-IT" sz="2000" u="sng" dirty="0">
              <a:solidFill>
                <a:srgbClr val="002060"/>
              </a:solidFill>
              <a:latin typeface="Times New Roman" panose="02020603050405020304" pitchFamily="18" charset="0"/>
              <a:cs typeface="Times New Roman" panose="02020603050405020304" pitchFamily="18" charset="0"/>
            </a:endParaRPr>
          </a:p>
        </p:txBody>
      </p:sp>
      <p:sp>
        <p:nvSpPr>
          <p:cNvPr id="5" name="Rettangolo 7">
            <a:extLst>
              <a:ext uri="{FF2B5EF4-FFF2-40B4-BE49-F238E27FC236}">
                <a16:creationId xmlns:a16="http://schemas.microsoft.com/office/drawing/2014/main" id="{32C52CB1-1AE8-4F5C-BF6D-AAF0658773A7}"/>
              </a:ext>
            </a:extLst>
          </p:cNvPr>
          <p:cNvSpPr/>
          <p:nvPr/>
        </p:nvSpPr>
        <p:spPr>
          <a:xfrm>
            <a:off x="5132110" y="280105"/>
            <a:ext cx="1570366" cy="523220"/>
          </a:xfrm>
          <a:prstGeom prst="rect">
            <a:avLst/>
          </a:prstGeom>
        </p:spPr>
        <p:txBody>
          <a:bodyPr wrap="none">
            <a:spAutoFit/>
          </a:bodyPr>
          <a:lstStyle/>
          <a:p>
            <a:r>
              <a:rPr lang="en-US" sz="2800" dirty="0">
                <a:solidFill>
                  <a:srgbClr val="002060"/>
                </a:solidFill>
                <a:latin typeface="Times New Roman" panose="02020603050405020304" pitchFamily="18" charset="0"/>
                <a:cs typeface="Times New Roman" panose="02020603050405020304" pitchFamily="18" charset="0"/>
              </a:rPr>
              <a:t> PGT- SR</a:t>
            </a:r>
          </a:p>
        </p:txBody>
      </p:sp>
      <p:pic>
        <p:nvPicPr>
          <p:cNvPr id="7" name="Picture 2">
            <a:extLst>
              <a:ext uri="{FF2B5EF4-FFF2-40B4-BE49-F238E27FC236}">
                <a16:creationId xmlns:a16="http://schemas.microsoft.com/office/drawing/2014/main" id="{07E3FFE4-38D3-4D2F-8113-2F229F57B1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3587" y="251430"/>
            <a:ext cx="1248766" cy="55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19636A57-2EF9-4463-B29B-0B8CD7B6E1BF}"/>
              </a:ext>
            </a:extLst>
          </p:cNvPr>
          <p:cNvGrpSpPr/>
          <p:nvPr/>
        </p:nvGrpSpPr>
        <p:grpSpPr>
          <a:xfrm>
            <a:off x="1692767" y="936171"/>
            <a:ext cx="3781176" cy="5785384"/>
            <a:chOff x="154192" y="196733"/>
            <a:chExt cx="4377911" cy="7116482"/>
          </a:xfrm>
        </p:grpSpPr>
        <p:pic>
          <p:nvPicPr>
            <p:cNvPr id="12" name="Picture 11">
              <a:extLst>
                <a:ext uri="{FF2B5EF4-FFF2-40B4-BE49-F238E27FC236}">
                  <a16:creationId xmlns:a16="http://schemas.microsoft.com/office/drawing/2014/main" id="{88FA09CD-DFBA-48CF-860B-35E6354829F8}"/>
                </a:ext>
              </a:extLst>
            </p:cNvPr>
            <p:cNvPicPr>
              <a:picLocks noChangeAspect="1"/>
            </p:cNvPicPr>
            <p:nvPr/>
          </p:nvPicPr>
          <p:blipFill rotWithShape="1">
            <a:blip r:embed="rId3"/>
            <a:srcRect l="50000" t="30561" r="5702" b="39176"/>
            <a:stretch/>
          </p:blipFill>
          <p:spPr>
            <a:xfrm>
              <a:off x="764912" y="3429000"/>
              <a:ext cx="3602805" cy="1054534"/>
            </a:xfrm>
            <a:prstGeom prst="rect">
              <a:avLst/>
            </a:prstGeom>
          </p:spPr>
        </p:pic>
        <p:sp>
          <p:nvSpPr>
            <p:cNvPr id="15" name="Rectangle 14">
              <a:extLst>
                <a:ext uri="{FF2B5EF4-FFF2-40B4-BE49-F238E27FC236}">
                  <a16:creationId xmlns:a16="http://schemas.microsoft.com/office/drawing/2014/main" id="{867C76E7-FD67-4E87-90F1-578120B3A67A}"/>
                </a:ext>
              </a:extLst>
            </p:cNvPr>
            <p:cNvSpPr/>
            <p:nvPr/>
          </p:nvSpPr>
          <p:spPr>
            <a:xfrm rot="16200000">
              <a:off x="-1316167" y="3875679"/>
              <a:ext cx="3284889" cy="320714"/>
            </a:xfrm>
            <a:prstGeom prst="rect">
              <a:avLst/>
            </a:prstGeom>
          </p:spPr>
          <p:txBody>
            <a:bodyPr wrap="square">
              <a:spAutoFit/>
            </a:bodyPr>
            <a:lstStyle/>
            <a:p>
              <a:pPr algn="ctr"/>
              <a:r>
                <a:rPr lang="en-US" sz="1200" dirty="0">
                  <a:solidFill>
                    <a:srgbClr val="002060"/>
                  </a:solidFill>
                  <a:latin typeface="Times New Roman" panose="02020603050405020304" pitchFamily="18" charset="0"/>
                  <a:cs typeface="Times New Roman" panose="02020603050405020304" pitchFamily="18" charset="0"/>
                </a:rPr>
                <a:t>Reciprocal translocations </a:t>
              </a:r>
              <a:endParaRPr lang="it-IT" sz="1200" dirty="0"/>
            </a:p>
          </p:txBody>
        </p:sp>
        <p:pic>
          <p:nvPicPr>
            <p:cNvPr id="16" name="Picture 15">
              <a:extLst>
                <a:ext uri="{FF2B5EF4-FFF2-40B4-BE49-F238E27FC236}">
                  <a16:creationId xmlns:a16="http://schemas.microsoft.com/office/drawing/2014/main" id="{07AA9EB7-78F3-4CDD-B34D-BDC0BD07AA02}"/>
                </a:ext>
              </a:extLst>
            </p:cNvPr>
            <p:cNvPicPr>
              <a:picLocks noChangeAspect="1"/>
            </p:cNvPicPr>
            <p:nvPr/>
          </p:nvPicPr>
          <p:blipFill rotWithShape="1">
            <a:blip r:embed="rId4"/>
            <a:srcRect l="5365" t="27137" r="52725" b="22547"/>
            <a:stretch/>
          </p:blipFill>
          <p:spPr>
            <a:xfrm>
              <a:off x="762208" y="972895"/>
              <a:ext cx="3284890" cy="2218358"/>
            </a:xfrm>
            <a:prstGeom prst="rect">
              <a:avLst/>
            </a:prstGeom>
          </p:spPr>
        </p:pic>
        <p:sp>
          <p:nvSpPr>
            <p:cNvPr id="17" name="Rectangle 16">
              <a:extLst>
                <a:ext uri="{FF2B5EF4-FFF2-40B4-BE49-F238E27FC236}">
                  <a16:creationId xmlns:a16="http://schemas.microsoft.com/office/drawing/2014/main" id="{6DEF8CC3-000C-41B3-9A25-CB71175AD45F}"/>
                </a:ext>
              </a:extLst>
            </p:cNvPr>
            <p:cNvSpPr/>
            <p:nvPr/>
          </p:nvSpPr>
          <p:spPr>
            <a:xfrm rot="16200000">
              <a:off x="-1327896" y="1678821"/>
              <a:ext cx="3284889" cy="320714"/>
            </a:xfrm>
            <a:prstGeom prst="rect">
              <a:avLst/>
            </a:prstGeom>
          </p:spPr>
          <p:txBody>
            <a:bodyPr wrap="square">
              <a:spAutoFit/>
            </a:bodyPr>
            <a:lstStyle/>
            <a:p>
              <a:pPr algn="ctr"/>
              <a:r>
                <a:rPr lang="en-US" sz="1200" dirty="0">
                  <a:solidFill>
                    <a:srgbClr val="002060"/>
                  </a:solidFill>
                  <a:latin typeface="Times New Roman" panose="02020603050405020304" pitchFamily="18" charset="0"/>
                  <a:cs typeface="Times New Roman" panose="02020603050405020304" pitchFamily="18" charset="0"/>
                </a:rPr>
                <a:t>Robertsonian translocations </a:t>
              </a:r>
              <a:endParaRPr lang="it-IT" sz="1200" dirty="0"/>
            </a:p>
          </p:txBody>
        </p:sp>
        <p:pic>
          <p:nvPicPr>
            <p:cNvPr id="18" name="Picture 17">
              <a:extLst>
                <a:ext uri="{FF2B5EF4-FFF2-40B4-BE49-F238E27FC236}">
                  <a16:creationId xmlns:a16="http://schemas.microsoft.com/office/drawing/2014/main" id="{77C5E908-4A97-45D9-852E-6BEDD223D6E0}"/>
                </a:ext>
              </a:extLst>
            </p:cNvPr>
            <p:cNvPicPr>
              <a:picLocks noChangeAspect="1"/>
            </p:cNvPicPr>
            <p:nvPr/>
          </p:nvPicPr>
          <p:blipFill rotWithShape="1">
            <a:blip r:embed="rId5"/>
            <a:srcRect l="50000" t="29237" r="6669" b="31236"/>
            <a:stretch/>
          </p:blipFill>
          <p:spPr>
            <a:xfrm>
              <a:off x="600525" y="4721282"/>
              <a:ext cx="3931578" cy="2017377"/>
            </a:xfrm>
            <a:prstGeom prst="rect">
              <a:avLst/>
            </a:prstGeom>
          </p:spPr>
        </p:pic>
        <p:sp>
          <p:nvSpPr>
            <p:cNvPr id="19" name="Rectangle 18">
              <a:extLst>
                <a:ext uri="{FF2B5EF4-FFF2-40B4-BE49-F238E27FC236}">
                  <a16:creationId xmlns:a16="http://schemas.microsoft.com/office/drawing/2014/main" id="{D1260A8A-3041-4B1F-9DBE-D3611B2D27A9}"/>
                </a:ext>
              </a:extLst>
            </p:cNvPr>
            <p:cNvSpPr/>
            <p:nvPr/>
          </p:nvSpPr>
          <p:spPr>
            <a:xfrm rot="16200000">
              <a:off x="-616436" y="6169129"/>
              <a:ext cx="1967458" cy="320714"/>
            </a:xfrm>
            <a:prstGeom prst="rect">
              <a:avLst/>
            </a:prstGeom>
          </p:spPr>
          <p:txBody>
            <a:bodyPr wrap="square">
              <a:spAutoFit/>
            </a:bodyPr>
            <a:lstStyle/>
            <a:p>
              <a:pPr algn="ctr"/>
              <a:r>
                <a:rPr lang="en-US" sz="1200" dirty="0">
                  <a:solidFill>
                    <a:srgbClr val="002060"/>
                  </a:solidFill>
                  <a:latin typeface="Times New Roman" panose="02020603050405020304" pitchFamily="18" charset="0"/>
                  <a:cs typeface="Times New Roman" panose="02020603050405020304" pitchFamily="18" charset="0"/>
                </a:rPr>
                <a:t>Inversion</a:t>
              </a:r>
              <a:endParaRPr lang="it-IT" sz="1200" dirty="0"/>
            </a:p>
          </p:txBody>
        </p:sp>
      </p:grpSp>
      <p:sp>
        <p:nvSpPr>
          <p:cNvPr id="20" name="Rectangle 19">
            <a:extLst>
              <a:ext uri="{FF2B5EF4-FFF2-40B4-BE49-F238E27FC236}">
                <a16:creationId xmlns:a16="http://schemas.microsoft.com/office/drawing/2014/main" id="{7D487EA9-0CF2-4B7F-AAE7-020A808C8A7C}"/>
              </a:ext>
            </a:extLst>
          </p:cNvPr>
          <p:cNvSpPr/>
          <p:nvPr/>
        </p:nvSpPr>
        <p:spPr>
          <a:xfrm>
            <a:off x="5707912" y="2382397"/>
            <a:ext cx="5027440" cy="3539430"/>
          </a:xfrm>
          <a:prstGeom prst="rect">
            <a:avLst/>
          </a:prstGeom>
        </p:spPr>
        <p:txBody>
          <a:bodyPr wrap="square">
            <a:spAutoFit/>
          </a:bodyPr>
          <a:lstStyle/>
          <a:p>
            <a:r>
              <a:rPr lang="en-US" sz="1600" dirty="0">
                <a:solidFill>
                  <a:srgbClr val="002060"/>
                </a:solidFill>
                <a:latin typeface="Times New Roman" panose="02020603050405020304" pitchFamily="18" charset="0"/>
                <a:cs typeface="Times New Roman" panose="02020603050405020304" pitchFamily="18" charset="0"/>
              </a:rPr>
              <a:t>Chromosomal rearrangements are changes from the normal size or arrangement of chromosomes.</a:t>
            </a:r>
          </a:p>
          <a:p>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solidFill>
                <a:srgbClr val="002060"/>
              </a:solidFill>
              <a:latin typeface="Times New Roman" panose="02020603050405020304" pitchFamily="18" charset="0"/>
              <a:cs typeface="Times New Roman" panose="02020603050405020304" pitchFamily="18" charset="0"/>
            </a:endParaRPr>
          </a:p>
          <a:p>
            <a:pPr algn="just"/>
            <a:r>
              <a:rPr lang="en-US" sz="1600" u="sng" dirty="0">
                <a:solidFill>
                  <a:srgbClr val="002060"/>
                </a:solidFill>
                <a:latin typeface="Times New Roman" panose="02020603050405020304" pitchFamily="18" charset="0"/>
                <a:cs typeface="Times New Roman" panose="02020603050405020304" pitchFamily="18" charset="0"/>
              </a:rPr>
              <a:t>Indications</a:t>
            </a:r>
            <a:r>
              <a:rPr lang="en-US" sz="1600" dirty="0">
                <a:solidFill>
                  <a:srgbClr val="002060"/>
                </a:solidFill>
                <a:latin typeface="Times New Roman" panose="02020603050405020304" pitchFamily="18" charset="0"/>
                <a:cs typeface="Times New Roman" panose="02020603050405020304" pitchFamily="18" charset="0"/>
              </a:rPr>
              <a:t>:</a:t>
            </a:r>
          </a:p>
          <a:p>
            <a:pPr marL="214313" indent="-214313" algn="just">
              <a:buFont typeface="Arial" panose="020B0604020202020204" pitchFamily="34" charset="0"/>
              <a:buChar char="•"/>
            </a:pPr>
            <a:r>
              <a:rPr lang="en-US" sz="1600" dirty="0">
                <a:solidFill>
                  <a:srgbClr val="002060"/>
                </a:solidFill>
                <a:latin typeface="Times New Roman" panose="02020603050405020304" pitchFamily="18" charset="0"/>
                <a:cs typeface="Times New Roman" panose="02020603050405020304" pitchFamily="18" charset="0"/>
              </a:rPr>
              <a:t>Changes in the parental karyotype</a:t>
            </a:r>
          </a:p>
          <a:p>
            <a:pPr marL="214313" indent="-214313" algn="just">
              <a:buFont typeface="Arial" panose="020B0604020202020204" pitchFamily="34" charset="0"/>
              <a:buChar char="•"/>
            </a:pPr>
            <a:r>
              <a:rPr lang="en-US" sz="1600" dirty="0">
                <a:solidFill>
                  <a:srgbClr val="002060"/>
                </a:solidFill>
                <a:latin typeface="Times New Roman" panose="02020603050405020304" pitchFamily="18" charset="0"/>
                <a:cs typeface="Times New Roman" panose="02020603050405020304" pitchFamily="18" charset="0"/>
              </a:rPr>
              <a:t>Child or pregnancy with a chromosome rearrangement </a:t>
            </a:r>
          </a:p>
          <a:p>
            <a:pPr marL="214313" indent="-214313" algn="just">
              <a:buFont typeface="Arial" panose="020B0604020202020204" pitchFamily="34" charset="0"/>
              <a:buChar char="•"/>
            </a:pPr>
            <a:endParaRPr lang="en-US" sz="1600" dirty="0">
              <a:solidFill>
                <a:srgbClr val="002060"/>
              </a:solidFill>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endParaRPr lang="en-US" sz="1600" dirty="0">
              <a:solidFill>
                <a:srgbClr val="002060"/>
              </a:solidFill>
              <a:latin typeface="Times New Roman" panose="02020603050405020304" pitchFamily="18" charset="0"/>
              <a:cs typeface="Times New Roman" panose="02020603050405020304" pitchFamily="18" charset="0"/>
            </a:endParaRPr>
          </a:p>
          <a:p>
            <a:r>
              <a:rPr lang="en-US" sz="1600" u="sng" dirty="0">
                <a:solidFill>
                  <a:srgbClr val="002060"/>
                </a:solidFill>
                <a:latin typeface="Times New Roman" panose="02020603050405020304" pitchFamily="18" charset="0"/>
                <a:cs typeface="Times New Roman" panose="02020603050405020304" pitchFamily="18" charset="0"/>
              </a:rPr>
              <a:t>The majority of rearrangement cases:</a:t>
            </a:r>
          </a:p>
          <a:p>
            <a:r>
              <a:rPr lang="en-US" sz="1600" dirty="0">
                <a:solidFill>
                  <a:srgbClr val="002060"/>
                </a:solidFill>
                <a:latin typeface="Times New Roman" panose="02020603050405020304" pitchFamily="18" charset="0"/>
                <a:cs typeface="Times New Roman" panose="02020603050405020304" pitchFamily="18" charset="0"/>
              </a:rPr>
              <a:t>Require no extra test preparation</a:t>
            </a:r>
          </a:p>
          <a:p>
            <a:r>
              <a:rPr lang="en-US" sz="1600" dirty="0">
                <a:solidFill>
                  <a:srgbClr val="002060"/>
                </a:solidFill>
                <a:latin typeface="Times New Roman" panose="02020603050405020304" pitchFamily="18" charset="0"/>
                <a:cs typeface="Times New Roman" panose="02020603050405020304" pitchFamily="18" charset="0"/>
              </a:rPr>
              <a:t>Require no extra family member testing</a:t>
            </a:r>
          </a:p>
          <a:p>
            <a:pPr algn="just"/>
            <a:endParaRPr lang="en-US" sz="1600" dirty="0">
              <a:solidFill>
                <a:srgbClr val="002060"/>
              </a:solidFill>
              <a:latin typeface="Times New Roman" panose="02020603050405020304" pitchFamily="18" charset="0"/>
              <a:cs typeface="Times New Roman" panose="02020603050405020304" pitchFamily="18" charset="0"/>
            </a:endParaRPr>
          </a:p>
          <a:p>
            <a:r>
              <a:rPr lang="en-US" sz="1600" dirty="0">
                <a:solidFill>
                  <a:srgbClr val="002060"/>
                </a:solidFill>
                <a:latin typeface="Times New Roman" panose="02020603050405020304" pitchFamily="18" charset="0"/>
                <a:cs typeface="Times New Roman" panose="02020603050405020304" pitchFamily="18" charset="0"/>
              </a:rPr>
              <a:t> </a:t>
            </a:r>
            <a:endParaRPr lang="it-IT"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1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364426" y="255500"/>
            <a:ext cx="1270604" cy="523220"/>
          </a:xfrm>
          <a:prstGeom prst="rect">
            <a:avLst/>
          </a:prstGeom>
        </p:spPr>
        <p:txBody>
          <a:bodyPr wrap="none">
            <a:spAutoFit/>
          </a:bodyPr>
          <a:lstStyle/>
          <a:p>
            <a:r>
              <a:rPr lang="en-US" sz="2800" dirty="0">
                <a:solidFill>
                  <a:srgbClr val="002060"/>
                </a:solidFill>
                <a:latin typeface="Times New Roman" panose="02020603050405020304" pitchFamily="18" charset="0"/>
                <a:cs typeface="Times New Roman" panose="02020603050405020304" pitchFamily="18" charset="0"/>
              </a:rPr>
              <a:t>PGT-M</a:t>
            </a:r>
          </a:p>
        </p:txBody>
      </p:sp>
      <p:sp>
        <p:nvSpPr>
          <p:cNvPr id="8" name="Rettangolo 7"/>
          <p:cNvSpPr/>
          <p:nvPr/>
        </p:nvSpPr>
        <p:spPr>
          <a:xfrm>
            <a:off x="2763655" y="1670020"/>
            <a:ext cx="6664690" cy="3693319"/>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The examination of monogenic hereditary diseases (which appeared because of changes in a single gene). </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u="sng" dirty="0">
                <a:solidFill>
                  <a:srgbClr val="002060"/>
                </a:solidFill>
                <a:latin typeface="Times New Roman" panose="02020603050405020304" pitchFamily="18" charset="0"/>
                <a:cs typeface="Times New Roman" panose="02020603050405020304" pitchFamily="18" charset="0"/>
              </a:rPr>
              <a:t>Indications:</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Confirmed monogenic hereditary diseases, which are transmitted from generation to generation;</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 monogenic disease has already been detected in one of family children</a:t>
            </a:r>
          </a:p>
          <a:p>
            <a:pPr algn="just"/>
            <a:br>
              <a:rPr lang="en-US" dirty="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(PGT-M) is carried out:</a:t>
            </a:r>
            <a:endParaRPr lang="en-US" dirty="0">
              <a:solidFill>
                <a:srgbClr val="00206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to reduce genetic disorder risk;</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to check for monogenic hereditary diseases;</a:t>
            </a:r>
          </a:p>
          <a:p>
            <a:pPr algn="just">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with personalized test design &amp; preparation.</a:t>
            </a:r>
          </a:p>
        </p:txBody>
      </p:sp>
      <p:pic>
        <p:nvPicPr>
          <p:cNvPr id="10" name="Picture 2">
            <a:extLst>
              <a:ext uri="{FF2B5EF4-FFF2-40B4-BE49-F238E27FC236}">
                <a16:creationId xmlns:a16="http://schemas.microsoft.com/office/drawing/2014/main" id="{73D8097E-2D46-4C5D-A7E0-69B409511F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183" y="179107"/>
            <a:ext cx="1183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439B213-5E25-4030-9336-5A665910620C}"/>
              </a:ext>
            </a:extLst>
          </p:cNvPr>
          <p:cNvSpPr/>
          <p:nvPr/>
        </p:nvSpPr>
        <p:spPr>
          <a:xfrm>
            <a:off x="2215600" y="870698"/>
            <a:ext cx="7760800" cy="400110"/>
          </a:xfrm>
          <a:prstGeom prst="rect">
            <a:avLst/>
          </a:prstGeom>
        </p:spPr>
        <p:txBody>
          <a:bodyPr wrap="square">
            <a:spAutoFit/>
          </a:bodyPr>
          <a:lstStyle/>
          <a:p>
            <a:pPr algn="ctr"/>
            <a:r>
              <a:rPr lang="en-US" sz="2000" u="sng" dirty="0">
                <a:solidFill>
                  <a:srgbClr val="002060"/>
                </a:solidFill>
                <a:latin typeface="Times New Roman" panose="02020603050405020304" pitchFamily="18" charset="0"/>
                <a:cs typeface="Times New Roman" panose="02020603050405020304" pitchFamily="18" charset="0"/>
              </a:rPr>
              <a:t>Preimplantation genetic testing for monogenic/single gene diseases</a:t>
            </a:r>
          </a:p>
        </p:txBody>
      </p:sp>
    </p:spTree>
    <p:extLst>
      <p:ext uri="{BB962C8B-B14F-4D97-AF65-F5344CB8AC3E}">
        <p14:creationId xmlns:p14="http://schemas.microsoft.com/office/powerpoint/2010/main" val="422366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4676299" y="420904"/>
            <a:ext cx="2534950" cy="415498"/>
          </a:xfrm>
          <a:prstGeom prst="rect">
            <a:avLst/>
          </a:prstGeom>
          <a:solidFill>
            <a:schemeClr val="bg1"/>
          </a:solidFill>
          <a:ln>
            <a:noFill/>
          </a:ln>
        </p:spPr>
        <p:txBody>
          <a:bodyPr wrap="square" rtlCol="0">
            <a:spAutoFit/>
          </a:bodyPr>
          <a:lstStyle/>
          <a:p>
            <a:pPr algn="ctr"/>
            <a:r>
              <a:rPr lang="it-IT" sz="2100" dirty="0">
                <a:solidFill>
                  <a:srgbClr val="002060"/>
                </a:solidFill>
                <a:latin typeface="Times New Roman" pitchFamily="18" charset="0"/>
                <a:cs typeface="Times New Roman" pitchFamily="18" charset="0"/>
              </a:rPr>
              <a:t>PGT EVOLUTION</a:t>
            </a:r>
          </a:p>
        </p:txBody>
      </p:sp>
      <p:graphicFrame>
        <p:nvGraphicFramePr>
          <p:cNvPr id="7" name="Grafico 6"/>
          <p:cNvGraphicFramePr/>
          <p:nvPr/>
        </p:nvGraphicFramePr>
        <p:xfrm>
          <a:off x="3657601" y="1147376"/>
          <a:ext cx="5475513" cy="3698543"/>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p:cNvSpPr txBox="1"/>
          <p:nvPr/>
        </p:nvSpPr>
        <p:spPr>
          <a:xfrm>
            <a:off x="4262983" y="4739125"/>
            <a:ext cx="5181227" cy="253916"/>
          </a:xfrm>
          <a:prstGeom prst="rect">
            <a:avLst/>
          </a:prstGeom>
          <a:noFill/>
        </p:spPr>
        <p:txBody>
          <a:bodyPr wrap="none" rtlCol="0">
            <a:spAutoFit/>
          </a:bodyPr>
          <a:lstStyle/>
          <a:p>
            <a:r>
              <a:rPr lang="it-IT" sz="1050" b="1" dirty="0">
                <a:solidFill>
                  <a:prstClr val="black"/>
                </a:solidFill>
                <a:latin typeface="Times New Roman" pitchFamily="18" charset="0"/>
                <a:cs typeface="Times New Roman" pitchFamily="18" charset="0"/>
              </a:rPr>
              <a:t>2014. Data </a:t>
            </a:r>
            <a:r>
              <a:rPr lang="it-IT" sz="1050" b="1" dirty="0" err="1">
                <a:solidFill>
                  <a:prstClr val="black"/>
                </a:solidFill>
                <a:latin typeface="Times New Roman" pitchFamily="18" charset="0"/>
                <a:cs typeface="Times New Roman" pitchFamily="18" charset="0"/>
              </a:rPr>
              <a:t>from</a:t>
            </a:r>
            <a:r>
              <a:rPr lang="it-IT" sz="1050" b="1" dirty="0">
                <a:solidFill>
                  <a:prstClr val="black"/>
                </a:solidFill>
                <a:latin typeface="Times New Roman" pitchFamily="18" charset="0"/>
                <a:cs typeface="Times New Roman" pitchFamily="18" charset="0"/>
              </a:rPr>
              <a:t> </a:t>
            </a:r>
            <a:r>
              <a:rPr lang="it-IT" sz="1050" b="1" dirty="0" err="1">
                <a:solidFill>
                  <a:prstClr val="black"/>
                </a:solidFill>
                <a:latin typeface="Times New Roman" pitchFamily="18" charset="0"/>
                <a:cs typeface="Times New Roman" pitchFamily="18" charset="0"/>
              </a:rPr>
              <a:t>Reprogenetics</a:t>
            </a:r>
            <a:r>
              <a:rPr lang="it-IT" sz="1050" b="1" dirty="0">
                <a:solidFill>
                  <a:prstClr val="black"/>
                </a:solidFill>
                <a:latin typeface="Times New Roman" pitchFamily="18" charset="0"/>
                <a:cs typeface="Times New Roman" pitchFamily="18" charset="0"/>
              </a:rPr>
              <a:t>, </a:t>
            </a:r>
            <a:r>
              <a:rPr lang="it-IT" sz="1050" b="1" dirty="0" err="1">
                <a:solidFill>
                  <a:prstClr val="black"/>
                </a:solidFill>
                <a:latin typeface="Times New Roman" pitchFamily="18" charset="0"/>
                <a:cs typeface="Times New Roman" pitchFamily="18" charset="0"/>
              </a:rPr>
              <a:t>our</a:t>
            </a:r>
            <a:r>
              <a:rPr lang="it-IT" sz="1050" b="1" dirty="0">
                <a:solidFill>
                  <a:prstClr val="black"/>
                </a:solidFill>
                <a:latin typeface="Times New Roman" pitchFamily="18" charset="0"/>
                <a:cs typeface="Times New Roman" pitchFamily="18" charset="0"/>
              </a:rPr>
              <a:t> partner in PGS/PGD ˃19000 </a:t>
            </a:r>
            <a:r>
              <a:rPr lang="it-IT" sz="1050" b="1" dirty="0" err="1">
                <a:solidFill>
                  <a:prstClr val="black"/>
                </a:solidFill>
                <a:latin typeface="Times New Roman" pitchFamily="18" charset="0"/>
                <a:cs typeface="Times New Roman" pitchFamily="18" charset="0"/>
              </a:rPr>
              <a:t>blastocysts</a:t>
            </a:r>
            <a:r>
              <a:rPr lang="it-IT" sz="1050" b="1" dirty="0">
                <a:solidFill>
                  <a:prstClr val="black"/>
                </a:solidFill>
                <a:latin typeface="Times New Roman" pitchFamily="18" charset="0"/>
                <a:cs typeface="Times New Roman" pitchFamily="18" charset="0"/>
              </a:rPr>
              <a:t> </a:t>
            </a:r>
            <a:r>
              <a:rPr lang="it-IT" sz="1050" b="1" dirty="0" err="1">
                <a:solidFill>
                  <a:prstClr val="black"/>
                </a:solidFill>
                <a:latin typeface="Times New Roman" pitchFamily="18" charset="0"/>
                <a:cs typeface="Times New Roman" pitchFamily="18" charset="0"/>
              </a:rPr>
              <a:t>analyzed</a:t>
            </a:r>
            <a:r>
              <a:rPr lang="it-IT" sz="1050" b="1" dirty="0">
                <a:solidFill>
                  <a:prstClr val="black"/>
                </a:solidFill>
                <a:latin typeface="Times New Roman" pitchFamily="18" charset="0"/>
                <a:cs typeface="Times New Roman" pitchFamily="18" charset="0"/>
              </a:rPr>
              <a:t>. </a:t>
            </a:r>
          </a:p>
        </p:txBody>
      </p:sp>
      <p:pic>
        <p:nvPicPr>
          <p:cNvPr id="14" name="Picture 2">
            <a:extLst>
              <a:ext uri="{FF2B5EF4-FFF2-40B4-BE49-F238E27FC236}">
                <a16:creationId xmlns:a16="http://schemas.microsoft.com/office/drawing/2014/main" id="{BACB9B29-F45B-4A46-8AAB-71E56D4BA8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3820" y="232934"/>
            <a:ext cx="1123219" cy="4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7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36342" y="3855167"/>
            <a:ext cx="6609913" cy="2308324"/>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Next generation sequencing is the newest platform for PGT, which performs high throughput and high resolution sequencing by synthesis. </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It can assess: aneuploidy of full chromosomes with low error rates, unbalanced translocations, segmental aneuploidies, some </a:t>
            </a:r>
            <a:r>
              <a:rPr lang="en-US" dirty="0" err="1">
                <a:solidFill>
                  <a:srgbClr val="002060"/>
                </a:solidFill>
                <a:latin typeface="Times New Roman" panose="02020603050405020304" pitchFamily="18" charset="0"/>
                <a:cs typeface="Times New Roman" panose="02020603050405020304" pitchFamily="18" charset="0"/>
              </a:rPr>
              <a:t>triploidies</a:t>
            </a:r>
            <a:r>
              <a:rPr lang="en-US" dirty="0">
                <a:solidFill>
                  <a:srgbClr val="002060"/>
                </a:solidFill>
                <a:latin typeface="Times New Roman" panose="02020603050405020304" pitchFamily="18" charset="0"/>
                <a:cs typeface="Times New Roman" panose="02020603050405020304" pitchFamily="18" charset="0"/>
              </a:rPr>
              <a:t>(20), and lower levels of mosaicism</a:t>
            </a:r>
            <a:endParaRPr lang="it-IT" dirty="0">
              <a:solidFill>
                <a:srgbClr val="002060"/>
              </a:solidFill>
              <a:latin typeface="Times New Roman" panose="02020603050405020304" pitchFamily="18" charset="0"/>
              <a:cs typeface="Times New Roman" panose="02020603050405020304" pitchFamily="18" charset="0"/>
            </a:endParaRPr>
          </a:p>
          <a:p>
            <a:pPr algn="just"/>
            <a:endParaRPr lang="it-IT" dirty="0">
              <a:solidFill>
                <a:srgbClr val="00206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rotWithShape="1">
          <a:blip r:embed="rId2"/>
          <a:srcRect l="27568" t="37117" r="28717" b="34775"/>
          <a:stretch/>
        </p:blipFill>
        <p:spPr>
          <a:xfrm>
            <a:off x="2036342" y="1009834"/>
            <a:ext cx="6682879" cy="2416992"/>
          </a:xfrm>
          <a:prstGeom prst="rect">
            <a:avLst/>
          </a:prstGeom>
        </p:spPr>
      </p:pic>
      <p:sp>
        <p:nvSpPr>
          <p:cNvPr id="11" name="Rettangolo 10"/>
          <p:cNvSpPr/>
          <p:nvPr/>
        </p:nvSpPr>
        <p:spPr>
          <a:xfrm>
            <a:off x="3265780" y="162579"/>
            <a:ext cx="5979714" cy="523220"/>
          </a:xfrm>
          <a:prstGeom prst="rect">
            <a:avLst/>
          </a:prstGeom>
        </p:spPr>
        <p:txBody>
          <a:bodyPr wrap="none">
            <a:spAutoFit/>
          </a:bodyPr>
          <a:lstStyle/>
          <a:p>
            <a:r>
              <a:rPr lang="en-US" sz="2800" dirty="0">
                <a:solidFill>
                  <a:srgbClr val="002060"/>
                </a:solidFill>
                <a:latin typeface="Times New Roman" panose="02020603050405020304" pitchFamily="18" charset="0"/>
                <a:cs typeface="Times New Roman" panose="02020603050405020304" pitchFamily="18" charset="0"/>
              </a:rPr>
              <a:t>NEXT GENERATION SEQUENCING </a:t>
            </a:r>
            <a:endParaRPr lang="it-IT" sz="2800" dirty="0">
              <a:solidFill>
                <a:srgbClr val="002060"/>
              </a:solidFill>
            </a:endParaRPr>
          </a:p>
        </p:txBody>
      </p:sp>
      <p:pic>
        <p:nvPicPr>
          <p:cNvPr id="13" name="Picture 2">
            <a:extLst>
              <a:ext uri="{FF2B5EF4-FFF2-40B4-BE49-F238E27FC236}">
                <a16:creationId xmlns:a16="http://schemas.microsoft.com/office/drawing/2014/main" id="{3BCA9386-2200-4B50-A2F6-B94A765F0B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565" y="143997"/>
            <a:ext cx="1225931" cy="54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88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A00B-B2F8-4334-BD38-B8B8069358EB}"/>
              </a:ext>
            </a:extLst>
          </p:cNvPr>
          <p:cNvSpPr>
            <a:spLocks noGrp="1"/>
          </p:cNvSpPr>
          <p:nvPr>
            <p:ph type="title"/>
          </p:nvPr>
        </p:nvSpPr>
        <p:spPr>
          <a:xfrm>
            <a:off x="1892345" y="2153205"/>
            <a:ext cx="2415655" cy="3071906"/>
          </a:xfrm>
        </p:spPr>
        <p:txBody>
          <a:bodyPr vert="horz" lIns="91440" tIns="45720" rIns="91440" bIns="45720" rtlCol="0" anchor="t">
            <a:noAutofit/>
          </a:bodyPr>
          <a:lstStyle/>
          <a:p>
            <a:r>
              <a:rPr lang="en-US" sz="2000" dirty="0">
                <a:solidFill>
                  <a:schemeClr val="bg1"/>
                </a:solidFill>
                <a:latin typeface="Times New Roman" panose="02020603050405020304" pitchFamily="18" charset="0"/>
                <a:cs typeface="Times New Roman" panose="02020603050405020304" pitchFamily="18" charset="0"/>
              </a:rPr>
              <a:t>Mosaicism is defined as the presence of two or more populations of cells, each with different genotypes, within the same embryo and results from mitotic errors occurring after fertilization</a:t>
            </a:r>
            <a:br>
              <a:rPr lang="it-IT"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endParaRPr>
          </a:p>
        </p:txBody>
      </p:sp>
      <p:pic>
        <p:nvPicPr>
          <p:cNvPr id="5" name="Picture 4">
            <a:extLst>
              <a:ext uri="{FF2B5EF4-FFF2-40B4-BE49-F238E27FC236}">
                <a16:creationId xmlns:a16="http://schemas.microsoft.com/office/drawing/2014/main" id="{129C282F-3604-4007-814C-8402C2C1AB4F}"/>
              </a:ext>
            </a:extLst>
          </p:cNvPr>
          <p:cNvPicPr>
            <a:picLocks noChangeAspect="1"/>
          </p:cNvPicPr>
          <p:nvPr/>
        </p:nvPicPr>
        <p:blipFill rotWithShape="1">
          <a:blip r:embed="rId2"/>
          <a:srcRect t="26449" b="8480"/>
          <a:stretch/>
        </p:blipFill>
        <p:spPr>
          <a:xfrm>
            <a:off x="4479451" y="2155372"/>
            <a:ext cx="6209432" cy="2569029"/>
          </a:xfrm>
          <a:prstGeom prst="rect">
            <a:avLst/>
          </a:prstGeom>
        </p:spPr>
      </p:pic>
      <p:sp>
        <p:nvSpPr>
          <p:cNvPr id="13" name="TextBox 12">
            <a:extLst>
              <a:ext uri="{FF2B5EF4-FFF2-40B4-BE49-F238E27FC236}">
                <a16:creationId xmlns:a16="http://schemas.microsoft.com/office/drawing/2014/main" id="{A10D2623-B92D-42FB-B31D-87A458F65792}"/>
              </a:ext>
            </a:extLst>
          </p:cNvPr>
          <p:cNvSpPr txBox="1"/>
          <p:nvPr/>
        </p:nvSpPr>
        <p:spPr>
          <a:xfrm>
            <a:off x="1830648" y="413370"/>
            <a:ext cx="2415655" cy="954107"/>
          </a:xfrm>
          <a:prstGeom prst="rect">
            <a:avLst/>
          </a:prstGeom>
          <a:noFill/>
        </p:spPr>
        <p:txBody>
          <a:bodyPr wrap="square">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THE MOSAIC EMBRYO</a:t>
            </a:r>
            <a:endParaRPr lang="it-IT" sz="2800" dirty="0">
              <a:solidFill>
                <a:schemeClr val="bg1"/>
              </a:solidFill>
            </a:endParaRPr>
          </a:p>
        </p:txBody>
      </p:sp>
      <p:sp>
        <p:nvSpPr>
          <p:cNvPr id="16" name="TextBox 15">
            <a:extLst>
              <a:ext uri="{FF2B5EF4-FFF2-40B4-BE49-F238E27FC236}">
                <a16:creationId xmlns:a16="http://schemas.microsoft.com/office/drawing/2014/main" id="{28D7F141-420F-438B-B45A-986057F5C95D}"/>
              </a:ext>
            </a:extLst>
          </p:cNvPr>
          <p:cNvSpPr txBox="1"/>
          <p:nvPr/>
        </p:nvSpPr>
        <p:spPr>
          <a:xfrm>
            <a:off x="4753052" y="4763447"/>
            <a:ext cx="5740777" cy="646331"/>
          </a:xfrm>
          <a:prstGeom prst="rect">
            <a:avLst/>
          </a:prstGeom>
          <a:noFill/>
        </p:spPr>
        <p:txBody>
          <a:bodyPr wrap="square">
            <a:spAutoFit/>
          </a:bodyPr>
          <a:lstStyle/>
          <a:p>
            <a:r>
              <a:rPr lang="it-IT" dirty="0"/>
              <a:t>https://blog.vitrolife.com/togetheralltheway/pgt-a-and-mosaicism-the-good-the-bad-and-the-ugly</a:t>
            </a:r>
          </a:p>
        </p:txBody>
      </p:sp>
    </p:spTree>
    <p:extLst>
      <p:ext uri="{BB962C8B-B14F-4D97-AF65-F5344CB8AC3E}">
        <p14:creationId xmlns:p14="http://schemas.microsoft.com/office/powerpoint/2010/main" val="66653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4"/>
          <p:cNvSpPr txBox="1">
            <a:spLocks noChangeArrowheads="1"/>
          </p:cNvSpPr>
          <p:nvPr/>
        </p:nvSpPr>
        <p:spPr bwMode="auto">
          <a:xfrm>
            <a:off x="3618463" y="300244"/>
            <a:ext cx="4955074" cy="523220"/>
          </a:xfrm>
          <a:prstGeom prst="rect">
            <a:avLst/>
          </a:prstGeom>
          <a:noFill/>
          <a:ln w="9525">
            <a:noFill/>
            <a:miter lim="800000"/>
            <a:headEnd/>
            <a:tailEnd/>
          </a:ln>
        </p:spPr>
        <p:txBody>
          <a:bodyPr wrap="none">
            <a:spAutoFit/>
          </a:bodyPr>
          <a:lstStyle/>
          <a:p>
            <a:r>
              <a:rPr lang="it-IT" sz="2800" dirty="0">
                <a:solidFill>
                  <a:schemeClr val="accent5">
                    <a:lumMod val="50000"/>
                  </a:schemeClr>
                </a:solidFill>
                <a:latin typeface="Times New Roman" panose="02020603050405020304" pitchFamily="18" charset="0"/>
                <a:cs typeface="Times New Roman" panose="02020603050405020304" pitchFamily="18" charset="0"/>
              </a:rPr>
              <a:t>TIMING OF THE TECHNIQUE</a:t>
            </a:r>
          </a:p>
        </p:txBody>
      </p:sp>
      <p:pic>
        <p:nvPicPr>
          <p:cNvPr id="1026" name="Picture 2" descr="https://journals.plos.org/plosone/article/figure/image?size=large&amp;id=10.1371/journal.pone.0197262.g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328" y="1393372"/>
            <a:ext cx="8777423" cy="4076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5FC169D-8446-49C3-9294-7DD7F294C4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0904" y="285511"/>
            <a:ext cx="1250563" cy="5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178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Widescreen</PresentationFormat>
  <Paragraphs>170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Mosaicism is defined as the presence of two or more populations of cells, each with different genotypes, within the same embryo and results from mitotic errors occurring after fertilization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Listorti</dc:creator>
  <cp:lastModifiedBy>Ilaria Listorti</cp:lastModifiedBy>
  <cp:revision>1</cp:revision>
  <dcterms:created xsi:type="dcterms:W3CDTF">2023-03-29T09:40:28Z</dcterms:created>
  <dcterms:modified xsi:type="dcterms:W3CDTF">2023-03-29T09:41:01Z</dcterms:modified>
</cp:coreProperties>
</file>