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7" r:id="rId4"/>
    <p:sldId id="291" r:id="rId5"/>
    <p:sldId id="292" r:id="rId6"/>
    <p:sldId id="304" r:id="rId7"/>
    <p:sldId id="294" r:id="rId8"/>
    <p:sldId id="295" r:id="rId9"/>
    <p:sldId id="289" r:id="rId10"/>
    <p:sldId id="293" r:id="rId11"/>
    <p:sldId id="258" r:id="rId12"/>
    <p:sldId id="298" r:id="rId13"/>
    <p:sldId id="299" r:id="rId14"/>
    <p:sldId id="290" r:id="rId15"/>
    <p:sldId id="297" r:id="rId16"/>
    <p:sldId id="302" r:id="rId17"/>
    <p:sldId id="303" r:id="rId18"/>
    <p:sldId id="296" r:id="rId19"/>
    <p:sldId id="300" r:id="rId20"/>
    <p:sldId id="301" r:id="rId21"/>
    <p:sldId id="305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5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4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55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14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74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7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72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64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45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2A16-4B85-42F5-B7B4-655323A8E06C}" type="datetimeFigureOut">
              <a:rPr lang="it-IT" smtClean="0"/>
              <a:t>18/10/2021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it-IT" cap="small" dirty="0" smtClean="0">
                <a:solidFill>
                  <a:schemeClr val="accent4">
                    <a:lumMod val="75000"/>
                  </a:schemeClr>
                </a:solidFill>
              </a:rPr>
              <a:t>POLITICA COMMERCIALE COMUNE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200800" cy="1752600"/>
          </a:xfrm>
        </p:spPr>
        <p:txBody>
          <a:bodyPr/>
          <a:lstStyle/>
          <a:p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la proiezione esterna del mercato unico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Carattere esclusivo </a:t>
            </a:r>
            <a:r>
              <a:rPr lang="it-IT" cap="small" spc="350" smtClean="0">
                <a:solidFill>
                  <a:srgbClr val="C00000"/>
                </a:solidFill>
                <a:latin typeface="Bahnschrift" panose="020B0502040204020203" pitchFamily="34" charset="0"/>
              </a:rPr>
              <a:t>della competenza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Art. 3, par. 1 e) TFUE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Ma già CGUE! </a:t>
            </a:r>
            <a:r>
              <a:rPr lang="it-IT" i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Parere 1/75</a:t>
            </a:r>
            <a:endParaRPr lang="it-IT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«interesse globale della Comunità»</a:t>
            </a:r>
          </a:p>
          <a:p>
            <a:pPr marL="0" indent="0">
              <a:buNone/>
            </a:pPr>
            <a:endParaRPr lang="it-IT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STATI</a:t>
            </a:r>
          </a:p>
          <a:p>
            <a:pPr>
              <a:buFont typeface="Arial" charset="0"/>
              <a:buChar char="•"/>
            </a:pPr>
            <a:r>
              <a:rPr lang="it-IT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Autorizzati</a:t>
            </a:r>
          </a:p>
          <a:p>
            <a:pPr>
              <a:buFont typeface="Arial" charset="0"/>
              <a:buChar char="•"/>
            </a:pPr>
            <a:r>
              <a:rPr lang="it-IT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Dare attuazione</a:t>
            </a:r>
            <a:endParaRPr lang="it-IT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5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OGGETTO della competenza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Rileva per determinare i confini della competenza esclusiva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+ (se accordi) Procedura di stipulazione accordi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Parere 1/94: </a:t>
            </a:r>
            <a:r>
              <a:rPr lang="it-IT" sz="2400" dirty="0" smtClean="0">
                <a:latin typeface="Bahnschrift" panose="020B0502040204020203" pitchFamily="34" charset="0"/>
              </a:rPr>
              <a:t>limitata a scambi di merci e fornitura di servizi transfrontalieri – servizi che coinvolgono il trasferimento di persone e proprietà intellettuale NON oggetto di politica comm. Comune = competenza ripartita Stati/UE</a:t>
            </a:r>
          </a:p>
          <a:p>
            <a:pPr marL="0" indent="0">
              <a:buNone/>
            </a:pPr>
            <a:r>
              <a:rPr lang="it-IT" b="1" dirty="0" err="1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Sent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. C-137/12: </a:t>
            </a:r>
            <a:r>
              <a:rPr lang="it-IT" sz="2400" dirty="0" smtClean="0">
                <a:latin typeface="Bahnschrift" panose="020B0502040204020203" pitchFamily="34" charset="0"/>
              </a:rPr>
              <a:t>convenzione europea sulla protezione giuridica dei servizi ad accesso condizionato </a:t>
            </a:r>
            <a:r>
              <a:rPr lang="it-IT" sz="2400" u="sng" dirty="0" smtClean="0">
                <a:latin typeface="Bahnschrift" panose="020B0502040204020203" pitchFamily="34" charset="0"/>
              </a:rPr>
              <a:t>nella competenza esclusiva</a:t>
            </a:r>
            <a:endParaRPr lang="it-IT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5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Obiettivi e principi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Inquadramento nell’azione esterna dell’UE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La quale a sua volta COMPRENDE la politica estera e di sicurezza comune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TUE titolo V: disposizioni generali sull’azione esterna + PESC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TFUE parte V  - azione esterna (altro da PESC)</a:t>
            </a:r>
          </a:p>
          <a:p>
            <a:pPr marL="514350" indent="-514350">
              <a:buAutoNum type="arabicParenR"/>
            </a:pP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Politica commerciale comune (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tit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. II)</a:t>
            </a:r>
          </a:p>
          <a:p>
            <a:pPr marL="514350" indent="-514350">
              <a:buAutoNum type="arabicParenR"/>
            </a:pP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Cooperazione con paesi terzi e aiuto umanitario (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tit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. III)</a:t>
            </a:r>
          </a:p>
          <a:p>
            <a:pPr marL="514350" indent="-514350">
              <a:buAutoNum type="arabicParenR"/>
            </a:pP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Misure restrittive (</a:t>
            </a:r>
            <a:r>
              <a:rPr lang="it-IT" sz="2400" dirty="0" err="1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tit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. IV)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24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Obiettivi e principi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Art. 205 TFUE/art. 21 TUE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obiettivi e principi dell’</a:t>
            </a:r>
            <a:r>
              <a:rPr lang="it-IT" b="1" u="sng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azione esterna</a:t>
            </a: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u="sng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Altri contenuti: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politica </a:t>
            </a: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di cooperazione allo 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sviluppo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politica </a:t>
            </a: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di cooperazione economica, finanziaria e tecnica con i Paesi 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terzi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aiuto umanitario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politica </a:t>
            </a: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esterna di migrazione</a:t>
            </a: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Ruolo del Consiglio europeo: art. 22 TUE</a:t>
            </a: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04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Strumenti normativi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r>
              <a:rPr lang="it-IT" cap="small" spc="350" dirty="0" smtClean="0">
                <a:solidFill>
                  <a:srgbClr val="C00000"/>
                </a:solidFill>
              </a:rPr>
              <a:t>politica commerciale comune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pc="-1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art</a:t>
            </a:r>
            <a:r>
              <a:rPr lang="it-IT" spc="-100" dirty="0">
                <a:solidFill>
                  <a:srgbClr val="C00000"/>
                </a:solidFill>
                <a:latin typeface="Bahnschrift" panose="020B0502040204020203" pitchFamily="34" charset="0"/>
              </a:rPr>
              <a:t>. 207 </a:t>
            </a:r>
            <a:r>
              <a:rPr lang="it-IT" spc="-10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TFUE</a:t>
            </a: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Regolamenti 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(procedura legislativa ordinaria)</a:t>
            </a: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Accordi (con Stati terzi o con altre organizzazioni internazionali)</a:t>
            </a:r>
          </a:p>
          <a:p>
            <a:pPr marL="457200" lvl="1" indent="0">
              <a:buNone/>
            </a:pP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2455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2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PROCEDURA</a:t>
            </a:r>
            <a:br>
              <a:rPr lang="it-IT" sz="32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2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STIPULAZIONE ACCORDI COMMERCIALI</a:t>
            </a:r>
            <a:endParaRPr lang="it-IT" sz="32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artt</a:t>
            </a: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. 207 e 218 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TFUE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Particolarità rispetto alla stipulazione degli accordi con Stati terzi/organizzazioni </a:t>
            </a:r>
            <a:r>
              <a:rPr lang="it-IT" b="1" dirty="0" err="1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intern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.:</a:t>
            </a:r>
          </a:p>
          <a:p>
            <a:pPr marL="514350" indent="-514350" algn="just">
              <a:buAutoNum type="arabicParenR"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Iniziativa Commissione</a:t>
            </a:r>
          </a:p>
          <a:p>
            <a:pPr marL="514350" indent="-514350" algn="just">
              <a:buAutoNum type="arabicParenR"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Consultazione PE (salvo che creino quadro istituzionale specifico oppure ripercussioni finanziarie notevoli: approvazione PE)</a:t>
            </a:r>
          </a:p>
          <a:p>
            <a:pPr marL="514350" indent="-514350" algn="just">
              <a:buAutoNum type="arabicParenR"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Voto Consiglio: maggioranza qualificata OPPURE unanimità (art. 207, par. 4)</a:t>
            </a:r>
          </a:p>
          <a:p>
            <a:pPr marL="0" indent="0" algn="just">
              <a:buNone/>
            </a:pP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4417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2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Se un accordo ha contenuto eterogeneo?</a:t>
            </a:r>
            <a:endParaRPr lang="it-IT" sz="32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Prassi degli accordi misti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3554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sz="3200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Quali effetti degli accordi per le persone fisiche e le imprese?</a:t>
            </a:r>
            <a:endParaRPr lang="it-IT" sz="32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GATT</a:t>
            </a:r>
          </a:p>
          <a:p>
            <a:pPr marL="0" indent="0" algn="just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tradizionale INIDONEITÀ a produrre effetti diretti</a:t>
            </a:r>
          </a:p>
          <a:p>
            <a:pPr marL="0" indent="0" algn="just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Accordi di associazione</a:t>
            </a:r>
          </a:p>
          <a:p>
            <a:pPr marL="0" indent="0" algn="just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tradizionale IDONEITÀ a produrre effetti diretti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2214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Misure di</a:t>
            </a:r>
            <a:b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Embargo commerciale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Procedura Art. 215 TFUE:</a:t>
            </a:r>
          </a:p>
          <a:p>
            <a:pPr marL="514350" indent="-514350">
              <a:buAutoNum type="arabicParenR"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Proposta Alto Rappresentante UE per gli affari esteri e la politica di sicurezza</a:t>
            </a:r>
          </a:p>
          <a:p>
            <a:pPr marL="514350" indent="-514350">
              <a:buAutoNum type="arabicParenR"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Consiglio (maggioranza qualificata)</a:t>
            </a:r>
          </a:p>
          <a:p>
            <a:pPr marL="514350" indent="-514350">
              <a:buAutoNum type="arabicParenR"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Info PE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2116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Focus su aspetti specifici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approfondimento</a:t>
            </a:r>
            <a:endParaRPr lang="it-IT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97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275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Politica tariffaria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TDC fissata annualmente con regolamento del Consiglio – amministrata dalla Commissione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Sistema di preferenze generalizzate con Paesi in via di sviluppo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- genesi in UNCTAD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- decisione GATT 1979: ai SPG NON si 	applica la clausola della nazione più 	favorita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- </a:t>
            </a:r>
            <a:r>
              <a:rPr lang="it-IT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la UE prevede 3 diversi regimi di </a:t>
            </a:r>
            <a:r>
              <a:rPr lang="it-IT" b="1" smtClean="0">
                <a:solidFill>
                  <a:srgbClr val="C00000"/>
                </a:solidFill>
                <a:latin typeface="Bahnschrift" panose="020B0502040204020203" pitchFamily="34" charset="0"/>
              </a:rPr>
              <a:t>preferenze 	tariffarie</a:t>
            </a: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7765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Tipologia particolare di dazi</a:t>
            </a:r>
            <a:endParaRPr lang="it-IT" sz="3600" spc="-1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Dazi anti-dumping</a:t>
            </a:r>
          </a:p>
          <a:p>
            <a:pPr marL="0" indent="0">
              <a:buNone/>
            </a:pPr>
            <a:endParaRPr lang="it-IT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Dazi </a:t>
            </a:r>
            <a:r>
              <a:rPr lang="it-IT" b="1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antisovvenzioni</a:t>
            </a:r>
            <a:endParaRPr lang="it-IT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4304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Art 207 TFUE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Modificazioni tariffarie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Conclusione di accordi tariffari e commerciali relativi agli scambi di merci e servizi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Aspetti commerciali della proprietà intellettuale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Investimenti esteri diretti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Uniformazione delle misure di liberalizzazione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Politica di esportazione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Misure di protezione commerciale, tra cui nei casi di </a:t>
            </a:r>
            <a:r>
              <a:rPr lang="it-IT" sz="2800" b="1" i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dumping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e di sovvenzioni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60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Legame con l’Unione doganale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Risvolto esterno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8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Motivazione: le merci provenienti da Stati terzi, una volta «sdoganate» in uno SM, sono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«in libera pratica»</a:t>
            </a:r>
            <a:r>
              <a:rPr lang="it-IT" sz="28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it-IT" sz="2800" dirty="0" smtClean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→ soggette alla libera circolazione delle merci AL PARI  di quelle prodotte negli SM</a:t>
            </a:r>
          </a:p>
          <a:p>
            <a:pPr marL="0" indent="0">
              <a:buNone/>
            </a:pPr>
            <a:endParaRPr lang="it-IT" sz="2800" b="1" dirty="0">
              <a:solidFill>
                <a:schemeClr val="accent4">
                  <a:lumMod val="75000"/>
                </a:schemeClr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CGUE causa 41/76 </a:t>
            </a:r>
            <a:r>
              <a:rPr lang="it-IT" sz="2800" b="1" i="1" dirty="0" err="1" smtClean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Donckerwolcke</a:t>
            </a:r>
            <a:r>
              <a:rPr lang="it-IT" sz="2800" b="1" i="1" dirty="0" smtClean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 (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Calibri"/>
                <a:cs typeface="Calibri"/>
              </a:rPr>
              <a:t>1976)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91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L’UE nel quadro dei rapporti commerciali internazionali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La costituzione dell’Unione doganale NON comporta che gli Stati UE abbiano costituito una </a:t>
            </a:r>
            <a:r>
              <a:rPr lang="it-IT" sz="2800" b="1" u="sng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fortezza commerciale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 tra di loro:</a:t>
            </a:r>
          </a:p>
          <a:p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Regole GATT</a:t>
            </a:r>
          </a:p>
          <a:p>
            <a:pPr lvl="1"/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NB: la CEE </a:t>
            </a:r>
            <a:r>
              <a:rPr lang="it-IT" sz="24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si è sostituita 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agli Stati Membri negli impegni assunti con il GATT </a:t>
            </a:r>
            <a:r>
              <a:rPr lang="it-IT" sz="2400" u="sng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 partire dal 1° luglio 1968 (TDC)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</a:t>
            </a:r>
            <a:r>
              <a:rPr lang="it-IT" sz="2400" dirty="0" smtClean="0">
                <a:solidFill>
                  <a:srgbClr val="FF0000"/>
                </a:solidFill>
                <a:latin typeface="Bahnschrift" panose="020B0502040204020203" pitchFamily="34" charset="0"/>
              </a:rPr>
              <a:t>[v. slide successiva]</a:t>
            </a:r>
            <a:endParaRPr lang="it-IT" sz="2400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UE parte dell’Organizzazione mondiale del Commercio (OMC)</a:t>
            </a:r>
          </a:p>
          <a:p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Art. 206 TFUE (finalità dell’unione doganale) 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79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68152"/>
          </a:xfrm>
        </p:spPr>
        <p:txBody>
          <a:bodyPr>
            <a:normAutofit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Focus su regole GATT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Divieto di discriminazione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Clausola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nazione più favorita:</a:t>
            </a: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i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l </a:t>
            </a: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trattamento </a:t>
            </a:r>
            <a:r>
              <a:rPr lang="it-IT" sz="2800" b="1" u="sng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tariffario</a:t>
            </a: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 più favorevole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attribuito </a:t>
            </a: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da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	una </a:t>
            </a: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parte contraente GATT ad un altro Stato si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	estende </a:t>
            </a: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automaticamente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a </a:t>
            </a: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tutti gli altri Stati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	parti </a:t>
            </a: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del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GATT</a:t>
            </a: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– salvo eccezioni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, che l’UE applica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!	</a:t>
            </a:r>
            <a:endParaRPr lang="it-IT" sz="2800" b="1" dirty="0" smtClean="0">
              <a:solidFill>
                <a:schemeClr val="accent4">
                  <a:lumMod val="75000"/>
                </a:schemeClr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r>
              <a:rPr lang="it-IT" sz="2800" b="1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	Trattamento </a:t>
            </a: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nazionale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it-IT" sz="2800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Sistema </a:t>
            </a:r>
            <a:r>
              <a:rPr lang="it-IT" sz="2800" b="1" u="sng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negoziale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 di riduzione dei dazi (round)</a:t>
            </a:r>
            <a:endParaRPr lang="it-IT" sz="2800" b="1" dirty="0" smtClean="0">
              <a:solidFill>
                <a:schemeClr val="accent4">
                  <a:lumMod val="75000"/>
                </a:schemeClr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it-IT" sz="2800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Divieto di ostacoli non tariffari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radley Hand ITC" panose="03070402050302030203" pitchFamily="66" charset="0"/>
            </a:endParaRPr>
          </a:p>
          <a:p>
            <a:pPr marL="0" indent="0">
              <a:buNone/>
            </a:pPr>
            <a:endParaRPr lang="it-IT" sz="2800" b="1" dirty="0" smtClean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01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L’UE nell’OMC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Decisione 94/800/CE del Consiglio sulla conclusione a nome della CE, per le materie di sua competenza, degli accordi dei negoziati multilaterali dell’Uruguay Round</a:t>
            </a:r>
          </a:p>
          <a:p>
            <a:pPr marL="0" indent="0">
              <a:buNone/>
            </a:pP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sz="2400" dirty="0" smtClean="0">
                <a:solidFill>
                  <a:srgbClr val="D60093"/>
                </a:solidFill>
                <a:latin typeface="Bahnschrift" panose="020B0502040204020203" pitchFamily="34" charset="0"/>
              </a:rPr>
              <a:t>OMC: In vigore dal 1° gennaio 1995</a:t>
            </a:r>
          </a:p>
          <a:p>
            <a:pPr marL="0" indent="0">
              <a:buNone/>
            </a:pP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GATT 1947 </a:t>
            </a:r>
            <a:r>
              <a:rPr lang="it-IT" sz="2400" u="sng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continua a operare</a:t>
            </a:r>
            <a:r>
              <a:rPr lang="it-IT" sz="2400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 + </a:t>
            </a:r>
            <a:r>
              <a:rPr lang="it-IT" sz="2400" u="sng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continuamente aggiornato con «round» negoziali</a:t>
            </a:r>
          </a:p>
          <a:p>
            <a:pPr marL="0" indent="0">
              <a:buNone/>
            </a:pPr>
            <a:r>
              <a:rPr lang="it-IT" sz="2400" dirty="0" err="1" smtClean="0">
                <a:solidFill>
                  <a:srgbClr val="D60093"/>
                </a:solidFill>
                <a:latin typeface="Bahnschrift" panose="020B0502040204020203" pitchFamily="34" charset="0"/>
              </a:rPr>
              <a:t>Marrakesh</a:t>
            </a:r>
            <a:r>
              <a:rPr lang="it-IT" sz="2400" dirty="0" smtClean="0">
                <a:solidFill>
                  <a:srgbClr val="D60093"/>
                </a:solidFill>
                <a:latin typeface="Bahnschrift" panose="020B0502040204020203" pitchFamily="34" charset="0"/>
              </a:rPr>
              <a:t> 1994 (</a:t>
            </a:r>
            <a:r>
              <a:rPr lang="it-IT" sz="2400" dirty="0" err="1" smtClean="0">
                <a:solidFill>
                  <a:srgbClr val="D60093"/>
                </a:solidFill>
                <a:latin typeface="Bahnschrift" panose="020B0502040204020203" pitchFamily="34" charset="0"/>
              </a:rPr>
              <a:t>coinc</a:t>
            </a:r>
            <a:r>
              <a:rPr lang="it-IT" sz="2400" dirty="0" smtClean="0">
                <a:solidFill>
                  <a:srgbClr val="D60093"/>
                </a:solidFill>
                <a:latin typeface="Bahnschrift" panose="020B0502040204020203" pitchFamily="34" charset="0"/>
              </a:rPr>
              <a:t>. OMC)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D60093"/>
                </a:solidFill>
                <a:latin typeface="Bahnschrift" panose="020B0502040204020203" pitchFamily="34" charset="0"/>
              </a:rPr>
              <a:t>	</a:t>
            </a:r>
            <a:r>
              <a:rPr lang="it-IT" sz="2400" dirty="0" smtClean="0">
                <a:solidFill>
                  <a:srgbClr val="D60093"/>
                </a:solidFill>
                <a:latin typeface="Bahnschrift" panose="020B0502040204020203" pitchFamily="34" charset="0"/>
              </a:rPr>
              <a:t>- GATT 1994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D60093"/>
                </a:solidFill>
                <a:latin typeface="Bahnschrift" panose="020B0502040204020203" pitchFamily="34" charset="0"/>
              </a:rPr>
              <a:t>	</a:t>
            </a:r>
            <a:r>
              <a:rPr lang="it-IT" sz="2400" dirty="0" smtClean="0">
                <a:solidFill>
                  <a:srgbClr val="D60093"/>
                </a:solidFill>
                <a:latin typeface="Bahnschrift" panose="020B0502040204020203" pitchFamily="34" charset="0"/>
              </a:rPr>
              <a:t>- GATS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D60093"/>
                </a:solidFill>
                <a:latin typeface="Bahnschrift" panose="020B0502040204020203" pitchFamily="34" charset="0"/>
              </a:rPr>
              <a:t>	</a:t>
            </a:r>
            <a:r>
              <a:rPr lang="it-IT" sz="2400" dirty="0" smtClean="0">
                <a:solidFill>
                  <a:srgbClr val="D60093"/>
                </a:solidFill>
                <a:latin typeface="Bahnschrift" panose="020B0502040204020203" pitchFamily="34" charset="0"/>
              </a:rPr>
              <a:t>- </a:t>
            </a:r>
            <a:r>
              <a:rPr lang="it-IT" sz="2400" dirty="0" err="1" smtClean="0">
                <a:solidFill>
                  <a:srgbClr val="D60093"/>
                </a:solidFill>
                <a:latin typeface="Bahnschrift" panose="020B0502040204020203" pitchFamily="34" charset="0"/>
              </a:rPr>
              <a:t>TRIPs</a:t>
            </a:r>
            <a:endParaRPr lang="it-IT" sz="2400" dirty="0" smtClean="0">
              <a:solidFill>
                <a:srgbClr val="D60093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41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it-IT" cap="small" spc="350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L’UE nell’OMC</a:t>
            </a:r>
            <a:r>
              <a:rPr lang="it-IT" cap="small" spc="350" dirty="0" smtClean="0">
                <a:solidFill>
                  <a:srgbClr val="C00000"/>
                </a:solidFill>
              </a:rPr>
              <a:t/>
            </a:r>
            <a:br>
              <a:rPr lang="it-IT" cap="small" spc="350" dirty="0" smtClean="0">
                <a:solidFill>
                  <a:srgbClr val="C00000"/>
                </a:solidFill>
              </a:rPr>
            </a:b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La politica commerciale comune ha fatto dell’UE un blocco commerciale unico («single trading </a:t>
            </a:r>
            <a:r>
              <a:rPr lang="it-IT" sz="2800" b="1" dirty="0" err="1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block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ahnschrift" panose="020B0502040204020203" pitchFamily="34" charset="0"/>
              </a:rPr>
              <a:t>»)</a:t>
            </a:r>
          </a:p>
          <a:p>
            <a:pPr marL="0" indent="0">
              <a:buNone/>
            </a:pPr>
            <a:r>
              <a:rPr lang="it-IT" sz="2800" b="1" dirty="0" smtClean="0">
                <a:latin typeface="Calibri"/>
                <a:cs typeface="Calibri"/>
              </a:rPr>
              <a:t>Il più importante al mondo!</a:t>
            </a:r>
          </a:p>
          <a:p>
            <a:pPr>
              <a:buFont typeface="Arial" charset="0"/>
              <a:buChar char="•"/>
            </a:pPr>
            <a:r>
              <a:rPr lang="it-IT" sz="2800" dirty="0" smtClean="0">
                <a:latin typeface="Calibri"/>
                <a:cs typeface="Calibri"/>
              </a:rPr>
              <a:t>Quota di scambi imputabili all’UE &gt; di USA, Cina, Giappone</a:t>
            </a:r>
          </a:p>
          <a:p>
            <a:pPr marL="0" indent="0">
              <a:buNone/>
            </a:pPr>
            <a:endParaRPr lang="it-IT" sz="2800" dirty="0" smtClean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it-IT" sz="2800" b="1" dirty="0" smtClean="0">
                <a:latin typeface="Calibri"/>
                <a:cs typeface="Calibri"/>
              </a:rPr>
              <a:t>Eccezioni:</a:t>
            </a:r>
          </a:p>
          <a:p>
            <a:pPr marL="0" indent="0">
              <a:buNone/>
            </a:pPr>
            <a:r>
              <a:rPr lang="it-IT" sz="2800" b="1" dirty="0">
                <a:latin typeface="Calibri"/>
                <a:cs typeface="Calibri"/>
              </a:rPr>
              <a:t>	</a:t>
            </a:r>
            <a:r>
              <a:rPr lang="it-IT" sz="2800" dirty="0" smtClean="0">
                <a:latin typeface="Calibri"/>
                <a:cs typeface="Calibri"/>
              </a:rPr>
              <a:t>- </a:t>
            </a:r>
            <a:r>
              <a:rPr lang="it-IT" sz="2000" dirty="0" smtClean="0">
                <a:latin typeface="Calibri"/>
                <a:cs typeface="Calibri"/>
              </a:rPr>
              <a:t>Francia e Italia: restrizioni unilaterali all’importazione di auto 	dal Giappone (MA negoziati dell’UE → dichiarazione di mutua 	cooperazione 1991)</a:t>
            </a:r>
          </a:p>
          <a:p>
            <a:pPr marL="0" indent="0">
              <a:buNone/>
            </a:pPr>
            <a:r>
              <a:rPr lang="it-IT" sz="2000" b="1" dirty="0">
                <a:latin typeface="Calibri"/>
                <a:cs typeface="Calibri"/>
              </a:rPr>
              <a:t>	</a:t>
            </a:r>
            <a:r>
              <a:rPr lang="it-IT" sz="2000" dirty="0" smtClean="0">
                <a:latin typeface="Calibri"/>
                <a:cs typeface="Calibri"/>
              </a:rPr>
              <a:t>- Grecia: embargo FYROM 1992</a:t>
            </a:r>
            <a:endParaRPr lang="it-IT" sz="20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it-IT" sz="2400" dirty="0" smtClean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81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INQUADRAMENTO FORMALE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grandi cambiamenti con il Trattato di Lisbona……</a:t>
            </a:r>
            <a:endParaRPr lang="it-IT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4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8624</TotalTime>
  <Words>673</Words>
  <Application>Microsoft Office PowerPoint</Application>
  <PresentationFormat>Presentazione su schermo (4:3)</PresentationFormat>
  <Paragraphs>134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POLITICA COMMERCIALE COMUNE</vt:lpstr>
      <vt:lpstr>Contenuti</vt:lpstr>
      <vt:lpstr>Art 207 TFUE </vt:lpstr>
      <vt:lpstr>Legame con l’Unione doganale </vt:lpstr>
      <vt:lpstr>L’UE nel quadro dei rapporti commerciali internazionali </vt:lpstr>
      <vt:lpstr>Focus su regole GATT</vt:lpstr>
      <vt:lpstr>L’UE nell’OMC </vt:lpstr>
      <vt:lpstr>L’UE nell’OMC </vt:lpstr>
      <vt:lpstr>INQUADRAMENTO FORMALE</vt:lpstr>
      <vt:lpstr>Carattere esclusivo della competenza </vt:lpstr>
      <vt:lpstr>OGGETTO della competenza</vt:lpstr>
      <vt:lpstr>Obiettivi e principi</vt:lpstr>
      <vt:lpstr>Obiettivi e principi</vt:lpstr>
      <vt:lpstr>Strumenti normativi politica commerciale comune</vt:lpstr>
      <vt:lpstr>PROCEDURA STIPULAZIONE ACCORDI COMMERCIALI</vt:lpstr>
      <vt:lpstr>Se un accordo ha contenuto eterogeneo?</vt:lpstr>
      <vt:lpstr>Quali effetti degli accordi per le persone fisiche e le imprese?</vt:lpstr>
      <vt:lpstr>Misure di Embargo commerciale</vt:lpstr>
      <vt:lpstr>Focus su aspetti specifici</vt:lpstr>
      <vt:lpstr>Politica tariffaria</vt:lpstr>
      <vt:lpstr>Tipologia particolare di dazi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Emanuela Pistoia</dc:creator>
  <cp:lastModifiedBy>Emanuela Pistoia</cp:lastModifiedBy>
  <cp:revision>74</cp:revision>
  <dcterms:created xsi:type="dcterms:W3CDTF">2020-02-17T15:25:17Z</dcterms:created>
  <dcterms:modified xsi:type="dcterms:W3CDTF">2021-10-18T12:11:09Z</dcterms:modified>
</cp:coreProperties>
</file>