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97" r:id="rId3"/>
    <p:sldId id="274" r:id="rId4"/>
    <p:sldId id="291" r:id="rId5"/>
    <p:sldId id="292" r:id="rId6"/>
    <p:sldId id="294" r:id="rId7"/>
    <p:sldId id="296" r:id="rId8"/>
    <p:sldId id="275" r:id="rId9"/>
    <p:sldId id="293" r:id="rId10"/>
    <p:sldId id="295" r:id="rId11"/>
    <p:sldId id="276" r:id="rId12"/>
    <p:sldId id="289" r:id="rId13"/>
    <p:sldId id="290" r:id="rId14"/>
    <p:sldId id="298" r:id="rId15"/>
    <p:sldId id="299" r:id="rId16"/>
    <p:sldId id="300" r:id="rId17"/>
    <p:sldId id="301" r:id="rId18"/>
    <p:sldId id="277" r:id="rId19"/>
    <p:sldId id="278" r:id="rId20"/>
    <p:sldId id="279" r:id="rId21"/>
    <p:sldId id="280" r:id="rId22"/>
    <p:sldId id="281" r:id="rId23"/>
    <p:sldId id="282" r:id="rId24"/>
    <p:sldId id="284" r:id="rId25"/>
    <p:sldId id="285" r:id="rId26"/>
    <p:sldId id="286" r:id="rId27"/>
    <p:sldId id="287" r:id="rId28"/>
    <p:sldId id="288" r:id="rId29"/>
    <p:sldId id="283" r:id="rId30"/>
    <p:sldId id="304" r:id="rId31"/>
    <p:sldId id="305" r:id="rId32"/>
    <p:sldId id="302" r:id="rId33"/>
    <p:sldId id="30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76DFC76-EF54-468A-9123-6A8C4BD7C376}" type="datetimeFigureOut">
              <a:rPr lang="it-IT" smtClean="0"/>
              <a:t>18/11/2020</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368763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6DFC76-EF54-468A-9123-6A8C4BD7C376}" type="datetimeFigureOut">
              <a:rPr lang="it-IT" smtClean="0"/>
              <a:t>18/11/2020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90415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6DFC76-EF54-468A-9123-6A8C4BD7C376}" type="datetimeFigureOut">
              <a:rPr lang="it-IT" smtClean="0"/>
              <a:t>18/11/2020</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2C759DE-5437-45D1-A900-3F16E680A49D}"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6611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576DFC76-EF54-468A-9123-6A8C4BD7C376}" type="datetimeFigureOut">
              <a:rPr lang="it-IT" smtClean="0"/>
              <a:t>18/11/2020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124914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576DFC76-EF54-468A-9123-6A8C4BD7C376}" type="datetimeFigureOut">
              <a:rPr lang="it-IT" smtClean="0"/>
              <a:t>18/11/2020</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C759DE-5437-45D1-A900-3F16E680A49D}"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271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576DFC76-EF54-468A-9123-6A8C4BD7C376}" type="datetimeFigureOut">
              <a:rPr lang="it-IT" smtClean="0"/>
              <a:t>18/11/2020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3408338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76DFC76-EF54-468A-9123-6A8C4BD7C376}" type="datetimeFigureOut">
              <a:rPr lang="it-IT" smtClean="0"/>
              <a:t>18/11/2020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207274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76DFC76-EF54-468A-9123-6A8C4BD7C376}" type="datetimeFigureOut">
              <a:rPr lang="it-IT" smtClean="0"/>
              <a:t>18/11/2020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62029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76DFC76-EF54-468A-9123-6A8C4BD7C376}" type="datetimeFigureOut">
              <a:rPr lang="it-IT" smtClean="0"/>
              <a:t>18/11/2020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290543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6DFC76-EF54-468A-9123-6A8C4BD7C376}" type="datetimeFigureOut">
              <a:rPr lang="it-IT" smtClean="0"/>
              <a:t>18/11/2020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35776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76DFC76-EF54-468A-9123-6A8C4BD7C376}" type="datetimeFigureOut">
              <a:rPr lang="it-IT" smtClean="0"/>
              <a:t>18/11/2020</a:t>
            </a:fld>
            <a:endParaRPr lang="it-IT"/>
          </a:p>
        </p:txBody>
      </p:sp>
      <p:sp>
        <p:nvSpPr>
          <p:cNvPr id="6" name="Footer Placeholder 5"/>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133958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76DFC76-EF54-468A-9123-6A8C4BD7C376}" type="datetimeFigureOut">
              <a:rPr lang="it-IT" smtClean="0"/>
              <a:t>18/11/2020</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334201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76DFC76-EF54-468A-9123-6A8C4BD7C376}" type="datetimeFigureOut">
              <a:rPr lang="it-IT" smtClean="0"/>
              <a:t>18/11/2020</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297097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DFC76-EF54-468A-9123-6A8C4BD7C376}" type="datetimeFigureOut">
              <a:rPr lang="it-IT" smtClean="0"/>
              <a:t>18/11/2020</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232377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76DFC76-EF54-468A-9123-6A8C4BD7C376}" type="datetimeFigureOut">
              <a:rPr lang="it-IT" smtClean="0"/>
              <a:t>18/11/2020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211869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76DFC76-EF54-468A-9123-6A8C4BD7C376}" type="datetimeFigureOut">
              <a:rPr lang="it-IT" smtClean="0"/>
              <a:t>18/11/2020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194479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6DFC76-EF54-468A-9123-6A8C4BD7C376}" type="datetimeFigureOut">
              <a:rPr lang="it-IT" smtClean="0"/>
              <a:t>18/11/2020</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2C759DE-5437-45D1-A900-3F16E680A49D}" type="slidenum">
              <a:rPr lang="it-IT" smtClean="0"/>
              <a:t>‹N›</a:t>
            </a:fld>
            <a:endParaRPr lang="it-IT"/>
          </a:p>
        </p:txBody>
      </p:sp>
    </p:spTree>
    <p:extLst>
      <p:ext uri="{BB962C8B-B14F-4D97-AF65-F5344CB8AC3E}">
        <p14:creationId xmlns:p14="http://schemas.microsoft.com/office/powerpoint/2010/main" val="8301924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9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xmlns="" id="{9C06F9F3-4769-44FE-AD83-2A27C4C635E2}"/>
              </a:ext>
            </a:extLst>
          </p:cNvPr>
          <p:cNvSpPr>
            <a:spLocks noGrp="1"/>
          </p:cNvSpPr>
          <p:nvPr>
            <p:ph type="subTitle" idx="1"/>
          </p:nvPr>
        </p:nvSpPr>
        <p:spPr>
          <a:xfrm>
            <a:off x="2337753" y="1881810"/>
            <a:ext cx="8915399" cy="2849216"/>
          </a:xfrm>
        </p:spPr>
        <p:txBody>
          <a:bodyPr>
            <a:normAutofit/>
          </a:bodyPr>
          <a:lstStyle/>
          <a:p>
            <a:pPr algn="ctr"/>
            <a:r>
              <a:rPr lang="it-IT" sz="5200" b="1" dirty="0">
                <a:solidFill>
                  <a:schemeClr val="accent2">
                    <a:lumMod val="75000"/>
                  </a:schemeClr>
                </a:solidFill>
                <a:latin typeface="Times New Roman" panose="02020603050405020304" pitchFamily="18" charset="0"/>
                <a:cs typeface="Times New Roman" panose="02020603050405020304" pitchFamily="18" charset="0"/>
              </a:rPr>
              <a:t>Corso di Diritto della Navigazione e dei Trasporti</a:t>
            </a:r>
          </a:p>
          <a:p>
            <a:pPr algn="ctr"/>
            <a:r>
              <a:rPr lang="it-IT" sz="3600" b="1">
                <a:solidFill>
                  <a:schemeClr val="accent2">
                    <a:lumMod val="75000"/>
                  </a:schemeClr>
                </a:solidFill>
                <a:latin typeface="Times New Roman" panose="02020603050405020304" pitchFamily="18" charset="0"/>
                <a:cs typeface="Times New Roman" panose="02020603050405020304" pitchFamily="18" charset="0"/>
              </a:rPr>
              <a:t>Anno accademico 2020-2021</a:t>
            </a:r>
            <a:endParaRPr lang="it-IT" sz="36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xmlns="" id="{646B091C-5E9F-4BF7-A3CF-1A7B6AD4EEE0}"/>
              </a:ext>
            </a:extLst>
          </p:cNvPr>
          <p:cNvSpPr txBox="1"/>
          <p:nvPr/>
        </p:nvSpPr>
        <p:spPr>
          <a:xfrm>
            <a:off x="7484012" y="5669281"/>
            <a:ext cx="4403187" cy="584775"/>
          </a:xfrm>
          <a:prstGeom prst="rect">
            <a:avLst/>
          </a:prstGeom>
          <a:noFill/>
        </p:spPr>
        <p:txBody>
          <a:bodyPr wrap="square" rtlCol="0">
            <a:spAutoFit/>
          </a:bodyPr>
          <a:lstStyle/>
          <a:p>
            <a:pPr algn="ctr"/>
            <a:r>
              <a:rPr lang="it-IT" sz="3200" b="1" i="1" dirty="0">
                <a:solidFill>
                  <a:schemeClr val="accent2">
                    <a:lumMod val="75000"/>
                  </a:schemeClr>
                </a:solidFill>
                <a:latin typeface="Times New Roman" panose="02020603050405020304" pitchFamily="18" charset="0"/>
                <a:cs typeface="Times New Roman" panose="02020603050405020304" pitchFamily="18" charset="0"/>
              </a:rPr>
              <a:t>Prof. Massimiliano Musi </a:t>
            </a:r>
          </a:p>
        </p:txBody>
      </p:sp>
      <p:pic>
        <p:nvPicPr>
          <p:cNvPr id="5" name="Picture 2" descr="C:\Users\PBell\Desktop\teramo.jpg">
            <a:extLst>
              <a:ext uri="{FF2B5EF4-FFF2-40B4-BE49-F238E27FC236}">
                <a16:creationId xmlns:a16="http://schemas.microsoft.com/office/drawing/2014/main" xmlns="" id="{7E258CBC-6195-4CE6-9738-289565DB8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19" y="351381"/>
            <a:ext cx="3175068" cy="164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98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05F27E5F-991E-4E2B-A924-42690B7A7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2AAC00B1-9056-4F2B-AFF1-795380A0F154}"/>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sp>
        <p:nvSpPr>
          <p:cNvPr id="5" name="Rettangolo con angoli arrotondati 4">
            <a:extLst>
              <a:ext uri="{FF2B5EF4-FFF2-40B4-BE49-F238E27FC236}">
                <a16:creationId xmlns:a16="http://schemas.microsoft.com/office/drawing/2014/main" xmlns="" id="{0EAC908A-FF39-443F-9EF7-6FE7C625A976}"/>
              </a:ext>
            </a:extLst>
          </p:cNvPr>
          <p:cNvSpPr/>
          <p:nvPr/>
        </p:nvSpPr>
        <p:spPr>
          <a:xfrm>
            <a:off x="705180" y="1797790"/>
            <a:ext cx="4697818" cy="99841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di aeromobile</a:t>
            </a:r>
          </a:p>
        </p:txBody>
      </p:sp>
      <p:sp>
        <p:nvSpPr>
          <p:cNvPr id="6" name="Rettangolo con angoli arrotondati 6">
            <a:extLst>
              <a:ext uri="{FF2B5EF4-FFF2-40B4-BE49-F238E27FC236}">
                <a16:creationId xmlns:a16="http://schemas.microsoft.com/office/drawing/2014/main" xmlns="" id="{70FCD9C8-C623-444C-996A-14CB3F73C28D}"/>
              </a:ext>
            </a:extLst>
          </p:cNvPr>
          <p:cNvSpPr/>
          <p:nvPr/>
        </p:nvSpPr>
        <p:spPr>
          <a:xfrm>
            <a:off x="4615042" y="4548908"/>
            <a:ext cx="6364129" cy="1585436"/>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La consegna dell’aeromobile coincide con il momento iniziale della locazione</a:t>
            </a:r>
          </a:p>
        </p:txBody>
      </p:sp>
      <p:sp>
        <p:nvSpPr>
          <p:cNvPr id="8" name="Rettangolo con angoli arrotondati 7">
            <a:extLst>
              <a:ext uri="{FF2B5EF4-FFF2-40B4-BE49-F238E27FC236}">
                <a16:creationId xmlns:a16="http://schemas.microsoft.com/office/drawing/2014/main" xmlns="" id="{CFFC170C-EF23-486C-8B7D-78B133B8D37B}"/>
              </a:ext>
            </a:extLst>
          </p:cNvPr>
          <p:cNvSpPr/>
          <p:nvPr/>
        </p:nvSpPr>
        <p:spPr>
          <a:xfrm>
            <a:off x="4615042" y="2497552"/>
            <a:ext cx="7068958" cy="1649575"/>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Il diritto attribuito al conduttore ha natura di diritto personale di godimento</a:t>
            </a:r>
          </a:p>
        </p:txBody>
      </p:sp>
      <p:sp>
        <p:nvSpPr>
          <p:cNvPr id="2" name="Freccia circolare a destra 1"/>
          <p:cNvSpPr/>
          <p:nvPr/>
        </p:nvSpPr>
        <p:spPr>
          <a:xfrm>
            <a:off x="2807854" y="3315854"/>
            <a:ext cx="1727200" cy="2466109"/>
          </a:xfrm>
          <a:prstGeom prst="curvedRightArrow">
            <a:avLst>
              <a:gd name="adj1" fmla="val 25000"/>
              <a:gd name="adj2" fmla="val 50000"/>
              <a:gd name="adj3" fmla="val 58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66458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86E7969C-7CAF-4F40-A363-B6A278FD2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CDC1AD02-5D84-43F2-ACAD-B921895C56BA}"/>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sp>
        <p:nvSpPr>
          <p:cNvPr id="5" name="Rettangolo con angoli arrotondati 4">
            <a:extLst>
              <a:ext uri="{FF2B5EF4-FFF2-40B4-BE49-F238E27FC236}">
                <a16:creationId xmlns:a16="http://schemas.microsoft.com/office/drawing/2014/main" xmlns="" id="{1255CF9F-D6A6-4586-8B56-80EE576A55E8}"/>
              </a:ext>
            </a:extLst>
          </p:cNvPr>
          <p:cNvSpPr/>
          <p:nvPr/>
        </p:nvSpPr>
        <p:spPr>
          <a:xfrm>
            <a:off x="1398182" y="1850798"/>
            <a:ext cx="4697818"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Disciplina del codice della navigazione </a:t>
            </a:r>
          </a:p>
        </p:txBody>
      </p:sp>
      <p:sp>
        <p:nvSpPr>
          <p:cNvPr id="6" name="Freccia circolare a sinistra 5">
            <a:extLst>
              <a:ext uri="{FF2B5EF4-FFF2-40B4-BE49-F238E27FC236}">
                <a16:creationId xmlns:a16="http://schemas.microsoft.com/office/drawing/2014/main" xmlns="" id="{4C4D0EF2-15F0-4973-9178-0107DBD8EC46}"/>
              </a:ext>
            </a:extLst>
          </p:cNvPr>
          <p:cNvSpPr/>
          <p:nvPr/>
        </p:nvSpPr>
        <p:spPr>
          <a:xfrm rot="20243031">
            <a:off x="6387012" y="2186260"/>
            <a:ext cx="901147" cy="2173357"/>
          </a:xfrm>
          <a:prstGeom prst="curvedLeftArrow">
            <a:avLst>
              <a:gd name="adj1" fmla="val 25000"/>
              <a:gd name="adj2" fmla="val 50000"/>
              <a:gd name="adj3" fmla="val 68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Rettangolo con angoli arrotondati 6">
            <a:extLst>
              <a:ext uri="{FF2B5EF4-FFF2-40B4-BE49-F238E27FC236}">
                <a16:creationId xmlns:a16="http://schemas.microsoft.com/office/drawing/2014/main" xmlns="" id="{824D877A-ED36-4092-8A26-E9E7B821D66B}"/>
              </a:ext>
            </a:extLst>
          </p:cNvPr>
          <p:cNvSpPr/>
          <p:nvPr/>
        </p:nvSpPr>
        <p:spPr>
          <a:xfrm>
            <a:off x="4004971" y="4419413"/>
            <a:ext cx="6543759" cy="131070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derogata, nella prassi, attraverso formulari contrattuali</a:t>
            </a:r>
          </a:p>
        </p:txBody>
      </p:sp>
      <p:sp>
        <p:nvSpPr>
          <p:cNvPr id="8" name="Rettangolo con angoli arrotondati 7">
            <a:extLst>
              <a:ext uri="{FF2B5EF4-FFF2-40B4-BE49-F238E27FC236}">
                <a16:creationId xmlns:a16="http://schemas.microsoft.com/office/drawing/2014/main" xmlns="" id="{A33118A9-CF6C-40EC-A51D-7AB3DBCFA270}"/>
              </a:ext>
            </a:extLst>
          </p:cNvPr>
          <p:cNvSpPr/>
          <p:nvPr/>
        </p:nvSpPr>
        <p:spPr>
          <a:xfrm>
            <a:off x="8421696" y="3161506"/>
            <a:ext cx="3624530"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a:solidFill>
                  <a:schemeClr val="tx1"/>
                </a:solidFill>
                <a:latin typeface="Times New Roman" panose="02020603050405020304" pitchFamily="18" charset="0"/>
                <a:cs typeface="Times New Roman" panose="02020603050405020304" pitchFamily="18" charset="0"/>
              </a:rPr>
              <a:t>Esempio internazionale: </a:t>
            </a:r>
            <a:r>
              <a:rPr lang="it-IT" sz="2800" i="1" dirty="0" err="1">
                <a:solidFill>
                  <a:schemeClr val="tx1"/>
                </a:solidFill>
                <a:latin typeface="Times New Roman" panose="02020603050405020304" pitchFamily="18" charset="0"/>
                <a:cs typeface="Times New Roman" panose="02020603050405020304" pitchFamily="18" charset="0"/>
              </a:rPr>
              <a:t>Barecon</a:t>
            </a:r>
            <a:r>
              <a:rPr lang="it-IT" sz="2800" i="1" dirty="0">
                <a:solidFill>
                  <a:schemeClr val="tx1"/>
                </a:solidFill>
                <a:latin typeface="Times New Roman" panose="02020603050405020304" pitchFamily="18" charset="0"/>
                <a:cs typeface="Times New Roman" panose="02020603050405020304" pitchFamily="18" charset="0"/>
              </a:rPr>
              <a:t> edizione 2001 </a:t>
            </a:r>
            <a:endParaRPr lang="it-IT" sz="2800" b="1" i="1" dirty="0">
              <a:solidFill>
                <a:schemeClr val="tx1"/>
              </a:solidFill>
              <a:latin typeface="Times New Roman" panose="02020603050405020304" pitchFamily="18" charset="0"/>
              <a:cs typeface="Times New Roman" panose="02020603050405020304" pitchFamily="18" charset="0"/>
            </a:endParaRPr>
          </a:p>
        </p:txBody>
      </p:sp>
      <p:sp>
        <p:nvSpPr>
          <p:cNvPr id="9" name="Rettangolo con angoli arrotondati 8">
            <a:extLst>
              <a:ext uri="{FF2B5EF4-FFF2-40B4-BE49-F238E27FC236}">
                <a16:creationId xmlns:a16="http://schemas.microsoft.com/office/drawing/2014/main" xmlns="" id="{B59DE4C6-D5B7-4124-840B-ACA2F174DE0C}"/>
              </a:ext>
            </a:extLst>
          </p:cNvPr>
          <p:cNvSpPr/>
          <p:nvPr/>
        </p:nvSpPr>
        <p:spPr>
          <a:xfrm>
            <a:off x="916040" y="5216456"/>
            <a:ext cx="4025377"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a:solidFill>
                  <a:schemeClr val="tx1"/>
                </a:solidFill>
                <a:latin typeface="Times New Roman" panose="02020603050405020304" pitchFamily="18" charset="0"/>
                <a:cs typeface="Times New Roman" panose="02020603050405020304" pitchFamily="18" charset="0"/>
              </a:rPr>
              <a:t>esempio italiano: </a:t>
            </a:r>
            <a:r>
              <a:rPr lang="it-IT" sz="2800" i="1" dirty="0" err="1">
                <a:solidFill>
                  <a:schemeClr val="tx1"/>
                </a:solidFill>
                <a:latin typeface="Times New Roman" panose="02020603050405020304" pitchFamily="18" charset="0"/>
                <a:cs typeface="Times New Roman" panose="02020603050405020304" pitchFamily="18" charset="0"/>
              </a:rPr>
              <a:t>Italscafo</a:t>
            </a:r>
            <a:r>
              <a:rPr lang="it-IT" sz="2800" i="1" dirty="0">
                <a:solidFill>
                  <a:schemeClr val="tx1"/>
                </a:solidFill>
                <a:latin typeface="Times New Roman" panose="02020603050405020304" pitchFamily="18" charset="0"/>
                <a:cs typeface="Times New Roman" panose="02020603050405020304" pitchFamily="18" charset="0"/>
              </a:rPr>
              <a:t> edizione 1992 </a:t>
            </a:r>
            <a:endParaRPr lang="it-IT"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28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CC456251-2DCB-4F5F-87A2-6882463183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483" y="0"/>
            <a:ext cx="4823604" cy="6858000"/>
          </a:xfrm>
          <a:prstGeom prst="rect">
            <a:avLst/>
          </a:prstGeom>
        </p:spPr>
      </p:pic>
      <p:pic>
        <p:nvPicPr>
          <p:cNvPr id="8" name="Immagine 7">
            <a:extLst>
              <a:ext uri="{FF2B5EF4-FFF2-40B4-BE49-F238E27FC236}">
                <a16:creationId xmlns:a16="http://schemas.microsoft.com/office/drawing/2014/main" xmlns="" id="{43E2AC65-1BD2-4749-8209-27B1D500C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071" y="0"/>
            <a:ext cx="4849446" cy="6858000"/>
          </a:xfrm>
          <a:prstGeom prst="rect">
            <a:avLst/>
          </a:prstGeom>
        </p:spPr>
      </p:pic>
    </p:spTree>
    <p:extLst>
      <p:ext uri="{BB962C8B-B14F-4D97-AF65-F5344CB8AC3E}">
        <p14:creationId xmlns:p14="http://schemas.microsoft.com/office/powerpoint/2010/main" val="41145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F11327E4-A380-424D-9428-1408248FD9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460" y="0"/>
            <a:ext cx="4849446" cy="6858000"/>
          </a:xfrm>
          <a:prstGeom prst="rect">
            <a:avLst/>
          </a:prstGeom>
        </p:spPr>
      </p:pic>
      <p:pic>
        <p:nvPicPr>
          <p:cNvPr id="8" name="Immagine 7">
            <a:extLst>
              <a:ext uri="{FF2B5EF4-FFF2-40B4-BE49-F238E27FC236}">
                <a16:creationId xmlns:a16="http://schemas.microsoft.com/office/drawing/2014/main" xmlns="" id="{5603A7D7-266A-4635-84A9-AF5FE84CC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554" y="0"/>
            <a:ext cx="4849446" cy="6858000"/>
          </a:xfrm>
          <a:prstGeom prst="rect">
            <a:avLst/>
          </a:prstGeom>
        </p:spPr>
      </p:pic>
    </p:spTree>
    <p:extLst>
      <p:ext uri="{BB962C8B-B14F-4D97-AF65-F5344CB8AC3E}">
        <p14:creationId xmlns:p14="http://schemas.microsoft.com/office/powerpoint/2010/main" val="51874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7C3ACCFE-3EE6-4C2D-A90A-5746DF95EA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956" y="0"/>
            <a:ext cx="4849446" cy="6858000"/>
          </a:xfrm>
          <a:prstGeom prst="rect">
            <a:avLst/>
          </a:prstGeom>
        </p:spPr>
      </p:pic>
      <p:pic>
        <p:nvPicPr>
          <p:cNvPr id="6" name="Immagine 5">
            <a:extLst>
              <a:ext uri="{FF2B5EF4-FFF2-40B4-BE49-F238E27FC236}">
                <a16:creationId xmlns:a16="http://schemas.microsoft.com/office/drawing/2014/main" xmlns="" id="{F86C3CD8-D046-4CD5-82A2-91B189EF5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554" y="0"/>
            <a:ext cx="4849446" cy="6858000"/>
          </a:xfrm>
          <a:prstGeom prst="rect">
            <a:avLst/>
          </a:prstGeom>
        </p:spPr>
      </p:pic>
    </p:spTree>
    <p:extLst>
      <p:ext uri="{BB962C8B-B14F-4D97-AF65-F5344CB8AC3E}">
        <p14:creationId xmlns:p14="http://schemas.microsoft.com/office/powerpoint/2010/main" val="343338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F2CF2228-9ED8-43F0-A886-FFA65C1900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955" y="0"/>
            <a:ext cx="4849446" cy="6858000"/>
          </a:xfrm>
          <a:prstGeom prst="rect">
            <a:avLst/>
          </a:prstGeom>
        </p:spPr>
      </p:pic>
      <p:pic>
        <p:nvPicPr>
          <p:cNvPr id="6" name="Immagine 5">
            <a:extLst>
              <a:ext uri="{FF2B5EF4-FFF2-40B4-BE49-F238E27FC236}">
                <a16:creationId xmlns:a16="http://schemas.microsoft.com/office/drawing/2014/main" xmlns="" id="{D7870D7B-81B0-40E3-8064-C8A8B8FD4A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554" y="0"/>
            <a:ext cx="4849446" cy="6858000"/>
          </a:xfrm>
          <a:prstGeom prst="rect">
            <a:avLst/>
          </a:prstGeom>
        </p:spPr>
      </p:pic>
    </p:spTree>
    <p:extLst>
      <p:ext uri="{BB962C8B-B14F-4D97-AF65-F5344CB8AC3E}">
        <p14:creationId xmlns:p14="http://schemas.microsoft.com/office/powerpoint/2010/main" val="39586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C080C406-25E8-4217-9730-39118BC498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46" y="0"/>
            <a:ext cx="4849446" cy="6858000"/>
          </a:xfrm>
          <a:prstGeom prst="rect">
            <a:avLst/>
          </a:prstGeom>
        </p:spPr>
      </p:pic>
      <p:pic>
        <p:nvPicPr>
          <p:cNvPr id="6" name="Immagine 5">
            <a:extLst>
              <a:ext uri="{FF2B5EF4-FFF2-40B4-BE49-F238E27FC236}">
                <a16:creationId xmlns:a16="http://schemas.microsoft.com/office/drawing/2014/main" xmlns="" id="{6BA4DB83-3119-4193-B408-ADE806FFB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554" y="0"/>
            <a:ext cx="4849446" cy="6858000"/>
          </a:xfrm>
          <a:prstGeom prst="rect">
            <a:avLst/>
          </a:prstGeom>
        </p:spPr>
      </p:pic>
    </p:spTree>
    <p:extLst>
      <p:ext uri="{BB962C8B-B14F-4D97-AF65-F5344CB8AC3E}">
        <p14:creationId xmlns:p14="http://schemas.microsoft.com/office/powerpoint/2010/main" val="411172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CE6A61F6-012B-4D76-9693-21C063D38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955" y="0"/>
            <a:ext cx="4849446" cy="6858000"/>
          </a:xfrm>
          <a:prstGeom prst="rect">
            <a:avLst/>
          </a:prstGeom>
        </p:spPr>
      </p:pic>
      <p:pic>
        <p:nvPicPr>
          <p:cNvPr id="6" name="Immagine 5">
            <a:extLst>
              <a:ext uri="{FF2B5EF4-FFF2-40B4-BE49-F238E27FC236}">
                <a16:creationId xmlns:a16="http://schemas.microsoft.com/office/drawing/2014/main" xmlns="" id="{E271258C-4C85-42F0-93C5-FFDFCD1DF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554" y="0"/>
            <a:ext cx="4849446" cy="6858000"/>
          </a:xfrm>
          <a:prstGeom prst="rect">
            <a:avLst/>
          </a:prstGeom>
        </p:spPr>
      </p:pic>
    </p:spTree>
    <p:extLst>
      <p:ext uri="{BB962C8B-B14F-4D97-AF65-F5344CB8AC3E}">
        <p14:creationId xmlns:p14="http://schemas.microsoft.com/office/powerpoint/2010/main" val="3483272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D6638824-8CF1-4D09-BCFC-294D7A1F8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CAFB8224-F2D6-4CC5-AF0B-4E6208366F15}"/>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sp>
        <p:nvSpPr>
          <p:cNvPr id="5" name="Rettangolo con angoli arrotondati 4">
            <a:extLst>
              <a:ext uri="{FF2B5EF4-FFF2-40B4-BE49-F238E27FC236}">
                <a16:creationId xmlns:a16="http://schemas.microsoft.com/office/drawing/2014/main" xmlns="" id="{1466F79C-ADD0-4416-AE6B-2300A142A6A3}"/>
              </a:ext>
            </a:extLst>
          </p:cNvPr>
          <p:cNvSpPr/>
          <p:nvPr/>
        </p:nvSpPr>
        <p:spPr>
          <a:xfrm>
            <a:off x="1288276" y="1861743"/>
            <a:ext cx="5470334" cy="131070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Formulari per il Diporto</a:t>
            </a:r>
          </a:p>
        </p:txBody>
      </p:sp>
      <p:sp>
        <p:nvSpPr>
          <p:cNvPr id="6" name="Rettangolo con angoli arrotondati 5">
            <a:extLst>
              <a:ext uri="{FF2B5EF4-FFF2-40B4-BE49-F238E27FC236}">
                <a16:creationId xmlns:a16="http://schemas.microsoft.com/office/drawing/2014/main" xmlns="" id="{0F0F4388-C77C-4191-B2D2-75205662529D}"/>
              </a:ext>
            </a:extLst>
          </p:cNvPr>
          <p:cNvSpPr/>
          <p:nvPr/>
        </p:nvSpPr>
        <p:spPr>
          <a:xfrm>
            <a:off x="7323282" y="2720008"/>
            <a:ext cx="3624530"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a:solidFill>
                  <a:schemeClr val="tx1"/>
                </a:solidFill>
                <a:latin typeface="Times New Roman" panose="02020603050405020304" pitchFamily="18" charset="0"/>
                <a:cs typeface="Times New Roman" panose="02020603050405020304" pitchFamily="18" charset="0"/>
              </a:rPr>
              <a:t>Esempio: </a:t>
            </a:r>
            <a:r>
              <a:rPr lang="it-IT" sz="2800" i="1" dirty="0" err="1">
                <a:solidFill>
                  <a:schemeClr val="tx1"/>
                </a:solidFill>
                <a:latin typeface="Times New Roman" panose="02020603050405020304" pitchFamily="18" charset="0"/>
                <a:cs typeface="Times New Roman" panose="02020603050405020304" pitchFamily="18" charset="0"/>
              </a:rPr>
              <a:t>Italscafo</a:t>
            </a:r>
            <a:r>
              <a:rPr lang="it-IT" sz="2800" i="1" dirty="0">
                <a:solidFill>
                  <a:schemeClr val="tx1"/>
                </a:solidFill>
                <a:latin typeface="Times New Roman" panose="02020603050405020304" pitchFamily="18" charset="0"/>
                <a:cs typeface="Times New Roman" panose="02020603050405020304" pitchFamily="18" charset="0"/>
              </a:rPr>
              <a:t> diporto, 1992</a:t>
            </a:r>
            <a:endParaRPr lang="it-IT" sz="2800" b="1" i="1" dirty="0">
              <a:solidFill>
                <a:schemeClr val="tx1"/>
              </a:solidFill>
              <a:latin typeface="Times New Roman" panose="02020603050405020304" pitchFamily="18" charset="0"/>
              <a:cs typeface="Times New Roman" panose="02020603050405020304" pitchFamily="18" charset="0"/>
            </a:endParaRPr>
          </a:p>
        </p:txBody>
      </p:sp>
      <p:sp>
        <p:nvSpPr>
          <p:cNvPr id="7" name="Freccia circolare a sinistra 6">
            <a:extLst>
              <a:ext uri="{FF2B5EF4-FFF2-40B4-BE49-F238E27FC236}">
                <a16:creationId xmlns:a16="http://schemas.microsoft.com/office/drawing/2014/main" xmlns="" id="{06EA1D73-FFA1-4E31-92B4-C27E71F12CE9}"/>
              </a:ext>
            </a:extLst>
          </p:cNvPr>
          <p:cNvSpPr/>
          <p:nvPr/>
        </p:nvSpPr>
        <p:spPr>
          <a:xfrm rot="18029449">
            <a:off x="7205275" y="1603733"/>
            <a:ext cx="710059" cy="1344436"/>
          </a:xfrm>
          <a:prstGeom prst="curvedLeftArrow">
            <a:avLst>
              <a:gd name="adj1" fmla="val 25000"/>
              <a:gd name="adj2" fmla="val 50000"/>
              <a:gd name="adj3" fmla="val 60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Rettangolo con angoli arrotondati 7">
            <a:extLst>
              <a:ext uri="{FF2B5EF4-FFF2-40B4-BE49-F238E27FC236}">
                <a16:creationId xmlns:a16="http://schemas.microsoft.com/office/drawing/2014/main" xmlns="" id="{6BB2C6A2-65CD-4825-B4C0-1C68437D9463}"/>
              </a:ext>
            </a:extLst>
          </p:cNvPr>
          <p:cNvSpPr/>
          <p:nvPr/>
        </p:nvSpPr>
        <p:spPr>
          <a:xfrm>
            <a:off x="1906378" y="3880863"/>
            <a:ext cx="3624530"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a:solidFill>
                  <a:schemeClr val="tx1"/>
                </a:solidFill>
                <a:latin typeface="Times New Roman" panose="02020603050405020304" pitchFamily="18" charset="0"/>
                <a:cs typeface="Times New Roman" panose="02020603050405020304" pitchFamily="18" charset="0"/>
              </a:rPr>
              <a:t>Associazione dei mediatori marittimi: ISYBA:Y-</a:t>
            </a:r>
            <a:r>
              <a:rPr lang="it-IT" sz="2800" i="1" dirty="0" err="1">
                <a:solidFill>
                  <a:schemeClr val="tx1"/>
                </a:solidFill>
                <a:latin typeface="Times New Roman" panose="02020603050405020304" pitchFamily="18" charset="0"/>
                <a:cs typeface="Times New Roman" panose="02020603050405020304" pitchFamily="18" charset="0"/>
              </a:rPr>
              <a:t>loc</a:t>
            </a:r>
            <a:endParaRPr lang="it-IT" sz="2800" b="1" i="1" dirty="0">
              <a:solidFill>
                <a:schemeClr val="tx1"/>
              </a:solidFill>
              <a:latin typeface="Times New Roman" panose="02020603050405020304" pitchFamily="18" charset="0"/>
              <a:cs typeface="Times New Roman" panose="02020603050405020304" pitchFamily="18" charset="0"/>
            </a:endParaRPr>
          </a:p>
        </p:txBody>
      </p:sp>
      <p:sp>
        <p:nvSpPr>
          <p:cNvPr id="10" name="Freccia circolare a destra 9">
            <a:extLst>
              <a:ext uri="{FF2B5EF4-FFF2-40B4-BE49-F238E27FC236}">
                <a16:creationId xmlns:a16="http://schemas.microsoft.com/office/drawing/2014/main" xmlns="" id="{89BACA72-FE48-407A-B252-10A35C6381DA}"/>
              </a:ext>
            </a:extLst>
          </p:cNvPr>
          <p:cNvSpPr/>
          <p:nvPr/>
        </p:nvSpPr>
        <p:spPr>
          <a:xfrm rot="19598010">
            <a:off x="1046922" y="3172452"/>
            <a:ext cx="808382" cy="1417983"/>
          </a:xfrm>
          <a:prstGeom prst="curvedRightArrow">
            <a:avLst>
              <a:gd name="adj1" fmla="val 25000"/>
              <a:gd name="adj2" fmla="val 50000"/>
              <a:gd name="adj3" fmla="val 60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Rettangolo con angoli arrotondati 10">
            <a:extLst>
              <a:ext uri="{FF2B5EF4-FFF2-40B4-BE49-F238E27FC236}">
                <a16:creationId xmlns:a16="http://schemas.microsoft.com/office/drawing/2014/main" xmlns="" id="{1C489213-484D-490D-97E1-A503907D9CE8}"/>
              </a:ext>
            </a:extLst>
          </p:cNvPr>
          <p:cNvSpPr/>
          <p:nvPr/>
        </p:nvSpPr>
        <p:spPr>
          <a:xfrm>
            <a:off x="5974844" y="5040429"/>
            <a:ext cx="3624530"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a:solidFill>
                  <a:schemeClr val="tx1"/>
                </a:solidFill>
                <a:latin typeface="Times New Roman" panose="02020603050405020304" pitchFamily="18" charset="0"/>
                <a:cs typeface="Times New Roman" panose="02020603050405020304" pitchFamily="18" charset="0"/>
              </a:rPr>
              <a:t> ISYBA:Y-boat</a:t>
            </a:r>
            <a:endParaRPr lang="it-IT" sz="2800" b="1" i="1" dirty="0">
              <a:solidFill>
                <a:schemeClr val="tx1"/>
              </a:solidFill>
              <a:latin typeface="Times New Roman" panose="02020603050405020304" pitchFamily="18" charset="0"/>
              <a:cs typeface="Times New Roman" panose="02020603050405020304" pitchFamily="18" charset="0"/>
            </a:endParaRPr>
          </a:p>
        </p:txBody>
      </p:sp>
      <p:sp>
        <p:nvSpPr>
          <p:cNvPr id="13" name="Freccia circolare a sinistra 12">
            <a:extLst>
              <a:ext uri="{FF2B5EF4-FFF2-40B4-BE49-F238E27FC236}">
                <a16:creationId xmlns:a16="http://schemas.microsoft.com/office/drawing/2014/main" xmlns="" id="{3380964F-934F-46B1-B65F-57203DBAF489}"/>
              </a:ext>
            </a:extLst>
          </p:cNvPr>
          <p:cNvSpPr/>
          <p:nvPr/>
        </p:nvSpPr>
        <p:spPr>
          <a:xfrm rot="20569713">
            <a:off x="6409022" y="3189768"/>
            <a:ext cx="783766" cy="2049874"/>
          </a:xfrm>
          <a:prstGeom prst="curvedLeftArrow">
            <a:avLst>
              <a:gd name="adj1" fmla="val 25000"/>
              <a:gd name="adj2" fmla="val 50000"/>
              <a:gd name="adj3" fmla="val 60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255915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BACCF42A-8B1C-4C41-BB95-08CDBA7A196E}"/>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pic>
        <p:nvPicPr>
          <p:cNvPr id="4" name="Picture 2" descr="C:\Users\PBell\Desktop\teramo.jpg">
            <a:extLst>
              <a:ext uri="{FF2B5EF4-FFF2-40B4-BE49-F238E27FC236}">
                <a16:creationId xmlns:a16="http://schemas.microsoft.com/office/drawing/2014/main" xmlns="" id="{FE4E648D-00CF-4FB6-972F-803802FCC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6FFC97EC-BFBB-40D9-B9A2-A9AD52F49CA7}"/>
              </a:ext>
            </a:extLst>
          </p:cNvPr>
          <p:cNvSpPr/>
          <p:nvPr/>
        </p:nvSpPr>
        <p:spPr>
          <a:xfrm>
            <a:off x="1288276" y="1861744"/>
            <a:ext cx="4237881" cy="115936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a scafo nudo</a:t>
            </a:r>
          </a:p>
        </p:txBody>
      </p:sp>
      <p:sp>
        <p:nvSpPr>
          <p:cNvPr id="6" name="Rettangolo con angoli arrotondati 5">
            <a:extLst>
              <a:ext uri="{FF2B5EF4-FFF2-40B4-BE49-F238E27FC236}">
                <a16:creationId xmlns:a16="http://schemas.microsoft.com/office/drawing/2014/main" xmlns="" id="{1E85FC59-EDA8-4B8F-BCEE-596842E5678D}"/>
              </a:ext>
            </a:extLst>
          </p:cNvPr>
          <p:cNvSpPr/>
          <p:nvPr/>
        </p:nvSpPr>
        <p:spPr>
          <a:xfrm>
            <a:off x="6930887" y="1710404"/>
            <a:ext cx="4518991"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di nave armata ed equipaggiata</a:t>
            </a:r>
          </a:p>
        </p:txBody>
      </p:sp>
      <p:sp>
        <p:nvSpPr>
          <p:cNvPr id="7" name="Rettangolo con angoli arrotondati 6">
            <a:extLst>
              <a:ext uri="{FF2B5EF4-FFF2-40B4-BE49-F238E27FC236}">
                <a16:creationId xmlns:a16="http://schemas.microsoft.com/office/drawing/2014/main" xmlns="" id="{B691FADE-5ADF-40A7-895C-C02F64CF1D48}"/>
              </a:ext>
            </a:extLst>
          </p:cNvPr>
          <p:cNvSpPr/>
          <p:nvPr/>
        </p:nvSpPr>
        <p:spPr>
          <a:xfrm>
            <a:off x="2624118" y="3566201"/>
            <a:ext cx="7486071" cy="124151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Non espressamente previste nel codice della navigazione.</a:t>
            </a:r>
          </a:p>
          <a:p>
            <a:pPr algn="ctr"/>
            <a:r>
              <a:rPr lang="it-IT" sz="2400" dirty="0">
                <a:solidFill>
                  <a:schemeClr val="tx1"/>
                </a:solidFill>
                <a:latin typeface="Times New Roman" panose="02020603050405020304" pitchFamily="18" charset="0"/>
                <a:cs typeface="Times New Roman" panose="02020603050405020304" pitchFamily="18" charset="0"/>
              </a:rPr>
              <a:t>Presupposte dalla Relazione ministeriale al codice stesso.</a:t>
            </a:r>
          </a:p>
        </p:txBody>
      </p:sp>
      <p:sp>
        <p:nvSpPr>
          <p:cNvPr id="8" name="Freccia circolare a destra 7">
            <a:extLst>
              <a:ext uri="{FF2B5EF4-FFF2-40B4-BE49-F238E27FC236}">
                <a16:creationId xmlns:a16="http://schemas.microsoft.com/office/drawing/2014/main" xmlns="" id="{3D7E0E60-B33B-48AD-A95D-4F1C1C44FC5C}"/>
              </a:ext>
            </a:extLst>
          </p:cNvPr>
          <p:cNvSpPr/>
          <p:nvPr/>
        </p:nvSpPr>
        <p:spPr>
          <a:xfrm>
            <a:off x="4280451" y="2876253"/>
            <a:ext cx="463827" cy="954156"/>
          </a:xfrm>
          <a:prstGeom prst="curvedRightArrow">
            <a:avLst>
              <a:gd name="adj1" fmla="val 25000"/>
              <a:gd name="adj2" fmla="val 50000"/>
              <a:gd name="adj3" fmla="val 6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a sinistra 8">
            <a:extLst>
              <a:ext uri="{FF2B5EF4-FFF2-40B4-BE49-F238E27FC236}">
                <a16:creationId xmlns:a16="http://schemas.microsoft.com/office/drawing/2014/main" xmlns="" id="{EEFD2832-1494-4CB9-9EA1-5598FB1408C1}"/>
              </a:ext>
            </a:extLst>
          </p:cNvPr>
          <p:cNvSpPr/>
          <p:nvPr/>
        </p:nvSpPr>
        <p:spPr>
          <a:xfrm>
            <a:off x="7088506" y="2876253"/>
            <a:ext cx="503582" cy="884966"/>
          </a:xfrm>
          <a:prstGeom prst="curvedLeftArrow">
            <a:avLst>
              <a:gd name="adj1" fmla="val 25000"/>
              <a:gd name="adj2" fmla="val 50000"/>
              <a:gd name="adj3" fmla="val 48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in giù 9">
            <a:extLst>
              <a:ext uri="{FF2B5EF4-FFF2-40B4-BE49-F238E27FC236}">
                <a16:creationId xmlns:a16="http://schemas.microsoft.com/office/drawing/2014/main" xmlns="" id="{B76DD817-8C96-4B82-944D-3B8A537ABBF2}"/>
              </a:ext>
            </a:extLst>
          </p:cNvPr>
          <p:cNvSpPr/>
          <p:nvPr/>
        </p:nvSpPr>
        <p:spPr>
          <a:xfrm>
            <a:off x="1273847" y="3127513"/>
            <a:ext cx="348070" cy="2464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a:extLst>
              <a:ext uri="{FF2B5EF4-FFF2-40B4-BE49-F238E27FC236}">
                <a16:creationId xmlns:a16="http://schemas.microsoft.com/office/drawing/2014/main" xmlns="" id="{1366BCC2-F150-4612-8956-6FDE179E61FC}"/>
              </a:ext>
            </a:extLst>
          </p:cNvPr>
          <p:cNvSpPr/>
          <p:nvPr/>
        </p:nvSpPr>
        <p:spPr>
          <a:xfrm>
            <a:off x="11032688" y="3127513"/>
            <a:ext cx="341610" cy="2464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xmlns="" id="{F44F7CA6-EC09-4820-9C93-20E923A6E6B2}"/>
              </a:ext>
            </a:extLst>
          </p:cNvPr>
          <p:cNvSpPr/>
          <p:nvPr/>
        </p:nvSpPr>
        <p:spPr>
          <a:xfrm>
            <a:off x="377900" y="5706217"/>
            <a:ext cx="4507626" cy="862578"/>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Oggetto del contratto: la nave e le pertinenze</a:t>
            </a:r>
            <a:endParaRPr lang="it-IT" sz="2000" b="1" dirty="0">
              <a:solidFill>
                <a:schemeClr val="tx1"/>
              </a:solidFill>
              <a:latin typeface="Times New Roman" panose="02020603050405020304" pitchFamily="18" charset="0"/>
              <a:cs typeface="Times New Roman" panose="02020603050405020304" pitchFamily="18" charset="0"/>
            </a:endParaRPr>
          </a:p>
        </p:txBody>
      </p:sp>
      <p:sp>
        <p:nvSpPr>
          <p:cNvPr id="13" name="Rettangolo con angoli arrotondati 12">
            <a:extLst>
              <a:ext uri="{FF2B5EF4-FFF2-40B4-BE49-F238E27FC236}">
                <a16:creationId xmlns:a16="http://schemas.microsoft.com/office/drawing/2014/main" xmlns="" id="{602AD546-6F54-4174-94BD-A43D9B746B21}"/>
              </a:ext>
            </a:extLst>
          </p:cNvPr>
          <p:cNvSpPr/>
          <p:nvPr/>
        </p:nvSpPr>
        <p:spPr>
          <a:xfrm>
            <a:off x="6822518" y="5698818"/>
            <a:ext cx="5183951" cy="976378"/>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Oggetto del contratto: la nave è consegnata con i contratti di arruolamento conclusi dal locatore </a:t>
            </a:r>
            <a:endParaRPr lang="it-IT"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35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Bell\Desktop\teramo.jpg">
            <a:extLst>
              <a:ext uri="{FF2B5EF4-FFF2-40B4-BE49-F238E27FC236}">
                <a16:creationId xmlns:a16="http://schemas.microsoft.com/office/drawing/2014/main" xmlns="" id="{6E53ECA1-CC0E-4EC8-B3CE-497C4308C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219200" y="2115127"/>
            <a:ext cx="10178473" cy="584775"/>
          </a:xfrm>
          <a:prstGeom prst="rect">
            <a:avLst/>
          </a:prstGeom>
          <a:noFill/>
          <a:ln>
            <a:solidFill>
              <a:schemeClr val="accent1"/>
            </a:solidFill>
          </a:ln>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Cap. IX – Il contratto di locazione di nave e aeromobile</a:t>
            </a:r>
          </a:p>
        </p:txBody>
      </p:sp>
    </p:spTree>
    <p:extLst>
      <p:ext uri="{BB962C8B-B14F-4D97-AF65-F5344CB8AC3E}">
        <p14:creationId xmlns:p14="http://schemas.microsoft.com/office/powerpoint/2010/main" val="1056837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6AC2DD06-44A8-47C4-80C0-D15F1194C76A}"/>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pic>
        <p:nvPicPr>
          <p:cNvPr id="4" name="Picture 2" descr="C:\Users\PBell\Desktop\teramo.jpg">
            <a:extLst>
              <a:ext uri="{FF2B5EF4-FFF2-40B4-BE49-F238E27FC236}">
                <a16:creationId xmlns:a16="http://schemas.microsoft.com/office/drawing/2014/main" xmlns="" id="{A6249B07-58EB-4659-82E0-C0395DD61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B951F6F1-BC6F-46D5-BAD8-BFD23CF2BA23}"/>
              </a:ext>
            </a:extLst>
          </p:cNvPr>
          <p:cNvSpPr/>
          <p:nvPr/>
        </p:nvSpPr>
        <p:spPr>
          <a:xfrm>
            <a:off x="669233" y="1988700"/>
            <a:ext cx="4518991"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di nave armata ed equipaggiata</a:t>
            </a:r>
          </a:p>
        </p:txBody>
      </p:sp>
      <p:sp>
        <p:nvSpPr>
          <p:cNvPr id="6" name="Rettangolo con angoli arrotondati 5">
            <a:extLst>
              <a:ext uri="{FF2B5EF4-FFF2-40B4-BE49-F238E27FC236}">
                <a16:creationId xmlns:a16="http://schemas.microsoft.com/office/drawing/2014/main" xmlns="" id="{BFD4805F-03FA-4519-B6D8-9EE736A1DAC8}"/>
              </a:ext>
            </a:extLst>
          </p:cNvPr>
          <p:cNvSpPr/>
          <p:nvPr/>
        </p:nvSpPr>
        <p:spPr>
          <a:xfrm>
            <a:off x="7275225" y="2064850"/>
            <a:ext cx="4507626" cy="1158408"/>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Si può ricavare dall’art. 347 del Codice della Navigazione </a:t>
            </a:r>
            <a:endParaRPr lang="it-IT" sz="2400" b="1" dirty="0">
              <a:solidFill>
                <a:schemeClr val="tx1"/>
              </a:solidFill>
              <a:latin typeface="Times New Roman" panose="02020603050405020304" pitchFamily="18" charset="0"/>
              <a:cs typeface="Times New Roman" panose="02020603050405020304" pitchFamily="18" charset="0"/>
            </a:endParaRPr>
          </a:p>
        </p:txBody>
      </p:sp>
      <p:sp>
        <p:nvSpPr>
          <p:cNvPr id="7" name="Freccia a destra 6">
            <a:extLst>
              <a:ext uri="{FF2B5EF4-FFF2-40B4-BE49-F238E27FC236}">
                <a16:creationId xmlns:a16="http://schemas.microsoft.com/office/drawing/2014/main" xmlns="" id="{8E5FB064-C135-4BCC-AD47-903EE55F0347}"/>
              </a:ext>
            </a:extLst>
          </p:cNvPr>
          <p:cNvSpPr/>
          <p:nvPr/>
        </p:nvSpPr>
        <p:spPr>
          <a:xfrm>
            <a:off x="5602246" y="2458523"/>
            <a:ext cx="1258957" cy="371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xmlns="" id="{42FECBE8-65EA-423E-A9A1-8A7637CFC21C}"/>
              </a:ext>
            </a:extLst>
          </p:cNvPr>
          <p:cNvSpPr/>
          <p:nvPr/>
        </p:nvSpPr>
        <p:spPr>
          <a:xfrm>
            <a:off x="1798872" y="3932114"/>
            <a:ext cx="8865704" cy="2410777"/>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i="1" dirty="0">
                <a:solidFill>
                  <a:schemeClr val="tx1"/>
                </a:solidFill>
                <a:latin typeface="Times New Roman" panose="02020603050405020304" pitchFamily="18" charset="0"/>
                <a:cs typeface="Times New Roman" panose="02020603050405020304" pitchFamily="18" charset="0"/>
              </a:rPr>
              <a:t>«Salvo il caso previsto nell'articolo 343, n. 2, in caso di cambiamento dell'armatore della nave, il nuovo armatore succede al precedente in tutti i diritti ed obblighi derivanti dai contratti di arruolamento dei componenti dell'equipaggio, ma questi possono chiedere la risoluzione del contratto all'arrivo della nave in un porto nazionale»</a:t>
            </a:r>
            <a:endParaRPr lang="it-IT" sz="22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9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27E61902-365A-4EAC-A1AE-14530AA9D5A7}"/>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pic>
        <p:nvPicPr>
          <p:cNvPr id="4" name="Picture 2" descr="C:\Users\PBell\Desktop\teramo.jpg">
            <a:extLst>
              <a:ext uri="{FF2B5EF4-FFF2-40B4-BE49-F238E27FC236}">
                <a16:creationId xmlns:a16="http://schemas.microsoft.com/office/drawing/2014/main" xmlns="" id="{C6099D1C-729C-4DB8-A4FB-5B321BA84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9C028654-43AF-4D64-842F-ECF8F5F51ECE}"/>
              </a:ext>
            </a:extLst>
          </p:cNvPr>
          <p:cNvSpPr/>
          <p:nvPr/>
        </p:nvSpPr>
        <p:spPr>
          <a:xfrm>
            <a:off x="669233" y="1988700"/>
            <a:ext cx="4909932"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In ambito di navigazione aerea</a:t>
            </a:r>
          </a:p>
        </p:txBody>
      </p:sp>
      <p:sp>
        <p:nvSpPr>
          <p:cNvPr id="6" name="Rettangolo con angoli arrotondati 5">
            <a:extLst>
              <a:ext uri="{FF2B5EF4-FFF2-40B4-BE49-F238E27FC236}">
                <a16:creationId xmlns:a16="http://schemas.microsoft.com/office/drawing/2014/main" xmlns="" id="{22E36B12-5384-4293-9837-828E576A2909}"/>
              </a:ext>
            </a:extLst>
          </p:cNvPr>
          <p:cNvSpPr/>
          <p:nvPr/>
        </p:nvSpPr>
        <p:spPr>
          <a:xfrm>
            <a:off x="7106370" y="2064850"/>
            <a:ext cx="4507626" cy="1158408"/>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Art. 917 del Codice della Navigazione </a:t>
            </a:r>
            <a:endParaRPr lang="it-IT" sz="2400" b="1" dirty="0">
              <a:solidFill>
                <a:schemeClr val="tx1"/>
              </a:solidFill>
              <a:latin typeface="Times New Roman" panose="02020603050405020304" pitchFamily="18" charset="0"/>
              <a:cs typeface="Times New Roman" panose="02020603050405020304" pitchFamily="18" charset="0"/>
            </a:endParaRPr>
          </a:p>
        </p:txBody>
      </p:sp>
      <p:sp>
        <p:nvSpPr>
          <p:cNvPr id="7" name="Freccia a destra 6">
            <a:extLst>
              <a:ext uri="{FF2B5EF4-FFF2-40B4-BE49-F238E27FC236}">
                <a16:creationId xmlns:a16="http://schemas.microsoft.com/office/drawing/2014/main" xmlns="" id="{7E1D3D24-D5E0-4F30-AE1C-5DFED9C2E3DA}"/>
              </a:ext>
            </a:extLst>
          </p:cNvPr>
          <p:cNvSpPr/>
          <p:nvPr/>
        </p:nvSpPr>
        <p:spPr>
          <a:xfrm>
            <a:off x="5713289" y="2458523"/>
            <a:ext cx="1258957" cy="371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xmlns="" id="{8917DDFC-6A7F-4C2C-B1AB-95BD72937758}"/>
              </a:ext>
            </a:extLst>
          </p:cNvPr>
          <p:cNvSpPr/>
          <p:nvPr/>
        </p:nvSpPr>
        <p:spPr>
          <a:xfrm>
            <a:off x="1873646" y="4170455"/>
            <a:ext cx="8865704" cy="2349416"/>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i="1" dirty="0">
                <a:solidFill>
                  <a:schemeClr val="tx1"/>
                </a:solidFill>
                <a:latin typeface="Times New Roman" panose="02020603050405020304" pitchFamily="18" charset="0"/>
                <a:cs typeface="Times New Roman" panose="02020603050405020304" pitchFamily="18" charset="0"/>
              </a:rPr>
              <a:t>«In caso di cambiamento dell’esercente, il nuovo esercente succede al precedente in tutti i diritti ed obblighi derivanti dai contratti di lavoro, ma il lavoratore può chiedere la risoluzione del contratto. </a:t>
            </a:r>
          </a:p>
          <a:p>
            <a:pPr algn="ctr"/>
            <a:r>
              <a:rPr lang="it-IT" sz="2200" i="1" dirty="0">
                <a:solidFill>
                  <a:schemeClr val="tx1"/>
                </a:solidFill>
                <a:latin typeface="Times New Roman" panose="02020603050405020304" pitchFamily="18" charset="0"/>
                <a:cs typeface="Times New Roman" panose="02020603050405020304" pitchFamily="18" charset="0"/>
              </a:rPr>
              <a:t>Se l'aeromobile è in viaggio, la risoluzione può essere chiesta solo all'arrivo in un aeroporto nazionale»</a:t>
            </a:r>
            <a:endParaRPr lang="it-IT" sz="2200" b="1" i="1" dirty="0">
              <a:solidFill>
                <a:schemeClr val="tx1"/>
              </a:solidFill>
              <a:latin typeface="Times New Roman" panose="02020603050405020304" pitchFamily="18" charset="0"/>
              <a:cs typeface="Times New Roman" panose="02020603050405020304" pitchFamily="18" charset="0"/>
            </a:endParaRPr>
          </a:p>
        </p:txBody>
      </p:sp>
      <p:sp>
        <p:nvSpPr>
          <p:cNvPr id="9" name="Rettangolo con angoli arrotondati 8">
            <a:extLst>
              <a:ext uri="{FF2B5EF4-FFF2-40B4-BE49-F238E27FC236}">
                <a16:creationId xmlns:a16="http://schemas.microsoft.com/office/drawing/2014/main" xmlns="" id="{9E26C8AE-AA18-4575-8B77-6F839F21B94A}"/>
              </a:ext>
            </a:extLst>
          </p:cNvPr>
          <p:cNvSpPr/>
          <p:nvPr/>
        </p:nvSpPr>
        <p:spPr>
          <a:xfrm>
            <a:off x="669233" y="3429000"/>
            <a:ext cx="3154018" cy="102334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i="1" dirty="0">
                <a:solidFill>
                  <a:schemeClr val="tx1"/>
                </a:solidFill>
                <a:latin typeface="Times New Roman" panose="02020603050405020304" pitchFamily="18" charset="0"/>
                <a:cs typeface="Times New Roman" panose="02020603050405020304" pitchFamily="18" charset="0"/>
              </a:rPr>
              <a:t>«Dry-</a:t>
            </a:r>
            <a:r>
              <a:rPr lang="it-IT" sz="3000" b="1" i="1" dirty="0" err="1">
                <a:solidFill>
                  <a:schemeClr val="tx1"/>
                </a:solidFill>
                <a:latin typeface="Times New Roman" panose="02020603050405020304" pitchFamily="18" charset="0"/>
                <a:cs typeface="Times New Roman" panose="02020603050405020304" pitchFamily="18" charset="0"/>
              </a:rPr>
              <a:t>lease</a:t>
            </a:r>
            <a:r>
              <a:rPr lang="it-IT" sz="3000" b="1" i="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8020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6043A73A-8EAA-4E09-A6D0-2DA2F677D5D1}"/>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pic>
        <p:nvPicPr>
          <p:cNvPr id="4" name="Picture 2" descr="C:\Users\PBell\Desktop\teramo.jpg">
            <a:extLst>
              <a:ext uri="{FF2B5EF4-FFF2-40B4-BE49-F238E27FC236}">
                <a16:creationId xmlns:a16="http://schemas.microsoft.com/office/drawing/2014/main" xmlns="" id="{51FAE390-D21B-47D0-A9B2-62D109BD9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81F05F8B-7798-4EAD-8ACD-26DEBC701226}"/>
              </a:ext>
            </a:extLst>
          </p:cNvPr>
          <p:cNvSpPr/>
          <p:nvPr/>
        </p:nvSpPr>
        <p:spPr>
          <a:xfrm>
            <a:off x="708990" y="2158922"/>
            <a:ext cx="4909932"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Natura della successione del conduttore</a:t>
            </a:r>
          </a:p>
        </p:txBody>
      </p:sp>
      <p:sp>
        <p:nvSpPr>
          <p:cNvPr id="6" name="Rettangolo con angoli arrotondati 5">
            <a:extLst>
              <a:ext uri="{FF2B5EF4-FFF2-40B4-BE49-F238E27FC236}">
                <a16:creationId xmlns:a16="http://schemas.microsoft.com/office/drawing/2014/main" xmlns="" id="{1F8BE7B5-681D-48D6-B43E-70D0A00C8ECE}"/>
              </a:ext>
            </a:extLst>
          </p:cNvPr>
          <p:cNvSpPr/>
          <p:nvPr/>
        </p:nvSpPr>
        <p:spPr>
          <a:xfrm>
            <a:off x="6096000" y="4039423"/>
            <a:ext cx="5443439" cy="2109585"/>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Times New Roman" panose="02020603050405020304" pitchFamily="18" charset="0"/>
                <a:cs typeface="Times New Roman" panose="02020603050405020304" pitchFamily="18" charset="0"/>
              </a:rPr>
              <a:t>Effetto che si verifica </a:t>
            </a:r>
            <a:r>
              <a:rPr lang="it-IT" sz="2800" i="1" dirty="0">
                <a:solidFill>
                  <a:schemeClr val="tx1"/>
                </a:solidFill>
                <a:latin typeface="Times New Roman" panose="02020603050405020304" pitchFamily="18" charset="0"/>
                <a:cs typeface="Times New Roman" panose="02020603050405020304" pitchFamily="18" charset="0"/>
              </a:rPr>
              <a:t>ex lege </a:t>
            </a:r>
            <a:r>
              <a:rPr lang="it-IT" sz="2800" dirty="0">
                <a:solidFill>
                  <a:schemeClr val="tx1"/>
                </a:solidFill>
                <a:latin typeface="Times New Roman" panose="02020603050405020304" pitchFamily="18" charset="0"/>
                <a:cs typeface="Times New Roman" panose="02020603050405020304" pitchFamily="18" charset="0"/>
              </a:rPr>
              <a:t>ai sensi degli articoli 377 e 917 del Codice della Navigazione </a:t>
            </a:r>
            <a:r>
              <a:rPr lang="it-IT" sz="2800" i="1" dirty="0">
                <a:solidFill>
                  <a:schemeClr val="tx1"/>
                </a:solidFill>
                <a:latin typeface="Times New Roman" panose="02020603050405020304" pitchFamily="18" charset="0"/>
                <a:cs typeface="Times New Roman" panose="02020603050405020304" pitchFamily="18" charset="0"/>
              </a:rPr>
              <a:t> </a:t>
            </a:r>
            <a:endParaRPr lang="it-IT" sz="2800" b="1" i="1" dirty="0">
              <a:solidFill>
                <a:schemeClr val="tx1"/>
              </a:solidFill>
              <a:latin typeface="Times New Roman" panose="02020603050405020304" pitchFamily="18" charset="0"/>
              <a:cs typeface="Times New Roman" panose="02020603050405020304" pitchFamily="18" charset="0"/>
            </a:endParaRPr>
          </a:p>
        </p:txBody>
      </p:sp>
      <p:sp>
        <p:nvSpPr>
          <p:cNvPr id="7" name="Freccia circolare a sinistra 6">
            <a:extLst>
              <a:ext uri="{FF2B5EF4-FFF2-40B4-BE49-F238E27FC236}">
                <a16:creationId xmlns:a16="http://schemas.microsoft.com/office/drawing/2014/main" xmlns="" id="{A926D7E5-CB42-42F3-82AE-4C40BB1163A9}"/>
              </a:ext>
            </a:extLst>
          </p:cNvPr>
          <p:cNvSpPr/>
          <p:nvPr/>
        </p:nvSpPr>
        <p:spPr>
          <a:xfrm rot="19974952">
            <a:off x="6202016" y="2285242"/>
            <a:ext cx="1033669" cy="1987826"/>
          </a:xfrm>
          <a:prstGeom prst="curvedLeftArrow">
            <a:avLst>
              <a:gd name="adj1" fmla="val 25000"/>
              <a:gd name="adj2" fmla="val 50000"/>
              <a:gd name="adj3" fmla="val 67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214380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899D3B9D-844E-4400-AF54-EFBB585A3F8C}"/>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pic>
        <p:nvPicPr>
          <p:cNvPr id="4" name="Picture 2" descr="C:\Users\PBell\Desktop\teramo.jpg">
            <a:extLst>
              <a:ext uri="{FF2B5EF4-FFF2-40B4-BE49-F238E27FC236}">
                <a16:creationId xmlns:a16="http://schemas.microsoft.com/office/drawing/2014/main" xmlns="" id="{9F077801-71E3-4CD8-A2DA-BDE9CE755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5CB2F714-A9D6-4C96-9C77-56BBD7573896}"/>
              </a:ext>
            </a:extLst>
          </p:cNvPr>
          <p:cNvSpPr/>
          <p:nvPr/>
        </p:nvSpPr>
        <p:spPr>
          <a:xfrm>
            <a:off x="285322" y="1666718"/>
            <a:ext cx="4909932"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Forma del contratto di locazione</a:t>
            </a:r>
          </a:p>
        </p:txBody>
      </p:sp>
      <p:sp>
        <p:nvSpPr>
          <p:cNvPr id="6" name="Rettangolo con angoli arrotondati 5">
            <a:extLst>
              <a:ext uri="{FF2B5EF4-FFF2-40B4-BE49-F238E27FC236}">
                <a16:creationId xmlns:a16="http://schemas.microsoft.com/office/drawing/2014/main" xmlns="" id="{B7C855E5-576D-4720-95A5-A942C3EFD6AC}"/>
              </a:ext>
            </a:extLst>
          </p:cNvPr>
          <p:cNvSpPr/>
          <p:nvPr/>
        </p:nvSpPr>
        <p:spPr>
          <a:xfrm>
            <a:off x="6546574" y="1494440"/>
            <a:ext cx="5443439" cy="2560726"/>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tx1"/>
                </a:solidFill>
                <a:latin typeface="Times New Roman" panose="02020603050405020304" pitchFamily="18" charset="0"/>
                <a:cs typeface="Times New Roman" panose="02020603050405020304" pitchFamily="18" charset="0"/>
              </a:rPr>
              <a:t>Art. 377 cod. </a:t>
            </a:r>
            <a:r>
              <a:rPr lang="it-IT" sz="2200" b="1" dirty="0" err="1">
                <a:solidFill>
                  <a:schemeClr val="tx1"/>
                </a:solidFill>
                <a:latin typeface="Times New Roman" panose="02020603050405020304" pitchFamily="18" charset="0"/>
                <a:cs typeface="Times New Roman" panose="02020603050405020304" pitchFamily="18" charset="0"/>
              </a:rPr>
              <a:t>nav</a:t>
            </a:r>
            <a:r>
              <a:rPr lang="it-IT" sz="2200" dirty="0">
                <a:solidFill>
                  <a:schemeClr val="tx1"/>
                </a:solidFill>
                <a:latin typeface="Times New Roman" panose="02020603050405020304" pitchFamily="18" charset="0"/>
                <a:cs typeface="Times New Roman" panose="02020603050405020304" pitchFamily="18" charset="0"/>
              </a:rPr>
              <a:t>.: </a:t>
            </a:r>
            <a:r>
              <a:rPr lang="it-IT" sz="2200" i="1" dirty="0">
                <a:solidFill>
                  <a:schemeClr val="tx1"/>
                </a:solidFill>
                <a:latin typeface="Times New Roman" panose="02020603050405020304" pitchFamily="18" charset="0"/>
                <a:cs typeface="Times New Roman" panose="02020603050405020304" pitchFamily="18" charset="0"/>
              </a:rPr>
              <a:t>«Il contratto di locazione deve essere provato per iscritto. </a:t>
            </a:r>
          </a:p>
          <a:p>
            <a:pPr algn="ctr"/>
            <a:r>
              <a:rPr lang="it-IT" sz="2200" i="1" dirty="0">
                <a:solidFill>
                  <a:schemeClr val="tx1"/>
                </a:solidFill>
                <a:latin typeface="Times New Roman" panose="02020603050405020304" pitchFamily="18" charset="0"/>
                <a:cs typeface="Times New Roman" panose="02020603050405020304" pitchFamily="18" charset="0"/>
              </a:rPr>
              <a:t>Tuttavia la prova scritta non è richiesta per la locazione di navi minori e di galleggianti di stazza lorda non superiore alle dieci tonnellate, se a propulsione meccanica, o alle venticinque, in ogni altro caso»</a:t>
            </a:r>
            <a:endParaRPr lang="it-IT" sz="2200" b="1" i="1" dirty="0">
              <a:solidFill>
                <a:schemeClr val="tx1"/>
              </a:solidFill>
              <a:latin typeface="Times New Roman" panose="02020603050405020304" pitchFamily="18" charset="0"/>
              <a:cs typeface="Times New Roman" panose="02020603050405020304" pitchFamily="18" charset="0"/>
            </a:endParaRPr>
          </a:p>
        </p:txBody>
      </p:sp>
      <p:sp>
        <p:nvSpPr>
          <p:cNvPr id="2" name="Freccia a destra 1">
            <a:extLst>
              <a:ext uri="{FF2B5EF4-FFF2-40B4-BE49-F238E27FC236}">
                <a16:creationId xmlns:a16="http://schemas.microsoft.com/office/drawing/2014/main" xmlns="" id="{6C6151D0-54E7-4548-96A4-A7FD66E21D1E}"/>
              </a:ext>
            </a:extLst>
          </p:cNvPr>
          <p:cNvSpPr/>
          <p:nvPr/>
        </p:nvSpPr>
        <p:spPr>
          <a:xfrm>
            <a:off x="5314524" y="2107096"/>
            <a:ext cx="967408" cy="463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xmlns="" id="{5B559A03-C1E4-42DD-975B-136D461495CA}"/>
              </a:ext>
            </a:extLst>
          </p:cNvPr>
          <p:cNvSpPr/>
          <p:nvPr/>
        </p:nvSpPr>
        <p:spPr>
          <a:xfrm>
            <a:off x="377900" y="4444846"/>
            <a:ext cx="7537282" cy="2291718"/>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tx1"/>
                </a:solidFill>
                <a:latin typeface="Times New Roman" panose="02020603050405020304" pitchFamily="18" charset="0"/>
                <a:cs typeface="Times New Roman" panose="02020603050405020304" pitchFamily="18" charset="0"/>
              </a:rPr>
              <a:t>Art. 939 </a:t>
            </a:r>
            <a:r>
              <a:rPr lang="it-IT" sz="2200" b="1" i="1" dirty="0">
                <a:solidFill>
                  <a:schemeClr val="tx1"/>
                </a:solidFill>
                <a:latin typeface="Times New Roman" panose="02020603050405020304" pitchFamily="18" charset="0"/>
                <a:cs typeface="Times New Roman" panose="02020603050405020304" pitchFamily="18" charset="0"/>
              </a:rPr>
              <a:t>bis</a:t>
            </a:r>
            <a:r>
              <a:rPr lang="it-IT" sz="2200" b="1" dirty="0">
                <a:solidFill>
                  <a:schemeClr val="tx1"/>
                </a:solidFill>
                <a:latin typeface="Times New Roman" panose="02020603050405020304" pitchFamily="18" charset="0"/>
                <a:cs typeface="Times New Roman" panose="02020603050405020304" pitchFamily="18" charset="0"/>
              </a:rPr>
              <a:t> cod. </a:t>
            </a:r>
            <a:r>
              <a:rPr lang="it-IT" sz="2200" b="1" dirty="0" err="1">
                <a:solidFill>
                  <a:schemeClr val="tx1"/>
                </a:solidFill>
                <a:latin typeface="Times New Roman" panose="02020603050405020304" pitchFamily="18" charset="0"/>
                <a:cs typeface="Times New Roman" panose="02020603050405020304" pitchFamily="18" charset="0"/>
              </a:rPr>
              <a:t>nav</a:t>
            </a:r>
            <a:r>
              <a:rPr lang="it-IT" sz="2200" dirty="0">
                <a:solidFill>
                  <a:schemeClr val="tx1"/>
                </a:solidFill>
                <a:latin typeface="Times New Roman" panose="02020603050405020304" pitchFamily="18" charset="0"/>
                <a:cs typeface="Times New Roman" panose="02020603050405020304" pitchFamily="18" charset="0"/>
              </a:rPr>
              <a:t>.: </a:t>
            </a:r>
            <a:r>
              <a:rPr lang="it-IT" i="1" dirty="0">
                <a:solidFill>
                  <a:schemeClr val="tx1"/>
                </a:solidFill>
                <a:latin typeface="Times New Roman" panose="02020603050405020304" pitchFamily="18" charset="0"/>
                <a:cs typeface="Times New Roman" panose="02020603050405020304" pitchFamily="18" charset="0"/>
              </a:rPr>
              <a:t>«Il contratto di locazione di aeromobile deve essere provato per iscritto. La prova scritta non è richiesta per le locazioni di durata inferiore a sei mesi. Il contratto di locazione di durata non inferiore a sei mesi deve essere reso pubblico mediante trascrizione nel registro aeronautico nazionale ed annotazione sul certificato di immatricolazione. La pubblicità tiene luogo della dichiarazione di esercente, di cui all'articolo 874, e si esercita nelle stesse forme e con gli stessi effetti»</a:t>
            </a:r>
            <a:endParaRPr lang="it-IT" sz="2200" b="1" i="1" dirty="0">
              <a:solidFill>
                <a:schemeClr val="tx1"/>
              </a:solidFill>
              <a:latin typeface="Times New Roman" panose="02020603050405020304" pitchFamily="18" charset="0"/>
              <a:cs typeface="Times New Roman" panose="02020603050405020304" pitchFamily="18" charset="0"/>
            </a:endParaRPr>
          </a:p>
        </p:txBody>
      </p:sp>
      <p:sp>
        <p:nvSpPr>
          <p:cNvPr id="8" name="Freccia in giù 7">
            <a:extLst>
              <a:ext uri="{FF2B5EF4-FFF2-40B4-BE49-F238E27FC236}">
                <a16:creationId xmlns:a16="http://schemas.microsoft.com/office/drawing/2014/main" xmlns="" id="{FF71548A-C17F-4FF6-99D6-A271BEEFE79D}"/>
              </a:ext>
            </a:extLst>
          </p:cNvPr>
          <p:cNvSpPr/>
          <p:nvPr/>
        </p:nvSpPr>
        <p:spPr>
          <a:xfrm>
            <a:off x="2460536" y="3146648"/>
            <a:ext cx="559503" cy="988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xmlns="" id="{2FF83226-6549-405F-907E-7EF26DAC9B24}"/>
              </a:ext>
            </a:extLst>
          </p:cNvPr>
          <p:cNvSpPr/>
          <p:nvPr/>
        </p:nvSpPr>
        <p:spPr>
          <a:xfrm>
            <a:off x="8965906" y="4881713"/>
            <a:ext cx="2917365"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Forma scritta</a:t>
            </a:r>
            <a:r>
              <a:rPr lang="it-IT" sz="2400" i="1" dirty="0">
                <a:solidFill>
                  <a:schemeClr val="tx1"/>
                </a:solidFill>
                <a:latin typeface="Times New Roman" panose="02020603050405020304" pitchFamily="18" charset="0"/>
                <a:cs typeface="Times New Roman" panose="02020603050405020304" pitchFamily="18" charset="0"/>
              </a:rPr>
              <a:t> ad </a:t>
            </a:r>
            <a:r>
              <a:rPr lang="it-IT" sz="2400" i="1" dirty="0" err="1">
                <a:solidFill>
                  <a:schemeClr val="tx1"/>
                </a:solidFill>
                <a:latin typeface="Times New Roman" panose="02020603050405020304" pitchFamily="18" charset="0"/>
                <a:cs typeface="Times New Roman" panose="02020603050405020304" pitchFamily="18" charset="0"/>
              </a:rPr>
              <a:t>probationem</a:t>
            </a:r>
            <a:endParaRPr lang="it-IT" sz="2400" b="1" i="1" dirty="0">
              <a:solidFill>
                <a:schemeClr val="tx1"/>
              </a:solidFill>
              <a:latin typeface="Times New Roman" panose="02020603050405020304" pitchFamily="18" charset="0"/>
              <a:cs typeface="Times New Roman" panose="02020603050405020304" pitchFamily="18" charset="0"/>
            </a:endParaRPr>
          </a:p>
        </p:txBody>
      </p:sp>
      <p:sp>
        <p:nvSpPr>
          <p:cNvPr id="11" name="Freccia circolare a sinistra 10">
            <a:extLst>
              <a:ext uri="{FF2B5EF4-FFF2-40B4-BE49-F238E27FC236}">
                <a16:creationId xmlns:a16="http://schemas.microsoft.com/office/drawing/2014/main" xmlns="" id="{D4418F2C-DDE7-47D4-AF0D-583CEAF458AE}"/>
              </a:ext>
            </a:extLst>
          </p:cNvPr>
          <p:cNvSpPr/>
          <p:nvPr/>
        </p:nvSpPr>
        <p:spPr>
          <a:xfrm>
            <a:off x="11284012" y="3962400"/>
            <a:ext cx="559503" cy="1312873"/>
          </a:xfrm>
          <a:prstGeom prst="curvedLeftArrow">
            <a:avLst>
              <a:gd name="adj1" fmla="val 25000"/>
              <a:gd name="adj2" fmla="val 50000"/>
              <a:gd name="adj3" fmla="val 65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Freccia circolare in giù 13">
            <a:extLst>
              <a:ext uri="{FF2B5EF4-FFF2-40B4-BE49-F238E27FC236}">
                <a16:creationId xmlns:a16="http://schemas.microsoft.com/office/drawing/2014/main" xmlns="" id="{7D9BC7DC-B2CB-4B69-B2E1-36C1B313B126}"/>
              </a:ext>
            </a:extLst>
          </p:cNvPr>
          <p:cNvSpPr/>
          <p:nvPr/>
        </p:nvSpPr>
        <p:spPr>
          <a:xfrm>
            <a:off x="7855263" y="4612731"/>
            <a:ext cx="1334471" cy="537963"/>
          </a:xfrm>
          <a:prstGeom prst="curvedDownArrow">
            <a:avLst>
              <a:gd name="adj1" fmla="val 25000"/>
              <a:gd name="adj2" fmla="val 50000"/>
              <a:gd name="adj3" fmla="val 710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06431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BBF8FBE3-DFB3-4895-A3E0-2834E5FB7A7B}"/>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pic>
        <p:nvPicPr>
          <p:cNvPr id="4" name="Picture 2" descr="C:\Users\PBell\Desktop\teramo.jpg">
            <a:extLst>
              <a:ext uri="{FF2B5EF4-FFF2-40B4-BE49-F238E27FC236}">
                <a16:creationId xmlns:a16="http://schemas.microsoft.com/office/drawing/2014/main" xmlns="" id="{9F4823F0-BC32-4752-A972-A080D1358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E017F2E5-2931-422C-B028-5DE2B2556446}"/>
              </a:ext>
            </a:extLst>
          </p:cNvPr>
          <p:cNvSpPr/>
          <p:nvPr/>
        </p:nvSpPr>
        <p:spPr>
          <a:xfrm>
            <a:off x="1297127" y="1828555"/>
            <a:ext cx="4909932" cy="84088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Pubblicità della locazione</a:t>
            </a:r>
          </a:p>
        </p:txBody>
      </p:sp>
      <p:sp>
        <p:nvSpPr>
          <p:cNvPr id="2" name="Freccia a destra 1">
            <a:extLst>
              <a:ext uri="{FF2B5EF4-FFF2-40B4-BE49-F238E27FC236}">
                <a16:creationId xmlns:a16="http://schemas.microsoft.com/office/drawing/2014/main" xmlns="" id="{9CE471A7-C4CD-4BE5-B8A5-282320DF84A0}"/>
              </a:ext>
            </a:extLst>
          </p:cNvPr>
          <p:cNvSpPr/>
          <p:nvPr/>
        </p:nvSpPr>
        <p:spPr>
          <a:xfrm>
            <a:off x="6901390" y="2063465"/>
            <a:ext cx="1099931" cy="371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con angoli arrotondati 5">
            <a:extLst>
              <a:ext uri="{FF2B5EF4-FFF2-40B4-BE49-F238E27FC236}">
                <a16:creationId xmlns:a16="http://schemas.microsoft.com/office/drawing/2014/main" xmlns="" id="{649C2686-43C9-432A-9CA4-E5804582C734}"/>
              </a:ext>
            </a:extLst>
          </p:cNvPr>
          <p:cNvSpPr/>
          <p:nvPr/>
        </p:nvSpPr>
        <p:spPr>
          <a:xfrm>
            <a:off x="8481392" y="1467936"/>
            <a:ext cx="3375784"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Il codice della navigazione non prevede alcun sistema di pubblicità</a:t>
            </a:r>
            <a:endParaRPr lang="it-IT" sz="2400" b="1" i="1" dirty="0">
              <a:solidFill>
                <a:schemeClr val="tx1"/>
              </a:solidFill>
              <a:latin typeface="Times New Roman" panose="02020603050405020304" pitchFamily="18" charset="0"/>
              <a:cs typeface="Times New Roman" panose="02020603050405020304" pitchFamily="18" charset="0"/>
            </a:endParaRPr>
          </a:p>
        </p:txBody>
      </p:sp>
      <p:sp>
        <p:nvSpPr>
          <p:cNvPr id="7" name="Rettangolo con angoli arrotondati 6">
            <a:extLst>
              <a:ext uri="{FF2B5EF4-FFF2-40B4-BE49-F238E27FC236}">
                <a16:creationId xmlns:a16="http://schemas.microsoft.com/office/drawing/2014/main" xmlns="" id="{2DE4F35C-9F02-43F5-8534-DFFCF1FD3B94}"/>
              </a:ext>
            </a:extLst>
          </p:cNvPr>
          <p:cNvSpPr/>
          <p:nvPr/>
        </p:nvSpPr>
        <p:spPr>
          <a:xfrm>
            <a:off x="2375157" y="3972082"/>
            <a:ext cx="7537282" cy="203115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tx1"/>
                </a:solidFill>
                <a:latin typeface="Times New Roman" panose="02020603050405020304" pitchFamily="18" charset="0"/>
                <a:cs typeface="Times New Roman" panose="02020603050405020304" pitchFamily="18" charset="0"/>
              </a:rPr>
              <a:t>Può essere desunta </a:t>
            </a:r>
            <a:r>
              <a:rPr lang="it-IT" sz="2200" dirty="0">
                <a:solidFill>
                  <a:schemeClr val="tx1"/>
                </a:solidFill>
                <a:latin typeface="Times New Roman" panose="02020603050405020304" pitchFamily="18" charset="0"/>
                <a:cs typeface="Times New Roman" panose="02020603050405020304" pitchFamily="18" charset="0"/>
              </a:rPr>
              <a:t>dalla dichiarazione di armatore ai sensi dell’</a:t>
            </a:r>
            <a:r>
              <a:rPr lang="it-IT" sz="2200" b="1" dirty="0">
                <a:solidFill>
                  <a:schemeClr val="tx1"/>
                </a:solidFill>
                <a:latin typeface="Times New Roman" panose="02020603050405020304" pitchFamily="18" charset="0"/>
                <a:cs typeface="Times New Roman" panose="02020603050405020304" pitchFamily="18" charset="0"/>
              </a:rPr>
              <a:t>art. 265, </a:t>
            </a:r>
            <a:r>
              <a:rPr lang="it-IT" sz="2200" dirty="0">
                <a:solidFill>
                  <a:schemeClr val="tx1"/>
                </a:solidFill>
                <a:latin typeface="Times New Roman" panose="02020603050405020304" pitchFamily="18" charset="0"/>
                <a:cs typeface="Times New Roman" panose="02020603050405020304" pitchFamily="18" charset="0"/>
              </a:rPr>
              <a:t>o dell’</a:t>
            </a:r>
            <a:r>
              <a:rPr lang="it-IT" sz="2200" b="1" dirty="0">
                <a:solidFill>
                  <a:schemeClr val="tx1"/>
                </a:solidFill>
                <a:latin typeface="Times New Roman" panose="02020603050405020304" pitchFamily="18" charset="0"/>
                <a:cs typeface="Times New Roman" panose="02020603050405020304" pitchFamily="18" charset="0"/>
              </a:rPr>
              <a:t>art. 874 cod. </a:t>
            </a:r>
            <a:r>
              <a:rPr lang="it-IT" sz="2200" b="1" dirty="0" err="1">
                <a:solidFill>
                  <a:schemeClr val="tx1"/>
                </a:solidFill>
                <a:latin typeface="Times New Roman" panose="02020603050405020304" pitchFamily="18" charset="0"/>
                <a:cs typeface="Times New Roman" panose="02020603050405020304" pitchFamily="18" charset="0"/>
              </a:rPr>
              <a:t>nav</a:t>
            </a:r>
            <a:r>
              <a:rPr lang="it-IT" sz="2200" b="1" dirty="0">
                <a:solidFill>
                  <a:schemeClr val="tx1"/>
                </a:solidFill>
                <a:latin typeface="Times New Roman" panose="02020603050405020304" pitchFamily="18" charset="0"/>
                <a:cs typeface="Times New Roman" panose="02020603050405020304" pitchFamily="18" charset="0"/>
              </a:rPr>
              <a:t>.</a:t>
            </a:r>
            <a:endParaRPr lang="it-IT" sz="2200" b="1" i="1" dirty="0">
              <a:solidFill>
                <a:schemeClr val="tx1"/>
              </a:solidFill>
              <a:latin typeface="Times New Roman" panose="02020603050405020304" pitchFamily="18" charset="0"/>
              <a:cs typeface="Times New Roman" panose="02020603050405020304" pitchFamily="18" charset="0"/>
            </a:endParaRPr>
          </a:p>
        </p:txBody>
      </p:sp>
      <p:sp>
        <p:nvSpPr>
          <p:cNvPr id="8" name="Freccia circolare a destra 7">
            <a:extLst>
              <a:ext uri="{FF2B5EF4-FFF2-40B4-BE49-F238E27FC236}">
                <a16:creationId xmlns:a16="http://schemas.microsoft.com/office/drawing/2014/main" xmlns="" id="{C48ADC45-BF8F-4EF8-AA98-6CB8D0690714}"/>
              </a:ext>
            </a:extLst>
          </p:cNvPr>
          <p:cNvSpPr/>
          <p:nvPr/>
        </p:nvSpPr>
        <p:spPr>
          <a:xfrm>
            <a:off x="2279561" y="2647528"/>
            <a:ext cx="689113" cy="1617642"/>
          </a:xfrm>
          <a:prstGeom prst="curvedRightArrow">
            <a:avLst>
              <a:gd name="adj1" fmla="val 25000"/>
              <a:gd name="adj2" fmla="val 50000"/>
              <a:gd name="adj3" fmla="val 57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338180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E6A3C18C-3A35-454E-9DB0-0E760DEFE7D8}"/>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pic>
        <p:nvPicPr>
          <p:cNvPr id="4" name="Picture 2" descr="C:\Users\PBell\Desktop\teramo.jpg">
            <a:extLst>
              <a:ext uri="{FF2B5EF4-FFF2-40B4-BE49-F238E27FC236}">
                <a16:creationId xmlns:a16="http://schemas.microsoft.com/office/drawing/2014/main" xmlns="" id="{08CACC65-5B58-446F-B4D6-8DB3D3FFC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D184D6A9-FC3F-4D91-9440-1100C30191A8}"/>
              </a:ext>
            </a:extLst>
          </p:cNvPr>
          <p:cNvSpPr/>
          <p:nvPr/>
        </p:nvSpPr>
        <p:spPr>
          <a:xfrm>
            <a:off x="3756989" y="1530007"/>
            <a:ext cx="4909932" cy="61684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Obbligazioni delle parti</a:t>
            </a:r>
          </a:p>
        </p:txBody>
      </p:sp>
      <p:sp>
        <p:nvSpPr>
          <p:cNvPr id="6" name="Rettangolo con angoli arrotondati 5">
            <a:extLst>
              <a:ext uri="{FF2B5EF4-FFF2-40B4-BE49-F238E27FC236}">
                <a16:creationId xmlns:a16="http://schemas.microsoft.com/office/drawing/2014/main" xmlns="" id="{6CBB1413-DAB7-4D07-B6FB-AD2CAE8F2B31}"/>
              </a:ext>
            </a:extLst>
          </p:cNvPr>
          <p:cNvSpPr/>
          <p:nvPr/>
        </p:nvSpPr>
        <p:spPr>
          <a:xfrm>
            <a:off x="377900" y="2344757"/>
            <a:ext cx="10367884" cy="150164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Times New Roman" panose="02020603050405020304" pitchFamily="18" charset="0"/>
                <a:cs typeface="Times New Roman" panose="02020603050405020304" pitchFamily="18" charset="0"/>
              </a:rPr>
              <a:t>Art. 379, Codice della Navigazione </a:t>
            </a:r>
            <a:r>
              <a:rPr lang="it-IT" sz="2000" i="1" dirty="0">
                <a:solidFill>
                  <a:schemeClr val="tx1"/>
                </a:solidFill>
                <a:latin typeface="Times New Roman" panose="02020603050405020304" pitchFamily="18" charset="0"/>
                <a:cs typeface="Times New Roman" panose="02020603050405020304" pitchFamily="18" charset="0"/>
              </a:rPr>
              <a:t>«</a:t>
            </a:r>
            <a:r>
              <a:rPr lang="it-IT" sz="2000" i="1" u="sng" dirty="0">
                <a:solidFill>
                  <a:schemeClr val="tx1"/>
                </a:solidFill>
                <a:latin typeface="Times New Roman" panose="02020603050405020304" pitchFamily="18" charset="0"/>
                <a:cs typeface="Times New Roman" panose="02020603050405020304" pitchFamily="18" charset="0"/>
              </a:rPr>
              <a:t>Il locatore </a:t>
            </a:r>
            <a:r>
              <a:rPr lang="it-IT" sz="2000" i="1" dirty="0">
                <a:solidFill>
                  <a:schemeClr val="tx1"/>
                </a:solidFill>
                <a:latin typeface="Times New Roman" panose="02020603050405020304" pitchFamily="18" charset="0"/>
                <a:cs typeface="Times New Roman" panose="02020603050405020304" pitchFamily="18" charset="0"/>
              </a:rPr>
              <a:t>è tenuto a consegnare la nave, con le relative pertinenze, in stato di navigabilità e munita dei documenti necessari per la navigazione, nonché' a provvedere a tutte le riparazioni dovute a forza maggiore o a logorio per l'uso normale della nave secondo l'impiego convenuto»</a:t>
            </a:r>
          </a:p>
        </p:txBody>
      </p:sp>
      <p:sp>
        <p:nvSpPr>
          <p:cNvPr id="7" name="Rettangolo con angoli arrotondati 6">
            <a:extLst>
              <a:ext uri="{FF2B5EF4-FFF2-40B4-BE49-F238E27FC236}">
                <a16:creationId xmlns:a16="http://schemas.microsoft.com/office/drawing/2014/main" xmlns="" id="{1A89A04A-56CE-4249-B0C3-6BCBC7B6D074}"/>
              </a:ext>
            </a:extLst>
          </p:cNvPr>
          <p:cNvSpPr/>
          <p:nvPr/>
        </p:nvSpPr>
        <p:spPr>
          <a:xfrm>
            <a:off x="377900" y="4008147"/>
            <a:ext cx="9983757" cy="121599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Times New Roman" panose="02020603050405020304" pitchFamily="18" charset="0"/>
                <a:cs typeface="Times New Roman" panose="02020603050405020304" pitchFamily="18" charset="0"/>
              </a:rPr>
              <a:t>Art. 380, Codice della Navigazione </a:t>
            </a:r>
            <a:r>
              <a:rPr lang="it-IT" sz="2000" i="1" dirty="0">
                <a:solidFill>
                  <a:schemeClr val="tx1"/>
                </a:solidFill>
                <a:latin typeface="Times New Roman" panose="02020603050405020304" pitchFamily="18" charset="0"/>
                <a:cs typeface="Times New Roman" panose="02020603050405020304" pitchFamily="18" charset="0"/>
              </a:rPr>
              <a:t>«</a:t>
            </a:r>
            <a:r>
              <a:rPr lang="it-IT" sz="2000" i="1" u="sng" dirty="0">
                <a:solidFill>
                  <a:schemeClr val="tx1"/>
                </a:solidFill>
                <a:latin typeface="Times New Roman" panose="02020603050405020304" pitchFamily="18" charset="0"/>
                <a:cs typeface="Times New Roman" panose="02020603050405020304" pitchFamily="18" charset="0"/>
              </a:rPr>
              <a:t>Il locatore </a:t>
            </a:r>
            <a:r>
              <a:rPr lang="it-IT" sz="2000" i="1" dirty="0">
                <a:solidFill>
                  <a:schemeClr val="tx1"/>
                </a:solidFill>
                <a:latin typeface="Times New Roman" panose="02020603050405020304" pitchFamily="18" charset="0"/>
                <a:cs typeface="Times New Roman" panose="02020603050405020304" pitchFamily="18" charset="0"/>
              </a:rPr>
              <a:t>è responsabile dei danni derivati da difetto di navigabilità, a meno che provi che si tratta di vizio occulto non accertabile con la normale diligenza»</a:t>
            </a:r>
          </a:p>
        </p:txBody>
      </p:sp>
      <p:sp>
        <p:nvSpPr>
          <p:cNvPr id="8" name="Rettangolo con angoli arrotondati 7">
            <a:extLst>
              <a:ext uri="{FF2B5EF4-FFF2-40B4-BE49-F238E27FC236}">
                <a16:creationId xmlns:a16="http://schemas.microsoft.com/office/drawing/2014/main" xmlns="" id="{092A018F-EB68-44FF-A0C0-22DA51E1F58F}"/>
              </a:ext>
            </a:extLst>
          </p:cNvPr>
          <p:cNvSpPr/>
          <p:nvPr/>
        </p:nvSpPr>
        <p:spPr>
          <a:xfrm>
            <a:off x="1989368" y="5445654"/>
            <a:ext cx="9983757" cy="121599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Times New Roman" panose="02020603050405020304" pitchFamily="18" charset="0"/>
                <a:cs typeface="Times New Roman" panose="02020603050405020304" pitchFamily="18" charset="0"/>
              </a:rPr>
              <a:t>Art. 381, Codice della Navigazione </a:t>
            </a:r>
            <a:r>
              <a:rPr lang="it-IT" sz="2000" i="1" dirty="0">
                <a:solidFill>
                  <a:schemeClr val="tx1"/>
                </a:solidFill>
                <a:latin typeface="Times New Roman" panose="02020603050405020304" pitchFamily="18" charset="0"/>
                <a:cs typeface="Times New Roman" panose="02020603050405020304" pitchFamily="18" charset="0"/>
              </a:rPr>
              <a:t>«</a:t>
            </a:r>
            <a:r>
              <a:rPr lang="it-IT" sz="2000" i="1" u="sng" dirty="0">
                <a:solidFill>
                  <a:schemeClr val="tx1"/>
                </a:solidFill>
                <a:latin typeface="Times New Roman" panose="02020603050405020304" pitchFamily="18" charset="0"/>
                <a:cs typeface="Times New Roman" panose="02020603050405020304" pitchFamily="18" charset="0"/>
              </a:rPr>
              <a:t>Il conduttore </a:t>
            </a:r>
            <a:r>
              <a:rPr lang="it-IT" sz="2000" i="1" dirty="0">
                <a:solidFill>
                  <a:schemeClr val="tx1"/>
                </a:solidFill>
                <a:latin typeface="Times New Roman" panose="02020603050405020304" pitchFamily="18" charset="0"/>
                <a:cs typeface="Times New Roman" panose="02020603050405020304" pitchFamily="18" charset="0"/>
              </a:rPr>
              <a:t>è tenuto ad usare della nave secondo le caratteristiche tecniche, risultanti dal certificato di navigabilità, e in conformità dell'impiego convenuto»</a:t>
            </a:r>
          </a:p>
        </p:txBody>
      </p:sp>
      <p:sp>
        <p:nvSpPr>
          <p:cNvPr id="2" name="Freccia circolare a destra 1">
            <a:extLst>
              <a:ext uri="{FF2B5EF4-FFF2-40B4-BE49-F238E27FC236}">
                <a16:creationId xmlns:a16="http://schemas.microsoft.com/office/drawing/2014/main" xmlns="" id="{BEF8560D-553B-4CB4-9D54-4A573EEB88B8}"/>
              </a:ext>
            </a:extLst>
          </p:cNvPr>
          <p:cNvSpPr/>
          <p:nvPr/>
        </p:nvSpPr>
        <p:spPr>
          <a:xfrm>
            <a:off x="3173899" y="1653658"/>
            <a:ext cx="457198" cy="848078"/>
          </a:xfrm>
          <a:prstGeom prst="curvedRightArrow">
            <a:avLst>
              <a:gd name="adj1" fmla="val 25000"/>
              <a:gd name="adj2" fmla="val 50000"/>
              <a:gd name="adj3" fmla="val 62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a sinistra 8">
            <a:extLst>
              <a:ext uri="{FF2B5EF4-FFF2-40B4-BE49-F238E27FC236}">
                <a16:creationId xmlns:a16="http://schemas.microsoft.com/office/drawing/2014/main" xmlns="" id="{997F3C27-95E4-40B8-9434-9F07888BC3D7}"/>
              </a:ext>
            </a:extLst>
          </p:cNvPr>
          <p:cNvSpPr/>
          <p:nvPr/>
        </p:nvSpPr>
        <p:spPr>
          <a:xfrm rot="20554798">
            <a:off x="9441522" y="1138186"/>
            <a:ext cx="2187505" cy="4668892"/>
          </a:xfrm>
          <a:prstGeom prst="curvedLeftArrow">
            <a:avLst>
              <a:gd name="adj1" fmla="val 25000"/>
              <a:gd name="adj2" fmla="val 40792"/>
              <a:gd name="adj3" fmla="val 55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412975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1E8389A7-7E41-4EC6-B984-1D04903BF656}"/>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pic>
        <p:nvPicPr>
          <p:cNvPr id="4" name="Picture 2" descr="C:\Users\PBell\Desktop\teramo.jpg">
            <a:extLst>
              <a:ext uri="{FF2B5EF4-FFF2-40B4-BE49-F238E27FC236}">
                <a16:creationId xmlns:a16="http://schemas.microsoft.com/office/drawing/2014/main" xmlns="" id="{28341A7B-CB49-4BFA-87EF-44352F132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D1CFB09E-8CC3-4412-BCF6-41F77D7A5034}"/>
              </a:ext>
            </a:extLst>
          </p:cNvPr>
          <p:cNvSpPr/>
          <p:nvPr/>
        </p:nvSpPr>
        <p:spPr>
          <a:xfrm>
            <a:off x="473763" y="1769130"/>
            <a:ext cx="4909932" cy="84088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Ritardo nella riconsegna</a:t>
            </a:r>
          </a:p>
        </p:txBody>
      </p:sp>
      <p:sp>
        <p:nvSpPr>
          <p:cNvPr id="6" name="Rettangolo con angoli arrotondati 5">
            <a:extLst>
              <a:ext uri="{FF2B5EF4-FFF2-40B4-BE49-F238E27FC236}">
                <a16:creationId xmlns:a16="http://schemas.microsoft.com/office/drawing/2014/main" xmlns="" id="{4E3A10C7-4A80-41E4-8A3A-5EA8E310C8BE}"/>
              </a:ext>
            </a:extLst>
          </p:cNvPr>
          <p:cNvSpPr/>
          <p:nvPr/>
        </p:nvSpPr>
        <p:spPr>
          <a:xfrm>
            <a:off x="4654718" y="2413424"/>
            <a:ext cx="7537282" cy="158873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Viene esclusa la rinnovazione tacita del contratto, anche nell’ipotesi in cui alla scadenza del contratto il conduttore mantenga la detenzione del bene, ai sensi dell’articolo 382 del Codice della Navigazione</a:t>
            </a:r>
          </a:p>
        </p:txBody>
      </p:sp>
      <p:sp>
        <p:nvSpPr>
          <p:cNvPr id="7" name="Rettangolo con angoli arrotondati 6">
            <a:extLst>
              <a:ext uri="{FF2B5EF4-FFF2-40B4-BE49-F238E27FC236}">
                <a16:creationId xmlns:a16="http://schemas.microsoft.com/office/drawing/2014/main" xmlns="" id="{9F57BA5C-3B2B-4E57-86A3-474822195F24}"/>
              </a:ext>
            </a:extLst>
          </p:cNvPr>
          <p:cNvSpPr/>
          <p:nvPr/>
        </p:nvSpPr>
        <p:spPr>
          <a:xfrm>
            <a:off x="697341" y="4247989"/>
            <a:ext cx="9372708" cy="2447722"/>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i="1" dirty="0">
                <a:solidFill>
                  <a:schemeClr val="tx1"/>
                </a:solidFill>
                <a:latin typeface="Times New Roman" panose="02020603050405020304" pitchFamily="18" charset="0"/>
                <a:cs typeface="Times New Roman" panose="02020603050405020304" pitchFamily="18" charset="0"/>
              </a:rPr>
              <a:t>«Salvo espresso consenso del locatore, il contratto non s'intende rinnovato, ancorché', spirato il termine stabilito, il conduttore conservi la detenzione della nave. </a:t>
            </a:r>
          </a:p>
          <a:p>
            <a:pPr algn="ctr"/>
            <a:r>
              <a:rPr lang="it-IT" sz="2000" i="1" dirty="0">
                <a:solidFill>
                  <a:schemeClr val="tx1"/>
                </a:solidFill>
                <a:latin typeface="Times New Roman" panose="02020603050405020304" pitchFamily="18" charset="0"/>
                <a:cs typeface="Times New Roman" panose="02020603050405020304" pitchFamily="18" charset="0"/>
              </a:rPr>
              <a:t>Nel caso di ritardo nella riconsegna per fatto del conduttore, per un periodo non eccedente la decima parte della durata del contratto, non si fa luogo a liquidazione di danni, ma al locatore, per il periodo di tempo eccedente la durata del contratto, è dovuto un corrispettivo in misura doppia di quella stabilita nel contratto stesso»</a:t>
            </a:r>
          </a:p>
        </p:txBody>
      </p:sp>
      <p:sp>
        <p:nvSpPr>
          <p:cNvPr id="2" name="Freccia circolare a destra 1">
            <a:extLst>
              <a:ext uri="{FF2B5EF4-FFF2-40B4-BE49-F238E27FC236}">
                <a16:creationId xmlns:a16="http://schemas.microsoft.com/office/drawing/2014/main" xmlns="" id="{2F10826A-E965-4EA3-967F-C5A2636F7D3E}"/>
              </a:ext>
            </a:extLst>
          </p:cNvPr>
          <p:cNvSpPr/>
          <p:nvPr/>
        </p:nvSpPr>
        <p:spPr>
          <a:xfrm rot="550945">
            <a:off x="3829878" y="2961112"/>
            <a:ext cx="824840" cy="1588734"/>
          </a:xfrm>
          <a:prstGeom prst="curvedRightArrow">
            <a:avLst>
              <a:gd name="adj1" fmla="val 25000"/>
              <a:gd name="adj2" fmla="val 50000"/>
              <a:gd name="adj3" fmla="val 63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04213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FD78ABAA-E276-4C26-ABCE-A37EEE64D8CA}"/>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pic>
        <p:nvPicPr>
          <p:cNvPr id="4" name="Picture 2" descr="C:\Users\PBell\Desktop\teramo.jpg">
            <a:extLst>
              <a:ext uri="{FF2B5EF4-FFF2-40B4-BE49-F238E27FC236}">
                <a16:creationId xmlns:a16="http://schemas.microsoft.com/office/drawing/2014/main" xmlns="" id="{1634A533-5398-4CDD-89AF-21AB83F05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8DE29D76-2BDC-4243-A3DC-C41C2CD85AE9}"/>
              </a:ext>
            </a:extLst>
          </p:cNvPr>
          <p:cNvSpPr/>
          <p:nvPr/>
        </p:nvSpPr>
        <p:spPr>
          <a:xfrm>
            <a:off x="1297127" y="1828555"/>
            <a:ext cx="4909932" cy="84088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Prescrizione </a:t>
            </a:r>
          </a:p>
        </p:txBody>
      </p:sp>
      <p:sp>
        <p:nvSpPr>
          <p:cNvPr id="6" name="Rettangolo con angoli arrotondati 5">
            <a:extLst>
              <a:ext uri="{FF2B5EF4-FFF2-40B4-BE49-F238E27FC236}">
                <a16:creationId xmlns:a16="http://schemas.microsoft.com/office/drawing/2014/main" xmlns="" id="{E4DDC9EC-03FB-46D3-9BDC-7E4B4E8989C0}"/>
              </a:ext>
            </a:extLst>
          </p:cNvPr>
          <p:cNvSpPr/>
          <p:nvPr/>
        </p:nvSpPr>
        <p:spPr>
          <a:xfrm>
            <a:off x="8560905" y="1720314"/>
            <a:ext cx="3375784" cy="105736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Ha carattere derogatorio rispetto al codice civile</a:t>
            </a:r>
            <a:endParaRPr lang="it-IT" sz="2400" b="1" i="1" dirty="0">
              <a:solidFill>
                <a:schemeClr val="tx1"/>
              </a:solidFill>
              <a:latin typeface="Times New Roman" panose="02020603050405020304" pitchFamily="18" charset="0"/>
              <a:cs typeface="Times New Roman" panose="02020603050405020304" pitchFamily="18" charset="0"/>
            </a:endParaRPr>
          </a:p>
        </p:txBody>
      </p:sp>
      <p:sp>
        <p:nvSpPr>
          <p:cNvPr id="2" name="Freccia a destra 1">
            <a:extLst>
              <a:ext uri="{FF2B5EF4-FFF2-40B4-BE49-F238E27FC236}">
                <a16:creationId xmlns:a16="http://schemas.microsoft.com/office/drawing/2014/main" xmlns="" id="{E924E24F-285F-4204-BCBE-EBCD4E7FA0C7}"/>
              </a:ext>
            </a:extLst>
          </p:cNvPr>
          <p:cNvSpPr/>
          <p:nvPr/>
        </p:nvSpPr>
        <p:spPr>
          <a:xfrm>
            <a:off x="6697390" y="2040835"/>
            <a:ext cx="1630017" cy="410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xmlns="" id="{ADC37A51-4573-4C42-B08B-C31E61F6D132}"/>
              </a:ext>
            </a:extLst>
          </p:cNvPr>
          <p:cNvSpPr/>
          <p:nvPr/>
        </p:nvSpPr>
        <p:spPr>
          <a:xfrm>
            <a:off x="1571984" y="4916154"/>
            <a:ext cx="10460989" cy="182041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i="1" dirty="0">
                <a:solidFill>
                  <a:schemeClr val="tx1"/>
                </a:solidFill>
                <a:latin typeface="Times New Roman" panose="02020603050405020304" pitchFamily="18" charset="0"/>
                <a:cs typeface="Times New Roman" panose="02020603050405020304" pitchFamily="18" charset="0"/>
              </a:rPr>
              <a:t>«I diritti derivanti dal contratto di locazione si prescrivono con il decorso di un anno dalla scadenza del contratto o, nel caso previsto dall'articolo precedente, dalla data di riconsegna della nave. Nel caso di perdita presunta della nave, il termine decorre dalla data di cancellazione di questa dal registro d'iscrizione»</a:t>
            </a:r>
          </a:p>
        </p:txBody>
      </p:sp>
      <p:sp>
        <p:nvSpPr>
          <p:cNvPr id="8" name="Rettangolo con angoli arrotondati 7">
            <a:extLst>
              <a:ext uri="{FF2B5EF4-FFF2-40B4-BE49-F238E27FC236}">
                <a16:creationId xmlns:a16="http://schemas.microsoft.com/office/drawing/2014/main" xmlns="" id="{220B4B13-CD95-45DE-80FD-6DAC8367E317}"/>
              </a:ext>
            </a:extLst>
          </p:cNvPr>
          <p:cNvSpPr/>
          <p:nvPr/>
        </p:nvSpPr>
        <p:spPr>
          <a:xfrm>
            <a:off x="473763" y="3429000"/>
            <a:ext cx="4909932" cy="959994"/>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solidFill>
                  <a:schemeClr val="tx1"/>
                </a:solidFill>
                <a:latin typeface="Times New Roman" panose="02020603050405020304" pitchFamily="18" charset="0"/>
                <a:cs typeface="Times New Roman" panose="02020603050405020304" pitchFamily="18" charset="0"/>
              </a:rPr>
              <a:t>Art. 383, Codice della Navigazione </a:t>
            </a:r>
          </a:p>
        </p:txBody>
      </p:sp>
      <p:sp>
        <p:nvSpPr>
          <p:cNvPr id="9" name="Freccia circolare a destra 8">
            <a:extLst>
              <a:ext uri="{FF2B5EF4-FFF2-40B4-BE49-F238E27FC236}">
                <a16:creationId xmlns:a16="http://schemas.microsoft.com/office/drawing/2014/main" xmlns="" id="{744F6776-8B19-491D-A5A0-026A9FD73E46}"/>
              </a:ext>
            </a:extLst>
          </p:cNvPr>
          <p:cNvSpPr/>
          <p:nvPr/>
        </p:nvSpPr>
        <p:spPr>
          <a:xfrm rot="1449573">
            <a:off x="680636" y="2433232"/>
            <a:ext cx="577582" cy="1134527"/>
          </a:xfrm>
          <a:prstGeom prst="curvedRightArrow">
            <a:avLst>
              <a:gd name="adj1" fmla="val 25000"/>
              <a:gd name="adj2" fmla="val 50000"/>
              <a:gd name="adj3" fmla="val 51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circolare a sinistra 9">
            <a:extLst>
              <a:ext uri="{FF2B5EF4-FFF2-40B4-BE49-F238E27FC236}">
                <a16:creationId xmlns:a16="http://schemas.microsoft.com/office/drawing/2014/main" xmlns="" id="{B1002573-7557-4BAF-A77E-28EFADEEF955}"/>
              </a:ext>
            </a:extLst>
          </p:cNvPr>
          <p:cNvSpPr/>
          <p:nvPr/>
        </p:nvSpPr>
        <p:spPr>
          <a:xfrm rot="20788338">
            <a:off x="5383695" y="4188564"/>
            <a:ext cx="712305" cy="959993"/>
          </a:xfrm>
          <a:prstGeom prst="curvedLeftArrow">
            <a:avLst>
              <a:gd name="adj1" fmla="val 25000"/>
              <a:gd name="adj2" fmla="val 50000"/>
              <a:gd name="adj3" fmla="val 62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311055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DB7D6162-7558-4597-A2A8-0D2E85D80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67F7C411-8A40-480D-AE3A-E73AA73E0458}"/>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sp>
        <p:nvSpPr>
          <p:cNvPr id="5" name="Rettangolo con angoli arrotondati 4">
            <a:extLst>
              <a:ext uri="{FF2B5EF4-FFF2-40B4-BE49-F238E27FC236}">
                <a16:creationId xmlns:a16="http://schemas.microsoft.com/office/drawing/2014/main" xmlns="" id="{67F52B8B-BC46-4252-AD95-5C6718162B41}"/>
              </a:ext>
            </a:extLst>
          </p:cNvPr>
          <p:cNvSpPr/>
          <p:nvPr/>
        </p:nvSpPr>
        <p:spPr>
          <a:xfrm>
            <a:off x="1297126" y="1828555"/>
            <a:ext cx="5832543" cy="1159366"/>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Responsabilità dell’esercente  </a:t>
            </a:r>
          </a:p>
        </p:txBody>
      </p:sp>
      <p:sp>
        <p:nvSpPr>
          <p:cNvPr id="6" name="Rettangolo con angoli arrotondati 5">
            <a:extLst>
              <a:ext uri="{FF2B5EF4-FFF2-40B4-BE49-F238E27FC236}">
                <a16:creationId xmlns:a16="http://schemas.microsoft.com/office/drawing/2014/main" xmlns="" id="{F9AA7D42-6015-43DF-85A0-830B720FE0F2}"/>
              </a:ext>
            </a:extLst>
          </p:cNvPr>
          <p:cNvSpPr/>
          <p:nvPr/>
        </p:nvSpPr>
        <p:spPr>
          <a:xfrm>
            <a:off x="1501009" y="4810137"/>
            <a:ext cx="10460989" cy="182041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i="1" dirty="0">
                <a:solidFill>
                  <a:schemeClr val="tx1"/>
                </a:solidFill>
                <a:latin typeface="Times New Roman" panose="02020603050405020304" pitchFamily="18" charset="0"/>
                <a:cs typeface="Times New Roman" panose="02020603050405020304" pitchFamily="18" charset="0"/>
              </a:rPr>
              <a:t>«In caso di locazione, di comodato o comunque di conferimento del diritto di utilizzare l'aeromobile per una durata non superiore a quattordici giorni, esercente dell'aeromobile continua ad essere considerato il soggetto che ha conferito il diritto di utilizzazione. </a:t>
            </a:r>
          </a:p>
          <a:p>
            <a:pPr algn="ctr"/>
            <a:r>
              <a:rPr lang="it-IT" sz="2000" i="1" dirty="0">
                <a:solidFill>
                  <a:schemeClr val="tx1"/>
                </a:solidFill>
                <a:latin typeface="Times New Roman" panose="02020603050405020304" pitchFamily="18" charset="0"/>
                <a:cs typeface="Times New Roman" panose="02020603050405020304" pitchFamily="18" charset="0"/>
              </a:rPr>
              <a:t>In caso di danni a terzi derivanti dall'utilizzazione dell'aeromobile ai sensi del primo comma, l'utilizzatore [. . .] risponde in solido con chi ha conferito il diritto di utilizzazione»</a:t>
            </a:r>
          </a:p>
        </p:txBody>
      </p:sp>
      <p:sp>
        <p:nvSpPr>
          <p:cNvPr id="7" name="Rettangolo con angoli arrotondati 6">
            <a:extLst>
              <a:ext uri="{FF2B5EF4-FFF2-40B4-BE49-F238E27FC236}">
                <a16:creationId xmlns:a16="http://schemas.microsoft.com/office/drawing/2014/main" xmlns="" id="{4BBDDBB8-3A7B-433C-81DD-BEF2B10ADB78}"/>
              </a:ext>
            </a:extLst>
          </p:cNvPr>
          <p:cNvSpPr/>
          <p:nvPr/>
        </p:nvSpPr>
        <p:spPr>
          <a:xfrm>
            <a:off x="473763" y="3429000"/>
            <a:ext cx="4909932" cy="959994"/>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solidFill>
                  <a:schemeClr val="tx1"/>
                </a:solidFill>
                <a:latin typeface="Times New Roman" panose="02020603050405020304" pitchFamily="18" charset="0"/>
                <a:cs typeface="Times New Roman" panose="02020603050405020304" pitchFamily="18" charset="0"/>
              </a:rPr>
              <a:t>Art. 939 </a:t>
            </a:r>
            <a:r>
              <a:rPr lang="it-IT" sz="3000" b="1" i="1" dirty="0">
                <a:solidFill>
                  <a:schemeClr val="tx1"/>
                </a:solidFill>
                <a:latin typeface="Times New Roman" panose="02020603050405020304" pitchFamily="18" charset="0"/>
                <a:cs typeface="Times New Roman" panose="02020603050405020304" pitchFamily="18" charset="0"/>
              </a:rPr>
              <a:t>ter</a:t>
            </a:r>
            <a:r>
              <a:rPr lang="it-IT" sz="3000" b="1" dirty="0">
                <a:solidFill>
                  <a:schemeClr val="tx1"/>
                </a:solidFill>
                <a:latin typeface="Times New Roman" panose="02020603050405020304" pitchFamily="18" charset="0"/>
                <a:cs typeface="Times New Roman" panose="02020603050405020304" pitchFamily="18" charset="0"/>
              </a:rPr>
              <a:t> Codice della Navigazione </a:t>
            </a:r>
          </a:p>
        </p:txBody>
      </p:sp>
      <p:sp>
        <p:nvSpPr>
          <p:cNvPr id="8" name="Freccia circolare a destra 7">
            <a:extLst>
              <a:ext uri="{FF2B5EF4-FFF2-40B4-BE49-F238E27FC236}">
                <a16:creationId xmlns:a16="http://schemas.microsoft.com/office/drawing/2014/main" xmlns="" id="{EFDA33E1-2FA4-4A8A-B625-97EA1A1890E4}"/>
              </a:ext>
            </a:extLst>
          </p:cNvPr>
          <p:cNvSpPr/>
          <p:nvPr/>
        </p:nvSpPr>
        <p:spPr>
          <a:xfrm rot="1449573">
            <a:off x="680636" y="2433232"/>
            <a:ext cx="577582" cy="1134527"/>
          </a:xfrm>
          <a:prstGeom prst="curvedRightArrow">
            <a:avLst>
              <a:gd name="adj1" fmla="val 25000"/>
              <a:gd name="adj2" fmla="val 50000"/>
              <a:gd name="adj3" fmla="val 51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a sinistra 8">
            <a:extLst>
              <a:ext uri="{FF2B5EF4-FFF2-40B4-BE49-F238E27FC236}">
                <a16:creationId xmlns:a16="http://schemas.microsoft.com/office/drawing/2014/main" xmlns="" id="{9AC41FFF-7E88-44D7-B795-90A9D4E7E2E6}"/>
              </a:ext>
            </a:extLst>
          </p:cNvPr>
          <p:cNvSpPr/>
          <p:nvPr/>
        </p:nvSpPr>
        <p:spPr>
          <a:xfrm rot="20788338">
            <a:off x="5281295" y="4119570"/>
            <a:ext cx="712305" cy="959993"/>
          </a:xfrm>
          <a:prstGeom prst="curvedLeftArrow">
            <a:avLst>
              <a:gd name="adj1" fmla="val 25000"/>
              <a:gd name="adj2" fmla="val 50000"/>
              <a:gd name="adj3" fmla="val 62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622559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36AD972E-16E9-4250-9D46-C5564B670404}"/>
              </a:ext>
            </a:extLst>
          </p:cNvPr>
          <p:cNvSpPr>
            <a:spLocks noGrp="1"/>
          </p:cNvSpPr>
          <p:nvPr>
            <p:ph type="title"/>
          </p:nvPr>
        </p:nvSpPr>
        <p:spPr>
          <a:xfrm>
            <a:off x="2928729" y="121436"/>
            <a:ext cx="8355283" cy="1310708"/>
          </a:xfrm>
        </p:spPr>
        <p:txBody>
          <a:bodyPr>
            <a:noAutofit/>
          </a:bodyPr>
          <a:lstStyle/>
          <a:p>
            <a:pPr algn="ctr"/>
            <a:r>
              <a:rPr lang="it-IT" sz="4000" b="1">
                <a:latin typeface="Times New Roman" panose="02020603050405020304" pitchFamily="18" charset="0"/>
                <a:cs typeface="Times New Roman" panose="02020603050405020304" pitchFamily="18" charset="0"/>
              </a:rPr>
              <a:t>Il contratto di locazione di nave e aeromobile</a:t>
            </a:r>
            <a:endParaRPr lang="it-IT" sz="4000" b="1" dirty="0">
              <a:latin typeface="Times New Roman" panose="02020603050405020304" pitchFamily="18" charset="0"/>
              <a:cs typeface="Times New Roman" panose="02020603050405020304" pitchFamily="18" charset="0"/>
            </a:endParaRPr>
          </a:p>
        </p:txBody>
      </p:sp>
      <p:pic>
        <p:nvPicPr>
          <p:cNvPr id="4" name="Picture 2" descr="C:\Users\PBell\Desktop\teramo.jpg">
            <a:extLst>
              <a:ext uri="{FF2B5EF4-FFF2-40B4-BE49-F238E27FC236}">
                <a16:creationId xmlns:a16="http://schemas.microsoft.com/office/drawing/2014/main" xmlns="" id="{330A280C-7E8B-461D-809F-32B052714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D450779E-28D3-404D-AA21-D93D66EF5607}"/>
              </a:ext>
            </a:extLst>
          </p:cNvPr>
          <p:cNvSpPr/>
          <p:nvPr/>
        </p:nvSpPr>
        <p:spPr>
          <a:xfrm>
            <a:off x="2624118" y="1801766"/>
            <a:ext cx="7421217"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Art. 42, comma 3, codice della nautica da diporto </a:t>
            </a:r>
          </a:p>
        </p:txBody>
      </p:sp>
      <p:sp>
        <p:nvSpPr>
          <p:cNvPr id="6" name="Rettangolo con angoli arrotondati 5">
            <a:extLst>
              <a:ext uri="{FF2B5EF4-FFF2-40B4-BE49-F238E27FC236}">
                <a16:creationId xmlns:a16="http://schemas.microsoft.com/office/drawing/2014/main" xmlns="" id="{9D9424BA-B8AA-4E08-88E8-311A49AECFF2}"/>
              </a:ext>
            </a:extLst>
          </p:cNvPr>
          <p:cNvSpPr/>
          <p:nvPr/>
        </p:nvSpPr>
        <p:spPr>
          <a:xfrm>
            <a:off x="1676186" y="4228153"/>
            <a:ext cx="9607826" cy="2291718"/>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Il contratto deve essere redatto in </a:t>
            </a:r>
            <a:r>
              <a:rPr lang="it-IT" sz="2200" b="1" dirty="0">
                <a:solidFill>
                  <a:schemeClr val="tx1"/>
                </a:solidFill>
                <a:latin typeface="Times New Roman" panose="02020603050405020304" pitchFamily="18" charset="0"/>
                <a:cs typeface="Times New Roman" panose="02020603050405020304" pitchFamily="18" charset="0"/>
              </a:rPr>
              <a:t>forma scritta, a pena di nullità </a:t>
            </a:r>
            <a:r>
              <a:rPr lang="it-IT" sz="2200" dirty="0">
                <a:solidFill>
                  <a:schemeClr val="tx1"/>
                </a:solidFill>
                <a:latin typeface="Times New Roman" panose="02020603050405020304" pitchFamily="18" charset="0"/>
                <a:cs typeface="Times New Roman" panose="02020603050405020304" pitchFamily="18" charset="0"/>
              </a:rPr>
              <a:t>per le locazioni di imbarcazioni e navi da diporto.</a:t>
            </a:r>
          </a:p>
          <a:p>
            <a:pPr algn="ctr"/>
            <a:r>
              <a:rPr lang="it-IT" sz="2200" dirty="0">
                <a:solidFill>
                  <a:schemeClr val="tx1"/>
                </a:solidFill>
                <a:latin typeface="Times New Roman" panose="02020603050405020304" pitchFamily="18" charset="0"/>
                <a:cs typeface="Times New Roman" panose="02020603050405020304" pitchFamily="18" charset="0"/>
              </a:rPr>
              <a:t>Richiede, inoltre, che a bordo sia conservato l’originale del documento o una sua copia conforme. </a:t>
            </a:r>
          </a:p>
        </p:txBody>
      </p:sp>
      <p:sp>
        <p:nvSpPr>
          <p:cNvPr id="2" name="Freccia in giù 1">
            <a:extLst>
              <a:ext uri="{FF2B5EF4-FFF2-40B4-BE49-F238E27FC236}">
                <a16:creationId xmlns:a16="http://schemas.microsoft.com/office/drawing/2014/main" xmlns="" id="{B05D84C6-74CC-47F1-BDEB-ECC8A25C3FB7}"/>
              </a:ext>
            </a:extLst>
          </p:cNvPr>
          <p:cNvSpPr/>
          <p:nvPr/>
        </p:nvSpPr>
        <p:spPr>
          <a:xfrm>
            <a:off x="6010047" y="3282517"/>
            <a:ext cx="649357" cy="880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7322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05F27E5F-991E-4E2B-A924-42690B7A7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2AAC00B1-9056-4F2B-AFF1-795380A0F154}"/>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sp>
        <p:nvSpPr>
          <p:cNvPr id="5" name="Rettangolo con angoli arrotondati 4">
            <a:extLst>
              <a:ext uri="{FF2B5EF4-FFF2-40B4-BE49-F238E27FC236}">
                <a16:creationId xmlns:a16="http://schemas.microsoft.com/office/drawing/2014/main" xmlns="" id="{0EAC908A-FF39-443F-9EF7-6FE7C625A976}"/>
              </a:ext>
            </a:extLst>
          </p:cNvPr>
          <p:cNvSpPr/>
          <p:nvPr/>
        </p:nvSpPr>
        <p:spPr>
          <a:xfrm>
            <a:off x="705180" y="1797790"/>
            <a:ext cx="4697818" cy="99841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di nave </a:t>
            </a:r>
          </a:p>
        </p:txBody>
      </p:sp>
      <p:sp>
        <p:nvSpPr>
          <p:cNvPr id="6" name="Rettangolo con angoli arrotondati 6">
            <a:extLst>
              <a:ext uri="{FF2B5EF4-FFF2-40B4-BE49-F238E27FC236}">
                <a16:creationId xmlns:a16="http://schemas.microsoft.com/office/drawing/2014/main" xmlns="" id="{70FCD9C8-C623-444C-996A-14CB3F73C28D}"/>
              </a:ext>
            </a:extLst>
          </p:cNvPr>
          <p:cNvSpPr/>
          <p:nvPr/>
        </p:nvSpPr>
        <p:spPr>
          <a:xfrm>
            <a:off x="5155095" y="2937416"/>
            <a:ext cx="6864626" cy="1585436"/>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i="1" dirty="0">
                <a:solidFill>
                  <a:schemeClr val="tx1"/>
                </a:solidFill>
                <a:latin typeface="Times New Roman" panose="02020603050405020304" pitchFamily="18" charset="0"/>
                <a:cs typeface="Times New Roman" panose="02020603050405020304" pitchFamily="18" charset="0"/>
              </a:rPr>
              <a:t>«Si ha </a:t>
            </a:r>
            <a:r>
              <a:rPr lang="it-IT" sz="2400" i="1" u="sng" dirty="0">
                <a:solidFill>
                  <a:schemeClr val="tx1"/>
                </a:solidFill>
                <a:latin typeface="Times New Roman" panose="02020603050405020304" pitchFamily="18" charset="0"/>
                <a:cs typeface="Times New Roman" panose="02020603050405020304" pitchFamily="18" charset="0"/>
              </a:rPr>
              <a:t>locazione di nave</a:t>
            </a:r>
            <a:r>
              <a:rPr lang="it-IT" sz="2400" i="1" dirty="0">
                <a:solidFill>
                  <a:schemeClr val="tx1"/>
                </a:solidFill>
                <a:latin typeface="Times New Roman" panose="02020603050405020304" pitchFamily="18" charset="0"/>
                <a:cs typeface="Times New Roman" panose="02020603050405020304" pitchFamily="18" charset="0"/>
              </a:rPr>
              <a:t> quando una delle parti si obbliga a far godere all'altra per un dato tempo la nave verso un determinato corrispettivo»</a:t>
            </a:r>
          </a:p>
        </p:txBody>
      </p:sp>
      <p:sp>
        <p:nvSpPr>
          <p:cNvPr id="7" name="Freccia circolare a sinistra 6">
            <a:extLst>
              <a:ext uri="{FF2B5EF4-FFF2-40B4-BE49-F238E27FC236}">
                <a16:creationId xmlns:a16="http://schemas.microsoft.com/office/drawing/2014/main" xmlns="" id="{97F9B32F-ACAF-471B-B383-AC8727B5A06B}"/>
              </a:ext>
            </a:extLst>
          </p:cNvPr>
          <p:cNvSpPr/>
          <p:nvPr/>
        </p:nvSpPr>
        <p:spPr>
          <a:xfrm rot="19603692">
            <a:off x="5797825" y="1695595"/>
            <a:ext cx="596348" cy="1202809"/>
          </a:xfrm>
          <a:prstGeom prst="curvedLeftArrow">
            <a:avLst>
              <a:gd name="adj1" fmla="val 25000"/>
              <a:gd name="adj2" fmla="val 50000"/>
              <a:gd name="adj3" fmla="val 44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Rettangolo con angoli arrotondati 7">
            <a:extLst>
              <a:ext uri="{FF2B5EF4-FFF2-40B4-BE49-F238E27FC236}">
                <a16:creationId xmlns:a16="http://schemas.microsoft.com/office/drawing/2014/main" xmlns="" id="{CFFC170C-EF23-486C-8B7D-78B133B8D37B}"/>
              </a:ext>
            </a:extLst>
          </p:cNvPr>
          <p:cNvSpPr/>
          <p:nvPr/>
        </p:nvSpPr>
        <p:spPr>
          <a:xfrm>
            <a:off x="951000" y="5120679"/>
            <a:ext cx="4565765"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 376 del Codice della Navigazione </a:t>
            </a:r>
          </a:p>
        </p:txBody>
      </p:sp>
      <p:sp>
        <p:nvSpPr>
          <p:cNvPr id="9" name="Freccia in giù 8">
            <a:extLst>
              <a:ext uri="{FF2B5EF4-FFF2-40B4-BE49-F238E27FC236}">
                <a16:creationId xmlns:a16="http://schemas.microsoft.com/office/drawing/2014/main" xmlns="" id="{3A665AC7-A805-41A3-B634-FA21109B8D3F}"/>
              </a:ext>
            </a:extLst>
          </p:cNvPr>
          <p:cNvSpPr/>
          <p:nvPr/>
        </p:nvSpPr>
        <p:spPr>
          <a:xfrm>
            <a:off x="3015221" y="3112311"/>
            <a:ext cx="437322" cy="1726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xmlns="" id="{46A5E362-57B5-4799-A58B-5AA42A8413B8}"/>
              </a:ext>
            </a:extLst>
          </p:cNvPr>
          <p:cNvSpPr txBox="1"/>
          <p:nvPr/>
        </p:nvSpPr>
        <p:spPr>
          <a:xfrm>
            <a:off x="6529459" y="6004903"/>
            <a:ext cx="5225219" cy="707886"/>
          </a:xfrm>
          <a:prstGeom prst="rect">
            <a:avLst/>
          </a:prstGeom>
          <a:noFill/>
          <a:ln>
            <a:solidFill>
              <a:schemeClr val="accent1"/>
            </a:solidFill>
          </a:ln>
        </p:spPr>
        <p:txBody>
          <a:bodyPr wrap="square" rtlCol="0">
            <a:spAutoFit/>
          </a:bodyPr>
          <a:lstStyle/>
          <a:p>
            <a:pPr algn="ctr"/>
            <a:r>
              <a:rPr lang="it-IT" sz="2000" dirty="0">
                <a:latin typeface="Times New Roman" panose="02020603050405020304" pitchFamily="18" charset="0"/>
                <a:cs typeface="Times New Roman" panose="02020603050405020304" pitchFamily="18" charset="0"/>
              </a:rPr>
              <a:t>Ricalca la definizione generale di locazione </a:t>
            </a:r>
            <a:r>
              <a:rPr lang="it-IT" sz="2000" i="1" dirty="0">
                <a:latin typeface="Times New Roman" panose="02020603050405020304" pitchFamily="18" charset="0"/>
                <a:cs typeface="Times New Roman" panose="02020603050405020304" pitchFamily="18" charset="0"/>
              </a:rPr>
              <a:t>ex</a:t>
            </a:r>
            <a:r>
              <a:rPr lang="it-IT" sz="2000" dirty="0">
                <a:latin typeface="Times New Roman" panose="02020603050405020304" pitchFamily="18" charset="0"/>
                <a:cs typeface="Times New Roman" panose="02020603050405020304" pitchFamily="18" charset="0"/>
              </a:rPr>
              <a:t> articolo 1571 del codice civile</a:t>
            </a:r>
          </a:p>
        </p:txBody>
      </p:sp>
      <p:cxnSp>
        <p:nvCxnSpPr>
          <p:cNvPr id="12" name="Connettore 2 11">
            <a:extLst>
              <a:ext uri="{FF2B5EF4-FFF2-40B4-BE49-F238E27FC236}">
                <a16:creationId xmlns:a16="http://schemas.microsoft.com/office/drawing/2014/main" xmlns="" id="{34FA6656-C845-4692-9413-420694BCFA40}"/>
              </a:ext>
            </a:extLst>
          </p:cNvPr>
          <p:cNvCxnSpPr/>
          <p:nvPr/>
        </p:nvCxnSpPr>
        <p:spPr>
          <a:xfrm>
            <a:off x="9195077" y="4664059"/>
            <a:ext cx="0" cy="116561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97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36AD972E-16E9-4250-9D46-C5564B670404}"/>
              </a:ext>
            </a:extLst>
          </p:cNvPr>
          <p:cNvSpPr>
            <a:spLocks noGrp="1"/>
          </p:cNvSpPr>
          <p:nvPr>
            <p:ph type="title"/>
          </p:nvPr>
        </p:nvSpPr>
        <p:spPr>
          <a:xfrm>
            <a:off x="2928729" y="121436"/>
            <a:ext cx="8355283" cy="1310708"/>
          </a:xfrm>
        </p:spPr>
        <p:txBody>
          <a:bodyPr>
            <a:noAutofit/>
          </a:bodyPr>
          <a:lstStyle/>
          <a:p>
            <a:pPr algn="ctr"/>
            <a:r>
              <a:rPr lang="it-IT" sz="4000" b="1">
                <a:latin typeface="Times New Roman" panose="02020603050405020304" pitchFamily="18" charset="0"/>
                <a:cs typeface="Times New Roman" panose="02020603050405020304" pitchFamily="18" charset="0"/>
              </a:rPr>
              <a:t>Il contratto di locazione di nave e aeromobile</a:t>
            </a:r>
            <a:endParaRPr lang="it-IT" sz="4000" b="1" dirty="0">
              <a:latin typeface="Times New Roman" panose="02020603050405020304" pitchFamily="18" charset="0"/>
              <a:cs typeface="Times New Roman" panose="02020603050405020304" pitchFamily="18" charset="0"/>
            </a:endParaRPr>
          </a:p>
        </p:txBody>
      </p:sp>
      <p:pic>
        <p:nvPicPr>
          <p:cNvPr id="4" name="Picture 2" descr="C:\Users\PBell\Desktop\teramo.jpg">
            <a:extLst>
              <a:ext uri="{FF2B5EF4-FFF2-40B4-BE49-F238E27FC236}">
                <a16:creationId xmlns:a16="http://schemas.microsoft.com/office/drawing/2014/main" xmlns="" id="{330A280C-7E8B-461D-809F-32B052714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D450779E-28D3-404D-AA21-D93D66EF5607}"/>
              </a:ext>
            </a:extLst>
          </p:cNvPr>
          <p:cNvSpPr/>
          <p:nvPr/>
        </p:nvSpPr>
        <p:spPr>
          <a:xfrm>
            <a:off x="2624118" y="1801766"/>
            <a:ext cx="7421217"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Art. 43, codice della nautica da diporto </a:t>
            </a:r>
          </a:p>
        </p:txBody>
      </p:sp>
      <p:sp>
        <p:nvSpPr>
          <p:cNvPr id="6" name="Rettangolo con angoli arrotondati 5">
            <a:extLst>
              <a:ext uri="{FF2B5EF4-FFF2-40B4-BE49-F238E27FC236}">
                <a16:creationId xmlns:a16="http://schemas.microsoft.com/office/drawing/2014/main" xmlns="" id="{9D9424BA-B8AA-4E08-88E8-311A49AECFF2}"/>
              </a:ext>
            </a:extLst>
          </p:cNvPr>
          <p:cNvSpPr/>
          <p:nvPr/>
        </p:nvSpPr>
        <p:spPr>
          <a:xfrm>
            <a:off x="1676186" y="4228153"/>
            <a:ext cx="9906214" cy="2384682"/>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i="1" dirty="0">
                <a:solidFill>
                  <a:schemeClr val="tx1"/>
                </a:solidFill>
                <a:latin typeface="Times New Roman" panose="02020603050405020304" pitchFamily="18" charset="0"/>
                <a:cs typeface="Times New Roman" panose="02020603050405020304" pitchFamily="18" charset="0"/>
              </a:rPr>
              <a:t>«Salvo espresso consenso del locatore, il contratto non s'intende </a:t>
            </a:r>
            <a:r>
              <a:rPr lang="it-IT" sz="2200" i="1">
                <a:solidFill>
                  <a:schemeClr val="tx1"/>
                </a:solidFill>
                <a:latin typeface="Times New Roman" panose="02020603050405020304" pitchFamily="18" charset="0"/>
                <a:cs typeface="Times New Roman" panose="02020603050405020304" pitchFamily="18" charset="0"/>
              </a:rPr>
              <a:t>rinnovato ancorché, </a:t>
            </a:r>
            <a:r>
              <a:rPr lang="it-IT" sz="2200" i="1" dirty="0">
                <a:solidFill>
                  <a:schemeClr val="tx1"/>
                </a:solidFill>
                <a:latin typeface="Times New Roman" panose="02020603050405020304" pitchFamily="18" charset="0"/>
                <a:cs typeface="Times New Roman" panose="02020603050405020304" pitchFamily="18" charset="0"/>
              </a:rPr>
              <a:t>spirato il termine stabilito, il conduttore conservi la detenzione dell'unità da diporto. 2. Salvo diversa volontà delle parti, nel caso di ritardo nella riconsegna per fatto del conduttore per un periodo non eccedente la decima parte della durata del contratto di locazione, non si fa luogo a liquidazione di danni ma al locatore, per il periodo di tempo eccedente la durata del contratto, è dovuto un corrispettivo in misura doppia di quella stabilita nel contratto stesso»</a:t>
            </a:r>
          </a:p>
        </p:txBody>
      </p:sp>
      <p:sp>
        <p:nvSpPr>
          <p:cNvPr id="2" name="Freccia in giù 1">
            <a:extLst>
              <a:ext uri="{FF2B5EF4-FFF2-40B4-BE49-F238E27FC236}">
                <a16:creationId xmlns:a16="http://schemas.microsoft.com/office/drawing/2014/main" xmlns="" id="{B05D84C6-74CC-47F1-BDEB-ECC8A25C3FB7}"/>
              </a:ext>
            </a:extLst>
          </p:cNvPr>
          <p:cNvSpPr/>
          <p:nvPr/>
        </p:nvSpPr>
        <p:spPr>
          <a:xfrm>
            <a:off x="6010047" y="3282517"/>
            <a:ext cx="649357" cy="880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87839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36AD972E-16E9-4250-9D46-C5564B670404}"/>
              </a:ext>
            </a:extLst>
          </p:cNvPr>
          <p:cNvSpPr>
            <a:spLocks noGrp="1"/>
          </p:cNvSpPr>
          <p:nvPr>
            <p:ph type="title"/>
          </p:nvPr>
        </p:nvSpPr>
        <p:spPr>
          <a:xfrm>
            <a:off x="2928729" y="121436"/>
            <a:ext cx="8355283" cy="1310708"/>
          </a:xfrm>
        </p:spPr>
        <p:txBody>
          <a:bodyPr>
            <a:noAutofit/>
          </a:bodyPr>
          <a:lstStyle/>
          <a:p>
            <a:pPr algn="ctr"/>
            <a:r>
              <a:rPr lang="it-IT" sz="4000" b="1">
                <a:latin typeface="Times New Roman" panose="02020603050405020304" pitchFamily="18" charset="0"/>
                <a:cs typeface="Times New Roman" panose="02020603050405020304" pitchFamily="18" charset="0"/>
              </a:rPr>
              <a:t>Il contratto di locazione di nave e aeromobile</a:t>
            </a:r>
            <a:endParaRPr lang="it-IT" sz="4000" b="1" dirty="0">
              <a:latin typeface="Times New Roman" panose="02020603050405020304" pitchFamily="18" charset="0"/>
              <a:cs typeface="Times New Roman" panose="02020603050405020304" pitchFamily="18" charset="0"/>
            </a:endParaRPr>
          </a:p>
        </p:txBody>
      </p:sp>
      <p:pic>
        <p:nvPicPr>
          <p:cNvPr id="4" name="Picture 2" descr="C:\Users\PBell\Desktop\teramo.jpg">
            <a:extLst>
              <a:ext uri="{FF2B5EF4-FFF2-40B4-BE49-F238E27FC236}">
                <a16:creationId xmlns:a16="http://schemas.microsoft.com/office/drawing/2014/main" xmlns="" id="{330A280C-7E8B-461D-809F-32B052714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D450779E-28D3-404D-AA21-D93D66EF5607}"/>
              </a:ext>
            </a:extLst>
          </p:cNvPr>
          <p:cNvSpPr/>
          <p:nvPr/>
        </p:nvSpPr>
        <p:spPr>
          <a:xfrm>
            <a:off x="2624118" y="1801766"/>
            <a:ext cx="7421217"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Art. 44, codice della nautica da diporto </a:t>
            </a:r>
          </a:p>
        </p:txBody>
      </p:sp>
      <p:sp>
        <p:nvSpPr>
          <p:cNvPr id="6" name="Rettangolo con angoli arrotondati 5">
            <a:extLst>
              <a:ext uri="{FF2B5EF4-FFF2-40B4-BE49-F238E27FC236}">
                <a16:creationId xmlns:a16="http://schemas.microsoft.com/office/drawing/2014/main" xmlns="" id="{9D9424BA-B8AA-4E08-88E8-311A49AECFF2}"/>
              </a:ext>
            </a:extLst>
          </p:cNvPr>
          <p:cNvSpPr/>
          <p:nvPr/>
        </p:nvSpPr>
        <p:spPr>
          <a:xfrm>
            <a:off x="1676186" y="4228153"/>
            <a:ext cx="9607826" cy="2291718"/>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i="1" dirty="0">
                <a:solidFill>
                  <a:schemeClr val="tx1"/>
                </a:solidFill>
                <a:latin typeface="Times New Roman" panose="02020603050405020304" pitchFamily="18" charset="0"/>
                <a:cs typeface="Times New Roman" panose="02020603050405020304" pitchFamily="18" charset="0"/>
              </a:rPr>
              <a:t>«I diritti derivanti dal contratto di locazione si prescrivono col decorso di un anno. Il termine decorre dalla scadenza del contratto o, nel caso di cui al comma 2 dell'articolo 43, dalla riconsegna dell'unità»</a:t>
            </a:r>
          </a:p>
        </p:txBody>
      </p:sp>
      <p:sp>
        <p:nvSpPr>
          <p:cNvPr id="2" name="Freccia in giù 1">
            <a:extLst>
              <a:ext uri="{FF2B5EF4-FFF2-40B4-BE49-F238E27FC236}">
                <a16:creationId xmlns:a16="http://schemas.microsoft.com/office/drawing/2014/main" xmlns="" id="{B05D84C6-74CC-47F1-BDEB-ECC8A25C3FB7}"/>
              </a:ext>
            </a:extLst>
          </p:cNvPr>
          <p:cNvSpPr/>
          <p:nvPr/>
        </p:nvSpPr>
        <p:spPr>
          <a:xfrm>
            <a:off x="6010047" y="3282517"/>
            <a:ext cx="649357" cy="880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71504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36AD972E-16E9-4250-9D46-C5564B670404}"/>
              </a:ext>
            </a:extLst>
          </p:cNvPr>
          <p:cNvSpPr>
            <a:spLocks noGrp="1"/>
          </p:cNvSpPr>
          <p:nvPr>
            <p:ph type="title"/>
          </p:nvPr>
        </p:nvSpPr>
        <p:spPr>
          <a:xfrm>
            <a:off x="2928729" y="121436"/>
            <a:ext cx="8355283" cy="1310708"/>
          </a:xfrm>
        </p:spPr>
        <p:txBody>
          <a:bodyPr>
            <a:noAutofit/>
          </a:bodyPr>
          <a:lstStyle/>
          <a:p>
            <a:pPr algn="ctr"/>
            <a:r>
              <a:rPr lang="it-IT" sz="4000" b="1">
                <a:latin typeface="Times New Roman" panose="02020603050405020304" pitchFamily="18" charset="0"/>
                <a:cs typeface="Times New Roman" panose="02020603050405020304" pitchFamily="18" charset="0"/>
              </a:rPr>
              <a:t>Il contratto di locazione di nave e aeromobile</a:t>
            </a:r>
            <a:endParaRPr lang="it-IT" sz="4000" b="1" dirty="0">
              <a:latin typeface="Times New Roman" panose="02020603050405020304" pitchFamily="18" charset="0"/>
              <a:cs typeface="Times New Roman" panose="02020603050405020304" pitchFamily="18" charset="0"/>
            </a:endParaRPr>
          </a:p>
        </p:txBody>
      </p:sp>
      <p:pic>
        <p:nvPicPr>
          <p:cNvPr id="4" name="Picture 2" descr="C:\Users\PBell\Desktop\teramo.jpg">
            <a:extLst>
              <a:ext uri="{FF2B5EF4-FFF2-40B4-BE49-F238E27FC236}">
                <a16:creationId xmlns:a16="http://schemas.microsoft.com/office/drawing/2014/main" xmlns="" id="{330A280C-7E8B-461D-809F-32B052714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D450779E-28D3-404D-AA21-D93D66EF5607}"/>
              </a:ext>
            </a:extLst>
          </p:cNvPr>
          <p:cNvSpPr/>
          <p:nvPr/>
        </p:nvSpPr>
        <p:spPr>
          <a:xfrm>
            <a:off x="2624118" y="1801766"/>
            <a:ext cx="7421217"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Art. 45, codice della nautica da diporto </a:t>
            </a:r>
          </a:p>
        </p:txBody>
      </p:sp>
      <p:sp>
        <p:nvSpPr>
          <p:cNvPr id="6" name="Rettangolo con angoli arrotondati 5">
            <a:extLst>
              <a:ext uri="{FF2B5EF4-FFF2-40B4-BE49-F238E27FC236}">
                <a16:creationId xmlns:a16="http://schemas.microsoft.com/office/drawing/2014/main" xmlns="" id="{9D9424BA-B8AA-4E08-88E8-311A49AECFF2}"/>
              </a:ext>
            </a:extLst>
          </p:cNvPr>
          <p:cNvSpPr/>
          <p:nvPr/>
        </p:nvSpPr>
        <p:spPr>
          <a:xfrm>
            <a:off x="1676186" y="4228153"/>
            <a:ext cx="9607826" cy="2291718"/>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i="1" dirty="0">
                <a:solidFill>
                  <a:schemeClr val="tx1"/>
                </a:solidFill>
                <a:latin typeface="Times New Roman" panose="02020603050405020304" pitchFamily="18" charset="0"/>
                <a:cs typeface="Times New Roman" panose="02020603050405020304" pitchFamily="18" charset="0"/>
              </a:rPr>
              <a:t>«Il locatore è tenuto a consegnare l'unità da diporto, con le relative pertinenze, in perfetta efficienza, completa di tutte le dotazioni di sicurezza, munita dei documenti necessari per la navigazione e coperta dall'assicurazione di cui alla legge 24 dicembre 1969, n. 990, e successive modificazioni»</a:t>
            </a:r>
          </a:p>
        </p:txBody>
      </p:sp>
      <p:sp>
        <p:nvSpPr>
          <p:cNvPr id="2" name="Freccia in giù 1">
            <a:extLst>
              <a:ext uri="{FF2B5EF4-FFF2-40B4-BE49-F238E27FC236}">
                <a16:creationId xmlns:a16="http://schemas.microsoft.com/office/drawing/2014/main" xmlns="" id="{B05D84C6-74CC-47F1-BDEB-ECC8A25C3FB7}"/>
              </a:ext>
            </a:extLst>
          </p:cNvPr>
          <p:cNvSpPr/>
          <p:nvPr/>
        </p:nvSpPr>
        <p:spPr>
          <a:xfrm>
            <a:off x="6010047" y="3282517"/>
            <a:ext cx="649357" cy="880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5949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36AD972E-16E9-4250-9D46-C5564B670404}"/>
              </a:ext>
            </a:extLst>
          </p:cNvPr>
          <p:cNvSpPr>
            <a:spLocks noGrp="1"/>
          </p:cNvSpPr>
          <p:nvPr>
            <p:ph type="title"/>
          </p:nvPr>
        </p:nvSpPr>
        <p:spPr>
          <a:xfrm>
            <a:off x="2928729" y="121436"/>
            <a:ext cx="8355283" cy="1310708"/>
          </a:xfrm>
        </p:spPr>
        <p:txBody>
          <a:bodyPr>
            <a:noAutofit/>
          </a:bodyPr>
          <a:lstStyle/>
          <a:p>
            <a:pPr algn="ctr"/>
            <a:r>
              <a:rPr lang="it-IT" sz="4000" b="1">
                <a:latin typeface="Times New Roman" panose="02020603050405020304" pitchFamily="18" charset="0"/>
                <a:cs typeface="Times New Roman" panose="02020603050405020304" pitchFamily="18" charset="0"/>
              </a:rPr>
              <a:t>Il contratto di locazione di nave e aeromobile</a:t>
            </a:r>
            <a:endParaRPr lang="it-IT" sz="4000" b="1" dirty="0">
              <a:latin typeface="Times New Roman" panose="02020603050405020304" pitchFamily="18" charset="0"/>
              <a:cs typeface="Times New Roman" panose="02020603050405020304" pitchFamily="18" charset="0"/>
            </a:endParaRPr>
          </a:p>
        </p:txBody>
      </p:sp>
      <p:pic>
        <p:nvPicPr>
          <p:cNvPr id="4" name="Picture 2" descr="C:\Users\PBell\Desktop\teramo.jpg">
            <a:extLst>
              <a:ext uri="{FF2B5EF4-FFF2-40B4-BE49-F238E27FC236}">
                <a16:creationId xmlns:a16="http://schemas.microsoft.com/office/drawing/2014/main" xmlns="" id="{330A280C-7E8B-461D-809F-32B052714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con angoli arrotondati 4">
            <a:extLst>
              <a:ext uri="{FF2B5EF4-FFF2-40B4-BE49-F238E27FC236}">
                <a16:creationId xmlns:a16="http://schemas.microsoft.com/office/drawing/2014/main" xmlns="" id="{D450779E-28D3-404D-AA21-D93D66EF5607}"/>
              </a:ext>
            </a:extLst>
          </p:cNvPr>
          <p:cNvSpPr/>
          <p:nvPr/>
        </p:nvSpPr>
        <p:spPr>
          <a:xfrm>
            <a:off x="2624118" y="1801766"/>
            <a:ext cx="7421217" cy="1310708"/>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Art. 46, codice della nautica da diporto </a:t>
            </a:r>
          </a:p>
        </p:txBody>
      </p:sp>
      <p:sp>
        <p:nvSpPr>
          <p:cNvPr id="6" name="Rettangolo con angoli arrotondati 5">
            <a:extLst>
              <a:ext uri="{FF2B5EF4-FFF2-40B4-BE49-F238E27FC236}">
                <a16:creationId xmlns:a16="http://schemas.microsoft.com/office/drawing/2014/main" xmlns="" id="{9D9424BA-B8AA-4E08-88E8-311A49AECFF2}"/>
              </a:ext>
            </a:extLst>
          </p:cNvPr>
          <p:cNvSpPr/>
          <p:nvPr/>
        </p:nvSpPr>
        <p:spPr>
          <a:xfrm>
            <a:off x="1676186" y="4228153"/>
            <a:ext cx="9607826" cy="2291718"/>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i="1" dirty="0">
                <a:solidFill>
                  <a:schemeClr val="tx1"/>
                </a:solidFill>
                <a:latin typeface="Times New Roman" panose="02020603050405020304" pitchFamily="18" charset="0"/>
                <a:cs typeface="Times New Roman" panose="02020603050405020304" pitchFamily="18" charset="0"/>
              </a:rPr>
              <a:t>«Il conduttore è tenuto ad usare l'unità da diporto secondo le caratteristiche tecniche risultanti dalla licenza di navigazione e in conformità alle finalità di diporto»</a:t>
            </a:r>
          </a:p>
        </p:txBody>
      </p:sp>
      <p:sp>
        <p:nvSpPr>
          <p:cNvPr id="2" name="Freccia in giù 1">
            <a:extLst>
              <a:ext uri="{FF2B5EF4-FFF2-40B4-BE49-F238E27FC236}">
                <a16:creationId xmlns:a16="http://schemas.microsoft.com/office/drawing/2014/main" xmlns="" id="{B05D84C6-74CC-47F1-BDEB-ECC8A25C3FB7}"/>
              </a:ext>
            </a:extLst>
          </p:cNvPr>
          <p:cNvSpPr/>
          <p:nvPr/>
        </p:nvSpPr>
        <p:spPr>
          <a:xfrm>
            <a:off x="6010047" y="3282517"/>
            <a:ext cx="649357" cy="880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361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05F27E5F-991E-4E2B-A924-42690B7A7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2AAC00B1-9056-4F2B-AFF1-795380A0F154}"/>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sp>
        <p:nvSpPr>
          <p:cNvPr id="5" name="Rettangolo con angoli arrotondati 4">
            <a:extLst>
              <a:ext uri="{FF2B5EF4-FFF2-40B4-BE49-F238E27FC236}">
                <a16:creationId xmlns:a16="http://schemas.microsoft.com/office/drawing/2014/main" xmlns="" id="{0EAC908A-FF39-443F-9EF7-6FE7C625A976}"/>
              </a:ext>
            </a:extLst>
          </p:cNvPr>
          <p:cNvSpPr/>
          <p:nvPr/>
        </p:nvSpPr>
        <p:spPr>
          <a:xfrm>
            <a:off x="705180" y="1797790"/>
            <a:ext cx="4697818" cy="99841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di nave </a:t>
            </a:r>
          </a:p>
        </p:txBody>
      </p:sp>
      <p:sp>
        <p:nvSpPr>
          <p:cNvPr id="6" name="Rettangolo con angoli arrotondati 6">
            <a:extLst>
              <a:ext uri="{FF2B5EF4-FFF2-40B4-BE49-F238E27FC236}">
                <a16:creationId xmlns:a16="http://schemas.microsoft.com/office/drawing/2014/main" xmlns="" id="{70FCD9C8-C623-444C-996A-14CB3F73C28D}"/>
              </a:ext>
            </a:extLst>
          </p:cNvPr>
          <p:cNvSpPr/>
          <p:nvPr/>
        </p:nvSpPr>
        <p:spPr>
          <a:xfrm>
            <a:off x="4460889" y="4548908"/>
            <a:ext cx="6364129" cy="1585436"/>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La locazione del codice della navigazione rappresenta un sotto-tipo della locazione del codice civile.</a:t>
            </a:r>
          </a:p>
        </p:txBody>
      </p:sp>
      <p:sp>
        <p:nvSpPr>
          <p:cNvPr id="8" name="Rettangolo con angoli arrotondati 7">
            <a:extLst>
              <a:ext uri="{FF2B5EF4-FFF2-40B4-BE49-F238E27FC236}">
                <a16:creationId xmlns:a16="http://schemas.microsoft.com/office/drawing/2014/main" xmlns="" id="{CFFC170C-EF23-486C-8B7D-78B133B8D37B}"/>
              </a:ext>
            </a:extLst>
          </p:cNvPr>
          <p:cNvSpPr/>
          <p:nvPr/>
        </p:nvSpPr>
        <p:spPr>
          <a:xfrm>
            <a:off x="4615042" y="2497552"/>
            <a:ext cx="6209976"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 376 del Codice della Navigazione </a:t>
            </a:r>
          </a:p>
        </p:txBody>
      </p:sp>
      <p:sp>
        <p:nvSpPr>
          <p:cNvPr id="2" name="Freccia circolare a destra 1"/>
          <p:cNvSpPr/>
          <p:nvPr/>
        </p:nvSpPr>
        <p:spPr>
          <a:xfrm>
            <a:off x="2807854" y="3315854"/>
            <a:ext cx="1727200" cy="2466109"/>
          </a:xfrm>
          <a:prstGeom prst="curvedRightArrow">
            <a:avLst>
              <a:gd name="adj1" fmla="val 25000"/>
              <a:gd name="adj2" fmla="val 50000"/>
              <a:gd name="adj3" fmla="val 58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704262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05F27E5F-991E-4E2B-A924-42690B7A7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2AAC00B1-9056-4F2B-AFF1-795380A0F154}"/>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sp>
        <p:nvSpPr>
          <p:cNvPr id="5" name="Rettangolo con angoli arrotondati 4">
            <a:extLst>
              <a:ext uri="{FF2B5EF4-FFF2-40B4-BE49-F238E27FC236}">
                <a16:creationId xmlns:a16="http://schemas.microsoft.com/office/drawing/2014/main" xmlns="" id="{0EAC908A-FF39-443F-9EF7-6FE7C625A976}"/>
              </a:ext>
            </a:extLst>
          </p:cNvPr>
          <p:cNvSpPr/>
          <p:nvPr/>
        </p:nvSpPr>
        <p:spPr>
          <a:xfrm>
            <a:off x="705180" y="1797790"/>
            <a:ext cx="4697818" cy="99841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di nave</a:t>
            </a:r>
          </a:p>
        </p:txBody>
      </p:sp>
      <p:sp>
        <p:nvSpPr>
          <p:cNvPr id="6" name="Rettangolo con angoli arrotondati 6">
            <a:extLst>
              <a:ext uri="{FF2B5EF4-FFF2-40B4-BE49-F238E27FC236}">
                <a16:creationId xmlns:a16="http://schemas.microsoft.com/office/drawing/2014/main" xmlns="" id="{70FCD9C8-C623-444C-996A-14CB3F73C28D}"/>
              </a:ext>
            </a:extLst>
          </p:cNvPr>
          <p:cNvSpPr/>
          <p:nvPr/>
        </p:nvSpPr>
        <p:spPr>
          <a:xfrm>
            <a:off x="4537965" y="4548908"/>
            <a:ext cx="6364129" cy="1585436"/>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Possibilità dell’assunzione dell’esercizio da parte del conduttore</a:t>
            </a:r>
          </a:p>
        </p:txBody>
      </p:sp>
      <p:sp>
        <p:nvSpPr>
          <p:cNvPr id="8" name="Rettangolo con angoli arrotondati 7">
            <a:extLst>
              <a:ext uri="{FF2B5EF4-FFF2-40B4-BE49-F238E27FC236}">
                <a16:creationId xmlns:a16="http://schemas.microsoft.com/office/drawing/2014/main" xmlns="" id="{CFFC170C-EF23-486C-8B7D-78B133B8D37B}"/>
              </a:ext>
            </a:extLst>
          </p:cNvPr>
          <p:cNvSpPr/>
          <p:nvPr/>
        </p:nvSpPr>
        <p:spPr>
          <a:xfrm>
            <a:off x="4615042" y="2497552"/>
            <a:ext cx="6209976"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Caratterizzata dalla particolare natura del bene locato: bene mobile registrato</a:t>
            </a:r>
          </a:p>
        </p:txBody>
      </p:sp>
      <p:sp>
        <p:nvSpPr>
          <p:cNvPr id="2" name="Freccia circolare a destra 1"/>
          <p:cNvSpPr/>
          <p:nvPr/>
        </p:nvSpPr>
        <p:spPr>
          <a:xfrm>
            <a:off x="2807854" y="3315854"/>
            <a:ext cx="1727200" cy="2466109"/>
          </a:xfrm>
          <a:prstGeom prst="curvedRightArrow">
            <a:avLst>
              <a:gd name="adj1" fmla="val 25000"/>
              <a:gd name="adj2" fmla="val 50000"/>
              <a:gd name="adj3" fmla="val 58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55442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05F27E5F-991E-4E2B-A924-42690B7A7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2AAC00B1-9056-4F2B-AFF1-795380A0F154}"/>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Contratti di utilizzazione di nave e aeromobile</a:t>
            </a:r>
          </a:p>
        </p:txBody>
      </p:sp>
      <p:sp>
        <p:nvSpPr>
          <p:cNvPr id="5" name="Rettangolo con angoli arrotondati 4">
            <a:extLst>
              <a:ext uri="{FF2B5EF4-FFF2-40B4-BE49-F238E27FC236}">
                <a16:creationId xmlns:a16="http://schemas.microsoft.com/office/drawing/2014/main" xmlns="" id="{0EAC908A-FF39-443F-9EF7-6FE7C625A976}"/>
              </a:ext>
            </a:extLst>
          </p:cNvPr>
          <p:cNvSpPr/>
          <p:nvPr/>
        </p:nvSpPr>
        <p:spPr>
          <a:xfrm>
            <a:off x="705180" y="1797790"/>
            <a:ext cx="4697818" cy="99841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di nave</a:t>
            </a:r>
          </a:p>
        </p:txBody>
      </p:sp>
      <p:sp>
        <p:nvSpPr>
          <p:cNvPr id="6" name="Rettangolo con angoli arrotondati 6">
            <a:extLst>
              <a:ext uri="{FF2B5EF4-FFF2-40B4-BE49-F238E27FC236}">
                <a16:creationId xmlns:a16="http://schemas.microsoft.com/office/drawing/2014/main" xmlns="" id="{70FCD9C8-C623-444C-996A-14CB3F73C28D}"/>
              </a:ext>
            </a:extLst>
          </p:cNvPr>
          <p:cNvSpPr/>
          <p:nvPr/>
        </p:nvSpPr>
        <p:spPr>
          <a:xfrm>
            <a:off x="4615042" y="4548908"/>
            <a:ext cx="6364129" cy="1585436"/>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La consegna della nave coincide con il momento iniziale della locazione</a:t>
            </a:r>
          </a:p>
        </p:txBody>
      </p:sp>
      <p:sp>
        <p:nvSpPr>
          <p:cNvPr id="8" name="Rettangolo con angoli arrotondati 7">
            <a:extLst>
              <a:ext uri="{FF2B5EF4-FFF2-40B4-BE49-F238E27FC236}">
                <a16:creationId xmlns:a16="http://schemas.microsoft.com/office/drawing/2014/main" xmlns="" id="{CFFC170C-EF23-486C-8B7D-78B133B8D37B}"/>
              </a:ext>
            </a:extLst>
          </p:cNvPr>
          <p:cNvSpPr/>
          <p:nvPr/>
        </p:nvSpPr>
        <p:spPr>
          <a:xfrm>
            <a:off x="4615042" y="2497552"/>
            <a:ext cx="7068958" cy="1649575"/>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Il diritto attribuito al conduttore ha natura di diritto personale di godimento</a:t>
            </a:r>
          </a:p>
        </p:txBody>
      </p:sp>
      <p:sp>
        <p:nvSpPr>
          <p:cNvPr id="2" name="Freccia circolare a destra 1"/>
          <p:cNvSpPr/>
          <p:nvPr/>
        </p:nvSpPr>
        <p:spPr>
          <a:xfrm>
            <a:off x="2807854" y="3315854"/>
            <a:ext cx="1727200" cy="2466109"/>
          </a:xfrm>
          <a:prstGeom prst="curvedRightArrow">
            <a:avLst>
              <a:gd name="adj1" fmla="val 25000"/>
              <a:gd name="adj2" fmla="val 50000"/>
              <a:gd name="adj3" fmla="val 58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18475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05F27E5F-991E-4E2B-A924-42690B7A7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2AAC00B1-9056-4F2B-AFF1-795380A0F154}"/>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Contratti di utilizzazione di nave e aeromobile</a:t>
            </a:r>
          </a:p>
        </p:txBody>
      </p:sp>
      <p:sp>
        <p:nvSpPr>
          <p:cNvPr id="5" name="Rettangolo con angoli arrotondati 4">
            <a:extLst>
              <a:ext uri="{FF2B5EF4-FFF2-40B4-BE49-F238E27FC236}">
                <a16:creationId xmlns:a16="http://schemas.microsoft.com/office/drawing/2014/main" xmlns="" id="{0EAC908A-FF39-443F-9EF7-6FE7C625A976}"/>
              </a:ext>
            </a:extLst>
          </p:cNvPr>
          <p:cNvSpPr/>
          <p:nvPr/>
        </p:nvSpPr>
        <p:spPr>
          <a:xfrm>
            <a:off x="1011382" y="1658902"/>
            <a:ext cx="4697818" cy="99841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di nave</a:t>
            </a:r>
          </a:p>
        </p:txBody>
      </p:sp>
      <p:sp>
        <p:nvSpPr>
          <p:cNvPr id="8" name="Rettangolo con angoli arrotondati 7">
            <a:extLst>
              <a:ext uri="{FF2B5EF4-FFF2-40B4-BE49-F238E27FC236}">
                <a16:creationId xmlns:a16="http://schemas.microsoft.com/office/drawing/2014/main" xmlns="" id="{CFFC170C-EF23-486C-8B7D-78B133B8D37B}"/>
              </a:ext>
            </a:extLst>
          </p:cNvPr>
          <p:cNvSpPr/>
          <p:nvPr/>
        </p:nvSpPr>
        <p:spPr>
          <a:xfrm>
            <a:off x="1874981" y="3375006"/>
            <a:ext cx="9790545" cy="234230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La durata della locazione e il momento iniziale della stessa possono essere determinati per </a:t>
            </a:r>
            <a:r>
              <a:rPr lang="it-IT" sz="2800" b="1" i="1" dirty="0" err="1">
                <a:solidFill>
                  <a:schemeClr val="tx1"/>
                </a:solidFill>
                <a:latin typeface="Times New Roman" panose="02020603050405020304" pitchFamily="18" charset="0"/>
                <a:cs typeface="Times New Roman" panose="02020603050405020304" pitchFamily="18" charset="0"/>
              </a:rPr>
              <a:t>relationem</a:t>
            </a:r>
            <a:r>
              <a:rPr lang="it-IT" sz="2800" b="1" i="1" dirty="0">
                <a:solidFill>
                  <a:schemeClr val="tx1"/>
                </a:solidFill>
                <a:latin typeface="Times New Roman" panose="02020603050405020304" pitchFamily="18" charset="0"/>
                <a:cs typeface="Times New Roman" panose="02020603050405020304" pitchFamily="18" charset="0"/>
              </a:rPr>
              <a:t>, </a:t>
            </a:r>
            <a:r>
              <a:rPr lang="it-IT" sz="2800" b="1" dirty="0">
                <a:solidFill>
                  <a:schemeClr val="tx1"/>
                </a:solidFill>
                <a:latin typeface="Times New Roman" panose="02020603050405020304" pitchFamily="18" charset="0"/>
                <a:cs typeface="Times New Roman" panose="02020603050405020304" pitchFamily="18" charset="0"/>
              </a:rPr>
              <a:t>mediante un meccanismo di determinazione di tali elementi stabilito preventivamente dalle parti</a:t>
            </a:r>
            <a:endParaRPr lang="it-IT" sz="2800" b="1" i="1" dirty="0">
              <a:solidFill>
                <a:schemeClr val="tx1"/>
              </a:solidFill>
              <a:latin typeface="Times New Roman" panose="02020603050405020304" pitchFamily="18" charset="0"/>
              <a:cs typeface="Times New Roman" panose="02020603050405020304" pitchFamily="18" charset="0"/>
            </a:endParaRPr>
          </a:p>
        </p:txBody>
      </p:sp>
      <p:sp>
        <p:nvSpPr>
          <p:cNvPr id="2" name="Freccia circolare a destra 1"/>
          <p:cNvSpPr/>
          <p:nvPr/>
        </p:nvSpPr>
        <p:spPr>
          <a:xfrm>
            <a:off x="147782" y="2657321"/>
            <a:ext cx="1727200" cy="2466109"/>
          </a:xfrm>
          <a:prstGeom prst="curvedRightArrow">
            <a:avLst>
              <a:gd name="adj1" fmla="val 25000"/>
              <a:gd name="adj2" fmla="val 50000"/>
              <a:gd name="adj3" fmla="val 58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491153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D007A8A7-393B-4FB5-B836-1FAE29203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20FE55F8-9647-4D04-88E5-C229FD442A1F}"/>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Contratti di utilizzazione di nave e aeromobile</a:t>
            </a:r>
          </a:p>
        </p:txBody>
      </p:sp>
      <p:sp>
        <p:nvSpPr>
          <p:cNvPr id="6" name="Rettangolo con angoli arrotondati 5">
            <a:extLst>
              <a:ext uri="{FF2B5EF4-FFF2-40B4-BE49-F238E27FC236}">
                <a16:creationId xmlns:a16="http://schemas.microsoft.com/office/drawing/2014/main" xmlns="" id="{8DDDDA4F-4A70-4153-91DA-200BB57F4D84}"/>
              </a:ext>
            </a:extLst>
          </p:cNvPr>
          <p:cNvSpPr/>
          <p:nvPr/>
        </p:nvSpPr>
        <p:spPr>
          <a:xfrm>
            <a:off x="705180" y="1797790"/>
            <a:ext cx="4697818" cy="99841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di aeromobile </a:t>
            </a:r>
          </a:p>
        </p:txBody>
      </p:sp>
      <p:sp>
        <p:nvSpPr>
          <p:cNvPr id="7" name="Rettangolo con angoli arrotondati 6">
            <a:extLst>
              <a:ext uri="{FF2B5EF4-FFF2-40B4-BE49-F238E27FC236}">
                <a16:creationId xmlns:a16="http://schemas.microsoft.com/office/drawing/2014/main" xmlns="" id="{8F3493AB-CA5E-4E82-970C-6F862CD4C60A}"/>
              </a:ext>
            </a:extLst>
          </p:cNvPr>
          <p:cNvSpPr/>
          <p:nvPr/>
        </p:nvSpPr>
        <p:spPr>
          <a:xfrm>
            <a:off x="4359966" y="3161855"/>
            <a:ext cx="7699512" cy="2125762"/>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i="1" dirty="0">
                <a:solidFill>
                  <a:schemeClr val="tx1"/>
                </a:solidFill>
                <a:latin typeface="Times New Roman" panose="02020603050405020304" pitchFamily="18" charset="0"/>
                <a:cs typeface="Times New Roman" panose="02020603050405020304" pitchFamily="18" charset="0"/>
              </a:rPr>
              <a:t>«Alla locazione di aeromobile si applicano le norme degli articoli da 376 a 383, qualora non derogate dalle disposizioni del presente capo. </a:t>
            </a:r>
          </a:p>
          <a:p>
            <a:pPr algn="ctr"/>
            <a:r>
              <a:rPr lang="it-IT" sz="2400" i="1" dirty="0">
                <a:solidFill>
                  <a:schemeClr val="tx1"/>
                </a:solidFill>
                <a:latin typeface="Times New Roman" panose="02020603050405020304" pitchFamily="18" charset="0"/>
                <a:cs typeface="Times New Roman" panose="02020603050405020304" pitchFamily="18" charset="0"/>
              </a:rPr>
              <a:t>Le disposizioni del presente capo si applicano anche alla locazione finanziaria di aeromobile»</a:t>
            </a:r>
          </a:p>
        </p:txBody>
      </p:sp>
      <p:sp>
        <p:nvSpPr>
          <p:cNvPr id="8" name="Freccia in giù 7">
            <a:extLst>
              <a:ext uri="{FF2B5EF4-FFF2-40B4-BE49-F238E27FC236}">
                <a16:creationId xmlns:a16="http://schemas.microsoft.com/office/drawing/2014/main" xmlns="" id="{6147D192-AD45-4D0C-802B-8414E1EC2887}"/>
              </a:ext>
            </a:extLst>
          </p:cNvPr>
          <p:cNvSpPr/>
          <p:nvPr/>
        </p:nvSpPr>
        <p:spPr>
          <a:xfrm>
            <a:off x="2045883" y="3096503"/>
            <a:ext cx="503583" cy="1675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circolare a sinistra 8">
            <a:extLst>
              <a:ext uri="{FF2B5EF4-FFF2-40B4-BE49-F238E27FC236}">
                <a16:creationId xmlns:a16="http://schemas.microsoft.com/office/drawing/2014/main" xmlns="" id="{E2207F99-6A9B-47BE-A3F7-9327A3566C82}"/>
              </a:ext>
            </a:extLst>
          </p:cNvPr>
          <p:cNvSpPr/>
          <p:nvPr/>
        </p:nvSpPr>
        <p:spPr>
          <a:xfrm rot="20290678">
            <a:off x="5738155" y="2120789"/>
            <a:ext cx="530087" cy="998419"/>
          </a:xfrm>
          <a:prstGeom prst="curvedLeftArrow">
            <a:avLst>
              <a:gd name="adj1" fmla="val 25000"/>
              <a:gd name="adj2" fmla="val 50000"/>
              <a:gd name="adj3" fmla="val 7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Rettangolo con angoli arrotondati 9">
            <a:extLst>
              <a:ext uri="{FF2B5EF4-FFF2-40B4-BE49-F238E27FC236}">
                <a16:creationId xmlns:a16="http://schemas.microsoft.com/office/drawing/2014/main" xmlns="" id="{8F02AD35-FEEF-4A89-97CE-1291020683E4}"/>
              </a:ext>
            </a:extLst>
          </p:cNvPr>
          <p:cNvSpPr/>
          <p:nvPr/>
        </p:nvSpPr>
        <p:spPr>
          <a:xfrm>
            <a:off x="593192" y="5071985"/>
            <a:ext cx="3408966"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 939 del Codice della Navigazione </a:t>
            </a:r>
          </a:p>
        </p:txBody>
      </p:sp>
    </p:spTree>
    <p:extLst>
      <p:ext uri="{BB962C8B-B14F-4D97-AF65-F5344CB8AC3E}">
        <p14:creationId xmlns:p14="http://schemas.microsoft.com/office/powerpoint/2010/main" val="139470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a16="http://schemas.microsoft.com/office/drawing/2014/main" xmlns="" id="{05F27E5F-991E-4E2B-A924-42690B7A7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xmlns="" id="{2AAC00B1-9056-4F2B-AFF1-795380A0F154}"/>
              </a:ext>
            </a:extLst>
          </p:cNvPr>
          <p:cNvSpPr>
            <a:spLocks noGrp="1"/>
          </p:cNvSpPr>
          <p:nvPr>
            <p:ph type="title"/>
          </p:nvPr>
        </p:nvSpPr>
        <p:spPr>
          <a:xfrm>
            <a:off x="2928729" y="121436"/>
            <a:ext cx="8355283" cy="1310708"/>
          </a:xfrm>
        </p:spPr>
        <p:txBody>
          <a:bodyPr>
            <a:noAutofit/>
          </a:bodyPr>
          <a:lstStyle/>
          <a:p>
            <a:pPr algn="ctr"/>
            <a:r>
              <a:rPr lang="it-IT" sz="4000" b="1" dirty="0">
                <a:latin typeface="Times New Roman" panose="02020603050405020304" pitchFamily="18" charset="0"/>
                <a:cs typeface="Times New Roman" panose="02020603050405020304" pitchFamily="18" charset="0"/>
              </a:rPr>
              <a:t>Il contratto di locazione di nave e aeromobile</a:t>
            </a:r>
          </a:p>
        </p:txBody>
      </p:sp>
      <p:sp>
        <p:nvSpPr>
          <p:cNvPr id="5" name="Rettangolo con angoli arrotondati 4">
            <a:extLst>
              <a:ext uri="{FF2B5EF4-FFF2-40B4-BE49-F238E27FC236}">
                <a16:creationId xmlns:a16="http://schemas.microsoft.com/office/drawing/2014/main" xmlns="" id="{0EAC908A-FF39-443F-9EF7-6FE7C625A976}"/>
              </a:ext>
            </a:extLst>
          </p:cNvPr>
          <p:cNvSpPr/>
          <p:nvPr/>
        </p:nvSpPr>
        <p:spPr>
          <a:xfrm>
            <a:off x="705180" y="1797790"/>
            <a:ext cx="4697818" cy="99841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Locazione di aeromobile</a:t>
            </a:r>
          </a:p>
        </p:txBody>
      </p:sp>
      <p:sp>
        <p:nvSpPr>
          <p:cNvPr id="6" name="Rettangolo con angoli arrotondati 6">
            <a:extLst>
              <a:ext uri="{FF2B5EF4-FFF2-40B4-BE49-F238E27FC236}">
                <a16:creationId xmlns:a16="http://schemas.microsoft.com/office/drawing/2014/main" xmlns="" id="{70FCD9C8-C623-444C-996A-14CB3F73C28D}"/>
              </a:ext>
            </a:extLst>
          </p:cNvPr>
          <p:cNvSpPr/>
          <p:nvPr/>
        </p:nvSpPr>
        <p:spPr>
          <a:xfrm>
            <a:off x="4615042" y="4548908"/>
            <a:ext cx="6364129" cy="1585436"/>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Possibilità dell’assunzione dell’esercizio da parte del conduttore (tranne nell’ipotesi di locazione di durata inferiore a 14 giorni)</a:t>
            </a:r>
          </a:p>
        </p:txBody>
      </p:sp>
      <p:sp>
        <p:nvSpPr>
          <p:cNvPr id="8" name="Rettangolo con angoli arrotondati 7">
            <a:extLst>
              <a:ext uri="{FF2B5EF4-FFF2-40B4-BE49-F238E27FC236}">
                <a16:creationId xmlns:a16="http://schemas.microsoft.com/office/drawing/2014/main" xmlns="" id="{CFFC170C-EF23-486C-8B7D-78B133B8D37B}"/>
              </a:ext>
            </a:extLst>
          </p:cNvPr>
          <p:cNvSpPr/>
          <p:nvPr/>
        </p:nvSpPr>
        <p:spPr>
          <a:xfrm>
            <a:off x="4615042" y="2497552"/>
            <a:ext cx="6209976" cy="141798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Caratterizzata dalla particolare natura del bene locato: bene mobile registrato</a:t>
            </a:r>
          </a:p>
        </p:txBody>
      </p:sp>
      <p:sp>
        <p:nvSpPr>
          <p:cNvPr id="2" name="Freccia circolare a destra 1"/>
          <p:cNvSpPr/>
          <p:nvPr/>
        </p:nvSpPr>
        <p:spPr>
          <a:xfrm>
            <a:off x="2807854" y="3315854"/>
            <a:ext cx="1727200" cy="2466109"/>
          </a:xfrm>
          <a:prstGeom prst="curvedRightArrow">
            <a:avLst>
              <a:gd name="adj1" fmla="val 25000"/>
              <a:gd name="adj2" fmla="val 50000"/>
              <a:gd name="adj3" fmla="val 58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846459550"/>
      </p:ext>
    </p:extLst>
  </p:cSld>
  <p:clrMapOvr>
    <a:masterClrMapping/>
  </p:clrMapOvr>
</p:sld>
</file>

<file path=ppt/theme/theme1.xml><?xml version="1.0" encoding="utf-8"?>
<a:theme xmlns:a="http://schemas.openxmlformats.org/drawingml/2006/main" name="Filo">
  <a:themeElements>
    <a:clrScheme name="Personalizzato 6">
      <a:dk1>
        <a:srgbClr val="2392AC"/>
      </a:dk1>
      <a:lt1>
        <a:sysClr val="window" lastClr="FFFFFF"/>
      </a:lt1>
      <a:dk2>
        <a:srgbClr val="2E5369"/>
      </a:dk2>
      <a:lt2>
        <a:srgbClr val="CBECF4"/>
      </a:lt2>
      <a:accent1>
        <a:srgbClr val="B1E3EF"/>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950</TotalTime>
  <Words>1648</Words>
  <Application>Microsoft Office PowerPoint</Application>
  <PresentationFormat>Widescreen</PresentationFormat>
  <Paragraphs>113</Paragraphs>
  <Slides>33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Century Gothic</vt:lpstr>
      <vt:lpstr>Times New Roman</vt:lpstr>
      <vt:lpstr>Wingdings 3</vt:lpstr>
      <vt:lpstr>Filo</vt:lpstr>
      <vt:lpstr>Presentazione standard di PowerPoint</vt:lpstr>
      <vt:lpstr>Presentazione standard di PowerPoint</vt:lpstr>
      <vt:lpstr>Il contratto di locazione di nave e aeromobile</vt:lpstr>
      <vt:lpstr>Il contratto di locazione di nave e aeromobile</vt:lpstr>
      <vt:lpstr>Il contratto di locazione di nave e aeromobile</vt:lpstr>
      <vt:lpstr>Contratti di utilizzazione di nave e aeromobile</vt:lpstr>
      <vt:lpstr>Contratti di utilizzazione di nave e aeromobile</vt:lpstr>
      <vt:lpstr>Contratti di utilizzazione di nave e aeromobile</vt:lpstr>
      <vt:lpstr>Il contratto di locazione di nave e aeromobile</vt:lpstr>
      <vt:lpstr>Il contratto di locazione di nave e aeromobile</vt:lpstr>
      <vt:lpstr>Il contratto di locazione di nave e aeromobile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lpstr>Il contratto di locazione di nave e aeromobile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Zunarelli</dc:creator>
  <cp:lastModifiedBy>massimiliano musi</cp:lastModifiedBy>
  <cp:revision>160</cp:revision>
  <dcterms:created xsi:type="dcterms:W3CDTF">2019-06-28T16:40:01Z</dcterms:created>
  <dcterms:modified xsi:type="dcterms:W3CDTF">2020-11-18T08:19:39Z</dcterms:modified>
</cp:coreProperties>
</file>