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335" r:id="rId2"/>
    <p:sldId id="348" r:id="rId3"/>
    <p:sldId id="349" r:id="rId4"/>
    <p:sldId id="380" r:id="rId5"/>
    <p:sldId id="381" r:id="rId6"/>
    <p:sldId id="362" r:id="rId7"/>
    <p:sldId id="382" r:id="rId8"/>
    <p:sldId id="383" r:id="rId9"/>
    <p:sldId id="384" r:id="rId10"/>
    <p:sldId id="385" r:id="rId11"/>
    <p:sldId id="386" r:id="rId12"/>
    <p:sldId id="387" r:id="rId13"/>
    <p:sldId id="38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81"/>
  </p:normalViewPr>
  <p:slideViewPr>
    <p:cSldViewPr snapToGrid="0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3691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8735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8104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4133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786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103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6851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7298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403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980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2511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1434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24 marzo 2026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24/03/26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Procedimento di conclusione dei trattati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r>
              <a:rPr lang="en-US" sz="4000" dirty="0"/>
              <a:t>
</a:t>
            </a:r>
            <a:r>
              <a:rPr lang="en-US" sz="4400" dirty="0"/>
              <a:t>Le </a:t>
            </a:r>
            <a:r>
              <a:rPr lang="en-US" sz="4400" dirty="0" err="1"/>
              <a:t>Camere</a:t>
            </a:r>
            <a:r>
              <a:rPr lang="en-US" sz="4400" dirty="0"/>
              <a:t> </a:t>
            </a:r>
            <a:r>
              <a:rPr lang="en-US" sz="4400" dirty="0" err="1"/>
              <a:t>autorizzano</a:t>
            </a:r>
            <a:r>
              <a:rPr lang="en-US" sz="4400" dirty="0"/>
              <a:t> con </a:t>
            </a:r>
            <a:r>
              <a:rPr lang="en-US" sz="4400" dirty="0" err="1"/>
              <a:t>legge</a:t>
            </a:r>
            <a:r>
              <a:rPr lang="en-US" sz="4400" dirty="0"/>
              <a:t> la </a:t>
            </a:r>
            <a:r>
              <a:rPr lang="en-US" sz="4400" dirty="0" err="1"/>
              <a:t>ratifica</a:t>
            </a:r>
            <a:r>
              <a:rPr lang="en-US" sz="4400" dirty="0"/>
              <a:t> </a:t>
            </a:r>
            <a:r>
              <a:rPr lang="en-US" sz="4400" dirty="0" err="1"/>
              <a:t>dei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</a:t>
            </a:r>
            <a:r>
              <a:rPr lang="en-US" sz="4400" dirty="0" err="1"/>
              <a:t>internazionali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sono</a:t>
            </a:r>
            <a:r>
              <a:rPr lang="en-US" sz="4400" dirty="0"/>
              <a:t> di natura </a:t>
            </a:r>
            <a:r>
              <a:rPr lang="en-US" sz="4400" dirty="0" err="1"/>
              <a:t>politica</a:t>
            </a:r>
            <a:r>
              <a:rPr lang="en-US" sz="4400" dirty="0"/>
              <a:t>, o </a:t>
            </a:r>
            <a:r>
              <a:rPr lang="en-US" sz="4400" dirty="0" err="1"/>
              <a:t>prevedono</a:t>
            </a:r>
            <a:r>
              <a:rPr lang="en-US" sz="4400" dirty="0"/>
              <a:t> </a:t>
            </a:r>
            <a:r>
              <a:rPr lang="en-US" sz="4400" dirty="0" err="1"/>
              <a:t>arbitrati</a:t>
            </a:r>
            <a:r>
              <a:rPr lang="en-US" sz="4400" dirty="0"/>
              <a:t> o </a:t>
            </a:r>
            <a:r>
              <a:rPr lang="en-US" sz="4400" dirty="0" err="1"/>
              <a:t>regolamenti</a:t>
            </a:r>
            <a:r>
              <a:rPr lang="en-US" sz="4400" dirty="0"/>
              <a:t> </a:t>
            </a:r>
            <a:r>
              <a:rPr lang="en-US" sz="4400" dirty="0" err="1"/>
              <a:t>giudiziari</a:t>
            </a:r>
            <a:r>
              <a:rPr lang="en-US" sz="4400" dirty="0"/>
              <a:t>, o </a:t>
            </a:r>
            <a:r>
              <a:rPr lang="en-US" sz="4400" dirty="0" err="1"/>
              <a:t>importano</a:t>
            </a:r>
            <a:r>
              <a:rPr lang="en-US" sz="4400" dirty="0"/>
              <a:t> </a:t>
            </a:r>
            <a:r>
              <a:rPr lang="en-US" sz="4400" dirty="0" err="1"/>
              <a:t>variazioni</a:t>
            </a:r>
            <a:r>
              <a:rPr lang="en-US" sz="4400" dirty="0"/>
              <a:t> del </a:t>
            </a:r>
            <a:r>
              <a:rPr lang="en-US" sz="4400" dirty="0" err="1"/>
              <a:t>territorio</a:t>
            </a:r>
            <a:r>
              <a:rPr lang="en-US" sz="4400" dirty="0"/>
              <a:t> od </a:t>
            </a:r>
            <a:r>
              <a:rPr lang="en-US" sz="4400" dirty="0" err="1"/>
              <a:t>oneri</a:t>
            </a:r>
            <a:r>
              <a:rPr lang="en-US" sz="4400" dirty="0"/>
              <a:t> alle </a:t>
            </a:r>
            <a:r>
              <a:rPr lang="en-US" sz="4400" dirty="0" err="1"/>
              <a:t>finanze</a:t>
            </a:r>
            <a:r>
              <a:rPr lang="en-US" sz="4400" dirty="0"/>
              <a:t> o </a:t>
            </a:r>
            <a:r>
              <a:rPr lang="en-US" sz="4400" dirty="0" err="1"/>
              <a:t>modificazioni</a:t>
            </a:r>
            <a:r>
              <a:rPr lang="en-US" sz="4400" dirty="0"/>
              <a:t> di </a:t>
            </a:r>
            <a:r>
              <a:rPr lang="en-US" sz="4400" dirty="0" err="1"/>
              <a:t>leggi</a:t>
            </a:r>
            <a:r>
              <a:rPr lang="en-US" sz="4400" dirty="0"/>
              <a:t>. 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dirty="0"/>
              <a:t>Costituzione italiana</a:t>
            </a:r>
            <a:br>
              <a:rPr lang="it-IT" sz="4000" dirty="0"/>
            </a:br>
            <a:r>
              <a:rPr lang="it-IT" sz="4000" dirty="0"/>
              <a:t>Articolo 80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4965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en-US" sz="4200" dirty="0"/>
              <a:t>La </a:t>
            </a:r>
            <a:r>
              <a:rPr lang="en-US" sz="4200" dirty="0" err="1"/>
              <a:t>presente</a:t>
            </a:r>
            <a:r>
              <a:rPr lang="en-US" sz="4200" dirty="0"/>
              <a:t> </a:t>
            </a:r>
            <a:r>
              <a:rPr lang="en-US" sz="4200" dirty="0" err="1"/>
              <a:t>Convenzione</a:t>
            </a:r>
            <a:r>
              <a:rPr lang="en-US" sz="4200" dirty="0"/>
              <a:t> </a:t>
            </a:r>
            <a:r>
              <a:rPr lang="en-US" sz="4200" dirty="0" err="1"/>
              <a:t>entrerà</a:t>
            </a:r>
            <a:r>
              <a:rPr lang="en-US" sz="4200" dirty="0"/>
              <a:t> in </a:t>
            </a:r>
            <a:r>
              <a:rPr lang="en-US" sz="4200" dirty="0" err="1"/>
              <a:t>vigore</a:t>
            </a:r>
            <a:r>
              <a:rPr lang="en-US" sz="4200" dirty="0"/>
              <a:t> il </a:t>
            </a:r>
            <a:r>
              <a:rPr lang="en-US" sz="4200" dirty="0" err="1"/>
              <a:t>trentesimo</a:t>
            </a:r>
            <a:r>
              <a:rPr lang="en-US" sz="4200" dirty="0"/>
              <a:t> </a:t>
            </a:r>
            <a:r>
              <a:rPr lang="en-US" sz="4200" dirty="0" err="1"/>
              <a:t>giorno</a:t>
            </a:r>
            <a:r>
              <a:rPr lang="en-US" sz="4200" dirty="0"/>
              <a:t> </a:t>
            </a:r>
            <a:r>
              <a:rPr lang="en-US" sz="4200" dirty="0" err="1"/>
              <a:t>successivo</a:t>
            </a:r>
            <a:r>
              <a:rPr lang="en-US" sz="4200" dirty="0"/>
              <a:t> </a:t>
            </a:r>
            <a:r>
              <a:rPr lang="en-US" sz="4200" dirty="0" err="1"/>
              <a:t>alla</a:t>
            </a:r>
            <a:r>
              <a:rPr lang="en-US" sz="4200" dirty="0"/>
              <a:t> data di </a:t>
            </a:r>
            <a:r>
              <a:rPr lang="en-US" sz="4200" dirty="0" err="1"/>
              <a:t>deposito</a:t>
            </a:r>
            <a:r>
              <a:rPr lang="en-US" sz="4200" dirty="0"/>
              <a:t> del </a:t>
            </a:r>
            <a:r>
              <a:rPr lang="en-US" sz="4200" dirty="0" err="1"/>
              <a:t>trentacinquesimo</a:t>
            </a:r>
            <a:r>
              <a:rPr lang="en-US" sz="4200" dirty="0"/>
              <a:t> </a:t>
            </a:r>
            <a:r>
              <a:rPr lang="en-US" sz="4200" dirty="0" err="1"/>
              <a:t>strumento</a:t>
            </a:r>
            <a:r>
              <a:rPr lang="en-US" sz="4200" dirty="0"/>
              <a:t> di </a:t>
            </a:r>
            <a:r>
              <a:rPr lang="en-US" sz="4200" dirty="0" err="1"/>
              <a:t>ratifica</a:t>
            </a:r>
            <a:r>
              <a:rPr lang="en-US" sz="4200" dirty="0"/>
              <a:t> o di </a:t>
            </a:r>
            <a:r>
              <a:rPr lang="en-US" sz="4200" dirty="0" err="1"/>
              <a:t>adesione</a:t>
            </a:r>
            <a:r>
              <a:rPr lang="en-US" sz="4200" dirty="0"/>
              <a:t>.
Per </a:t>
            </a:r>
            <a:r>
              <a:rPr lang="en-US" sz="4200" dirty="0" err="1"/>
              <a:t>ogni</a:t>
            </a:r>
            <a:r>
              <a:rPr lang="en-US" sz="4200" dirty="0"/>
              <a:t> </a:t>
            </a:r>
            <a:r>
              <a:rPr lang="en-US" sz="4200" dirty="0" err="1"/>
              <a:t>Stato</a:t>
            </a:r>
            <a:r>
              <a:rPr lang="en-US" sz="4200" dirty="0"/>
              <a:t> </a:t>
            </a:r>
            <a:r>
              <a:rPr lang="en-US" sz="4200" dirty="0" err="1"/>
              <a:t>che</a:t>
            </a:r>
            <a:r>
              <a:rPr lang="en-US" sz="4200" dirty="0"/>
              <a:t> </a:t>
            </a:r>
            <a:r>
              <a:rPr lang="en-US" sz="4200" dirty="0" err="1"/>
              <a:t>ratifichi</a:t>
            </a:r>
            <a:r>
              <a:rPr lang="en-US" sz="4200" dirty="0"/>
              <a:t> o </a:t>
            </a:r>
            <a:r>
              <a:rPr lang="en-US" sz="4200" dirty="0" err="1"/>
              <a:t>aderisca</a:t>
            </a:r>
            <a:r>
              <a:rPr lang="en-US" sz="4200" dirty="0"/>
              <a:t> </a:t>
            </a:r>
            <a:r>
              <a:rPr lang="en-US" sz="4200" dirty="0" err="1"/>
              <a:t>alla</a:t>
            </a:r>
            <a:r>
              <a:rPr lang="en-US" sz="4200" dirty="0"/>
              <a:t> </a:t>
            </a:r>
            <a:r>
              <a:rPr lang="en-US" sz="4200" dirty="0" err="1"/>
              <a:t>Convenzione</a:t>
            </a:r>
            <a:r>
              <a:rPr lang="en-US" sz="4200" dirty="0"/>
              <a:t> dopo il </a:t>
            </a:r>
            <a:r>
              <a:rPr lang="en-US" sz="4200" dirty="0" err="1"/>
              <a:t>deposito</a:t>
            </a:r>
            <a:r>
              <a:rPr lang="en-US" sz="4200" dirty="0"/>
              <a:t> del </a:t>
            </a:r>
            <a:r>
              <a:rPr lang="en-US" sz="4200" dirty="0" err="1"/>
              <a:t>trentacinquesimo</a:t>
            </a:r>
            <a:r>
              <a:rPr lang="en-US" sz="4200" dirty="0"/>
              <a:t> </a:t>
            </a:r>
            <a:r>
              <a:rPr lang="en-US" sz="4200" dirty="0" err="1"/>
              <a:t>strumento</a:t>
            </a:r>
            <a:r>
              <a:rPr lang="en-US" sz="4200" dirty="0"/>
              <a:t> di </a:t>
            </a:r>
            <a:r>
              <a:rPr lang="en-US" sz="4200" dirty="0" err="1"/>
              <a:t>ratifica</a:t>
            </a:r>
            <a:r>
              <a:rPr lang="en-US" sz="4200" dirty="0"/>
              <a:t> o di </a:t>
            </a:r>
            <a:r>
              <a:rPr lang="en-US" sz="4200" dirty="0" err="1"/>
              <a:t>adesione</a:t>
            </a:r>
            <a:r>
              <a:rPr lang="en-US" sz="4200" dirty="0"/>
              <a:t>, la </a:t>
            </a:r>
            <a:r>
              <a:rPr lang="en-US" sz="4200" dirty="0" err="1"/>
              <a:t>Convenzione</a:t>
            </a:r>
            <a:r>
              <a:rPr lang="en-US" sz="4200" dirty="0"/>
              <a:t> </a:t>
            </a:r>
            <a:r>
              <a:rPr lang="en-US" sz="4200" dirty="0" err="1"/>
              <a:t>entrerà</a:t>
            </a:r>
            <a:r>
              <a:rPr lang="en-US" sz="4200" dirty="0"/>
              <a:t> in </a:t>
            </a:r>
            <a:r>
              <a:rPr lang="en-US" sz="4200" dirty="0" err="1"/>
              <a:t>vigore</a:t>
            </a:r>
            <a:r>
              <a:rPr lang="en-US" sz="4200" dirty="0"/>
              <a:t> il </a:t>
            </a:r>
            <a:r>
              <a:rPr lang="en-US" sz="4200" dirty="0" err="1"/>
              <a:t>trentesimo</a:t>
            </a:r>
            <a:r>
              <a:rPr lang="en-US" sz="4200" dirty="0"/>
              <a:t> </a:t>
            </a:r>
            <a:r>
              <a:rPr lang="en-US" sz="4200" dirty="0" err="1"/>
              <a:t>giorno</a:t>
            </a:r>
            <a:r>
              <a:rPr lang="en-US" sz="4200" dirty="0"/>
              <a:t> </a:t>
            </a:r>
            <a:r>
              <a:rPr lang="en-US" sz="4200" dirty="0" err="1"/>
              <a:t>successivo</a:t>
            </a:r>
            <a:r>
              <a:rPr lang="en-US" sz="4200" dirty="0"/>
              <a:t> al </a:t>
            </a:r>
            <a:r>
              <a:rPr lang="en-US" sz="4200" dirty="0" err="1"/>
              <a:t>deposito</a:t>
            </a:r>
            <a:r>
              <a:rPr lang="en-US" sz="4200" dirty="0"/>
              <a:t> da </a:t>
            </a:r>
            <a:r>
              <a:rPr lang="en-US" sz="4200" dirty="0" err="1"/>
              <a:t>parte</a:t>
            </a:r>
            <a:r>
              <a:rPr lang="en-US" sz="4200" dirty="0"/>
              <a:t> di tale </a:t>
            </a:r>
            <a:r>
              <a:rPr lang="en-US" sz="4200" dirty="0" err="1"/>
              <a:t>Stato</a:t>
            </a:r>
            <a:r>
              <a:rPr lang="en-US" sz="4200" dirty="0"/>
              <a:t> del </a:t>
            </a:r>
            <a:r>
              <a:rPr lang="en-US" sz="4200" dirty="0" err="1"/>
              <a:t>suo</a:t>
            </a:r>
            <a:r>
              <a:rPr lang="en-US" sz="4200" dirty="0"/>
              <a:t> </a:t>
            </a:r>
            <a:r>
              <a:rPr lang="en-US" sz="4200" dirty="0" err="1"/>
              <a:t>strumento</a:t>
            </a:r>
            <a:r>
              <a:rPr lang="en-US" sz="4200" dirty="0"/>
              <a:t> di </a:t>
            </a:r>
            <a:r>
              <a:rPr lang="en-US" sz="4200" dirty="0" err="1"/>
              <a:t>ratifica</a:t>
            </a:r>
            <a:r>
              <a:rPr lang="en-US" sz="4200" dirty="0"/>
              <a:t> o di </a:t>
            </a:r>
            <a:r>
              <a:rPr lang="en-US" sz="4200" dirty="0" err="1"/>
              <a:t>adesione</a:t>
            </a:r>
            <a:r>
              <a:rPr lang="en-US" sz="4200" dirty="0"/>
              <a:t>.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84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5549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19972"/>
            <a:ext cx="10515600" cy="4741493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742950" indent="-742950" algn="just">
              <a:buFont typeface="+mj-lt"/>
              <a:buAutoNum type="arabicPeriod"/>
            </a:pPr>
            <a:endParaRPr lang="en-US" sz="3200" dirty="0"/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 err="1"/>
              <a:t>Ogni</a:t>
            </a:r>
            <a:r>
              <a:rPr lang="en-US" sz="3600" dirty="0"/>
              <a:t> </a:t>
            </a:r>
            <a:r>
              <a:rPr lang="en-US" sz="3600" dirty="0" err="1"/>
              <a:t>trattato</a:t>
            </a:r>
            <a:r>
              <a:rPr lang="en-US" sz="3600" dirty="0"/>
              <a:t> e </a:t>
            </a:r>
            <a:r>
              <a:rPr lang="en-US" sz="3600" dirty="0" err="1"/>
              <a:t>ogni</a:t>
            </a:r>
            <a:r>
              <a:rPr lang="en-US" sz="3600" dirty="0"/>
              <a:t> </a:t>
            </a:r>
            <a:r>
              <a:rPr lang="en-US" sz="3600" dirty="0" err="1"/>
              <a:t>accordo</a:t>
            </a:r>
            <a:r>
              <a:rPr lang="en-US" sz="3600" dirty="0"/>
              <a:t> </a:t>
            </a:r>
            <a:r>
              <a:rPr lang="en-US" sz="3600" dirty="0" err="1"/>
              <a:t>internazionale</a:t>
            </a:r>
            <a:r>
              <a:rPr lang="en-US" sz="3600" dirty="0"/>
              <a:t> </a:t>
            </a:r>
            <a:r>
              <a:rPr lang="en-US" sz="3600" dirty="0" err="1"/>
              <a:t>stipulato</a:t>
            </a:r>
            <a:r>
              <a:rPr lang="en-US" sz="3600" dirty="0"/>
              <a:t> da </a:t>
            </a:r>
            <a:r>
              <a:rPr lang="en-US" sz="3600" dirty="0" err="1"/>
              <a:t>qualsiasi</a:t>
            </a:r>
            <a:r>
              <a:rPr lang="en-US" sz="3600" dirty="0"/>
              <a:t> </a:t>
            </a:r>
            <a:r>
              <a:rPr lang="en-US" sz="3600" dirty="0" err="1"/>
              <a:t>Membro</a:t>
            </a:r>
            <a:r>
              <a:rPr lang="en-US" sz="3600" dirty="0"/>
              <a:t> </a:t>
            </a:r>
            <a:r>
              <a:rPr lang="en-US" sz="3600" dirty="0" err="1"/>
              <a:t>delle</a:t>
            </a:r>
            <a:r>
              <a:rPr lang="en-US" sz="3600" dirty="0"/>
              <a:t> </a:t>
            </a:r>
            <a:r>
              <a:rPr lang="en-US" sz="3600" dirty="0" err="1"/>
              <a:t>Nazioni</a:t>
            </a:r>
            <a:r>
              <a:rPr lang="en-US" sz="3600" dirty="0"/>
              <a:t> Unite dopo </a:t>
            </a:r>
            <a:r>
              <a:rPr lang="en-US" sz="3600" dirty="0" err="1"/>
              <a:t>l’entrata</a:t>
            </a:r>
            <a:r>
              <a:rPr lang="en-US" sz="3600" dirty="0"/>
              <a:t> in </a:t>
            </a:r>
            <a:r>
              <a:rPr lang="en-US" sz="3600" dirty="0" err="1"/>
              <a:t>vigore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presente</a:t>
            </a:r>
            <a:r>
              <a:rPr lang="en-US" sz="3600" dirty="0"/>
              <a:t> Carta </a:t>
            </a:r>
            <a:r>
              <a:rPr lang="en-US" sz="3600" dirty="0" err="1"/>
              <a:t>deve</a:t>
            </a:r>
            <a:r>
              <a:rPr lang="en-US" sz="3600" dirty="0"/>
              <a:t> </a:t>
            </a:r>
            <a:r>
              <a:rPr lang="en-US" sz="3600" dirty="0" err="1"/>
              <a:t>essere</a:t>
            </a:r>
            <a:r>
              <a:rPr lang="en-US" sz="3600" dirty="0"/>
              <a:t> </a:t>
            </a:r>
            <a:r>
              <a:rPr lang="en-US" sz="3600" dirty="0" err="1"/>
              <a:t>registrato</a:t>
            </a:r>
            <a:r>
              <a:rPr lang="en-US" sz="3600" dirty="0"/>
              <a:t> al </a:t>
            </a:r>
            <a:r>
              <a:rPr lang="en-US" sz="3600" dirty="0" err="1"/>
              <a:t>più</a:t>
            </a:r>
            <a:r>
              <a:rPr lang="en-US" sz="3600" dirty="0"/>
              <a:t> presto </a:t>
            </a:r>
            <a:r>
              <a:rPr lang="en-US" sz="3600" dirty="0" err="1"/>
              <a:t>presso</a:t>
            </a:r>
            <a:r>
              <a:rPr lang="en-US" sz="3600" dirty="0"/>
              <a:t> il </a:t>
            </a:r>
            <a:r>
              <a:rPr lang="en-US" sz="3600" dirty="0" err="1"/>
              <a:t>Segretariato</a:t>
            </a:r>
            <a:r>
              <a:rPr lang="en-US" sz="3600" dirty="0"/>
              <a:t> e </a:t>
            </a:r>
            <a:r>
              <a:rPr lang="en-US" sz="3600" dirty="0" err="1"/>
              <a:t>pubblicato</a:t>
            </a:r>
            <a:r>
              <a:rPr lang="en-US" sz="3600" dirty="0"/>
              <a:t> da </a:t>
            </a:r>
            <a:r>
              <a:rPr lang="en-US" sz="3600" dirty="0" err="1"/>
              <a:t>quest’ultimo</a:t>
            </a:r>
            <a:r>
              <a:rPr lang="en-US" sz="3600" dirty="0"/>
              <a:t>.
</a:t>
            </a:r>
            <a:r>
              <a:rPr lang="en-US" sz="3600" dirty="0" err="1"/>
              <a:t>Nessuno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</a:t>
            </a:r>
            <a:r>
              <a:rPr lang="en-US" sz="3600" dirty="0" err="1"/>
              <a:t>parte</a:t>
            </a:r>
            <a:r>
              <a:rPr lang="en-US" sz="3600" dirty="0"/>
              <a:t> di un </a:t>
            </a:r>
            <a:r>
              <a:rPr lang="en-US" sz="3600" dirty="0" err="1"/>
              <a:t>trattato</a:t>
            </a:r>
            <a:r>
              <a:rPr lang="en-US" sz="3600" dirty="0"/>
              <a:t> o di un </a:t>
            </a:r>
            <a:r>
              <a:rPr lang="en-US" sz="3600" dirty="0" err="1"/>
              <a:t>accordo</a:t>
            </a:r>
            <a:r>
              <a:rPr lang="en-US" sz="3600" dirty="0"/>
              <a:t> </a:t>
            </a:r>
            <a:r>
              <a:rPr lang="en-US" sz="3600" dirty="0" err="1"/>
              <a:t>internazionale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non </a:t>
            </a:r>
            <a:r>
              <a:rPr lang="en-US" sz="3600" dirty="0" err="1"/>
              <a:t>sia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</a:t>
            </a:r>
            <a:r>
              <a:rPr lang="en-US" sz="3600" dirty="0" err="1"/>
              <a:t>registrato</a:t>
            </a:r>
            <a:r>
              <a:rPr lang="en-US" sz="3600" dirty="0"/>
              <a:t> </a:t>
            </a:r>
            <a:r>
              <a:rPr lang="en-US" sz="3600" dirty="0" err="1"/>
              <a:t>conformemente</a:t>
            </a:r>
            <a:r>
              <a:rPr lang="en-US" sz="3600" dirty="0"/>
              <a:t> alle </a:t>
            </a:r>
            <a:r>
              <a:rPr lang="en-US" sz="3600" dirty="0" err="1"/>
              <a:t>disposizioni</a:t>
            </a:r>
            <a:r>
              <a:rPr lang="en-US" sz="3600" dirty="0"/>
              <a:t> del </a:t>
            </a:r>
            <a:r>
              <a:rPr lang="en-US" sz="3600" dirty="0" err="1"/>
              <a:t>paragrafo</a:t>
            </a:r>
            <a:r>
              <a:rPr lang="en-US" sz="3600" dirty="0"/>
              <a:t> 1 del </a:t>
            </a:r>
            <a:r>
              <a:rPr lang="en-US" sz="3600" dirty="0" err="1"/>
              <a:t>presente</a:t>
            </a:r>
            <a:r>
              <a:rPr lang="en-US" sz="3600" dirty="0"/>
              <a:t> </a:t>
            </a:r>
            <a:r>
              <a:rPr lang="en-US" sz="3600" dirty="0" err="1"/>
              <a:t>articolo</a:t>
            </a:r>
            <a:r>
              <a:rPr lang="en-US" sz="3600" dirty="0"/>
              <a:t> </a:t>
            </a:r>
            <a:r>
              <a:rPr lang="en-US" sz="3600" dirty="0" err="1"/>
              <a:t>può</a:t>
            </a:r>
            <a:r>
              <a:rPr lang="en-US" sz="3600" dirty="0"/>
              <a:t> </a:t>
            </a:r>
            <a:r>
              <a:rPr lang="en-US" sz="3600" dirty="0" err="1"/>
              <a:t>invocare</a:t>
            </a:r>
            <a:r>
              <a:rPr lang="en-US" sz="3600" dirty="0"/>
              <a:t> tale </a:t>
            </a:r>
            <a:r>
              <a:rPr lang="en-US" sz="3600" dirty="0" err="1"/>
              <a:t>trattato</a:t>
            </a:r>
            <a:r>
              <a:rPr lang="en-US" sz="3600" dirty="0"/>
              <a:t> o </a:t>
            </a:r>
            <a:r>
              <a:rPr lang="en-US" sz="3600" dirty="0" err="1"/>
              <a:t>accordo</a:t>
            </a:r>
            <a:r>
              <a:rPr lang="en-US" sz="3600" dirty="0"/>
              <a:t> </a:t>
            </a:r>
            <a:r>
              <a:rPr lang="en-US" sz="3600" dirty="0" err="1"/>
              <a:t>dinanzi</a:t>
            </a:r>
            <a:r>
              <a:rPr lang="en-US" sz="3600" dirty="0"/>
              <a:t> a </a:t>
            </a:r>
            <a:r>
              <a:rPr lang="en-US" sz="3600" dirty="0" err="1"/>
              <a:t>qualsiasi</a:t>
            </a:r>
            <a:r>
              <a:rPr lang="en-US" sz="3600" dirty="0"/>
              <a:t> </a:t>
            </a:r>
            <a:r>
              <a:rPr lang="en-US" sz="3600" dirty="0" err="1"/>
              <a:t>organo</a:t>
            </a:r>
            <a:r>
              <a:rPr lang="en-US" sz="3600" dirty="0"/>
              <a:t> </a:t>
            </a:r>
            <a:r>
              <a:rPr lang="en-US" sz="3600" dirty="0" err="1"/>
              <a:t>dell’Organizzazione</a:t>
            </a:r>
            <a:r>
              <a:rPr lang="en-US" sz="3600" dirty="0"/>
              <a:t> </a:t>
            </a:r>
            <a:r>
              <a:rPr lang="en-US" sz="3600" dirty="0" err="1"/>
              <a:t>delle</a:t>
            </a:r>
            <a:r>
              <a:rPr lang="en-US" sz="3600" dirty="0"/>
              <a:t> </a:t>
            </a:r>
            <a:r>
              <a:rPr lang="en-US" sz="3600" dirty="0" err="1"/>
              <a:t>Nazioni</a:t>
            </a:r>
            <a:r>
              <a:rPr lang="en-US" sz="3600" dirty="0"/>
              <a:t> Unite.</a:t>
            </a:r>
            <a:endParaRPr lang="it-IT" sz="36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102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672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19972"/>
            <a:ext cx="10515600" cy="4889171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sz="4000" dirty="0"/>
              <a:t>
</a:t>
            </a:r>
            <a:r>
              <a:rPr lang="en-US" sz="4600" dirty="0"/>
              <a:t>1. Il </a:t>
            </a:r>
            <a:r>
              <a:rPr lang="en-US" sz="4600" dirty="0" err="1"/>
              <a:t>consenso</a:t>
            </a:r>
            <a:r>
              <a:rPr lang="en-US" sz="4600" dirty="0"/>
              <a:t> di uno </a:t>
            </a:r>
            <a:r>
              <a:rPr lang="en-US" sz="4600" dirty="0" err="1"/>
              <a:t>Stato</a:t>
            </a:r>
            <a:r>
              <a:rPr lang="en-US" sz="4600" dirty="0"/>
              <a:t> ad </a:t>
            </a:r>
            <a:r>
              <a:rPr lang="en-US" sz="4600" dirty="0" err="1"/>
              <a:t>essere</a:t>
            </a:r>
            <a:r>
              <a:rPr lang="en-US" sz="4600" dirty="0"/>
              <a:t> </a:t>
            </a:r>
            <a:r>
              <a:rPr lang="en-US" sz="4600" dirty="0" err="1"/>
              <a:t>vincolato</a:t>
            </a:r>
            <a:r>
              <a:rPr lang="en-US" sz="4600" dirty="0"/>
              <a:t> da un </a:t>
            </a:r>
            <a:r>
              <a:rPr lang="en-US" sz="4600" dirty="0" err="1"/>
              <a:t>trattato</a:t>
            </a:r>
            <a:r>
              <a:rPr lang="en-US" sz="4600" dirty="0"/>
              <a:t> </a:t>
            </a:r>
            <a:r>
              <a:rPr lang="en-US" sz="4600" dirty="0" err="1"/>
              <a:t>è</a:t>
            </a:r>
            <a:r>
              <a:rPr lang="en-US" sz="4600" dirty="0"/>
              <a:t> espresso </a:t>
            </a:r>
            <a:r>
              <a:rPr lang="en-US" sz="4600" dirty="0" err="1"/>
              <a:t>dalla</a:t>
            </a:r>
            <a:r>
              <a:rPr lang="en-US" sz="4600" dirty="0"/>
              <a:t> </a:t>
            </a:r>
            <a:r>
              <a:rPr lang="en-US" sz="4600" dirty="0" err="1"/>
              <a:t>firma</a:t>
            </a:r>
            <a:r>
              <a:rPr lang="en-US" sz="4600" dirty="0"/>
              <a:t> del </a:t>
            </a:r>
            <a:r>
              <a:rPr lang="en-US" sz="4600" dirty="0" err="1"/>
              <a:t>suo</a:t>
            </a:r>
            <a:r>
              <a:rPr lang="en-US" sz="4600" dirty="0"/>
              <a:t> </a:t>
            </a:r>
            <a:r>
              <a:rPr lang="en-US" sz="4600" dirty="0" err="1"/>
              <a:t>rappresentante</a:t>
            </a:r>
            <a:r>
              <a:rPr lang="en-US" sz="4600" dirty="0"/>
              <a:t> </a:t>
            </a:r>
            <a:r>
              <a:rPr lang="en-US" sz="4600" dirty="0" err="1"/>
              <a:t>quando</a:t>
            </a:r>
            <a:r>
              <a:rPr lang="en-US" sz="4600" dirty="0"/>
              <a:t>:</a:t>
            </a:r>
          </a:p>
          <a:p>
            <a:pPr marL="742950" indent="-742950" algn="just">
              <a:buFont typeface="+mj-lt"/>
              <a:buAutoNum type="alphaLcPeriod"/>
            </a:pPr>
            <a:r>
              <a:rPr lang="en-US" sz="4600" dirty="0"/>
              <a:t>Il </a:t>
            </a:r>
            <a:r>
              <a:rPr lang="en-US" sz="4600" dirty="0" err="1"/>
              <a:t>trattato</a:t>
            </a:r>
            <a:r>
              <a:rPr lang="en-US" sz="4600" dirty="0"/>
              <a:t> </a:t>
            </a:r>
            <a:r>
              <a:rPr lang="en-US" sz="4600" dirty="0" err="1"/>
              <a:t>prevede</a:t>
            </a:r>
            <a:r>
              <a:rPr lang="en-US" sz="4600" dirty="0"/>
              <a:t> </a:t>
            </a:r>
            <a:r>
              <a:rPr lang="en-US" sz="4600" dirty="0" err="1"/>
              <a:t>che</a:t>
            </a:r>
            <a:r>
              <a:rPr lang="en-US" sz="4600" dirty="0"/>
              <a:t> la </a:t>
            </a:r>
            <a:r>
              <a:rPr lang="en-US" sz="4600" dirty="0" err="1"/>
              <a:t>firma</a:t>
            </a:r>
            <a:r>
              <a:rPr lang="en-US" sz="4600" dirty="0"/>
              <a:t> </a:t>
            </a:r>
            <a:r>
              <a:rPr lang="en-US" sz="4600" dirty="0" err="1"/>
              <a:t>abbia</a:t>
            </a:r>
            <a:r>
              <a:rPr lang="en-US" sz="4600" dirty="0"/>
              <a:t> tale </a:t>
            </a:r>
            <a:r>
              <a:rPr lang="en-US" sz="4600" dirty="0" err="1"/>
              <a:t>effetto</a:t>
            </a:r>
            <a:r>
              <a:rPr lang="en-US" sz="4600" dirty="0"/>
              <a:t>;
</a:t>
            </a:r>
            <a:r>
              <a:rPr lang="en-US" sz="4600" dirty="0" err="1"/>
              <a:t>è</a:t>
            </a:r>
            <a:r>
              <a:rPr lang="en-US" sz="4600" dirty="0"/>
              <a:t> </a:t>
            </a:r>
            <a:r>
              <a:rPr lang="en-US" sz="4600" dirty="0" err="1"/>
              <a:t>altrimenti</a:t>
            </a:r>
            <a:r>
              <a:rPr lang="en-US" sz="4600" dirty="0"/>
              <a:t> </a:t>
            </a:r>
            <a:r>
              <a:rPr lang="en-US" sz="4600" dirty="0" err="1"/>
              <a:t>stabilito</a:t>
            </a:r>
            <a:r>
              <a:rPr lang="en-US" sz="4600" dirty="0"/>
              <a:t> </a:t>
            </a:r>
            <a:r>
              <a:rPr lang="en-US" sz="4600" dirty="0" err="1"/>
              <a:t>che</a:t>
            </a:r>
            <a:r>
              <a:rPr lang="en-US" sz="4600" dirty="0"/>
              <a:t> </a:t>
            </a:r>
            <a:r>
              <a:rPr lang="en-US" sz="4600" dirty="0" err="1"/>
              <a:t>gli</a:t>
            </a:r>
            <a:r>
              <a:rPr lang="en-US" sz="4600" dirty="0"/>
              <a:t> </a:t>
            </a:r>
            <a:r>
              <a:rPr lang="en-US" sz="4600" dirty="0" err="1"/>
              <a:t>Stati</a:t>
            </a:r>
            <a:r>
              <a:rPr lang="en-US" sz="4600" dirty="0"/>
              <a:t> </a:t>
            </a:r>
            <a:r>
              <a:rPr lang="en-US" sz="4600" dirty="0" err="1"/>
              <a:t>negoziatori</a:t>
            </a:r>
            <a:r>
              <a:rPr lang="en-US" sz="4600" dirty="0"/>
              <a:t> </a:t>
            </a:r>
            <a:r>
              <a:rPr lang="en-US" sz="4600" dirty="0" err="1"/>
              <a:t>hanno</a:t>
            </a:r>
            <a:r>
              <a:rPr lang="en-US" sz="4600" dirty="0"/>
              <a:t> </a:t>
            </a:r>
            <a:r>
              <a:rPr lang="en-US" sz="4600" dirty="0" err="1"/>
              <a:t>convenuto</a:t>
            </a:r>
            <a:r>
              <a:rPr lang="en-US" sz="4600" dirty="0"/>
              <a:t> </a:t>
            </a:r>
            <a:r>
              <a:rPr lang="en-US" sz="4600" dirty="0" err="1"/>
              <a:t>che</a:t>
            </a:r>
            <a:r>
              <a:rPr lang="en-US" sz="4600" dirty="0"/>
              <a:t> la </a:t>
            </a:r>
            <a:r>
              <a:rPr lang="en-US" sz="4600" dirty="0" err="1"/>
              <a:t>firma</a:t>
            </a:r>
            <a:r>
              <a:rPr lang="en-US" sz="4600" dirty="0"/>
              <a:t> </a:t>
            </a:r>
            <a:r>
              <a:rPr lang="en-US" sz="4600" dirty="0" err="1"/>
              <a:t>avrebbe</a:t>
            </a:r>
            <a:r>
              <a:rPr lang="en-US" sz="4600" dirty="0"/>
              <a:t> </a:t>
            </a:r>
            <a:r>
              <a:rPr lang="en-US" sz="4600" dirty="0" err="1"/>
              <a:t>dovuto</a:t>
            </a:r>
            <a:r>
              <a:rPr lang="en-US" sz="4600" dirty="0"/>
              <a:t> </a:t>
            </a:r>
            <a:r>
              <a:rPr lang="en-US" sz="4600" dirty="0" err="1"/>
              <a:t>avere</a:t>
            </a:r>
            <a:r>
              <a:rPr lang="en-US" sz="4600" dirty="0"/>
              <a:t> tale </a:t>
            </a:r>
            <a:r>
              <a:rPr lang="en-US" sz="4600" dirty="0" err="1"/>
              <a:t>effetto</a:t>
            </a:r>
            <a:r>
              <a:rPr lang="en-US" sz="4600" dirty="0"/>
              <a:t>; o
</a:t>
            </a:r>
            <a:r>
              <a:rPr lang="en-US" sz="4600" dirty="0" err="1"/>
              <a:t>l’intenzione</a:t>
            </a:r>
            <a:r>
              <a:rPr lang="en-US" sz="4600" dirty="0"/>
              <a:t> </a:t>
            </a:r>
            <a:r>
              <a:rPr lang="en-US" sz="4600" dirty="0" err="1"/>
              <a:t>dello</a:t>
            </a:r>
            <a:r>
              <a:rPr lang="en-US" sz="4600" dirty="0"/>
              <a:t> </a:t>
            </a:r>
            <a:r>
              <a:rPr lang="en-US" sz="4600" dirty="0" err="1"/>
              <a:t>Stato</a:t>
            </a:r>
            <a:r>
              <a:rPr lang="en-US" sz="4600" dirty="0"/>
              <a:t> di dare tale </a:t>
            </a:r>
            <a:r>
              <a:rPr lang="en-US" sz="4600" dirty="0" err="1"/>
              <a:t>effetto</a:t>
            </a:r>
            <a:r>
              <a:rPr lang="en-US" sz="4600" dirty="0"/>
              <a:t> </a:t>
            </a:r>
            <a:r>
              <a:rPr lang="en-US" sz="4600" dirty="0" err="1"/>
              <a:t>alla</a:t>
            </a:r>
            <a:r>
              <a:rPr lang="en-US" sz="4600" dirty="0"/>
              <a:t> </a:t>
            </a:r>
            <a:r>
              <a:rPr lang="en-US" sz="4600" dirty="0" err="1"/>
              <a:t>firma</a:t>
            </a:r>
            <a:r>
              <a:rPr lang="en-US" sz="4600" dirty="0"/>
              <a:t> </a:t>
            </a:r>
            <a:r>
              <a:rPr lang="en-US" sz="4600" dirty="0" err="1"/>
              <a:t>risulta</a:t>
            </a:r>
            <a:r>
              <a:rPr lang="en-US" sz="4600" dirty="0"/>
              <a:t> </a:t>
            </a:r>
            <a:r>
              <a:rPr lang="en-US" sz="4600" dirty="0" err="1"/>
              <a:t>dai</a:t>
            </a:r>
            <a:r>
              <a:rPr lang="en-US" sz="4600" dirty="0"/>
              <a:t> </a:t>
            </a:r>
            <a:r>
              <a:rPr lang="en-US" sz="4600" dirty="0" err="1"/>
              <a:t>pieni</a:t>
            </a:r>
            <a:r>
              <a:rPr lang="en-US" sz="4600" dirty="0"/>
              <a:t> </a:t>
            </a:r>
            <a:r>
              <a:rPr lang="en-US" sz="4600" dirty="0" err="1"/>
              <a:t>poteri</a:t>
            </a:r>
            <a:r>
              <a:rPr lang="en-US" sz="4600" dirty="0"/>
              <a:t> del </a:t>
            </a:r>
            <a:r>
              <a:rPr lang="en-US" sz="4600" dirty="0" err="1"/>
              <a:t>suo</a:t>
            </a:r>
            <a:r>
              <a:rPr lang="en-US" sz="4600" dirty="0"/>
              <a:t> </a:t>
            </a:r>
            <a:r>
              <a:rPr lang="en-US" sz="4600" dirty="0" err="1"/>
              <a:t>rappresentante</a:t>
            </a:r>
            <a:r>
              <a:rPr lang="en-US" sz="4600" dirty="0"/>
              <a:t> o </a:t>
            </a:r>
            <a:r>
              <a:rPr lang="en-US" sz="4600" dirty="0" err="1"/>
              <a:t>è</a:t>
            </a:r>
            <a:r>
              <a:rPr lang="en-US" sz="4600" dirty="0"/>
              <a:t> </a:t>
            </a:r>
            <a:r>
              <a:rPr lang="en-US" sz="4600" dirty="0" err="1"/>
              <a:t>stata</a:t>
            </a:r>
            <a:r>
              <a:rPr lang="en-US" sz="4600" dirty="0"/>
              <a:t> </a:t>
            </a:r>
            <a:r>
              <a:rPr lang="en-US" sz="4600" dirty="0" err="1"/>
              <a:t>espressa</a:t>
            </a:r>
            <a:r>
              <a:rPr lang="en-US" sz="4600" dirty="0"/>
              <a:t> </a:t>
            </a:r>
            <a:r>
              <a:rPr lang="en-US" sz="4600" dirty="0" err="1"/>
              <a:t>nel</a:t>
            </a:r>
            <a:r>
              <a:rPr lang="en-US" sz="4600" dirty="0"/>
              <a:t> </a:t>
            </a:r>
            <a:r>
              <a:rPr lang="en-US" sz="4600" dirty="0" err="1"/>
              <a:t>corso</a:t>
            </a:r>
            <a:r>
              <a:rPr lang="en-US" sz="4600" dirty="0"/>
              <a:t> </a:t>
            </a:r>
            <a:r>
              <a:rPr lang="en-US" sz="4600" dirty="0" err="1"/>
              <a:t>della</a:t>
            </a:r>
            <a:r>
              <a:rPr lang="en-US" sz="4600" dirty="0"/>
              <a:t> </a:t>
            </a:r>
            <a:r>
              <a:rPr lang="en-US" sz="4600" dirty="0" err="1"/>
              <a:t>negoziazione</a:t>
            </a:r>
            <a:r>
              <a:rPr lang="en-US" sz="4600" dirty="0"/>
              <a:t>.</a:t>
            </a:r>
            <a:endParaRPr lang="it-IT" sz="52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12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98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1. Si considera che una persona rappresenti uno Stato ai fini dell’adozione o dell’autenticazione del testo di un trattato o allo scopo di esprimere il consenso dello Stato ad essere vincolato da un trattato se [...] produce adeguati pieni poteri. […]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7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948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91252"/>
            <a:ext cx="10515600" cy="528571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plenipotenziario
=
persona dotata di pieni poteri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24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000" dirty="0"/>
              <a:t>
</a:t>
            </a:r>
            <a:r>
              <a:rPr lang="it-IT" dirty="0"/>
              <a:t>2. In virtù delle loro funzioni e senza dover produrre pieni poteri, sono considerati rappresentanti del loro Stato: </a:t>
            </a:r>
          </a:p>
          <a:p>
            <a:pPr marL="742950" indent="-742950" algn="just">
              <a:buFont typeface="+mj-lt"/>
              <a:buAutoNum type="alphaLcPeriod"/>
            </a:pPr>
            <a:r>
              <a:rPr lang="it-IT" dirty="0"/>
              <a:t>i capi di Stato, i capi di governo e i ministri degli affari esteri, ai fini dell’esecuzione di tutti gli atti relativi alla conclusione di un trattato; 
i capi delle missioni diplomatiche, ai fini dell’adozione del testo di un trattato tra lo Stato accreditante e lo Stato presso il quale sono accreditati; 
rappresentanti accreditati dagli Stati presso una conferenza internazionale o un’organizzazione internazionale o uno dei suoi organi, ai fini dell’adozione del testo di un trattato in tale conferenza, organizzazione o organo.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7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1535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4800" dirty="0"/>
              <a:t>
Il </a:t>
            </a:r>
            <a:r>
              <a:rPr lang="en-US" sz="4800" dirty="0" err="1"/>
              <a:t>fatto</a:t>
            </a:r>
            <a:r>
              <a:rPr lang="en-US" sz="4800" dirty="0"/>
              <a:t> </a:t>
            </a:r>
            <a:r>
              <a:rPr lang="en-US" sz="4800" dirty="0" err="1"/>
              <a:t>che</a:t>
            </a:r>
            <a:r>
              <a:rPr lang="en-US" sz="4800" dirty="0"/>
              <a:t> la </a:t>
            </a:r>
            <a:r>
              <a:rPr lang="en-US" sz="4800" dirty="0" err="1"/>
              <a:t>presente</a:t>
            </a:r>
            <a:r>
              <a:rPr lang="en-US" sz="4800" dirty="0"/>
              <a:t> </a:t>
            </a:r>
            <a:r>
              <a:rPr lang="en-US" sz="4800" dirty="0" err="1"/>
              <a:t>Convenzione</a:t>
            </a:r>
            <a:r>
              <a:rPr lang="en-US" sz="4800" dirty="0"/>
              <a:t> non </a:t>
            </a:r>
            <a:r>
              <a:rPr lang="en-US" sz="4800" dirty="0" err="1"/>
              <a:t>si</a:t>
            </a:r>
            <a:r>
              <a:rPr lang="en-US" sz="4800" dirty="0"/>
              <a:t> </a:t>
            </a:r>
            <a:r>
              <a:rPr lang="en-US" sz="4800" dirty="0" err="1"/>
              <a:t>applichi</a:t>
            </a:r>
            <a:r>
              <a:rPr lang="en-US" sz="4800" dirty="0"/>
              <a:t> [...] </a:t>
            </a:r>
            <a:r>
              <a:rPr lang="en-US" sz="4800" dirty="0" err="1"/>
              <a:t>agli</a:t>
            </a:r>
            <a:r>
              <a:rPr lang="en-US" sz="4800" dirty="0"/>
              <a:t> </a:t>
            </a:r>
            <a:r>
              <a:rPr lang="en-US" sz="4800" dirty="0" err="1"/>
              <a:t>accordi</a:t>
            </a:r>
            <a:r>
              <a:rPr lang="en-US" sz="4800" dirty="0"/>
              <a:t> </a:t>
            </a:r>
            <a:r>
              <a:rPr lang="en-US" sz="4800" dirty="0" err="1"/>
              <a:t>internazionali</a:t>
            </a:r>
            <a:r>
              <a:rPr lang="en-US" sz="4800" dirty="0"/>
              <a:t> non in forma </a:t>
            </a:r>
            <a:r>
              <a:rPr lang="en-US" sz="4800" dirty="0" err="1"/>
              <a:t>scritta</a:t>
            </a:r>
            <a:r>
              <a:rPr lang="en-US" sz="4800" dirty="0"/>
              <a:t> non </a:t>
            </a:r>
            <a:r>
              <a:rPr lang="en-US" sz="4800" dirty="0" err="1"/>
              <a:t>pregiudica</a:t>
            </a:r>
            <a:r>
              <a:rPr lang="en-US" sz="4800" dirty="0"/>
              <a:t> [...] la forza </a:t>
            </a:r>
            <a:r>
              <a:rPr lang="en-US" sz="4800" dirty="0" err="1"/>
              <a:t>giuridica</a:t>
            </a:r>
            <a:r>
              <a:rPr lang="en-US" sz="4800" dirty="0"/>
              <a:t> di </a:t>
            </a:r>
            <a:r>
              <a:rPr lang="en-US" sz="4800" dirty="0" err="1"/>
              <a:t>tali</a:t>
            </a:r>
            <a:r>
              <a:rPr lang="en-US" sz="4800" dirty="0"/>
              <a:t> </a:t>
            </a:r>
            <a:r>
              <a:rPr lang="en-US" sz="4800" dirty="0" err="1"/>
              <a:t>accordi</a:t>
            </a:r>
            <a:r>
              <a:rPr lang="en-US" sz="4800" dirty="0"/>
              <a:t>.</a:t>
            </a:r>
            <a:endParaRPr lang="it-IT" sz="5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3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009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775504"/>
            <a:ext cx="10515600" cy="54014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
</a:t>
            </a:r>
            <a:r>
              <a:rPr lang="en-US" sz="4800" dirty="0" err="1"/>
              <a:t>Negoziato</a:t>
            </a:r>
            <a:r>
              <a:rPr lang="en-US" sz="4800" dirty="0"/>
              <a:t>
</a:t>
            </a:r>
            <a:r>
              <a:rPr lang="en-US" sz="4800" dirty="0" err="1"/>
              <a:t>Adozione</a:t>
            </a:r>
            <a:r>
              <a:rPr lang="en-US" sz="4800" dirty="0"/>
              <a:t>
</a:t>
            </a:r>
            <a:r>
              <a:rPr lang="en-US" sz="4800" dirty="0" err="1"/>
              <a:t>Ratifica</a:t>
            </a:r>
            <a:r>
              <a:rPr lang="en-US" sz="4800" dirty="0"/>
              <a:t> o </a:t>
            </a:r>
            <a:r>
              <a:rPr lang="en-US" sz="4800" dirty="0" err="1"/>
              <a:t>adesione</a:t>
            </a:r>
            <a:r>
              <a:rPr lang="en-US" sz="4800" dirty="0"/>
              <a:t>
</a:t>
            </a:r>
            <a:r>
              <a:rPr lang="en-US" sz="4800" dirty="0" err="1"/>
              <a:t>Scambio</a:t>
            </a:r>
            <a:r>
              <a:rPr lang="en-US" sz="4800" dirty="0"/>
              <a:t> o </a:t>
            </a:r>
            <a:r>
              <a:rPr lang="en-US" sz="4800" dirty="0" err="1"/>
              <a:t>deposito</a:t>
            </a:r>
            <a:r>
              <a:rPr lang="en-US" sz="4800" dirty="0"/>
              <a:t> </a:t>
            </a:r>
            <a:r>
              <a:rPr lang="en-US" sz="4800" dirty="0" err="1"/>
              <a:t>delle</a:t>
            </a:r>
            <a:r>
              <a:rPr lang="en-US" sz="4800" dirty="0"/>
              <a:t> </a:t>
            </a:r>
            <a:r>
              <a:rPr lang="en-US" sz="4800" dirty="0" err="1"/>
              <a:t>ratifiche</a:t>
            </a:r>
            <a:r>
              <a:rPr lang="en-US" sz="4800" dirty="0"/>
              <a:t>
(</a:t>
            </a:r>
            <a:r>
              <a:rPr lang="en-US" sz="4800" dirty="0" err="1"/>
              <a:t>Registrazione</a:t>
            </a:r>
            <a:r>
              <a:rPr lang="en-US" sz="4800" dirty="0"/>
              <a:t>)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36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en-US" sz="4000" dirty="0" err="1"/>
              <a:t>L’adozione</a:t>
            </a:r>
            <a:r>
              <a:rPr lang="en-US" sz="4000" dirty="0"/>
              <a:t> del testo di un </a:t>
            </a:r>
            <a:r>
              <a:rPr lang="en-US" sz="4000" dirty="0" err="1"/>
              <a:t>trattato</a:t>
            </a:r>
            <a:r>
              <a:rPr lang="en-US" sz="4000" dirty="0"/>
              <a:t> </a:t>
            </a:r>
            <a:r>
              <a:rPr lang="en-US" sz="4000" dirty="0" err="1"/>
              <a:t>avviene</a:t>
            </a:r>
            <a:r>
              <a:rPr lang="en-US" sz="4000" dirty="0"/>
              <a:t> con il </a:t>
            </a:r>
            <a:r>
              <a:rPr lang="en-US" sz="4000" dirty="0" err="1"/>
              <a:t>consenso</a:t>
            </a:r>
            <a:r>
              <a:rPr lang="en-US" sz="4000" dirty="0"/>
              <a:t> di tutti </a:t>
            </a:r>
            <a:r>
              <a:rPr lang="en-US" sz="4000" dirty="0" err="1"/>
              <a:t>gli</a:t>
            </a:r>
            <a:r>
              <a:rPr lang="en-US" sz="4000" dirty="0"/>
              <a:t> </a:t>
            </a:r>
            <a:r>
              <a:rPr lang="en-US" sz="4000" dirty="0" err="1"/>
              <a:t>Stati</a:t>
            </a:r>
            <a:r>
              <a:rPr lang="en-US" sz="4000" dirty="0"/>
              <a:t> </a:t>
            </a:r>
            <a:r>
              <a:rPr lang="en-US" sz="4000" dirty="0" err="1"/>
              <a:t>che</a:t>
            </a:r>
            <a:r>
              <a:rPr lang="en-US" sz="4000" dirty="0"/>
              <a:t> </a:t>
            </a:r>
            <a:r>
              <a:rPr lang="en-US" sz="4000" dirty="0" err="1"/>
              <a:t>partecipano</a:t>
            </a:r>
            <a:r>
              <a:rPr lang="en-US" sz="4000" dirty="0"/>
              <a:t> </a:t>
            </a:r>
            <a:r>
              <a:rPr lang="en-US" sz="4000" dirty="0" err="1"/>
              <a:t>alla</a:t>
            </a:r>
            <a:r>
              <a:rPr lang="en-US" sz="4000" dirty="0"/>
              <a:t> </a:t>
            </a:r>
            <a:r>
              <a:rPr lang="en-US" sz="4000" dirty="0" err="1"/>
              <a:t>sua</a:t>
            </a:r>
            <a:r>
              <a:rPr lang="en-US" sz="4000" dirty="0"/>
              <a:t> </a:t>
            </a:r>
            <a:r>
              <a:rPr lang="en-US" sz="4000" dirty="0" err="1"/>
              <a:t>elaborazione</a:t>
            </a:r>
            <a:r>
              <a:rPr lang="en-US" sz="4000" dirty="0"/>
              <a:t>, salvo </a:t>
            </a:r>
            <a:r>
              <a:rPr lang="en-US" sz="4000" dirty="0" err="1"/>
              <a:t>quanto</a:t>
            </a:r>
            <a:r>
              <a:rPr lang="en-US" sz="4000" dirty="0"/>
              <a:t> </a:t>
            </a:r>
            <a:r>
              <a:rPr lang="en-US" sz="4000" dirty="0" err="1"/>
              <a:t>previsto</a:t>
            </a:r>
            <a:r>
              <a:rPr lang="en-US" sz="4000" dirty="0"/>
              <a:t> al </a:t>
            </a:r>
            <a:r>
              <a:rPr lang="en-US" sz="4000" dirty="0" err="1"/>
              <a:t>paragrafo</a:t>
            </a:r>
            <a:r>
              <a:rPr lang="en-US" sz="4000" dirty="0"/>
              <a:t> 2.
</a:t>
            </a:r>
            <a:r>
              <a:rPr lang="en-US" sz="4000" dirty="0" err="1"/>
              <a:t>L’adozione</a:t>
            </a:r>
            <a:r>
              <a:rPr lang="en-US" sz="4000" dirty="0"/>
              <a:t> del testo di un </a:t>
            </a:r>
            <a:r>
              <a:rPr lang="en-US" sz="4000" dirty="0" err="1"/>
              <a:t>trattato</a:t>
            </a:r>
            <a:r>
              <a:rPr lang="en-US" sz="4000" dirty="0"/>
              <a:t> in </a:t>
            </a:r>
            <a:r>
              <a:rPr lang="en-US" sz="4000" dirty="0" err="1"/>
              <a:t>una</a:t>
            </a:r>
            <a:r>
              <a:rPr lang="en-US" sz="4000" dirty="0"/>
              <a:t> </a:t>
            </a:r>
            <a:r>
              <a:rPr lang="en-US" sz="4000" dirty="0" err="1"/>
              <a:t>conferenza</a:t>
            </a:r>
            <a:r>
              <a:rPr lang="en-US" sz="4000" dirty="0"/>
              <a:t> </a:t>
            </a:r>
            <a:r>
              <a:rPr lang="en-US" sz="4000" dirty="0" err="1"/>
              <a:t>internazionale</a:t>
            </a:r>
            <a:r>
              <a:rPr lang="en-US" sz="4000" dirty="0"/>
              <a:t> </a:t>
            </a:r>
            <a:r>
              <a:rPr lang="en-US" sz="4000" dirty="0" err="1"/>
              <a:t>avviene</a:t>
            </a:r>
            <a:r>
              <a:rPr lang="en-US" sz="4000" dirty="0"/>
              <a:t> con il </a:t>
            </a:r>
            <a:r>
              <a:rPr lang="en-US" sz="4000" dirty="0" err="1"/>
              <a:t>voto</a:t>
            </a:r>
            <a:r>
              <a:rPr lang="en-US" sz="4000" dirty="0"/>
              <a:t> </a:t>
            </a:r>
            <a:r>
              <a:rPr lang="en-US" sz="4000" dirty="0" err="1"/>
              <a:t>dei</a:t>
            </a:r>
            <a:r>
              <a:rPr lang="en-US" sz="4000" dirty="0"/>
              <a:t> due </a:t>
            </a:r>
            <a:r>
              <a:rPr lang="en-US" sz="4000" dirty="0" err="1"/>
              <a:t>terzi</a:t>
            </a:r>
            <a:r>
              <a:rPr lang="en-US" sz="4000" dirty="0"/>
              <a:t> </a:t>
            </a:r>
            <a:r>
              <a:rPr lang="en-US" sz="4000" dirty="0" err="1"/>
              <a:t>degli</a:t>
            </a:r>
            <a:r>
              <a:rPr lang="en-US" sz="4000" dirty="0"/>
              <a:t> </a:t>
            </a:r>
            <a:r>
              <a:rPr lang="en-US" sz="4000" dirty="0" err="1"/>
              <a:t>Stati</a:t>
            </a:r>
            <a:r>
              <a:rPr lang="en-US" sz="4000" dirty="0"/>
              <a:t> </a:t>
            </a:r>
            <a:r>
              <a:rPr lang="en-US" sz="4000" dirty="0" err="1"/>
              <a:t>presenti</a:t>
            </a:r>
            <a:r>
              <a:rPr lang="en-US" sz="4000" dirty="0"/>
              <a:t> e </a:t>
            </a:r>
            <a:r>
              <a:rPr lang="en-US" sz="4000" dirty="0" err="1"/>
              <a:t>votanti</a:t>
            </a:r>
            <a:r>
              <a:rPr lang="en-US" sz="4000" dirty="0"/>
              <a:t>, a </a:t>
            </a:r>
            <a:r>
              <a:rPr lang="en-US" sz="4000" dirty="0" err="1"/>
              <a:t>meno</a:t>
            </a:r>
            <a:r>
              <a:rPr lang="en-US" sz="4000" dirty="0"/>
              <a:t> </a:t>
            </a:r>
            <a:r>
              <a:rPr lang="en-US" sz="4000" dirty="0" err="1"/>
              <a:t>che</a:t>
            </a:r>
            <a:r>
              <a:rPr lang="en-US" sz="4000" dirty="0"/>
              <a:t> </a:t>
            </a:r>
            <a:r>
              <a:rPr lang="en-US" sz="4000" dirty="0" err="1"/>
              <a:t>essi</a:t>
            </a:r>
            <a:r>
              <a:rPr lang="en-US" sz="4000" dirty="0"/>
              <a:t> non </a:t>
            </a:r>
            <a:r>
              <a:rPr lang="en-US" sz="4000" dirty="0" err="1"/>
              <a:t>decidano</a:t>
            </a:r>
            <a:r>
              <a:rPr lang="en-US" sz="4000" dirty="0"/>
              <a:t> di </a:t>
            </a:r>
            <a:r>
              <a:rPr lang="en-US" sz="4000" dirty="0" err="1"/>
              <a:t>applicare</a:t>
            </a:r>
            <a:r>
              <a:rPr lang="en-US" sz="4000" dirty="0"/>
              <a:t> </a:t>
            </a:r>
            <a:r>
              <a:rPr lang="en-US" sz="4000" dirty="0" err="1"/>
              <a:t>una</a:t>
            </a:r>
            <a:r>
              <a:rPr lang="en-US" sz="4000" dirty="0"/>
              <a:t> </a:t>
            </a:r>
            <a:r>
              <a:rPr lang="en-US" sz="4000" dirty="0" err="1"/>
              <a:t>norma</a:t>
            </a:r>
            <a:r>
              <a:rPr lang="en-US" sz="4000" dirty="0"/>
              <a:t> </a:t>
            </a:r>
            <a:r>
              <a:rPr lang="en-US" sz="4000" dirty="0" err="1"/>
              <a:t>diversa</a:t>
            </a:r>
            <a:r>
              <a:rPr lang="en-US" sz="4000" dirty="0"/>
              <a:t> </a:t>
            </a:r>
            <a:r>
              <a:rPr lang="en-US" sz="4000" dirty="0" err="1"/>
              <a:t>dalla</a:t>
            </a:r>
            <a:r>
              <a:rPr lang="en-US" sz="4000" dirty="0"/>
              <a:t> </a:t>
            </a:r>
            <a:r>
              <a:rPr lang="en-US" sz="4000" dirty="0" err="1"/>
              <a:t>stessa</a:t>
            </a:r>
            <a:r>
              <a:rPr lang="en-US" sz="4000" dirty="0"/>
              <a:t> </a:t>
            </a:r>
            <a:r>
              <a:rPr lang="en-US" sz="4000" dirty="0" err="1"/>
              <a:t>maggioranza</a:t>
            </a:r>
            <a:r>
              <a:rPr lang="en-US" sz="4000" dirty="0"/>
              <a:t>.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9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2769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Uno </a:t>
            </a:r>
            <a:r>
              <a:rPr lang="en-US" sz="4400" dirty="0" err="1"/>
              <a:t>Stato</a:t>
            </a:r>
            <a:r>
              <a:rPr lang="en-US" sz="4400" dirty="0"/>
              <a:t> </a:t>
            </a:r>
            <a:r>
              <a:rPr lang="en-US" sz="4400" dirty="0" err="1"/>
              <a:t>è</a:t>
            </a:r>
            <a:r>
              <a:rPr lang="en-US" sz="4400" dirty="0"/>
              <a:t> tenuto ad </a:t>
            </a:r>
            <a:r>
              <a:rPr lang="en-US" sz="4400" dirty="0" err="1"/>
              <a:t>astenersi</a:t>
            </a:r>
            <a:r>
              <a:rPr lang="en-US" sz="4400" dirty="0"/>
              <a:t> da </a:t>
            </a:r>
            <a:r>
              <a:rPr lang="en-US" sz="4400" dirty="0" err="1"/>
              <a:t>atti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vanificherebbero</a:t>
            </a:r>
            <a:r>
              <a:rPr lang="en-US" sz="4400" dirty="0"/>
              <a:t> </a:t>
            </a:r>
            <a:r>
              <a:rPr lang="en-US" sz="4400" dirty="0" err="1"/>
              <a:t>l’oggetto</a:t>
            </a:r>
            <a:r>
              <a:rPr lang="en-US" sz="4400" dirty="0"/>
              <a:t> e lo </a:t>
            </a:r>
            <a:r>
              <a:rPr lang="en-US" sz="4400" dirty="0" err="1"/>
              <a:t>scopo</a:t>
            </a:r>
            <a:r>
              <a:rPr lang="en-US" sz="4400" dirty="0"/>
              <a:t> di un </a:t>
            </a:r>
            <a:r>
              <a:rPr lang="en-US" sz="4400" dirty="0" err="1"/>
              <a:t>trattato</a:t>
            </a:r>
            <a:r>
              <a:rPr lang="en-US" sz="4400" dirty="0"/>
              <a:t> </a:t>
            </a:r>
            <a:r>
              <a:rPr lang="en-US" sz="4400" dirty="0" err="1"/>
              <a:t>quando</a:t>
            </a:r>
            <a:r>
              <a:rPr lang="en-US" sz="4400" dirty="0"/>
              <a:t> [...] ha </a:t>
            </a:r>
            <a:r>
              <a:rPr lang="en-US" sz="4400" dirty="0" err="1"/>
              <a:t>firmato</a:t>
            </a:r>
            <a:r>
              <a:rPr lang="en-US" sz="4400" dirty="0"/>
              <a:t> il </a:t>
            </a:r>
            <a:r>
              <a:rPr lang="en-US" sz="4400" dirty="0" err="1"/>
              <a:t>trattato</a:t>
            </a:r>
            <a:r>
              <a:rPr lang="en-US" sz="4400" dirty="0"/>
              <a:t> [...] </a:t>
            </a:r>
            <a:r>
              <a:rPr lang="en-US" sz="4400" dirty="0" err="1"/>
              <a:t>fino</a:t>
            </a:r>
            <a:r>
              <a:rPr lang="en-US" sz="4400" dirty="0"/>
              <a:t> a </a:t>
            </a:r>
            <a:r>
              <a:rPr lang="en-US" sz="4400" dirty="0" err="1"/>
              <a:t>quando</a:t>
            </a:r>
            <a:r>
              <a:rPr lang="en-US" sz="4400" dirty="0"/>
              <a:t> non </a:t>
            </a:r>
            <a:r>
              <a:rPr lang="en-US" sz="4400" dirty="0" err="1"/>
              <a:t>abbia</a:t>
            </a:r>
            <a:r>
              <a:rPr lang="en-US" sz="4400" dirty="0"/>
              <a:t> </a:t>
            </a:r>
            <a:r>
              <a:rPr lang="en-US" sz="4400" dirty="0" err="1"/>
              <a:t>manifestato</a:t>
            </a:r>
            <a:r>
              <a:rPr lang="en-US" sz="4400" dirty="0"/>
              <a:t> la </a:t>
            </a:r>
            <a:r>
              <a:rPr lang="en-US" sz="4400" dirty="0" err="1"/>
              <a:t>sua</a:t>
            </a:r>
            <a:r>
              <a:rPr lang="en-US" sz="4400" dirty="0"/>
              <a:t> </a:t>
            </a:r>
            <a:r>
              <a:rPr lang="en-US" sz="4400" dirty="0" err="1"/>
              <a:t>intenzione</a:t>
            </a:r>
            <a:r>
              <a:rPr lang="en-US" sz="4400" dirty="0"/>
              <a:t> di non </a:t>
            </a:r>
            <a:r>
              <a:rPr lang="en-US" sz="4400" dirty="0" err="1"/>
              <a:t>diventare</a:t>
            </a:r>
            <a:r>
              <a:rPr lang="en-US" sz="4400" dirty="0"/>
              <a:t> </a:t>
            </a:r>
            <a:r>
              <a:rPr lang="en-US" sz="4400" dirty="0" err="1"/>
              <a:t>parte</a:t>
            </a:r>
            <a:r>
              <a:rPr lang="en-US" sz="4400" dirty="0"/>
              <a:t> del </a:t>
            </a:r>
            <a:r>
              <a:rPr lang="en-US" sz="4400" dirty="0" err="1"/>
              <a:t>trattato</a:t>
            </a:r>
            <a:r>
              <a:rPr lang="en-US" sz="4400" dirty="0"/>
              <a:t>.</a:t>
            </a:r>
            <a:endParaRPr lang="it-IT" sz="48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18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789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4000" dirty="0"/>
              <a:t>
</a:t>
            </a:r>
            <a:r>
              <a:rPr lang="en-US" sz="4400" dirty="0"/>
              <a:t>Il </a:t>
            </a:r>
            <a:r>
              <a:rPr lang="en-US" sz="4400" dirty="0" err="1"/>
              <a:t>Presidente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Repubblica […] </a:t>
            </a:r>
            <a:r>
              <a:rPr lang="en-US" sz="4400" dirty="0" err="1"/>
              <a:t>accredita</a:t>
            </a:r>
            <a:r>
              <a:rPr lang="en-US" sz="4400" dirty="0"/>
              <a:t> e </a:t>
            </a:r>
            <a:r>
              <a:rPr lang="en-US" sz="4400" dirty="0" err="1"/>
              <a:t>riceve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rappresentanti</a:t>
            </a:r>
            <a:r>
              <a:rPr lang="en-US" sz="4400" dirty="0"/>
              <a:t> </a:t>
            </a:r>
            <a:r>
              <a:rPr lang="en-US" sz="4400" dirty="0" err="1"/>
              <a:t>diplomatici</a:t>
            </a:r>
            <a:r>
              <a:rPr lang="en-US" sz="4400" dirty="0"/>
              <a:t>, </a:t>
            </a:r>
            <a:r>
              <a:rPr lang="en-US" sz="4400" dirty="0" err="1"/>
              <a:t>ratifica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</a:t>
            </a:r>
            <a:r>
              <a:rPr lang="en-US" sz="4400" dirty="0" err="1"/>
              <a:t>internazionali</a:t>
            </a:r>
            <a:r>
              <a:rPr lang="en-US" sz="4400" dirty="0"/>
              <a:t>, previa, </a:t>
            </a:r>
            <a:r>
              <a:rPr lang="en-US" sz="4400" dirty="0" err="1"/>
              <a:t>quando</a:t>
            </a:r>
            <a:r>
              <a:rPr lang="en-US" sz="4400" dirty="0"/>
              <a:t> </a:t>
            </a:r>
            <a:r>
              <a:rPr lang="en-US" sz="4400" dirty="0" err="1"/>
              <a:t>occorra</a:t>
            </a:r>
            <a:r>
              <a:rPr lang="en-US" sz="4400" dirty="0"/>
              <a:t>, </a:t>
            </a:r>
            <a:r>
              <a:rPr lang="en-US" sz="4400" dirty="0" err="1"/>
              <a:t>l’autorizzazione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Camere</a:t>
            </a:r>
            <a:r>
              <a:rPr lang="en-US" sz="4400" dirty="0"/>
              <a:t>.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dirty="0"/>
              <a:t>Costituzione italiana</a:t>
            </a:r>
            <a:br>
              <a:rPr lang="it-IT" sz="4000" dirty="0"/>
            </a:br>
            <a:r>
              <a:rPr lang="it-IT" sz="4000" dirty="0"/>
              <a:t>Articolo 87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6329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6591</TotalTime>
  <Words>729</Words>
  <Application>Microsoft Macintosh PowerPoint</Application>
  <PresentationFormat>Widescreen</PresentationFormat>
  <Paragraphs>54</Paragraphs>
  <Slides>13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161</cp:revision>
  <dcterms:created xsi:type="dcterms:W3CDTF">2023-02-07T10:10:48Z</dcterms:created>
  <dcterms:modified xsi:type="dcterms:W3CDTF">2026-03-24T12:33:18Z</dcterms:modified>
</cp:coreProperties>
</file>