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35" r:id="rId2"/>
    <p:sldId id="348" r:id="rId3"/>
    <p:sldId id="371" r:id="rId4"/>
    <p:sldId id="374" r:id="rId5"/>
    <p:sldId id="380" r:id="rId6"/>
    <p:sldId id="381" r:id="rId7"/>
    <p:sldId id="382" r:id="rId8"/>
    <p:sldId id="383" r:id="rId9"/>
    <p:sldId id="368" r:id="rId10"/>
    <p:sldId id="375" r:id="rId11"/>
    <p:sldId id="384" r:id="rId12"/>
    <p:sldId id="385"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781"/>
  </p:normalViewPr>
  <p:slideViewPr>
    <p:cSldViewPr snapToGrid="0">
      <p:cViewPr varScale="1">
        <p:scale>
          <a:sx n="85" d="100"/>
          <a:sy n="85" d="100"/>
        </p:scale>
        <p:origin x="192"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11/03/25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207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561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4896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5786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518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977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700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9830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6010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7746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579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11 marzo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11/03/25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11/03/25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L’individuo nel diritto internazionale classico</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r>
              <a:rPr lang="en-US" sz="3400" dirty="0"/>
              <a:t>
</a:t>
            </a:r>
          </a:p>
          <a:p>
            <a:pPr marL="0" indent="0" algn="ctr">
              <a:buNone/>
            </a:pPr>
            <a:r>
              <a:rPr lang="it-IT" sz="4400" i="1" dirty="0"/>
              <a:t>non refoulement</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9420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58781"/>
            <a:ext cx="10515600" cy="4318182"/>
          </a:xfrm>
        </p:spPr>
        <p:txBody>
          <a:bodyPr vert="horz" lIns="91440" tIns="45720" rIns="91440" bIns="45720" rtlCol="0">
            <a:normAutofit fontScale="92500" lnSpcReduction="10000"/>
          </a:bodyPr>
          <a:lstStyle/>
          <a:p>
            <a:pPr marL="742950" indent="-742950" algn="just">
              <a:buFont typeface="+mj-lt"/>
              <a:buAutoNum type="arabicPeriod"/>
            </a:pPr>
            <a:r>
              <a:rPr lang="it-IT" sz="3600" dirty="0"/>
              <a:t>Nessuno Stato contraente può espellere o respingere («</a:t>
            </a:r>
            <a:r>
              <a:rPr lang="it-IT" sz="3600" b="1" i="1" dirty="0" err="1"/>
              <a:t>refouler</a:t>
            </a:r>
            <a:r>
              <a:rPr lang="it-IT" sz="3600" dirty="0"/>
              <a:t>») un rifugiato in qualsiasi modo verso le frontiere di territori in cui la sua vita o la sua libertà sarebbero minacciate a causa della sua razza, religione, nazionalità, appartenenza ad un determinato gruppo sociale o delle sue opinioni politiche.
Il beneficio della presente disposizione non può tuttavia essere invocato da un rifugiato laddove vi siano ragionevoli motivi per ritenere che lo stesso costituisca un pericolo per la sicurezza del paese in cui si trova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32B17B55-B3CD-D829-D856-EC143C357D94}"/>
              </a:ext>
            </a:extLst>
          </p:cNvPr>
          <p:cNvSpPr txBox="1"/>
          <p:nvPr/>
        </p:nvSpPr>
        <p:spPr>
          <a:xfrm>
            <a:off x="434715" y="429892"/>
            <a:ext cx="11377534" cy="1323439"/>
          </a:xfrm>
          <a:prstGeom prst="rect">
            <a:avLst/>
          </a:prstGeom>
          <a:noFill/>
        </p:spPr>
        <p:txBody>
          <a:bodyPr wrap="square">
            <a:spAutoFit/>
          </a:bodyPr>
          <a:lstStyle/>
          <a:p>
            <a:pPr lvl="0" algn="ctr">
              <a:defRPr/>
            </a:pPr>
            <a:r>
              <a:rPr lang="it-IT" sz="4000" dirty="0"/>
              <a:t>Convenzione di Ginevra sullo status dei rifugiati (1951)</a:t>
            </a:r>
            <a:br>
              <a:rPr lang="it-IT" sz="4000" dirty="0"/>
            </a:br>
            <a:r>
              <a:rPr lang="it-IT" sz="4000" dirty="0"/>
              <a:t>Articolo 33</a:t>
            </a:r>
            <a:endPar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3018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58781"/>
            <a:ext cx="10515600" cy="4318182"/>
          </a:xfrm>
        </p:spPr>
        <p:txBody>
          <a:bodyPr vert="horz" lIns="91440" tIns="45720" rIns="91440" bIns="45720" rtlCol="0">
            <a:normAutofit fontScale="92500" lnSpcReduction="10000"/>
          </a:bodyPr>
          <a:lstStyle/>
          <a:p>
            <a:pPr marL="742950" indent="-742950" algn="just">
              <a:buFont typeface="+mj-lt"/>
              <a:buAutoNum type="arabicPeriod"/>
            </a:pPr>
            <a:r>
              <a:rPr lang="it-IT" sz="3600" dirty="0"/>
              <a:t>Nessuno Stato Parte può espellere, respingere («</a:t>
            </a:r>
            <a:r>
              <a:rPr lang="it-IT" sz="3600" i="1" dirty="0" err="1"/>
              <a:t>refouler</a:t>
            </a:r>
            <a:r>
              <a:rPr lang="it-IT" sz="3600" dirty="0"/>
              <a:t>») o estradare una persona verso un altro Stato qualora sussistano fondati motivi per ritenere che essa correrebbe il rischio di essere sottoposta a tortura.
Al fine di determinare se sussistano tali motivi, le autorità competenti tengono conto di tutte le considerazioni pertinenti, compresa, se del caso, l’esistenza nello Stato interessato di uno schema ricorrente di violazioni gravi, flagranti o di massa dei diritti umani.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32B17B55-B3CD-D829-D856-EC143C357D94}"/>
              </a:ext>
            </a:extLst>
          </p:cNvPr>
          <p:cNvSpPr txBox="1"/>
          <p:nvPr/>
        </p:nvSpPr>
        <p:spPr>
          <a:xfrm>
            <a:off x="434715" y="429892"/>
            <a:ext cx="11377534" cy="1323439"/>
          </a:xfrm>
          <a:prstGeom prst="rect">
            <a:avLst/>
          </a:prstGeom>
          <a:noFill/>
        </p:spPr>
        <p:txBody>
          <a:bodyPr wrap="square">
            <a:spAutoFit/>
          </a:bodyPr>
          <a:lstStyle/>
          <a:p>
            <a:pPr lvl="0" algn="ctr">
              <a:defRPr/>
            </a:pPr>
            <a:r>
              <a:rPr lang="it-IT" sz="4000" dirty="0"/>
              <a:t>Convenzione contro la tortura (1984)</a:t>
            </a:r>
            <a:br>
              <a:rPr lang="it-IT" sz="4000" dirty="0"/>
            </a:br>
            <a:r>
              <a:rPr lang="it-IT" sz="4000" dirty="0"/>
              <a:t>Articolo 3</a:t>
            </a:r>
            <a:endPar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877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lnSpcReduction="10000"/>
          </a:bodyPr>
          <a:lstStyle/>
          <a:p>
            <a:pPr marL="742950" indent="-742950" algn="just">
              <a:buFont typeface="+mj-lt"/>
              <a:buAutoNum type="arabicPeriod"/>
            </a:pPr>
            <a:endParaRPr lang="en-US" sz="3400" dirty="0"/>
          </a:p>
          <a:p>
            <a:pPr marL="742950" indent="-742950" algn="just">
              <a:buFont typeface="+mj-lt"/>
              <a:buAutoNum type="arabicPeriod"/>
            </a:pPr>
            <a:r>
              <a:rPr lang="it-IT" sz="4400" dirty="0"/>
              <a:t>Personalità e capacità giuridiche
Diritto all’assistenza consolare
Protezione della vita, della libertà e della proprietà
Indennizzo per espropriazione
Limiti all’espulsione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dirty="0"/>
              <a:t>standard minimo di trattamento degli stranieri</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dirty="0"/>
              <a:t>(«</a:t>
            </a:r>
            <a:r>
              <a:rPr lang="it-IT" sz="4000" i="1" dirty="0"/>
              <a:t>minimum standard of treatment</a:t>
            </a:r>
            <a:r>
              <a:rPr lang="it-IT" sz="4000" dirty="0"/>
              <a:t>»)</a:t>
            </a:r>
            <a:endPar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9484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7500" lnSpcReduction="20000"/>
          </a:bodyPr>
          <a:lstStyle/>
          <a:p>
            <a:pPr marL="514350" indent="-514350" algn="just">
              <a:buFont typeface="+mj-lt"/>
              <a:buAutoNum type="alphaLcPeriod"/>
            </a:pPr>
            <a:r>
              <a:rPr lang="it-IT" sz="3600" b="1" dirty="0"/>
              <a:t>I funzionari consolari sono liberi di comunicare con i cittadini dello Stato d'invio e di avere accesso a tali cittadini</a:t>
            </a:r>
            <a:r>
              <a:rPr lang="it-IT" sz="3600" dirty="0"/>
              <a:t>. I cittadini dello Stato d'invio hanno la stessa libertà per quanto riguarda la comunicazione con i funzionari consolari dello Stato d'invio e l'accesso agli stessi;
Su richiesta del cittadino, le autorità competenti dello Stato di residenza informano senza indugio l’ufficio consolare dello Stato d’invio se, nella sua circoscrizione consolare, un cittadino di tale Stato è arrestato o posto in carcere o in custodia cautelare o è detenuto in qualsiasi altro modo. Qualsiasi comunicazione indirizzata al posto consolare dalla persona arrestata, in stato di carcerazione, di custodia o di detenzione, deve essere inoltrata senza indugio da dette autorità. Dette autorità informano senza indugio l’interessato dei suoi diritti ai sensi del presente comma; […]</a:t>
            </a:r>
            <a:endParaRPr lang="it-IT" sz="4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32B17B55-B3CD-D829-D856-EC143C357D94}"/>
              </a:ext>
            </a:extLst>
          </p:cNvPr>
          <p:cNvSpPr txBox="1"/>
          <p:nvPr/>
        </p:nvSpPr>
        <p:spPr>
          <a:xfrm>
            <a:off x="555710" y="429892"/>
            <a:ext cx="11080580" cy="1323439"/>
          </a:xfrm>
          <a:prstGeom prst="rect">
            <a:avLst/>
          </a:prstGeom>
          <a:noFill/>
        </p:spPr>
        <p:txBody>
          <a:bodyPr wrap="square">
            <a:spAutoFit/>
          </a:bodyPr>
          <a:lstStyle/>
          <a:p>
            <a:pPr lvl="0" algn="ctr">
              <a:defRPr/>
            </a:pPr>
            <a:r>
              <a:rPr lang="it-IT" sz="4000" dirty="0"/>
              <a:t>Convenzione di Vienna sulle relazioni consolari</a:t>
            </a:r>
            <a:br>
              <a:rPr lang="it-IT" sz="4000" dirty="0"/>
            </a:br>
            <a:r>
              <a:rPr lang="it-IT" sz="4000" dirty="0"/>
              <a:t>Articolo 36</a:t>
            </a:r>
            <a:endPar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408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7500" lnSpcReduction="20000"/>
          </a:bodyPr>
          <a:lstStyle/>
          <a:p>
            <a:pPr marL="0" indent="0" algn="just">
              <a:buNone/>
            </a:pPr>
            <a:r>
              <a:rPr lang="en-US" sz="4400" dirty="0"/>
              <a:t>[…] </a:t>
            </a:r>
            <a:r>
              <a:rPr lang="en-US" sz="4400" dirty="0" err="1"/>
              <a:t>l’ordine</a:t>
            </a:r>
            <a:r>
              <a:rPr lang="en-US" sz="4400" dirty="0"/>
              <a:t> di </a:t>
            </a:r>
            <a:r>
              <a:rPr lang="en-US" sz="4400" dirty="0" err="1"/>
              <a:t>requisizione</a:t>
            </a:r>
            <a:r>
              <a:rPr lang="en-US" sz="4400" dirty="0"/>
              <a:t> non </a:t>
            </a:r>
            <a:r>
              <a:rPr lang="en-US" sz="4400" dirty="0" err="1"/>
              <a:t>è</a:t>
            </a:r>
            <a:r>
              <a:rPr lang="en-US" sz="4400" dirty="0"/>
              <a:t> </a:t>
            </a:r>
            <a:r>
              <a:rPr lang="en-US" sz="4400" dirty="0" err="1"/>
              <a:t>stato</a:t>
            </a:r>
            <a:r>
              <a:rPr lang="en-US" sz="4400" dirty="0"/>
              <a:t> </a:t>
            </a:r>
            <a:r>
              <a:rPr lang="en-US" sz="4400" dirty="0" err="1"/>
              <a:t>emesso</a:t>
            </a:r>
            <a:r>
              <a:rPr lang="en-US" sz="4400" dirty="0"/>
              <a:t> a causa </a:t>
            </a:r>
            <a:r>
              <a:rPr lang="en-US" sz="4400" dirty="0" err="1"/>
              <a:t>della</a:t>
            </a:r>
            <a:r>
              <a:rPr lang="en-US" sz="4400" dirty="0"/>
              <a:t> </a:t>
            </a:r>
            <a:r>
              <a:rPr lang="en-US" sz="4400" dirty="0" err="1"/>
              <a:t>nazionalità</a:t>
            </a:r>
            <a:r>
              <a:rPr lang="en-US" sz="4400" dirty="0"/>
              <a:t> </a:t>
            </a:r>
            <a:r>
              <a:rPr lang="en-US" sz="4400" dirty="0" err="1"/>
              <a:t>degli</a:t>
            </a:r>
            <a:r>
              <a:rPr lang="en-US" sz="4400" dirty="0"/>
              <a:t> </a:t>
            </a:r>
            <a:r>
              <a:rPr lang="en-US" sz="4400" dirty="0" err="1"/>
              <a:t>azionisti</a:t>
            </a:r>
            <a:r>
              <a:rPr lang="en-US" sz="4400" dirty="0"/>
              <a:t>; ci </a:t>
            </a:r>
            <a:r>
              <a:rPr lang="en-US" sz="4400" dirty="0" err="1"/>
              <a:t>sono</a:t>
            </a:r>
            <a:r>
              <a:rPr lang="en-US" sz="4400" dirty="0"/>
              <a:t> </a:t>
            </a:r>
            <a:r>
              <a:rPr lang="en-US" sz="4400" dirty="0" err="1"/>
              <a:t>stati</a:t>
            </a:r>
            <a:r>
              <a:rPr lang="en-US" sz="4400" dirty="0"/>
              <a:t> </a:t>
            </a:r>
            <a:r>
              <a:rPr lang="en-US" sz="4400" dirty="0" err="1"/>
              <a:t>molti</a:t>
            </a:r>
            <a:r>
              <a:rPr lang="en-US" sz="4400" dirty="0"/>
              <a:t> </a:t>
            </a:r>
            <a:r>
              <a:rPr lang="en-US" sz="4400" dirty="0" err="1"/>
              <a:t>casi</a:t>
            </a:r>
            <a:r>
              <a:rPr lang="en-US" sz="4400" dirty="0"/>
              <a:t> di </a:t>
            </a:r>
            <a:r>
              <a:rPr lang="en-US" sz="4400" dirty="0" err="1"/>
              <a:t>ordini</a:t>
            </a:r>
            <a:r>
              <a:rPr lang="en-US" sz="4400" dirty="0"/>
              <a:t> di </a:t>
            </a:r>
            <a:r>
              <a:rPr lang="en-US" sz="4400" dirty="0" err="1"/>
              <a:t>requisizione</a:t>
            </a:r>
            <a:r>
              <a:rPr lang="en-US" sz="4400" dirty="0"/>
              <a:t> </a:t>
            </a:r>
            <a:r>
              <a:rPr lang="en-US" sz="4400" dirty="0" err="1"/>
              <a:t>emessi</a:t>
            </a:r>
            <a:r>
              <a:rPr lang="en-US" sz="4400" dirty="0"/>
              <a:t> in </a:t>
            </a:r>
            <a:r>
              <a:rPr lang="en-US" sz="4400" dirty="0" err="1"/>
              <a:t>circostanze</a:t>
            </a:r>
            <a:r>
              <a:rPr lang="en-US" sz="4400" dirty="0"/>
              <a:t> </a:t>
            </a:r>
            <a:r>
              <a:rPr lang="en-US" sz="4400" dirty="0" err="1"/>
              <a:t>simili</a:t>
            </a:r>
            <a:r>
              <a:rPr lang="en-US" sz="4400" dirty="0"/>
              <a:t> </a:t>
            </a:r>
            <a:r>
              <a:rPr lang="en-US" sz="4400" dirty="0" err="1"/>
              <a:t>nei</a:t>
            </a:r>
            <a:r>
              <a:rPr lang="en-US" sz="4400" dirty="0"/>
              <a:t> </a:t>
            </a:r>
            <a:r>
              <a:rPr lang="en-US" sz="4400" dirty="0" err="1"/>
              <a:t>confronti</a:t>
            </a:r>
            <a:r>
              <a:rPr lang="en-US" sz="4400" dirty="0"/>
              <a:t> di </a:t>
            </a:r>
            <a:r>
              <a:rPr lang="en-US" sz="4400" dirty="0" err="1"/>
              <a:t>società</a:t>
            </a:r>
            <a:r>
              <a:rPr lang="en-US" sz="4400" dirty="0"/>
              <a:t> </a:t>
            </a:r>
            <a:r>
              <a:rPr lang="en-US" sz="4400" dirty="0" err="1"/>
              <a:t>interamente</a:t>
            </a:r>
            <a:r>
              <a:rPr lang="en-US" sz="4400" dirty="0"/>
              <a:t> a </a:t>
            </a:r>
            <a:r>
              <a:rPr lang="en-US" sz="4400" dirty="0" err="1"/>
              <a:t>controllo</a:t>
            </a:r>
            <a:r>
              <a:rPr lang="en-US" sz="4400" dirty="0"/>
              <a:t> </a:t>
            </a:r>
            <a:r>
              <a:rPr lang="en-US" sz="4400" dirty="0" err="1"/>
              <a:t>italiano</a:t>
            </a:r>
            <a:r>
              <a:rPr lang="en-US" sz="4400" dirty="0"/>
              <a:t>. Ma </a:t>
            </a:r>
            <a:r>
              <a:rPr lang="en-US" sz="4400" dirty="0" err="1"/>
              <a:t>gli</a:t>
            </a:r>
            <a:r>
              <a:rPr lang="en-US" sz="4400" dirty="0"/>
              <a:t> </a:t>
            </a:r>
            <a:r>
              <a:rPr lang="en-US" sz="4400" dirty="0" err="1"/>
              <a:t>Stati</a:t>
            </a:r>
            <a:r>
              <a:rPr lang="en-US" sz="4400" dirty="0"/>
              <a:t> </a:t>
            </a:r>
            <a:r>
              <a:rPr lang="en-US" sz="4400" dirty="0" err="1"/>
              <a:t>Uniti</a:t>
            </a:r>
            <a:r>
              <a:rPr lang="en-US" sz="4400" dirty="0"/>
              <a:t> </a:t>
            </a:r>
            <a:r>
              <a:rPr lang="en-US" sz="4400" dirty="0" err="1"/>
              <a:t>sostengono</a:t>
            </a:r>
            <a:r>
              <a:rPr lang="en-US" sz="4400" dirty="0"/>
              <a:t> </a:t>
            </a:r>
            <a:r>
              <a:rPr lang="en-US" sz="4400" dirty="0" err="1"/>
              <a:t>che</a:t>
            </a:r>
            <a:r>
              <a:rPr lang="en-US" sz="4400" dirty="0"/>
              <a:t> </a:t>
            </a:r>
            <a:r>
              <a:rPr lang="en-US" sz="4400" dirty="0" err="1"/>
              <a:t>c'è</a:t>
            </a:r>
            <a:r>
              <a:rPr lang="en-US" sz="4400" dirty="0"/>
              <a:t> </a:t>
            </a:r>
            <a:r>
              <a:rPr lang="en-US" sz="4400" dirty="0" err="1"/>
              <a:t>stata</a:t>
            </a:r>
            <a:r>
              <a:rPr lang="en-US" sz="4400" dirty="0"/>
              <a:t> </a:t>
            </a:r>
            <a:r>
              <a:rPr lang="en-US" sz="4400" dirty="0" err="1"/>
              <a:t>una</a:t>
            </a:r>
            <a:r>
              <a:rPr lang="en-US" sz="4400" dirty="0"/>
              <a:t> “</a:t>
            </a:r>
            <a:r>
              <a:rPr lang="en-US" sz="4400" dirty="0" err="1"/>
              <a:t>discriminazione</a:t>
            </a:r>
            <a:r>
              <a:rPr lang="en-US" sz="4400" dirty="0"/>
              <a:t>” a </a:t>
            </a:r>
            <a:r>
              <a:rPr lang="en-US" sz="4400" dirty="0" err="1"/>
              <a:t>favore</a:t>
            </a:r>
            <a:r>
              <a:rPr lang="en-US" sz="4400" dirty="0"/>
              <a:t> </a:t>
            </a:r>
            <a:r>
              <a:rPr lang="en-US" sz="4400" dirty="0" err="1"/>
              <a:t>dell'IRI</a:t>
            </a:r>
            <a:r>
              <a:rPr lang="en-US" sz="4400" dirty="0"/>
              <a:t>, </a:t>
            </a:r>
            <a:r>
              <a:rPr lang="en-US" sz="4400" dirty="0" err="1"/>
              <a:t>entità</a:t>
            </a:r>
            <a:r>
              <a:rPr lang="en-US" sz="4400" dirty="0"/>
              <a:t> </a:t>
            </a:r>
            <a:r>
              <a:rPr lang="en-US" sz="4400" dirty="0" err="1"/>
              <a:t>controllata</a:t>
            </a:r>
            <a:r>
              <a:rPr lang="en-US" sz="4400" dirty="0"/>
              <a:t> </a:t>
            </a:r>
            <a:r>
              <a:rPr lang="en-US" sz="4400" dirty="0" err="1"/>
              <a:t>dall'Italia</a:t>
            </a:r>
            <a:r>
              <a:rPr lang="en-US" sz="4400" dirty="0"/>
              <a:t>. […] </a:t>
            </a:r>
            <a:r>
              <a:rPr lang="en-US" sz="4400" dirty="0" err="1"/>
              <a:t>Tuttavia</a:t>
            </a:r>
            <a:r>
              <a:rPr lang="en-US" sz="4400" dirty="0"/>
              <a:t>, </a:t>
            </a:r>
            <a:r>
              <a:rPr lang="en-US" sz="4400" dirty="0" err="1"/>
              <a:t>l’ordine</a:t>
            </a:r>
            <a:r>
              <a:rPr lang="en-US" sz="4400" dirty="0"/>
              <a:t> di </a:t>
            </a:r>
            <a:r>
              <a:rPr lang="en-US" sz="4400" dirty="0" err="1"/>
              <a:t>requisizione</a:t>
            </a:r>
            <a:r>
              <a:rPr lang="en-US" sz="4400" dirty="0"/>
              <a:t> di per </a:t>
            </a:r>
            <a:r>
              <a:rPr lang="en-US" sz="4400" dirty="0" err="1"/>
              <a:t>sé</a:t>
            </a:r>
            <a:r>
              <a:rPr lang="en-US" sz="4400" dirty="0"/>
              <a:t> non </a:t>
            </a:r>
            <a:r>
              <a:rPr lang="en-US" sz="4400" dirty="0" err="1"/>
              <a:t>serviva</a:t>
            </a:r>
            <a:r>
              <a:rPr lang="en-US" sz="4400" dirty="0"/>
              <a:t> ad </a:t>
            </a:r>
            <a:r>
              <a:rPr lang="en-US" sz="4400" dirty="0" err="1"/>
              <a:t>alcun</a:t>
            </a:r>
            <a:r>
              <a:rPr lang="en-US" sz="4400" dirty="0"/>
              <a:t> interesse </a:t>
            </a:r>
            <a:r>
              <a:rPr lang="en-US" sz="4400" dirty="0" err="1"/>
              <a:t>dell’IRI</a:t>
            </a:r>
            <a:r>
              <a:rPr lang="en-US" sz="4400" dirty="0"/>
              <a:t> [...]. Non vi </a:t>
            </a:r>
            <a:r>
              <a:rPr lang="en-US" sz="4400" dirty="0" err="1"/>
              <a:t>sono</a:t>
            </a:r>
            <a:r>
              <a:rPr lang="en-US" sz="4400" dirty="0"/>
              <a:t> </a:t>
            </a:r>
            <a:r>
              <a:rPr lang="en-US" sz="4400" dirty="0" err="1"/>
              <a:t>elementi</a:t>
            </a:r>
            <a:r>
              <a:rPr lang="en-US" sz="4400" dirty="0"/>
              <a:t> </a:t>
            </a:r>
            <a:r>
              <a:rPr lang="en-US" sz="4400" dirty="0" err="1"/>
              <a:t>sufficienti</a:t>
            </a:r>
            <a:r>
              <a:rPr lang="en-US" sz="4400" dirty="0"/>
              <a:t> [...] a </a:t>
            </a:r>
            <a:r>
              <a:rPr lang="en-US" sz="4400" dirty="0" err="1"/>
              <a:t>sostegno</a:t>
            </a:r>
            <a:r>
              <a:rPr lang="en-US" sz="4400" dirty="0"/>
              <a:t> </a:t>
            </a:r>
            <a:r>
              <a:rPr lang="en-US" sz="4400" dirty="0" err="1"/>
              <a:t>dell'ipotesi</a:t>
            </a:r>
            <a:r>
              <a:rPr lang="en-US" sz="4400" dirty="0"/>
              <a:t> </a:t>
            </a:r>
            <a:r>
              <a:rPr lang="en-US" sz="4400" dirty="0" err="1"/>
              <a:t>che</a:t>
            </a:r>
            <a:r>
              <a:rPr lang="en-US" sz="4400" dirty="0"/>
              <a:t> vi fosse un piano per </a:t>
            </a:r>
            <a:r>
              <a:rPr lang="en-US" sz="4400" dirty="0" err="1"/>
              <a:t>favorire</a:t>
            </a:r>
            <a:r>
              <a:rPr lang="en-US" sz="4400" dirty="0"/>
              <a:t> </a:t>
            </a:r>
            <a:r>
              <a:rPr lang="en-US" sz="4400" dirty="0" err="1"/>
              <a:t>l’IRI</a:t>
            </a:r>
            <a:r>
              <a:rPr lang="en-US" sz="4400" dirty="0"/>
              <a:t> a </a:t>
            </a:r>
            <a:r>
              <a:rPr lang="en-US" sz="4400" dirty="0" err="1"/>
              <a:t>scapito</a:t>
            </a:r>
            <a:r>
              <a:rPr lang="en-US" sz="4400" dirty="0"/>
              <a:t> </a:t>
            </a:r>
            <a:r>
              <a:rPr lang="en-US" sz="4400" dirty="0" err="1"/>
              <a:t>dell'ELSI</a:t>
            </a:r>
            <a:r>
              <a:rPr lang="en-US" sz="4400" dirty="0"/>
              <a:t>, e </a:t>
            </a:r>
            <a:r>
              <a:rPr lang="en-US" sz="4400" dirty="0" err="1"/>
              <a:t>l’affermazione</a:t>
            </a:r>
            <a:r>
              <a:rPr lang="en-US" sz="4400" dirty="0"/>
              <a:t> </a:t>
            </a:r>
            <a:r>
              <a:rPr lang="en-US" sz="4400" dirty="0" err="1"/>
              <a:t>relativa</a:t>
            </a:r>
            <a:r>
              <a:rPr lang="en-US" sz="4400" dirty="0"/>
              <a:t> alle “</a:t>
            </a:r>
            <a:r>
              <a:rPr lang="en-US" sz="4400" dirty="0" err="1"/>
              <a:t>misure</a:t>
            </a:r>
            <a:r>
              <a:rPr lang="en-US" sz="4400" dirty="0"/>
              <a:t> discriminatory” [...] </a:t>
            </a:r>
            <a:r>
              <a:rPr lang="en-US" sz="4400" dirty="0" err="1"/>
              <a:t>deve</a:t>
            </a:r>
            <a:r>
              <a:rPr lang="en-US" sz="4400" dirty="0"/>
              <a:t> </a:t>
            </a:r>
            <a:r>
              <a:rPr lang="en-US" sz="4400" dirty="0" err="1"/>
              <a:t>pertanto</a:t>
            </a:r>
            <a:r>
              <a:rPr lang="en-US" sz="4400" dirty="0"/>
              <a:t> </a:t>
            </a:r>
            <a:r>
              <a:rPr lang="en-US" sz="4400" dirty="0" err="1"/>
              <a:t>essere</a:t>
            </a:r>
            <a:r>
              <a:rPr lang="en-US" sz="4400" dirty="0"/>
              <a:t> </a:t>
            </a:r>
            <a:r>
              <a:rPr lang="en-US" sz="4400" dirty="0" err="1"/>
              <a:t>respinta</a:t>
            </a:r>
            <a:r>
              <a:rPr lang="en-US" sz="44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i="1" dirty="0"/>
              <a:t>Elettronica Sicula spa (ELSI) (USA c. Italia)</a:t>
            </a:r>
            <a:br>
              <a:rPr lang="it-IT" sz="4000" i="1" dirty="0"/>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Corte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int</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giust</a:t>
            </a:r>
            <a:r>
              <a:rPr lang="it-IT" sz="4000" dirty="0" err="1">
                <a:solidFill>
                  <a:prstClr val="black"/>
                </a:solidFill>
                <a:latin typeface="Calibri" panose="020F0502020204030204"/>
              </a:rPr>
              <a:t>izia</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20 luglio 1989</a:t>
            </a:r>
          </a:p>
        </p:txBody>
      </p:sp>
    </p:spTree>
    <p:extLst>
      <p:ext uri="{BB962C8B-B14F-4D97-AF65-F5344CB8AC3E}">
        <p14:creationId xmlns:p14="http://schemas.microsoft.com/office/powerpoint/2010/main" val="1143001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4"/>
            <a:ext cx="10515600" cy="4635841"/>
          </a:xfrm>
        </p:spPr>
        <p:txBody>
          <a:bodyPr vert="horz" lIns="91440" tIns="45720" rIns="91440" bIns="45720" rtlCol="0">
            <a:normAutofit fontScale="92500"/>
          </a:bodyPr>
          <a:lstStyle/>
          <a:p>
            <a:pPr marL="0" indent="0" algn="just">
              <a:buNone/>
            </a:pPr>
            <a:r>
              <a:rPr lang="en-US" sz="2600" dirty="0" err="1"/>
              <a:t>Nei</a:t>
            </a:r>
            <a:r>
              <a:rPr lang="en-US" sz="2600" dirty="0"/>
              <a:t> </a:t>
            </a:r>
            <a:r>
              <a:rPr lang="en-US" sz="2600" dirty="0" err="1"/>
              <a:t>limiti</a:t>
            </a:r>
            <a:r>
              <a:rPr lang="en-US" sz="2600" dirty="0"/>
              <a:t> </a:t>
            </a:r>
            <a:r>
              <a:rPr lang="en-US" sz="2600" dirty="0" err="1"/>
              <a:t>previsti</a:t>
            </a:r>
            <a:r>
              <a:rPr lang="en-US" sz="2600" dirty="0"/>
              <a:t> dal </a:t>
            </a:r>
            <a:r>
              <a:rPr lang="en-US" sz="2600" dirty="0" err="1"/>
              <a:t>diritto</a:t>
            </a:r>
            <a:r>
              <a:rPr lang="en-US" sz="2600" dirty="0"/>
              <a:t> </a:t>
            </a:r>
            <a:r>
              <a:rPr lang="en-US" sz="2600" dirty="0" err="1"/>
              <a:t>internazionale</a:t>
            </a:r>
            <a:r>
              <a:rPr lang="en-US" sz="2600" dirty="0"/>
              <a:t>, </a:t>
            </a:r>
            <a:r>
              <a:rPr lang="en-US" sz="2600" b="1" dirty="0"/>
              <a:t>uno </a:t>
            </a:r>
            <a:r>
              <a:rPr lang="en-US" sz="2600" b="1" dirty="0" err="1"/>
              <a:t>Stato</a:t>
            </a:r>
            <a:r>
              <a:rPr lang="en-US" sz="2600" b="1" dirty="0"/>
              <a:t> </a:t>
            </a:r>
            <a:r>
              <a:rPr lang="en-US" sz="2600" b="1" dirty="0" err="1"/>
              <a:t>può</a:t>
            </a:r>
            <a:r>
              <a:rPr lang="en-US" sz="2600" b="1" dirty="0"/>
              <a:t> </a:t>
            </a:r>
            <a:r>
              <a:rPr lang="en-US" sz="2600" b="1" dirty="0" err="1"/>
              <a:t>esercitare</a:t>
            </a:r>
            <a:r>
              <a:rPr lang="en-US" sz="2600" b="1" dirty="0"/>
              <a:t> la </a:t>
            </a:r>
            <a:r>
              <a:rPr lang="en-US" sz="2600" b="1" dirty="0" err="1"/>
              <a:t>protezione</a:t>
            </a:r>
            <a:r>
              <a:rPr lang="en-US" sz="2600" b="1" dirty="0"/>
              <a:t> </a:t>
            </a:r>
            <a:r>
              <a:rPr lang="en-US" sz="2600" b="1" dirty="0" err="1"/>
              <a:t>diplomatica</a:t>
            </a:r>
            <a:r>
              <a:rPr lang="en-US" sz="2600" b="1" dirty="0"/>
              <a:t> con </a:t>
            </a:r>
            <a:r>
              <a:rPr lang="en-US" sz="2600" b="1" dirty="0" err="1"/>
              <a:t>qualsiasi</a:t>
            </a:r>
            <a:r>
              <a:rPr lang="en-US" sz="2600" b="1" dirty="0"/>
              <a:t> mezzo e in </a:t>
            </a:r>
            <a:r>
              <a:rPr lang="en-US" sz="2600" b="1" dirty="0" err="1"/>
              <a:t>qualsiasi</a:t>
            </a:r>
            <a:r>
              <a:rPr lang="en-US" sz="2600" b="1" dirty="0"/>
              <a:t> modo </a:t>
            </a:r>
            <a:r>
              <a:rPr lang="en-US" sz="2600" b="1" dirty="0" err="1"/>
              <a:t>ritenga</a:t>
            </a:r>
            <a:r>
              <a:rPr lang="en-US" sz="2600" b="1" dirty="0"/>
              <a:t> </a:t>
            </a:r>
            <a:r>
              <a:rPr lang="en-US" sz="2600" b="1" dirty="0" err="1"/>
              <a:t>opportuno</a:t>
            </a:r>
            <a:r>
              <a:rPr lang="en-US" sz="2600" b="1" dirty="0"/>
              <a:t>, </a:t>
            </a:r>
            <a:r>
              <a:rPr lang="en-US" sz="2600" b="1" dirty="0" err="1"/>
              <a:t>poiché</a:t>
            </a:r>
            <a:r>
              <a:rPr lang="en-US" sz="2600" b="1" dirty="0"/>
              <a:t> </a:t>
            </a:r>
            <a:r>
              <a:rPr lang="en-US" sz="2600" b="1" dirty="0" err="1"/>
              <a:t>è</a:t>
            </a:r>
            <a:r>
              <a:rPr lang="en-US" sz="2600" b="1" dirty="0"/>
              <a:t> un proprio </a:t>
            </a:r>
            <a:r>
              <a:rPr lang="en-US" sz="2600" b="1" dirty="0" err="1"/>
              <a:t>diritto</a:t>
            </a:r>
            <a:r>
              <a:rPr lang="en-US" sz="2600" b="1" dirty="0"/>
              <a:t> </a:t>
            </a:r>
            <a:r>
              <a:rPr lang="en-US" sz="2600" b="1" dirty="0" err="1"/>
              <a:t>che</a:t>
            </a:r>
            <a:r>
              <a:rPr lang="en-US" sz="2600" b="1" dirty="0"/>
              <a:t> lo </a:t>
            </a:r>
            <a:r>
              <a:rPr lang="en-US" sz="2600" b="1" dirty="0" err="1"/>
              <a:t>Stato</a:t>
            </a:r>
            <a:r>
              <a:rPr lang="en-US" sz="2600" b="1" dirty="0"/>
              <a:t> fa </a:t>
            </a:r>
            <a:r>
              <a:rPr lang="en-US" sz="2600" b="1" dirty="0" err="1"/>
              <a:t>valere</a:t>
            </a:r>
            <a:r>
              <a:rPr lang="en-US" sz="2600" dirty="0"/>
              <a:t>. </a:t>
            </a:r>
            <a:r>
              <a:rPr lang="en-US" sz="2600" dirty="0" err="1"/>
              <a:t>Qualora</a:t>
            </a:r>
            <a:r>
              <a:rPr lang="en-US" sz="2600" dirty="0"/>
              <a:t> le </a:t>
            </a:r>
            <a:r>
              <a:rPr lang="en-US" sz="2600" dirty="0" err="1"/>
              <a:t>persone</a:t>
            </a:r>
            <a:r>
              <a:rPr lang="en-US" sz="2600" dirty="0"/>
              <a:t> </a:t>
            </a:r>
            <a:r>
              <a:rPr lang="en-US" sz="2600" dirty="0" err="1"/>
              <a:t>fisiche</a:t>
            </a:r>
            <a:r>
              <a:rPr lang="en-US" sz="2600" dirty="0"/>
              <a:t> o </a:t>
            </a:r>
            <a:r>
              <a:rPr lang="en-US" sz="2600" dirty="0" err="1"/>
              <a:t>giuridiche</a:t>
            </a:r>
            <a:r>
              <a:rPr lang="en-US" sz="2600" dirty="0"/>
              <a:t> per </a:t>
            </a:r>
            <a:r>
              <a:rPr lang="en-US" sz="2600" dirty="0" err="1"/>
              <a:t>conto</a:t>
            </a:r>
            <a:r>
              <a:rPr lang="en-US" sz="2600" dirty="0"/>
              <a:t> </a:t>
            </a:r>
            <a:r>
              <a:rPr lang="en-US" sz="2600" dirty="0" err="1"/>
              <a:t>delle</a:t>
            </a:r>
            <a:r>
              <a:rPr lang="en-US" sz="2600" dirty="0"/>
              <a:t> </a:t>
            </a:r>
            <a:r>
              <a:rPr lang="en-US" sz="2600" dirty="0" err="1"/>
              <a:t>quali</a:t>
            </a:r>
            <a:r>
              <a:rPr lang="en-US" sz="2600" dirty="0"/>
              <a:t> </a:t>
            </a:r>
            <a:r>
              <a:rPr lang="en-US" sz="2600" dirty="0" err="1"/>
              <a:t>agisce</a:t>
            </a:r>
            <a:r>
              <a:rPr lang="en-US" sz="2600" dirty="0"/>
              <a:t> </a:t>
            </a:r>
            <a:r>
              <a:rPr lang="en-US" sz="2600" dirty="0" err="1"/>
              <a:t>ritengano</a:t>
            </a:r>
            <a:r>
              <a:rPr lang="en-US" sz="2600" dirty="0"/>
              <a:t> </a:t>
            </a:r>
            <a:r>
              <a:rPr lang="en-US" sz="2600" dirty="0" err="1"/>
              <a:t>che</a:t>
            </a:r>
            <a:r>
              <a:rPr lang="en-US" sz="2600" dirty="0"/>
              <a:t> </a:t>
            </a:r>
            <a:r>
              <a:rPr lang="en-US" sz="2600" dirty="0" err="1"/>
              <a:t>i</a:t>
            </a:r>
            <a:r>
              <a:rPr lang="en-US" sz="2600" dirty="0"/>
              <a:t> </a:t>
            </a:r>
            <a:r>
              <a:rPr lang="en-US" sz="2600" dirty="0" err="1"/>
              <a:t>loro</a:t>
            </a:r>
            <a:r>
              <a:rPr lang="en-US" sz="2600" dirty="0"/>
              <a:t> </a:t>
            </a:r>
            <a:r>
              <a:rPr lang="en-US" sz="2600" dirty="0" err="1"/>
              <a:t>diritti</a:t>
            </a:r>
            <a:r>
              <a:rPr lang="en-US" sz="2600" dirty="0"/>
              <a:t> non </a:t>
            </a:r>
            <a:r>
              <a:rPr lang="en-US" sz="2600" dirty="0" err="1"/>
              <a:t>siano</a:t>
            </a:r>
            <a:r>
              <a:rPr lang="en-US" sz="2600" dirty="0"/>
              <a:t> </a:t>
            </a:r>
            <a:r>
              <a:rPr lang="en-US" sz="2600" dirty="0" err="1"/>
              <a:t>adeguatamente</a:t>
            </a:r>
            <a:r>
              <a:rPr lang="en-US" sz="2600" dirty="0"/>
              <a:t> </a:t>
            </a:r>
            <a:r>
              <a:rPr lang="en-US" sz="2600" dirty="0" err="1"/>
              <a:t>tutelati</a:t>
            </a:r>
            <a:r>
              <a:rPr lang="en-US" sz="2600" dirty="0"/>
              <a:t>, </a:t>
            </a:r>
            <a:r>
              <a:rPr lang="en-US" sz="2600" dirty="0" err="1"/>
              <a:t>esse</a:t>
            </a:r>
            <a:r>
              <a:rPr lang="en-US" sz="2600" dirty="0"/>
              <a:t> non </a:t>
            </a:r>
            <a:r>
              <a:rPr lang="en-US" sz="2600" dirty="0" err="1"/>
              <a:t>dispongono</a:t>
            </a:r>
            <a:r>
              <a:rPr lang="en-US" sz="2600" dirty="0"/>
              <a:t> di </a:t>
            </a:r>
            <a:r>
              <a:rPr lang="en-US" sz="2600" dirty="0" err="1"/>
              <a:t>alcun</a:t>
            </a:r>
            <a:r>
              <a:rPr lang="en-US" sz="2600" dirty="0"/>
              <a:t> </a:t>
            </a:r>
            <a:r>
              <a:rPr lang="en-US" sz="2600" dirty="0" err="1"/>
              <a:t>ricorso</a:t>
            </a:r>
            <a:r>
              <a:rPr lang="en-US" sz="2600" dirty="0"/>
              <a:t> ai sensi del </a:t>
            </a:r>
            <a:r>
              <a:rPr lang="en-US" sz="2600" dirty="0" err="1"/>
              <a:t>diritto</a:t>
            </a:r>
            <a:r>
              <a:rPr lang="en-US" sz="2600" dirty="0"/>
              <a:t> </a:t>
            </a:r>
            <a:r>
              <a:rPr lang="en-US" sz="2600" dirty="0" err="1"/>
              <a:t>internazionale</a:t>
            </a:r>
            <a:r>
              <a:rPr lang="en-US" sz="2600" dirty="0"/>
              <a:t>. </a:t>
            </a:r>
            <a:r>
              <a:rPr lang="en-US" sz="2600" dirty="0" err="1"/>
              <a:t>Tutto</a:t>
            </a:r>
            <a:r>
              <a:rPr lang="en-US" sz="2600" dirty="0"/>
              <a:t> </a:t>
            </a:r>
            <a:r>
              <a:rPr lang="en-US" sz="2600" dirty="0" err="1"/>
              <a:t>quello</a:t>
            </a:r>
            <a:r>
              <a:rPr lang="en-US" sz="2600" dirty="0"/>
              <a:t> </a:t>
            </a:r>
            <a:r>
              <a:rPr lang="en-US" sz="2600" dirty="0" err="1"/>
              <a:t>che</a:t>
            </a:r>
            <a:r>
              <a:rPr lang="en-US" sz="2600" dirty="0"/>
              <a:t> </a:t>
            </a:r>
            <a:r>
              <a:rPr lang="en-US" sz="2600" dirty="0" err="1"/>
              <a:t>possono</a:t>
            </a:r>
            <a:r>
              <a:rPr lang="en-US" sz="2600" dirty="0"/>
              <a:t> fare </a:t>
            </a:r>
            <a:r>
              <a:rPr lang="en-US" sz="2600" dirty="0" err="1"/>
              <a:t>è</a:t>
            </a:r>
            <a:r>
              <a:rPr lang="en-US" sz="2600" dirty="0"/>
              <a:t> </a:t>
            </a:r>
            <a:r>
              <a:rPr lang="en-US" sz="2600" dirty="0" err="1"/>
              <a:t>ricorrere</a:t>
            </a:r>
            <a:r>
              <a:rPr lang="en-US" sz="2600" dirty="0"/>
              <a:t> </a:t>
            </a:r>
            <a:r>
              <a:rPr lang="en-US" sz="2600" dirty="0" err="1"/>
              <a:t>alla</a:t>
            </a:r>
            <a:r>
              <a:rPr lang="en-US" sz="2600" dirty="0"/>
              <a:t> </a:t>
            </a:r>
            <a:r>
              <a:rPr lang="en-US" sz="2600" dirty="0" err="1"/>
              <a:t>legge</a:t>
            </a:r>
            <a:r>
              <a:rPr lang="en-US" sz="2600" dirty="0"/>
              <a:t> </a:t>
            </a:r>
            <a:r>
              <a:rPr lang="en-US" sz="2600" dirty="0" err="1"/>
              <a:t>nazionale</a:t>
            </a:r>
            <a:r>
              <a:rPr lang="en-US" sz="2600" dirty="0"/>
              <a:t>, se </a:t>
            </a:r>
            <a:r>
              <a:rPr lang="en-US" sz="2600" dirty="0" err="1"/>
              <a:t>sono</a:t>
            </a:r>
            <a:r>
              <a:rPr lang="en-US" sz="2600" dirty="0"/>
              <a:t> </a:t>
            </a:r>
            <a:r>
              <a:rPr lang="en-US" sz="2600" dirty="0" err="1"/>
              <a:t>disponibili</a:t>
            </a:r>
            <a:r>
              <a:rPr lang="en-US" sz="2600" dirty="0"/>
              <a:t> </a:t>
            </a:r>
            <a:r>
              <a:rPr lang="en-US" sz="2600" dirty="0" err="1"/>
              <a:t>rimedi</a:t>
            </a:r>
            <a:r>
              <a:rPr lang="en-US" sz="2600" dirty="0"/>
              <a:t> [...]
</a:t>
            </a:r>
            <a:r>
              <a:rPr lang="en-US" sz="2600" b="1" dirty="0"/>
              <a:t>Lo </a:t>
            </a:r>
            <a:r>
              <a:rPr lang="en-US" sz="2600" b="1" dirty="0" err="1"/>
              <a:t>Stato</a:t>
            </a:r>
            <a:r>
              <a:rPr lang="en-US" sz="2600" b="1" dirty="0"/>
              <a:t> </a:t>
            </a:r>
            <a:r>
              <a:rPr lang="en-US" sz="2600" b="1" dirty="0" err="1"/>
              <a:t>deve</a:t>
            </a:r>
            <a:r>
              <a:rPr lang="en-US" sz="2600" b="1" dirty="0"/>
              <a:t> </a:t>
            </a:r>
            <a:r>
              <a:rPr lang="en-US" sz="2600" b="1" dirty="0" err="1"/>
              <a:t>essere</a:t>
            </a:r>
            <a:r>
              <a:rPr lang="en-US" sz="2600" b="1" dirty="0"/>
              <a:t> </a:t>
            </a:r>
            <a:r>
              <a:rPr lang="en-US" sz="2600" b="1" dirty="0" err="1"/>
              <a:t>considerato</a:t>
            </a:r>
            <a:r>
              <a:rPr lang="en-US" sz="2600" b="1" dirty="0"/>
              <a:t> come </a:t>
            </a:r>
            <a:r>
              <a:rPr lang="en-US" sz="2600" b="1" dirty="0" err="1"/>
              <a:t>l’unico</a:t>
            </a:r>
            <a:r>
              <a:rPr lang="en-US" sz="2600" b="1" dirty="0"/>
              <a:t> </a:t>
            </a:r>
            <a:r>
              <a:rPr lang="en-US" sz="2600" b="1" dirty="0" err="1"/>
              <a:t>giudice</a:t>
            </a:r>
            <a:r>
              <a:rPr lang="en-US" sz="2600" b="1" dirty="0"/>
              <a:t> per </a:t>
            </a:r>
            <a:r>
              <a:rPr lang="en-US" sz="2600" b="1" dirty="0" err="1"/>
              <a:t>decidere</a:t>
            </a:r>
            <a:r>
              <a:rPr lang="en-US" sz="2600" b="1" dirty="0"/>
              <a:t> se la </a:t>
            </a:r>
            <a:r>
              <a:rPr lang="en-US" sz="2600" b="1" dirty="0" err="1"/>
              <a:t>sua</a:t>
            </a:r>
            <a:r>
              <a:rPr lang="en-US" sz="2600" b="1" dirty="0"/>
              <a:t> </a:t>
            </a:r>
            <a:r>
              <a:rPr lang="en-US" sz="2600" b="1" dirty="0" err="1"/>
              <a:t>protezione</a:t>
            </a:r>
            <a:r>
              <a:rPr lang="en-US" sz="2600" b="1" dirty="0"/>
              <a:t> </a:t>
            </a:r>
            <a:r>
              <a:rPr lang="en-US" sz="2600" b="1" dirty="0" err="1"/>
              <a:t>sarà</a:t>
            </a:r>
            <a:r>
              <a:rPr lang="en-US" sz="2600" b="1" dirty="0"/>
              <a:t> </a:t>
            </a:r>
            <a:r>
              <a:rPr lang="en-US" sz="2600" b="1" dirty="0" err="1"/>
              <a:t>concessa</a:t>
            </a:r>
            <a:r>
              <a:rPr lang="en-US" sz="2600" b="1" dirty="0"/>
              <a:t>, in </a:t>
            </a:r>
            <a:r>
              <a:rPr lang="en-US" sz="2600" b="1" dirty="0" err="1"/>
              <a:t>che</a:t>
            </a:r>
            <a:r>
              <a:rPr lang="en-US" sz="2600" b="1" dirty="0"/>
              <a:t> </a:t>
            </a:r>
            <a:r>
              <a:rPr lang="en-US" sz="2600" b="1" dirty="0" err="1"/>
              <a:t>misura</a:t>
            </a:r>
            <a:r>
              <a:rPr lang="en-US" sz="2600" b="1" dirty="0"/>
              <a:t> </a:t>
            </a:r>
            <a:r>
              <a:rPr lang="en-US" sz="2600" b="1" dirty="0" err="1"/>
              <a:t>è</a:t>
            </a:r>
            <a:r>
              <a:rPr lang="en-US" sz="2600" b="1" dirty="0"/>
              <a:t> </a:t>
            </a:r>
            <a:r>
              <a:rPr lang="en-US" sz="2600" b="1" dirty="0" err="1"/>
              <a:t>concessa</a:t>
            </a:r>
            <a:r>
              <a:rPr lang="en-US" sz="2600" b="1" dirty="0"/>
              <a:t> e </a:t>
            </a:r>
            <a:r>
              <a:rPr lang="en-US" sz="2600" b="1" dirty="0" err="1"/>
              <a:t>quando</a:t>
            </a:r>
            <a:r>
              <a:rPr lang="en-US" sz="2600" b="1" dirty="0"/>
              <a:t> </a:t>
            </a:r>
            <a:r>
              <a:rPr lang="en-US" sz="2600" b="1" dirty="0" err="1"/>
              <a:t>cesserà</a:t>
            </a:r>
            <a:r>
              <a:rPr lang="en-US" sz="2600" dirty="0"/>
              <a:t>. A tale </a:t>
            </a:r>
            <a:r>
              <a:rPr lang="en-US" sz="2600" dirty="0" err="1"/>
              <a:t>riguardo</a:t>
            </a:r>
            <a:r>
              <a:rPr lang="en-US" sz="2600" dirty="0"/>
              <a:t>, </a:t>
            </a:r>
            <a:r>
              <a:rPr lang="en-US" sz="2600" dirty="0" err="1"/>
              <a:t>esso</a:t>
            </a:r>
            <a:r>
              <a:rPr lang="en-US" sz="2600" dirty="0"/>
              <a:t> </a:t>
            </a:r>
            <a:r>
              <a:rPr lang="en-US" sz="2600" dirty="0" err="1"/>
              <a:t>conserva</a:t>
            </a:r>
            <a:r>
              <a:rPr lang="en-US" sz="2600" dirty="0"/>
              <a:t> un </a:t>
            </a:r>
            <a:r>
              <a:rPr lang="en-US" sz="2600" b="1" dirty="0" err="1"/>
              <a:t>potere</a:t>
            </a:r>
            <a:r>
              <a:rPr lang="en-US" sz="2600" b="1" dirty="0"/>
              <a:t> </a:t>
            </a:r>
            <a:r>
              <a:rPr lang="en-US" sz="2600" b="1" dirty="0" err="1"/>
              <a:t>discrezionale</a:t>
            </a:r>
            <a:r>
              <a:rPr lang="en-US" sz="2600" b="1" dirty="0"/>
              <a:t> il cui </a:t>
            </a:r>
            <a:r>
              <a:rPr lang="en-US" sz="2600" b="1" dirty="0" err="1"/>
              <a:t>esercizio</a:t>
            </a:r>
            <a:r>
              <a:rPr lang="en-US" sz="2600" b="1" dirty="0"/>
              <a:t> </a:t>
            </a:r>
            <a:r>
              <a:rPr lang="en-US" sz="2600" b="1" dirty="0" err="1"/>
              <a:t>può</a:t>
            </a:r>
            <a:r>
              <a:rPr lang="en-US" sz="2600" b="1" dirty="0"/>
              <a:t> </a:t>
            </a:r>
            <a:r>
              <a:rPr lang="en-US" sz="2600" b="1" dirty="0" err="1"/>
              <a:t>essere</a:t>
            </a:r>
            <a:r>
              <a:rPr lang="en-US" sz="2600" b="1" dirty="0"/>
              <a:t> </a:t>
            </a:r>
            <a:r>
              <a:rPr lang="en-US" sz="2600" b="1" dirty="0" err="1"/>
              <a:t>determinato</a:t>
            </a:r>
            <a:r>
              <a:rPr lang="en-US" sz="2600" b="1" dirty="0"/>
              <a:t> da </a:t>
            </a:r>
            <a:r>
              <a:rPr lang="en-US" sz="2600" b="1" dirty="0" err="1"/>
              <a:t>considerazioni</a:t>
            </a:r>
            <a:r>
              <a:rPr lang="en-US" sz="2600" b="1" dirty="0"/>
              <a:t> di natura </a:t>
            </a:r>
            <a:r>
              <a:rPr lang="en-US" sz="2600" b="1" dirty="0" err="1"/>
              <a:t>politica</a:t>
            </a:r>
            <a:r>
              <a:rPr lang="en-US" sz="2600" b="1" dirty="0"/>
              <a:t> o di </a:t>
            </a:r>
            <a:r>
              <a:rPr lang="en-US" sz="2600" b="1" dirty="0" err="1"/>
              <a:t>altra</a:t>
            </a:r>
            <a:r>
              <a:rPr lang="en-US" sz="2600" b="1" dirty="0"/>
              <a:t> natura, </a:t>
            </a:r>
            <a:r>
              <a:rPr lang="en-US" sz="2600" b="1" dirty="0" err="1"/>
              <a:t>estranee</a:t>
            </a:r>
            <a:r>
              <a:rPr lang="en-US" sz="2600" b="1" dirty="0"/>
              <a:t> al </a:t>
            </a:r>
            <a:r>
              <a:rPr lang="en-US" sz="2600" b="1" dirty="0" err="1"/>
              <a:t>caso</a:t>
            </a:r>
            <a:r>
              <a:rPr lang="en-US" sz="2600" b="1" dirty="0"/>
              <a:t> di specie</a:t>
            </a:r>
            <a:r>
              <a:rPr lang="en-US" sz="2600" dirty="0"/>
              <a:t>. </a:t>
            </a:r>
            <a:r>
              <a:rPr lang="en-US" sz="2600" dirty="0" err="1"/>
              <a:t>Poiché</a:t>
            </a:r>
            <a:r>
              <a:rPr lang="en-US" sz="2600" dirty="0"/>
              <a:t> la </a:t>
            </a:r>
            <a:r>
              <a:rPr lang="en-US" sz="2600" dirty="0" err="1"/>
              <a:t>pretesa</a:t>
            </a:r>
            <a:r>
              <a:rPr lang="en-US" sz="2600" dirty="0"/>
              <a:t> </a:t>
            </a:r>
            <a:r>
              <a:rPr lang="en-US" sz="2600" dirty="0" err="1"/>
              <a:t>dello</a:t>
            </a:r>
            <a:r>
              <a:rPr lang="en-US" sz="2600" dirty="0"/>
              <a:t> </a:t>
            </a:r>
            <a:r>
              <a:rPr lang="en-US" sz="2600" dirty="0" err="1"/>
              <a:t>Stato</a:t>
            </a:r>
            <a:r>
              <a:rPr lang="en-US" sz="2600" dirty="0"/>
              <a:t> non </a:t>
            </a:r>
            <a:r>
              <a:rPr lang="en-US" sz="2600" dirty="0" err="1"/>
              <a:t>è</a:t>
            </a:r>
            <a:r>
              <a:rPr lang="en-US" sz="2600" dirty="0"/>
              <a:t> </a:t>
            </a:r>
            <a:r>
              <a:rPr lang="en-US" sz="2600" dirty="0" err="1"/>
              <a:t>identica</a:t>
            </a:r>
            <a:r>
              <a:rPr lang="en-US" sz="2600" dirty="0"/>
              <a:t> a </a:t>
            </a:r>
            <a:r>
              <a:rPr lang="en-US" sz="2600" dirty="0" err="1"/>
              <a:t>quella</a:t>
            </a:r>
            <a:r>
              <a:rPr lang="en-US" sz="2600" dirty="0"/>
              <a:t> </a:t>
            </a:r>
            <a:r>
              <a:rPr lang="en-US" sz="2600" dirty="0" err="1"/>
              <a:t>della</a:t>
            </a:r>
            <a:r>
              <a:rPr lang="en-US" sz="2600" dirty="0"/>
              <a:t> persona </a:t>
            </a:r>
            <a:r>
              <a:rPr lang="en-US" sz="2600" dirty="0" err="1"/>
              <a:t>fisica</a:t>
            </a:r>
            <a:r>
              <a:rPr lang="en-US" sz="2600" dirty="0"/>
              <a:t> o </a:t>
            </a:r>
            <a:r>
              <a:rPr lang="en-US" sz="2600" dirty="0" err="1"/>
              <a:t>giuridica</a:t>
            </a:r>
            <a:r>
              <a:rPr lang="en-US" sz="2600" dirty="0"/>
              <a:t> di cui </a:t>
            </a:r>
            <a:r>
              <a:rPr lang="en-US" sz="2600" dirty="0" err="1"/>
              <a:t>si</a:t>
            </a:r>
            <a:r>
              <a:rPr lang="en-US" sz="2600" dirty="0"/>
              <a:t> </a:t>
            </a:r>
            <a:r>
              <a:rPr lang="en-US" sz="2600" dirty="0" err="1"/>
              <a:t>è</a:t>
            </a:r>
            <a:r>
              <a:rPr lang="en-US" sz="2600" dirty="0"/>
              <a:t> </a:t>
            </a:r>
            <a:r>
              <a:rPr lang="en-US" sz="2600" dirty="0" err="1"/>
              <a:t>fatta</a:t>
            </a:r>
            <a:r>
              <a:rPr lang="en-US" sz="2600" dirty="0"/>
              <a:t> </a:t>
            </a:r>
            <a:r>
              <a:rPr lang="en-US" sz="2600" dirty="0" err="1"/>
              <a:t>valere</a:t>
            </a:r>
            <a:r>
              <a:rPr lang="en-US" sz="2600" dirty="0"/>
              <a:t>, lo </a:t>
            </a:r>
            <a:r>
              <a:rPr lang="en-US" sz="2600" dirty="0" err="1"/>
              <a:t>Stato</a:t>
            </a:r>
            <a:r>
              <a:rPr lang="en-US" sz="2600" dirty="0"/>
              <a:t> </a:t>
            </a:r>
            <a:r>
              <a:rPr lang="en-US" sz="2600" dirty="0" err="1"/>
              <a:t>gode</a:t>
            </a:r>
            <a:r>
              <a:rPr lang="en-US" sz="2600" dirty="0"/>
              <a:t> di </a:t>
            </a:r>
            <a:r>
              <a:rPr lang="en-US" sz="2600" dirty="0" err="1"/>
              <a:t>una</a:t>
            </a:r>
            <a:r>
              <a:rPr lang="en-US" sz="2600" dirty="0"/>
              <a:t> </a:t>
            </a:r>
            <a:r>
              <a:rPr lang="en-US" sz="2600" dirty="0" err="1"/>
              <a:t>completa</a:t>
            </a:r>
            <a:r>
              <a:rPr lang="en-US" sz="2600" dirty="0"/>
              <a:t> </a:t>
            </a:r>
            <a:r>
              <a:rPr lang="en-US" sz="2600" dirty="0" err="1"/>
              <a:t>libertà</a:t>
            </a:r>
            <a:r>
              <a:rPr lang="en-US" sz="2600" dirty="0"/>
              <a:t> </a:t>
            </a:r>
            <a:r>
              <a:rPr lang="en-US" sz="2600" dirty="0" err="1"/>
              <a:t>d’azione</a:t>
            </a:r>
            <a:r>
              <a:rPr lang="en-US" sz="26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i="1" dirty="0" err="1"/>
              <a:t>Barcelona</a:t>
            </a:r>
            <a:r>
              <a:rPr lang="it-IT" sz="4000" i="1" dirty="0"/>
              <a:t> </a:t>
            </a:r>
            <a:r>
              <a:rPr lang="it-IT" sz="4000" i="1" dirty="0" err="1"/>
              <a:t>Traction</a:t>
            </a:r>
            <a:r>
              <a:rPr lang="it-IT" sz="4000" i="1" dirty="0"/>
              <a:t> (Belgio c. Spagna)</a:t>
            </a:r>
            <a:br>
              <a:rPr lang="it-IT" sz="4000" i="1" dirty="0"/>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Corte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int</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giust</a:t>
            </a:r>
            <a:r>
              <a:rPr lang="it-IT" sz="4000" dirty="0" err="1">
                <a:solidFill>
                  <a:prstClr val="black"/>
                </a:solidFill>
                <a:latin typeface="Calibri" panose="020F0502020204030204"/>
              </a:rPr>
              <a:t>izia</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it-IT" sz="4000" dirty="0">
                <a:solidFill>
                  <a:prstClr val="black"/>
                </a:solidFill>
                <a:latin typeface="Calibri" panose="020F0502020204030204"/>
              </a:rPr>
              <a:t>5</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febbraio 1970</a:t>
            </a:r>
          </a:p>
        </p:txBody>
      </p:sp>
    </p:spTree>
    <p:extLst>
      <p:ext uri="{BB962C8B-B14F-4D97-AF65-F5344CB8AC3E}">
        <p14:creationId xmlns:p14="http://schemas.microsoft.com/office/powerpoint/2010/main" val="171358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4"/>
            <a:ext cx="10515600" cy="4635841"/>
          </a:xfrm>
        </p:spPr>
        <p:txBody>
          <a:bodyPr vert="horz" lIns="91440" tIns="45720" rIns="91440" bIns="45720" rtlCol="0">
            <a:normAutofit/>
          </a:bodyPr>
          <a:lstStyle/>
          <a:p>
            <a:pPr marL="0" indent="0" algn="just">
              <a:buNone/>
            </a:pPr>
            <a:r>
              <a:rPr lang="en-US" dirty="0" err="1"/>
              <a:t>Questi</a:t>
            </a:r>
            <a:r>
              <a:rPr lang="en-US" dirty="0"/>
              <a:t> </a:t>
            </a:r>
            <a:r>
              <a:rPr lang="en-US" dirty="0" err="1"/>
              <a:t>fatti</a:t>
            </a:r>
            <a:r>
              <a:rPr lang="en-US" dirty="0"/>
              <a:t> </a:t>
            </a:r>
            <a:r>
              <a:rPr lang="en-US" dirty="0" err="1"/>
              <a:t>dimostrano</a:t>
            </a:r>
            <a:r>
              <a:rPr lang="en-US" dirty="0"/>
              <a:t> </a:t>
            </a:r>
            <a:r>
              <a:rPr lang="en-US" dirty="0" err="1"/>
              <a:t>chiaramente</a:t>
            </a:r>
            <a:r>
              <a:rPr lang="en-US" dirty="0"/>
              <a:t> [...] </a:t>
            </a:r>
            <a:r>
              <a:rPr lang="en-US" b="1" dirty="0" err="1"/>
              <a:t>l’assenza</a:t>
            </a:r>
            <a:r>
              <a:rPr lang="en-US" b="1" dirty="0"/>
              <a:t> di </a:t>
            </a:r>
            <a:r>
              <a:rPr lang="en-US" b="1" dirty="0" err="1"/>
              <a:t>qualsiasi</a:t>
            </a:r>
            <a:r>
              <a:rPr lang="en-US" b="1" dirty="0"/>
              <a:t> </a:t>
            </a:r>
            <a:r>
              <a:rPr lang="en-US" b="1" dirty="0" err="1"/>
              <a:t>legame</a:t>
            </a:r>
            <a:r>
              <a:rPr lang="en-US" b="1" dirty="0"/>
              <a:t> </a:t>
            </a:r>
            <a:r>
              <a:rPr lang="en-US" b="1" dirty="0" err="1"/>
              <a:t>tra</a:t>
            </a:r>
            <a:r>
              <a:rPr lang="en-US" b="1" dirty="0"/>
              <a:t> </a:t>
            </a:r>
            <a:r>
              <a:rPr lang="en-US" b="1" dirty="0" err="1"/>
              <a:t>Nottebohm</a:t>
            </a:r>
            <a:r>
              <a:rPr lang="en-US" b="1" dirty="0"/>
              <a:t> e il Liechtenstein</a:t>
            </a:r>
            <a:r>
              <a:rPr lang="en-US" dirty="0"/>
              <a:t> [...]. Tale </a:t>
            </a:r>
            <a:r>
              <a:rPr lang="en-US" dirty="0" err="1"/>
              <a:t>naturalizzazione</a:t>
            </a:r>
            <a:r>
              <a:rPr lang="en-US" dirty="0"/>
              <a:t> non </a:t>
            </a:r>
            <a:r>
              <a:rPr lang="en-US" dirty="0" err="1"/>
              <a:t>si</a:t>
            </a:r>
            <a:r>
              <a:rPr lang="en-US" dirty="0"/>
              <a:t> </a:t>
            </a:r>
            <a:r>
              <a:rPr lang="en-US" dirty="0" err="1"/>
              <a:t>è</a:t>
            </a:r>
            <a:r>
              <a:rPr lang="en-US" dirty="0"/>
              <a:t> </a:t>
            </a:r>
            <a:r>
              <a:rPr lang="en-US" dirty="0" err="1"/>
              <a:t>basata</a:t>
            </a:r>
            <a:r>
              <a:rPr lang="en-US" dirty="0"/>
              <a:t> </a:t>
            </a:r>
            <a:r>
              <a:rPr lang="en-US" dirty="0" err="1"/>
              <a:t>su</a:t>
            </a:r>
            <a:r>
              <a:rPr lang="en-US" dirty="0"/>
              <a:t> </a:t>
            </a:r>
            <a:r>
              <a:rPr lang="en-US" dirty="0" err="1"/>
              <a:t>alcun</a:t>
            </a:r>
            <a:r>
              <a:rPr lang="en-US" dirty="0"/>
              <a:t> </a:t>
            </a:r>
            <a:r>
              <a:rPr lang="en-US" dirty="0" err="1"/>
              <a:t>precedente</a:t>
            </a:r>
            <a:r>
              <a:rPr lang="en-US" dirty="0"/>
              <a:t> </a:t>
            </a:r>
            <a:r>
              <a:rPr lang="en-US" dirty="0" err="1"/>
              <a:t>legame</a:t>
            </a:r>
            <a:r>
              <a:rPr lang="en-US" dirty="0"/>
              <a:t> </a:t>
            </a:r>
            <a:r>
              <a:rPr lang="en-US" dirty="0" err="1"/>
              <a:t>reale</a:t>
            </a:r>
            <a:r>
              <a:rPr lang="en-US" dirty="0"/>
              <a:t> con il Liechtenstein, né ha </a:t>
            </a:r>
            <a:r>
              <a:rPr lang="en-US" dirty="0" err="1"/>
              <a:t>modificato</a:t>
            </a:r>
            <a:r>
              <a:rPr lang="en-US" dirty="0"/>
              <a:t> in </a:t>
            </a:r>
            <a:r>
              <a:rPr lang="en-US" dirty="0" err="1"/>
              <a:t>alcun</a:t>
            </a:r>
            <a:r>
              <a:rPr lang="en-US" dirty="0"/>
              <a:t> modo il modo di vivere </a:t>
            </a:r>
            <a:r>
              <a:rPr lang="en-US" dirty="0" err="1"/>
              <a:t>della</a:t>
            </a:r>
            <a:r>
              <a:rPr lang="en-US" dirty="0"/>
              <a:t> persona </a:t>
            </a:r>
            <a:r>
              <a:rPr lang="en-US" dirty="0" err="1"/>
              <a:t>alla</a:t>
            </a:r>
            <a:r>
              <a:rPr lang="en-US" dirty="0"/>
              <a:t> quale era </a:t>
            </a:r>
            <a:r>
              <a:rPr lang="en-US" dirty="0" err="1"/>
              <a:t>stata</a:t>
            </a:r>
            <a:r>
              <a:rPr lang="en-US" dirty="0"/>
              <a:t> </a:t>
            </a:r>
            <a:r>
              <a:rPr lang="en-US" dirty="0" err="1"/>
              <a:t>conferita</a:t>
            </a:r>
            <a:r>
              <a:rPr lang="en-US" dirty="0"/>
              <a:t> [...]. </a:t>
            </a:r>
            <a:r>
              <a:rPr lang="en-US" dirty="0" err="1"/>
              <a:t>È</a:t>
            </a:r>
            <a:r>
              <a:rPr lang="en-US" dirty="0"/>
              <a:t> </a:t>
            </a:r>
            <a:r>
              <a:rPr lang="en-US" dirty="0" err="1"/>
              <a:t>stata</a:t>
            </a:r>
            <a:r>
              <a:rPr lang="en-US" dirty="0"/>
              <a:t> </a:t>
            </a:r>
            <a:r>
              <a:rPr lang="en-US" dirty="0" err="1"/>
              <a:t>concessa</a:t>
            </a:r>
            <a:r>
              <a:rPr lang="en-US" dirty="0"/>
              <a:t> senza </a:t>
            </a:r>
            <a:r>
              <a:rPr lang="en-US" dirty="0" err="1"/>
              <a:t>tener</a:t>
            </a:r>
            <a:r>
              <a:rPr lang="en-US" dirty="0"/>
              <a:t> </a:t>
            </a:r>
            <a:r>
              <a:rPr lang="en-US" dirty="0" err="1"/>
              <a:t>conto</a:t>
            </a:r>
            <a:r>
              <a:rPr lang="en-US" dirty="0"/>
              <a:t> del </a:t>
            </a:r>
            <a:r>
              <a:rPr lang="en-US" dirty="0" err="1"/>
              <a:t>concetto</a:t>
            </a:r>
            <a:r>
              <a:rPr lang="en-US" dirty="0"/>
              <a:t> di </a:t>
            </a:r>
            <a:r>
              <a:rPr lang="en-US" dirty="0" err="1"/>
              <a:t>nazionalità</a:t>
            </a:r>
            <a:r>
              <a:rPr lang="en-US" dirty="0"/>
              <a:t> </a:t>
            </a:r>
            <a:r>
              <a:rPr lang="en-US" dirty="0" err="1"/>
              <a:t>adottato</a:t>
            </a:r>
            <a:r>
              <a:rPr lang="en-US" dirty="0"/>
              <a:t> </a:t>
            </a:r>
            <a:r>
              <a:rPr lang="en-US" dirty="0" err="1"/>
              <a:t>nelle</a:t>
            </a:r>
            <a:r>
              <a:rPr lang="en-US" dirty="0"/>
              <a:t> </a:t>
            </a:r>
            <a:r>
              <a:rPr lang="en-US" dirty="0" err="1"/>
              <a:t>relazioni</a:t>
            </a:r>
            <a:r>
              <a:rPr lang="en-US" dirty="0"/>
              <a:t> </a:t>
            </a:r>
            <a:r>
              <a:rPr lang="en-US" dirty="0" err="1"/>
              <a:t>internazionali</a:t>
            </a:r>
            <a:r>
              <a:rPr lang="en-US" dirty="0"/>
              <a:t>. La </a:t>
            </a:r>
            <a:r>
              <a:rPr lang="en-US" dirty="0" err="1"/>
              <a:t>naturalizzazione</a:t>
            </a:r>
            <a:r>
              <a:rPr lang="en-US" dirty="0"/>
              <a:t> </a:t>
            </a:r>
            <a:r>
              <a:rPr lang="en-US" dirty="0" err="1"/>
              <a:t>è</a:t>
            </a:r>
            <a:r>
              <a:rPr lang="en-US" dirty="0"/>
              <a:t> </a:t>
            </a:r>
            <a:r>
              <a:rPr lang="en-US" dirty="0" err="1"/>
              <a:t>stata</a:t>
            </a:r>
            <a:r>
              <a:rPr lang="en-US" dirty="0"/>
              <a:t> </a:t>
            </a:r>
            <a:r>
              <a:rPr lang="en-US" dirty="0" err="1"/>
              <a:t>chiesta</a:t>
            </a:r>
            <a:r>
              <a:rPr lang="en-US" dirty="0"/>
              <a:t> [...] per </a:t>
            </a:r>
            <a:r>
              <a:rPr lang="en-US" dirty="0" err="1"/>
              <a:t>consentirgli</a:t>
            </a:r>
            <a:r>
              <a:rPr lang="en-US" dirty="0"/>
              <a:t> di </a:t>
            </a:r>
            <a:r>
              <a:rPr lang="en-US" dirty="0" err="1"/>
              <a:t>sostituire</a:t>
            </a:r>
            <a:r>
              <a:rPr lang="en-US" dirty="0"/>
              <a:t> il </a:t>
            </a:r>
            <a:r>
              <a:rPr lang="en-US" dirty="0" err="1"/>
              <a:t>suo</a:t>
            </a:r>
            <a:r>
              <a:rPr lang="en-US" dirty="0"/>
              <a:t> status di </a:t>
            </a:r>
            <a:r>
              <a:rPr lang="en-US" dirty="0" err="1"/>
              <a:t>cittadino</a:t>
            </a:r>
            <a:r>
              <a:rPr lang="en-US" dirty="0"/>
              <a:t> di uno </a:t>
            </a:r>
            <a:r>
              <a:rPr lang="en-US" dirty="0" err="1"/>
              <a:t>Stato</a:t>
            </a:r>
            <a:r>
              <a:rPr lang="en-US" dirty="0"/>
              <a:t> </a:t>
            </a:r>
            <a:r>
              <a:rPr lang="en-US" dirty="0" err="1"/>
              <a:t>belligerante</a:t>
            </a:r>
            <a:r>
              <a:rPr lang="en-US" dirty="0"/>
              <a:t> a </a:t>
            </a:r>
            <a:r>
              <a:rPr lang="en-US" dirty="0" err="1"/>
              <a:t>quello</a:t>
            </a:r>
            <a:r>
              <a:rPr lang="en-US" dirty="0"/>
              <a:t> di </a:t>
            </a:r>
            <a:r>
              <a:rPr lang="en-US" dirty="0" err="1"/>
              <a:t>cittadino</a:t>
            </a:r>
            <a:r>
              <a:rPr lang="en-US" dirty="0"/>
              <a:t> di uno </a:t>
            </a:r>
            <a:r>
              <a:rPr lang="en-US" dirty="0" err="1"/>
              <a:t>Stato</a:t>
            </a:r>
            <a:r>
              <a:rPr lang="en-US" dirty="0"/>
              <a:t> </a:t>
            </a:r>
            <a:r>
              <a:rPr lang="en-US" dirty="0" err="1"/>
              <a:t>neutrale</a:t>
            </a:r>
            <a:r>
              <a:rPr lang="en-US" dirty="0"/>
              <a:t> [...]. Il Guatemala non ha </a:t>
            </a:r>
            <a:r>
              <a:rPr lang="en-US" dirty="0" err="1"/>
              <a:t>l’obbligo</a:t>
            </a:r>
            <a:r>
              <a:rPr lang="en-US" dirty="0"/>
              <a:t> di </a:t>
            </a:r>
            <a:r>
              <a:rPr lang="en-US" dirty="0" err="1"/>
              <a:t>riconoscere</a:t>
            </a:r>
            <a:r>
              <a:rPr lang="en-US" dirty="0"/>
              <a:t> </a:t>
            </a:r>
            <a:r>
              <a:rPr lang="en-US" dirty="0" err="1"/>
              <a:t>una</a:t>
            </a:r>
            <a:r>
              <a:rPr lang="en-US" dirty="0"/>
              <a:t> </a:t>
            </a:r>
            <a:r>
              <a:rPr lang="en-US" dirty="0" err="1"/>
              <a:t>nazionalità</a:t>
            </a:r>
            <a:r>
              <a:rPr lang="en-US" dirty="0"/>
              <a:t> </a:t>
            </a:r>
            <a:r>
              <a:rPr lang="en-US" dirty="0" err="1"/>
              <a:t>concessa</a:t>
            </a:r>
            <a:r>
              <a:rPr lang="en-US" dirty="0"/>
              <a:t> in </a:t>
            </a:r>
            <a:r>
              <a:rPr lang="en-US" dirty="0" err="1"/>
              <a:t>tali</a:t>
            </a:r>
            <a:r>
              <a:rPr lang="en-US" dirty="0"/>
              <a:t> </a:t>
            </a:r>
            <a:r>
              <a:rPr lang="en-US" dirty="0" err="1"/>
              <a:t>circostanze</a:t>
            </a:r>
            <a:r>
              <a:rPr lang="en-US" dirty="0"/>
              <a:t>. Il Liechtenstein [...] non ha il </a:t>
            </a:r>
            <a:r>
              <a:rPr lang="en-US" dirty="0" err="1"/>
              <a:t>diritto</a:t>
            </a:r>
            <a:r>
              <a:rPr lang="en-US" dirty="0"/>
              <a:t> di </a:t>
            </a:r>
            <a:r>
              <a:rPr lang="en-US" dirty="0" err="1"/>
              <a:t>estendere</a:t>
            </a:r>
            <a:r>
              <a:rPr lang="en-US" dirty="0"/>
              <a:t> la </a:t>
            </a:r>
            <a:r>
              <a:rPr lang="en-US" dirty="0" err="1"/>
              <a:t>sua</a:t>
            </a:r>
            <a:r>
              <a:rPr lang="en-US" dirty="0"/>
              <a:t> </a:t>
            </a:r>
            <a:r>
              <a:rPr lang="en-US" dirty="0" err="1"/>
              <a:t>protezione</a:t>
            </a:r>
            <a:r>
              <a:rPr lang="en-US" dirty="0"/>
              <a:t> a </a:t>
            </a:r>
            <a:r>
              <a:rPr lang="en-US" dirty="0" err="1"/>
              <a:t>Nottebohm</a:t>
            </a:r>
            <a:r>
              <a:rPr lang="en-US" dirty="0"/>
              <a:t> </a:t>
            </a:r>
            <a:r>
              <a:rPr lang="en-US" dirty="0" err="1"/>
              <a:t>nei</a:t>
            </a:r>
            <a:r>
              <a:rPr lang="en-US" dirty="0"/>
              <a:t> </a:t>
            </a:r>
            <a:r>
              <a:rPr lang="en-US" dirty="0" err="1"/>
              <a:t>confronti</a:t>
            </a:r>
            <a:r>
              <a:rPr lang="en-US" dirty="0"/>
              <a:t> del Guatemala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i="1" dirty="0" err="1"/>
              <a:t>Nottebohm</a:t>
            </a:r>
            <a:r>
              <a:rPr lang="it-IT" sz="4000" i="1" dirty="0"/>
              <a:t> (Liechtenstein c. Guatemala )</a:t>
            </a:r>
            <a:br>
              <a:rPr lang="it-IT" sz="4000" i="1" dirty="0"/>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Corte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int</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giust</a:t>
            </a:r>
            <a:r>
              <a:rPr lang="it-IT" sz="4000" dirty="0" err="1">
                <a:solidFill>
                  <a:prstClr val="black"/>
                </a:solidFill>
                <a:latin typeface="Calibri" panose="020F0502020204030204"/>
              </a:rPr>
              <a:t>izia</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1955</a:t>
            </a:r>
          </a:p>
        </p:txBody>
      </p:sp>
    </p:spTree>
    <p:extLst>
      <p:ext uri="{BB962C8B-B14F-4D97-AF65-F5344CB8AC3E}">
        <p14:creationId xmlns:p14="http://schemas.microsoft.com/office/powerpoint/2010/main" val="2857354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4"/>
            <a:ext cx="10515600" cy="4635841"/>
          </a:xfrm>
        </p:spPr>
        <p:txBody>
          <a:bodyPr vert="horz" lIns="91440" tIns="45720" rIns="91440" bIns="45720" rtlCol="0">
            <a:normAutofit lnSpcReduction="10000"/>
          </a:bodyPr>
          <a:lstStyle/>
          <a:p>
            <a:pPr marL="0" indent="0" algn="just">
              <a:buNone/>
            </a:pPr>
            <a:r>
              <a:rPr lang="en-US" sz="3600" dirty="0"/>
              <a:t>[…] Nel campo </a:t>
            </a:r>
            <a:r>
              <a:rPr lang="en-US" sz="3600" dirty="0" err="1"/>
              <a:t>particolare</a:t>
            </a:r>
            <a:r>
              <a:rPr lang="en-US" sz="3600" dirty="0"/>
              <a:t> </a:t>
            </a:r>
            <a:r>
              <a:rPr lang="en-US" sz="3600" dirty="0" err="1"/>
              <a:t>della</a:t>
            </a:r>
            <a:r>
              <a:rPr lang="en-US" sz="3600" dirty="0"/>
              <a:t> </a:t>
            </a:r>
            <a:r>
              <a:rPr lang="en-US" sz="3600" dirty="0" err="1"/>
              <a:t>protezione</a:t>
            </a:r>
            <a:r>
              <a:rPr lang="en-US" sz="3600" dirty="0"/>
              <a:t> </a:t>
            </a:r>
            <a:r>
              <a:rPr lang="en-US" sz="3600" dirty="0" err="1"/>
              <a:t>diplomatica</a:t>
            </a:r>
            <a:r>
              <a:rPr lang="en-US" sz="3600" dirty="0"/>
              <a:t> </a:t>
            </a:r>
            <a:r>
              <a:rPr lang="en-US" sz="3600" dirty="0" err="1"/>
              <a:t>delle</a:t>
            </a:r>
            <a:r>
              <a:rPr lang="en-US" sz="3600" dirty="0"/>
              <a:t> </a:t>
            </a:r>
            <a:r>
              <a:rPr lang="en-US" sz="3600" dirty="0" err="1"/>
              <a:t>entità</a:t>
            </a:r>
            <a:r>
              <a:rPr lang="en-US" sz="3600" dirty="0"/>
              <a:t> </a:t>
            </a:r>
            <a:r>
              <a:rPr lang="en-US" sz="3600" dirty="0" err="1"/>
              <a:t>societarie</a:t>
            </a:r>
            <a:r>
              <a:rPr lang="en-US" sz="3600" dirty="0"/>
              <a:t>, </a:t>
            </a:r>
            <a:r>
              <a:rPr lang="en-US" sz="3600" dirty="0" err="1"/>
              <a:t>nessun</a:t>
            </a:r>
            <a:r>
              <a:rPr lang="en-US" sz="3600" dirty="0"/>
              <a:t> test </a:t>
            </a:r>
            <a:r>
              <a:rPr lang="en-US" sz="3600" dirty="0" err="1"/>
              <a:t>su</a:t>
            </a:r>
            <a:r>
              <a:rPr lang="en-US" sz="3600" dirty="0"/>
              <a:t> come </a:t>
            </a:r>
            <a:r>
              <a:rPr lang="en-US" sz="3600" dirty="0" err="1"/>
              <a:t>stabilire</a:t>
            </a:r>
            <a:r>
              <a:rPr lang="en-US" sz="3600" dirty="0"/>
              <a:t> il “</a:t>
            </a:r>
            <a:r>
              <a:rPr lang="en-US" sz="3600" dirty="0" err="1"/>
              <a:t>legame</a:t>
            </a:r>
            <a:r>
              <a:rPr lang="en-US" sz="3600" dirty="0"/>
              <a:t> </a:t>
            </a:r>
            <a:r>
              <a:rPr lang="en-US" sz="3600" dirty="0" err="1"/>
              <a:t>reale</a:t>
            </a:r>
            <a:r>
              <a:rPr lang="en-US" sz="3600" dirty="0"/>
              <a:t>” ha </a:t>
            </a:r>
            <a:r>
              <a:rPr lang="en-US" sz="3600" dirty="0" err="1"/>
              <a:t>trovato</a:t>
            </a:r>
            <a:r>
              <a:rPr lang="en-US" sz="3600" dirty="0"/>
              <a:t> </a:t>
            </a:r>
            <a:r>
              <a:rPr lang="en-US" sz="3600" dirty="0" err="1"/>
              <a:t>un’accettazione</a:t>
            </a:r>
            <a:r>
              <a:rPr lang="en-US" sz="3600" dirty="0"/>
              <a:t> </a:t>
            </a:r>
            <a:r>
              <a:rPr lang="en-US" sz="3600" dirty="0" err="1"/>
              <a:t>generale</a:t>
            </a:r>
            <a:r>
              <a:rPr lang="en-US" sz="3600" dirty="0"/>
              <a:t>. […] A </a:t>
            </a:r>
            <a:r>
              <a:rPr lang="en-US" sz="3600" dirty="0" err="1"/>
              <a:t>questo</a:t>
            </a:r>
            <a:r>
              <a:rPr lang="en-US" sz="3600" dirty="0"/>
              <a:t> </a:t>
            </a:r>
            <a:r>
              <a:rPr lang="en-US" sz="3600" dirty="0" err="1"/>
              <a:t>proposito</a:t>
            </a:r>
            <a:r>
              <a:rPr lang="en-US" sz="3600" dirty="0"/>
              <a:t> </a:t>
            </a:r>
            <a:r>
              <a:rPr lang="en-US" sz="3600" dirty="0" err="1"/>
              <a:t>si</a:t>
            </a:r>
            <a:r>
              <a:rPr lang="en-US" sz="3600" dirty="0"/>
              <a:t> </a:t>
            </a:r>
            <a:r>
              <a:rPr lang="en-US" sz="3600" dirty="0" err="1"/>
              <a:t>è</a:t>
            </a:r>
            <a:r>
              <a:rPr lang="en-US" sz="3600" dirty="0"/>
              <a:t> </a:t>
            </a:r>
            <a:r>
              <a:rPr lang="en-US" sz="3600" dirty="0" err="1"/>
              <a:t>fatto</a:t>
            </a:r>
            <a:r>
              <a:rPr lang="en-US" sz="3600" dirty="0"/>
              <a:t> </a:t>
            </a:r>
            <a:r>
              <a:rPr lang="en-US" sz="3600" dirty="0" err="1"/>
              <a:t>riferimento</a:t>
            </a:r>
            <a:r>
              <a:rPr lang="en-US" sz="3600" dirty="0"/>
              <a:t> al </a:t>
            </a:r>
            <a:r>
              <a:rPr lang="en-US" sz="3600" dirty="0" err="1"/>
              <a:t>caso</a:t>
            </a:r>
            <a:r>
              <a:rPr lang="en-US" sz="3600" dirty="0"/>
              <a:t> </a:t>
            </a:r>
            <a:r>
              <a:rPr lang="en-US" sz="3600" i="1" dirty="0" err="1"/>
              <a:t>Nottebohm</a:t>
            </a:r>
            <a:r>
              <a:rPr lang="en-US" sz="3600" dirty="0"/>
              <a:t>. In </a:t>
            </a:r>
            <a:r>
              <a:rPr lang="en-US" sz="3600" dirty="0" err="1"/>
              <a:t>effetti</a:t>
            </a:r>
            <a:r>
              <a:rPr lang="en-US" sz="3600" dirty="0"/>
              <a:t>, le </a:t>
            </a:r>
            <a:r>
              <a:rPr lang="en-US" sz="3600" dirty="0" err="1"/>
              <a:t>Parti</a:t>
            </a:r>
            <a:r>
              <a:rPr lang="en-US" sz="3600" dirty="0"/>
              <a:t> vi </a:t>
            </a:r>
            <a:r>
              <a:rPr lang="en-US" sz="3600" dirty="0" err="1"/>
              <a:t>hanno</a:t>
            </a:r>
            <a:r>
              <a:rPr lang="en-US" sz="3600" dirty="0"/>
              <a:t> </a:t>
            </a:r>
            <a:r>
              <a:rPr lang="en-US" sz="3600" dirty="0" err="1"/>
              <a:t>fatto</a:t>
            </a:r>
            <a:r>
              <a:rPr lang="en-US" sz="3600" dirty="0"/>
              <a:t> </a:t>
            </a:r>
            <a:r>
              <a:rPr lang="en-US" sz="3600" dirty="0" err="1"/>
              <a:t>spesso</a:t>
            </a:r>
            <a:r>
              <a:rPr lang="en-US" sz="3600" dirty="0"/>
              <a:t> </a:t>
            </a:r>
            <a:r>
              <a:rPr lang="en-US" sz="3600" dirty="0" err="1"/>
              <a:t>riferimento</a:t>
            </a:r>
            <a:r>
              <a:rPr lang="en-US" sz="3600" dirty="0"/>
              <a:t> </a:t>
            </a:r>
            <a:r>
              <a:rPr lang="en-US" sz="3600" dirty="0" err="1"/>
              <a:t>nel</a:t>
            </a:r>
            <a:r>
              <a:rPr lang="en-US" sz="3600" dirty="0"/>
              <a:t> </a:t>
            </a:r>
            <a:r>
              <a:rPr lang="en-US" sz="3600" dirty="0" err="1"/>
              <a:t>corso</a:t>
            </a:r>
            <a:r>
              <a:rPr lang="en-US" sz="3600" dirty="0"/>
              <a:t> del </a:t>
            </a:r>
            <a:r>
              <a:rPr lang="en-US" sz="3600" dirty="0" err="1"/>
              <a:t>procedimento</a:t>
            </a:r>
            <a:r>
              <a:rPr lang="en-US" sz="3600" dirty="0"/>
              <a:t>. </a:t>
            </a:r>
            <a:r>
              <a:rPr lang="en-US" sz="3600" dirty="0" err="1"/>
              <a:t>Tuttavia</a:t>
            </a:r>
            <a:r>
              <a:rPr lang="en-US" sz="3600" dirty="0"/>
              <a:t>, tenuto </a:t>
            </a:r>
            <a:r>
              <a:rPr lang="en-US" sz="3600" dirty="0" err="1"/>
              <a:t>conto</a:t>
            </a:r>
            <a:r>
              <a:rPr lang="en-US" sz="3600" dirty="0"/>
              <a:t> </a:t>
            </a:r>
            <a:r>
              <a:rPr lang="en-US" sz="3600" dirty="0" err="1"/>
              <a:t>sia</a:t>
            </a:r>
            <a:r>
              <a:rPr lang="en-US" sz="3600" dirty="0"/>
              <a:t> </a:t>
            </a:r>
            <a:r>
              <a:rPr lang="en-US" sz="3600" dirty="0" err="1"/>
              <a:t>degli</a:t>
            </a:r>
            <a:r>
              <a:rPr lang="en-US" sz="3600" dirty="0"/>
              <a:t> </a:t>
            </a:r>
            <a:r>
              <a:rPr lang="en-US" sz="3600" dirty="0" err="1"/>
              <a:t>aspetti</a:t>
            </a:r>
            <a:r>
              <a:rPr lang="en-US" sz="3600" dirty="0"/>
              <a:t> di </a:t>
            </a:r>
            <a:r>
              <a:rPr lang="en-US" sz="3600" dirty="0" err="1"/>
              <a:t>diritto</a:t>
            </a:r>
            <a:r>
              <a:rPr lang="en-US" sz="3600" dirty="0"/>
              <a:t> </a:t>
            </a:r>
            <a:r>
              <a:rPr lang="en-US" sz="3600" dirty="0" err="1"/>
              <a:t>che</a:t>
            </a:r>
            <a:r>
              <a:rPr lang="en-US" sz="3600" dirty="0"/>
              <a:t> di </a:t>
            </a:r>
            <a:r>
              <a:rPr lang="en-US" sz="3600" dirty="0" err="1"/>
              <a:t>fatto</a:t>
            </a:r>
            <a:r>
              <a:rPr lang="en-US" sz="3600" dirty="0"/>
              <a:t> </a:t>
            </a:r>
            <a:r>
              <a:rPr lang="en-US" sz="3600" dirty="0" err="1"/>
              <a:t>della</a:t>
            </a:r>
            <a:r>
              <a:rPr lang="en-US" sz="3600" dirty="0"/>
              <a:t> tutela </a:t>
            </a:r>
            <a:r>
              <a:rPr lang="en-US" sz="3600" dirty="0" err="1"/>
              <a:t>nel</a:t>
            </a:r>
            <a:r>
              <a:rPr lang="en-US" sz="3600" dirty="0"/>
              <a:t> </a:t>
            </a:r>
            <a:r>
              <a:rPr lang="en-US" sz="3600" dirty="0" err="1"/>
              <a:t>caso</a:t>
            </a:r>
            <a:r>
              <a:rPr lang="en-US" sz="3600" dirty="0"/>
              <a:t> di specie, la Corte </a:t>
            </a:r>
            <a:r>
              <a:rPr lang="en-US" sz="3600" dirty="0" err="1"/>
              <a:t>ritiene</a:t>
            </a:r>
            <a:r>
              <a:rPr lang="en-US" sz="3600" dirty="0"/>
              <a:t> </a:t>
            </a:r>
            <a:r>
              <a:rPr lang="en-US" sz="3600" dirty="0" err="1"/>
              <a:t>che</a:t>
            </a:r>
            <a:r>
              <a:rPr lang="en-US" sz="3600" dirty="0"/>
              <a:t> non vi </a:t>
            </a:r>
            <a:r>
              <a:rPr lang="en-US" sz="3600" dirty="0" err="1"/>
              <a:t>possa</a:t>
            </a:r>
            <a:r>
              <a:rPr lang="en-US" sz="3600" dirty="0"/>
              <a:t> </a:t>
            </a:r>
            <a:r>
              <a:rPr lang="en-US" sz="3600" dirty="0" err="1"/>
              <a:t>essere</a:t>
            </a:r>
            <a:r>
              <a:rPr lang="en-US" sz="3600" dirty="0"/>
              <a:t> alcuna analogia con le </a:t>
            </a:r>
            <a:r>
              <a:rPr lang="en-US" sz="3600" dirty="0" err="1"/>
              <a:t>questioni</a:t>
            </a:r>
            <a:r>
              <a:rPr lang="en-US" sz="3600" dirty="0"/>
              <a:t> </a:t>
            </a:r>
            <a:r>
              <a:rPr lang="en-US" sz="3600" dirty="0" err="1"/>
              <a:t>sollevate</a:t>
            </a:r>
            <a:r>
              <a:rPr lang="en-US" sz="3600" dirty="0"/>
              <a:t> o con la </a:t>
            </a:r>
            <a:r>
              <a:rPr lang="en-US" sz="3600" dirty="0" err="1"/>
              <a:t>decisione</a:t>
            </a:r>
            <a:r>
              <a:rPr lang="en-US" sz="3600" dirty="0"/>
              <a:t> </a:t>
            </a:r>
            <a:r>
              <a:rPr lang="en-US" sz="3600" dirty="0" err="1"/>
              <a:t>emessa</a:t>
            </a:r>
            <a:r>
              <a:rPr lang="en-US" sz="3600" dirty="0"/>
              <a:t> in </a:t>
            </a:r>
            <a:r>
              <a:rPr lang="en-US" sz="3600" dirty="0" err="1"/>
              <a:t>quella</a:t>
            </a:r>
            <a:r>
              <a:rPr lang="en-US" sz="3600" dirty="0"/>
              <a:t> causa.</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i="1" dirty="0" err="1"/>
              <a:t>Barcelona</a:t>
            </a:r>
            <a:r>
              <a:rPr lang="it-IT" sz="4000" i="1" dirty="0"/>
              <a:t> </a:t>
            </a:r>
            <a:r>
              <a:rPr lang="it-IT" sz="4000" i="1" dirty="0" err="1"/>
              <a:t>Traction</a:t>
            </a:r>
            <a:r>
              <a:rPr lang="it-IT" sz="4000" i="1" dirty="0"/>
              <a:t> (Belgio c. Spagna)</a:t>
            </a:r>
            <a:br>
              <a:rPr lang="it-IT" sz="4000" i="1" dirty="0"/>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Corte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int</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giust</a:t>
            </a:r>
            <a:r>
              <a:rPr lang="it-IT" sz="4000" dirty="0" err="1">
                <a:solidFill>
                  <a:prstClr val="black"/>
                </a:solidFill>
                <a:latin typeface="Calibri" panose="020F0502020204030204"/>
              </a:rPr>
              <a:t>izia</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it-IT" sz="4000" dirty="0">
                <a:solidFill>
                  <a:prstClr val="black"/>
                </a:solidFill>
                <a:latin typeface="Calibri" panose="020F0502020204030204"/>
              </a:rPr>
              <a:t>5</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febbraio 1970</a:t>
            </a:r>
          </a:p>
        </p:txBody>
      </p:sp>
    </p:spTree>
    <p:extLst>
      <p:ext uri="{BB962C8B-B14F-4D97-AF65-F5344CB8AC3E}">
        <p14:creationId xmlns:p14="http://schemas.microsoft.com/office/powerpoint/2010/main" val="1260754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4"/>
            <a:ext cx="10515600" cy="4635841"/>
          </a:xfrm>
        </p:spPr>
        <p:txBody>
          <a:bodyPr vert="horz" lIns="91440" tIns="45720" rIns="91440" bIns="45720" rtlCol="0">
            <a:normAutofit lnSpcReduction="10000"/>
          </a:bodyPr>
          <a:lstStyle/>
          <a:p>
            <a:pPr marL="0" indent="0" algn="just">
              <a:buNone/>
            </a:pPr>
            <a:r>
              <a:rPr lang="en-US" sz="3600" dirty="0"/>
              <a:t>[…] Nel campo </a:t>
            </a:r>
            <a:r>
              <a:rPr lang="en-US" sz="3600" dirty="0" err="1"/>
              <a:t>particolare</a:t>
            </a:r>
            <a:r>
              <a:rPr lang="en-US" sz="3600" dirty="0"/>
              <a:t> </a:t>
            </a:r>
            <a:r>
              <a:rPr lang="en-US" sz="3600" dirty="0" err="1"/>
              <a:t>della</a:t>
            </a:r>
            <a:r>
              <a:rPr lang="en-US" sz="3600" dirty="0"/>
              <a:t> </a:t>
            </a:r>
            <a:r>
              <a:rPr lang="en-US" sz="3600" dirty="0" err="1"/>
              <a:t>protezione</a:t>
            </a:r>
            <a:r>
              <a:rPr lang="en-US" sz="3600" dirty="0"/>
              <a:t> </a:t>
            </a:r>
            <a:r>
              <a:rPr lang="en-US" sz="3600" dirty="0" err="1"/>
              <a:t>diplomatica</a:t>
            </a:r>
            <a:r>
              <a:rPr lang="en-US" sz="3600" dirty="0"/>
              <a:t> </a:t>
            </a:r>
            <a:r>
              <a:rPr lang="en-US" sz="3600" dirty="0" err="1"/>
              <a:t>delle</a:t>
            </a:r>
            <a:r>
              <a:rPr lang="en-US" sz="3600" dirty="0"/>
              <a:t> </a:t>
            </a:r>
            <a:r>
              <a:rPr lang="en-US" sz="3600" dirty="0" err="1"/>
              <a:t>entità</a:t>
            </a:r>
            <a:r>
              <a:rPr lang="en-US" sz="3600" dirty="0"/>
              <a:t> </a:t>
            </a:r>
            <a:r>
              <a:rPr lang="en-US" sz="3600" dirty="0" err="1"/>
              <a:t>societarie</a:t>
            </a:r>
            <a:r>
              <a:rPr lang="en-US" sz="3600" dirty="0"/>
              <a:t>, </a:t>
            </a:r>
            <a:r>
              <a:rPr lang="en-US" sz="3600" dirty="0" err="1"/>
              <a:t>nessun</a:t>
            </a:r>
            <a:r>
              <a:rPr lang="en-US" sz="3600" dirty="0"/>
              <a:t> test </a:t>
            </a:r>
            <a:r>
              <a:rPr lang="en-US" sz="3600" dirty="0" err="1"/>
              <a:t>su</a:t>
            </a:r>
            <a:r>
              <a:rPr lang="en-US" sz="3600" dirty="0"/>
              <a:t> come </a:t>
            </a:r>
            <a:r>
              <a:rPr lang="en-US" sz="3600" dirty="0" err="1"/>
              <a:t>stabilire</a:t>
            </a:r>
            <a:r>
              <a:rPr lang="en-US" sz="3600" dirty="0"/>
              <a:t> il “</a:t>
            </a:r>
            <a:r>
              <a:rPr lang="en-US" sz="3600" dirty="0" err="1"/>
              <a:t>legame</a:t>
            </a:r>
            <a:r>
              <a:rPr lang="en-US" sz="3600" dirty="0"/>
              <a:t> </a:t>
            </a:r>
            <a:r>
              <a:rPr lang="en-US" sz="3600" dirty="0" err="1"/>
              <a:t>reale</a:t>
            </a:r>
            <a:r>
              <a:rPr lang="en-US" sz="3600" dirty="0"/>
              <a:t>” ha </a:t>
            </a:r>
            <a:r>
              <a:rPr lang="en-US" sz="3600" dirty="0" err="1"/>
              <a:t>trovato</a:t>
            </a:r>
            <a:r>
              <a:rPr lang="en-US" sz="3600" dirty="0"/>
              <a:t> </a:t>
            </a:r>
            <a:r>
              <a:rPr lang="en-US" sz="3600" dirty="0" err="1"/>
              <a:t>un’accettazione</a:t>
            </a:r>
            <a:r>
              <a:rPr lang="en-US" sz="3600" dirty="0"/>
              <a:t> </a:t>
            </a:r>
            <a:r>
              <a:rPr lang="en-US" sz="3600" dirty="0" err="1"/>
              <a:t>generale</a:t>
            </a:r>
            <a:r>
              <a:rPr lang="en-US" sz="3600" dirty="0"/>
              <a:t>. […] A </a:t>
            </a:r>
            <a:r>
              <a:rPr lang="en-US" sz="3600" dirty="0" err="1"/>
              <a:t>questo</a:t>
            </a:r>
            <a:r>
              <a:rPr lang="en-US" sz="3600" dirty="0"/>
              <a:t> </a:t>
            </a:r>
            <a:r>
              <a:rPr lang="en-US" sz="3600" dirty="0" err="1"/>
              <a:t>proposito</a:t>
            </a:r>
            <a:r>
              <a:rPr lang="en-US" sz="3600" dirty="0"/>
              <a:t> </a:t>
            </a:r>
            <a:r>
              <a:rPr lang="en-US" sz="3600" dirty="0" err="1"/>
              <a:t>si</a:t>
            </a:r>
            <a:r>
              <a:rPr lang="en-US" sz="3600" dirty="0"/>
              <a:t> </a:t>
            </a:r>
            <a:r>
              <a:rPr lang="en-US" sz="3600" dirty="0" err="1"/>
              <a:t>è</a:t>
            </a:r>
            <a:r>
              <a:rPr lang="en-US" sz="3600" dirty="0"/>
              <a:t> </a:t>
            </a:r>
            <a:r>
              <a:rPr lang="en-US" sz="3600" dirty="0" err="1"/>
              <a:t>fatto</a:t>
            </a:r>
            <a:r>
              <a:rPr lang="en-US" sz="3600" dirty="0"/>
              <a:t> </a:t>
            </a:r>
            <a:r>
              <a:rPr lang="en-US" sz="3600" dirty="0" err="1"/>
              <a:t>riferimento</a:t>
            </a:r>
            <a:r>
              <a:rPr lang="en-US" sz="3600" dirty="0"/>
              <a:t> al </a:t>
            </a:r>
            <a:r>
              <a:rPr lang="en-US" sz="3600" dirty="0" err="1"/>
              <a:t>caso</a:t>
            </a:r>
            <a:r>
              <a:rPr lang="en-US" sz="3600" dirty="0"/>
              <a:t> </a:t>
            </a:r>
            <a:r>
              <a:rPr lang="en-US" sz="3600" i="1" dirty="0" err="1"/>
              <a:t>Nottebohm</a:t>
            </a:r>
            <a:r>
              <a:rPr lang="en-US" sz="3600" dirty="0"/>
              <a:t>. In </a:t>
            </a:r>
            <a:r>
              <a:rPr lang="en-US" sz="3600" dirty="0" err="1"/>
              <a:t>effetti</a:t>
            </a:r>
            <a:r>
              <a:rPr lang="en-US" sz="3600" dirty="0"/>
              <a:t>, le </a:t>
            </a:r>
            <a:r>
              <a:rPr lang="en-US" sz="3600" dirty="0" err="1"/>
              <a:t>Parti</a:t>
            </a:r>
            <a:r>
              <a:rPr lang="en-US" sz="3600" dirty="0"/>
              <a:t> vi </a:t>
            </a:r>
            <a:r>
              <a:rPr lang="en-US" sz="3600" dirty="0" err="1"/>
              <a:t>hanno</a:t>
            </a:r>
            <a:r>
              <a:rPr lang="en-US" sz="3600" dirty="0"/>
              <a:t> </a:t>
            </a:r>
            <a:r>
              <a:rPr lang="en-US" sz="3600" dirty="0" err="1"/>
              <a:t>fatto</a:t>
            </a:r>
            <a:r>
              <a:rPr lang="en-US" sz="3600" dirty="0"/>
              <a:t> </a:t>
            </a:r>
            <a:r>
              <a:rPr lang="en-US" sz="3600" dirty="0" err="1"/>
              <a:t>spesso</a:t>
            </a:r>
            <a:r>
              <a:rPr lang="en-US" sz="3600" dirty="0"/>
              <a:t> </a:t>
            </a:r>
            <a:r>
              <a:rPr lang="en-US" sz="3600" dirty="0" err="1"/>
              <a:t>riferimento</a:t>
            </a:r>
            <a:r>
              <a:rPr lang="en-US" sz="3600" dirty="0"/>
              <a:t> </a:t>
            </a:r>
            <a:r>
              <a:rPr lang="en-US" sz="3600" dirty="0" err="1"/>
              <a:t>nel</a:t>
            </a:r>
            <a:r>
              <a:rPr lang="en-US" sz="3600" dirty="0"/>
              <a:t> </a:t>
            </a:r>
            <a:r>
              <a:rPr lang="en-US" sz="3600" dirty="0" err="1"/>
              <a:t>corso</a:t>
            </a:r>
            <a:r>
              <a:rPr lang="en-US" sz="3600" dirty="0"/>
              <a:t> del </a:t>
            </a:r>
            <a:r>
              <a:rPr lang="en-US" sz="3600" dirty="0" err="1"/>
              <a:t>procedimento</a:t>
            </a:r>
            <a:r>
              <a:rPr lang="en-US" sz="3600" dirty="0"/>
              <a:t>. </a:t>
            </a:r>
            <a:r>
              <a:rPr lang="en-US" sz="3600" dirty="0" err="1"/>
              <a:t>Tuttavia</a:t>
            </a:r>
            <a:r>
              <a:rPr lang="en-US" sz="3600" dirty="0"/>
              <a:t>, tenuto </a:t>
            </a:r>
            <a:r>
              <a:rPr lang="en-US" sz="3600" dirty="0" err="1"/>
              <a:t>conto</a:t>
            </a:r>
            <a:r>
              <a:rPr lang="en-US" sz="3600" dirty="0"/>
              <a:t> </a:t>
            </a:r>
            <a:r>
              <a:rPr lang="en-US" sz="3600" dirty="0" err="1"/>
              <a:t>sia</a:t>
            </a:r>
            <a:r>
              <a:rPr lang="en-US" sz="3600" dirty="0"/>
              <a:t> </a:t>
            </a:r>
            <a:r>
              <a:rPr lang="en-US" sz="3600" dirty="0" err="1"/>
              <a:t>degli</a:t>
            </a:r>
            <a:r>
              <a:rPr lang="en-US" sz="3600" dirty="0"/>
              <a:t> </a:t>
            </a:r>
            <a:r>
              <a:rPr lang="en-US" sz="3600" dirty="0" err="1"/>
              <a:t>aspetti</a:t>
            </a:r>
            <a:r>
              <a:rPr lang="en-US" sz="3600" dirty="0"/>
              <a:t> di </a:t>
            </a:r>
            <a:r>
              <a:rPr lang="en-US" sz="3600" dirty="0" err="1"/>
              <a:t>diritto</a:t>
            </a:r>
            <a:r>
              <a:rPr lang="en-US" sz="3600" dirty="0"/>
              <a:t> </a:t>
            </a:r>
            <a:r>
              <a:rPr lang="en-US" sz="3600" dirty="0" err="1"/>
              <a:t>che</a:t>
            </a:r>
            <a:r>
              <a:rPr lang="en-US" sz="3600" dirty="0"/>
              <a:t> di </a:t>
            </a:r>
            <a:r>
              <a:rPr lang="en-US" sz="3600" dirty="0" err="1"/>
              <a:t>fatto</a:t>
            </a:r>
            <a:r>
              <a:rPr lang="en-US" sz="3600" dirty="0"/>
              <a:t> </a:t>
            </a:r>
            <a:r>
              <a:rPr lang="en-US" sz="3600" dirty="0" err="1"/>
              <a:t>della</a:t>
            </a:r>
            <a:r>
              <a:rPr lang="en-US" sz="3600" dirty="0"/>
              <a:t> tutela </a:t>
            </a:r>
            <a:r>
              <a:rPr lang="en-US" sz="3600" dirty="0" err="1"/>
              <a:t>nel</a:t>
            </a:r>
            <a:r>
              <a:rPr lang="en-US" sz="3600" dirty="0"/>
              <a:t> </a:t>
            </a:r>
            <a:r>
              <a:rPr lang="en-US" sz="3600" dirty="0" err="1"/>
              <a:t>caso</a:t>
            </a:r>
            <a:r>
              <a:rPr lang="en-US" sz="3600" dirty="0"/>
              <a:t> di specie, la Corte </a:t>
            </a:r>
            <a:r>
              <a:rPr lang="en-US" sz="3600" dirty="0" err="1"/>
              <a:t>ritiene</a:t>
            </a:r>
            <a:r>
              <a:rPr lang="en-US" sz="3600" dirty="0"/>
              <a:t> </a:t>
            </a:r>
            <a:r>
              <a:rPr lang="en-US" sz="3600" dirty="0" err="1"/>
              <a:t>che</a:t>
            </a:r>
            <a:r>
              <a:rPr lang="en-US" sz="3600" dirty="0"/>
              <a:t> non vi </a:t>
            </a:r>
            <a:r>
              <a:rPr lang="en-US" sz="3600" dirty="0" err="1"/>
              <a:t>possa</a:t>
            </a:r>
            <a:r>
              <a:rPr lang="en-US" sz="3600" dirty="0"/>
              <a:t> </a:t>
            </a:r>
            <a:r>
              <a:rPr lang="en-US" sz="3600" dirty="0" err="1"/>
              <a:t>essere</a:t>
            </a:r>
            <a:r>
              <a:rPr lang="en-US" sz="3600" dirty="0"/>
              <a:t> alcuna analogia con le </a:t>
            </a:r>
            <a:r>
              <a:rPr lang="en-US" sz="3600" dirty="0" err="1"/>
              <a:t>questioni</a:t>
            </a:r>
            <a:r>
              <a:rPr lang="en-US" sz="3600" dirty="0"/>
              <a:t> </a:t>
            </a:r>
            <a:r>
              <a:rPr lang="en-US" sz="3600" dirty="0" err="1"/>
              <a:t>sollevate</a:t>
            </a:r>
            <a:r>
              <a:rPr lang="en-US" sz="3600" dirty="0"/>
              <a:t> o con la </a:t>
            </a:r>
            <a:r>
              <a:rPr lang="en-US" sz="3600" dirty="0" err="1"/>
              <a:t>decisione</a:t>
            </a:r>
            <a:r>
              <a:rPr lang="en-US" sz="3600" dirty="0"/>
              <a:t> </a:t>
            </a:r>
            <a:r>
              <a:rPr lang="en-US" sz="3600" dirty="0" err="1"/>
              <a:t>emessa</a:t>
            </a:r>
            <a:r>
              <a:rPr lang="en-US" sz="3600" dirty="0"/>
              <a:t> in </a:t>
            </a:r>
            <a:r>
              <a:rPr lang="en-US" sz="3600" dirty="0" err="1"/>
              <a:t>quella</a:t>
            </a:r>
            <a:r>
              <a:rPr lang="en-US" sz="3600" dirty="0"/>
              <a:t> causa.</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i="1" dirty="0" err="1"/>
              <a:t>Barcelona</a:t>
            </a:r>
            <a:r>
              <a:rPr lang="it-IT" sz="4000" i="1" dirty="0"/>
              <a:t> </a:t>
            </a:r>
            <a:r>
              <a:rPr lang="it-IT" sz="4000" i="1" dirty="0" err="1"/>
              <a:t>Traction</a:t>
            </a:r>
            <a:r>
              <a:rPr lang="it-IT" sz="4000" i="1" dirty="0"/>
              <a:t> (Belgio c. Spagna)</a:t>
            </a:r>
            <a:br>
              <a:rPr lang="it-IT" sz="4000" i="1" dirty="0"/>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Corte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int</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it-IT" sz="4000" b="0" i="0" u="none" strike="noStrike" kern="1200" cap="none" spc="0" normalizeH="0" baseline="0" noProof="0" dirty="0" err="1">
                <a:ln>
                  <a:noFill/>
                </a:ln>
                <a:solidFill>
                  <a:prstClr val="black"/>
                </a:solidFill>
                <a:effectLst/>
                <a:uLnTx/>
                <a:uFillTx/>
                <a:latin typeface="Calibri" panose="020F0502020204030204"/>
                <a:ea typeface="+mn-ea"/>
                <a:cs typeface="+mn-cs"/>
              </a:rPr>
              <a:t>giust</a:t>
            </a:r>
            <a:r>
              <a:rPr lang="it-IT" sz="4000" dirty="0" err="1">
                <a:solidFill>
                  <a:prstClr val="black"/>
                </a:solidFill>
                <a:latin typeface="Calibri" panose="020F0502020204030204"/>
              </a:rPr>
              <a:t>izia</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it-IT" sz="4000" dirty="0">
                <a:solidFill>
                  <a:prstClr val="black"/>
                </a:solidFill>
                <a:latin typeface="Calibri" panose="020F0502020204030204"/>
              </a:rPr>
              <a:t>5</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 febbraio 1970</a:t>
            </a:r>
          </a:p>
        </p:txBody>
      </p:sp>
    </p:spTree>
    <p:extLst>
      <p:ext uri="{BB962C8B-B14F-4D97-AF65-F5344CB8AC3E}">
        <p14:creationId xmlns:p14="http://schemas.microsoft.com/office/powerpoint/2010/main" val="2828010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32500" lnSpcReduction="20000"/>
          </a:bodyPr>
          <a:lstStyle/>
          <a:p>
            <a:pPr marL="0" indent="0" algn="just">
              <a:buNone/>
            </a:pPr>
            <a:endParaRPr lang="en-US" sz="4400" dirty="0"/>
          </a:p>
          <a:p>
            <a:pPr marL="0" indent="0" algn="just">
              <a:buNone/>
            </a:pPr>
            <a:r>
              <a:rPr lang="en-US" sz="8300" dirty="0" err="1"/>
              <a:t>È</a:t>
            </a:r>
            <a:r>
              <a:rPr lang="en-US" sz="8300" dirty="0"/>
              <a:t> </a:t>
            </a:r>
            <a:r>
              <a:rPr lang="en-US" sz="8300" dirty="0" err="1"/>
              <a:t>opinione</a:t>
            </a:r>
            <a:r>
              <a:rPr lang="en-US" sz="8300" dirty="0"/>
              <a:t> </a:t>
            </a:r>
            <a:r>
              <a:rPr lang="en-US" sz="8300" dirty="0" err="1"/>
              <a:t>prevalente</a:t>
            </a:r>
            <a:r>
              <a:rPr lang="en-US" sz="8300" dirty="0"/>
              <a:t> </a:t>
            </a:r>
            <a:r>
              <a:rPr lang="en-US" sz="8300" dirty="0" err="1"/>
              <a:t>che</a:t>
            </a:r>
            <a:r>
              <a:rPr lang="en-US" sz="8300" dirty="0"/>
              <a:t> uno </a:t>
            </a:r>
            <a:r>
              <a:rPr lang="en-US" sz="8300" dirty="0" err="1"/>
              <a:t>Stato</a:t>
            </a:r>
            <a:r>
              <a:rPr lang="en-US" sz="8300" dirty="0"/>
              <a:t> </a:t>
            </a:r>
            <a:r>
              <a:rPr lang="en-US" sz="8300" dirty="0" err="1"/>
              <a:t>abbia</a:t>
            </a:r>
            <a:r>
              <a:rPr lang="en-US" sz="8300" dirty="0"/>
              <a:t> </a:t>
            </a:r>
            <a:r>
              <a:rPr lang="en-US" sz="8300" dirty="0" err="1"/>
              <a:t>un’ampia</a:t>
            </a:r>
            <a:r>
              <a:rPr lang="en-US" sz="8300" dirty="0"/>
              <a:t> </a:t>
            </a:r>
            <a:r>
              <a:rPr lang="en-US" sz="8300" dirty="0" err="1"/>
              <a:t>discrezionalità</a:t>
            </a:r>
            <a:r>
              <a:rPr lang="en-US" sz="8300" dirty="0"/>
              <a:t> </a:t>
            </a:r>
            <a:r>
              <a:rPr lang="en-US" sz="8300" dirty="0" err="1"/>
              <a:t>nell’espellere</a:t>
            </a:r>
            <a:r>
              <a:rPr lang="en-US" sz="8300" dirty="0"/>
              <a:t> </a:t>
            </a:r>
            <a:r>
              <a:rPr lang="en-US" sz="8300" dirty="0" err="1"/>
              <a:t>gli</a:t>
            </a:r>
            <a:r>
              <a:rPr lang="en-US" sz="8300" dirty="0"/>
              <a:t> </a:t>
            </a:r>
            <a:r>
              <a:rPr lang="en-US" sz="8300" dirty="0" err="1"/>
              <a:t>stranieri</a:t>
            </a:r>
            <a:r>
              <a:rPr lang="en-US" sz="8300" dirty="0"/>
              <a:t>. </a:t>
            </a:r>
            <a:r>
              <a:rPr lang="en-US" sz="8300" dirty="0" err="1"/>
              <a:t>Tuttavia</a:t>
            </a:r>
            <a:r>
              <a:rPr lang="en-US" sz="8300" dirty="0"/>
              <a:t>, il </a:t>
            </a:r>
            <a:r>
              <a:rPr lang="en-US" sz="8300" dirty="0" err="1"/>
              <a:t>diritto</a:t>
            </a:r>
            <a:r>
              <a:rPr lang="en-US" sz="8300" dirty="0"/>
              <a:t> </a:t>
            </a:r>
            <a:r>
              <a:rPr lang="en-US" sz="8300" dirty="0" err="1"/>
              <a:t>internazionale</a:t>
            </a:r>
            <a:r>
              <a:rPr lang="en-US" sz="8300" dirty="0"/>
              <a:t> </a:t>
            </a:r>
            <a:r>
              <a:rPr lang="en-US" sz="8300" dirty="0" err="1"/>
              <a:t>garantisce</a:t>
            </a:r>
            <a:r>
              <a:rPr lang="en-US" sz="8300" dirty="0"/>
              <a:t> </a:t>
            </a:r>
            <a:r>
              <a:rPr lang="en-US" sz="8300" dirty="0" err="1"/>
              <a:t>alcune</a:t>
            </a:r>
            <a:r>
              <a:rPr lang="en-US" sz="8300" dirty="0"/>
              <a:t> </a:t>
            </a:r>
            <a:r>
              <a:rPr lang="en-US" sz="8300" dirty="0" err="1"/>
              <a:t>norme</a:t>
            </a:r>
            <a:r>
              <a:rPr lang="en-US" sz="8300" dirty="0"/>
              <a:t> </a:t>
            </a:r>
            <a:r>
              <a:rPr lang="en-US" sz="8300" dirty="0" err="1"/>
              <a:t>minime</a:t>
            </a:r>
            <a:r>
              <a:rPr lang="en-US" sz="8300" dirty="0"/>
              <a:t> </a:t>
            </a:r>
            <a:r>
              <a:rPr lang="en-US" sz="8300" dirty="0" err="1"/>
              <a:t>procedurali</a:t>
            </a:r>
            <a:r>
              <a:rPr lang="en-US" sz="8300" dirty="0"/>
              <a:t> e </a:t>
            </a:r>
            <a:r>
              <a:rPr lang="en-US" sz="8300" dirty="0" err="1"/>
              <a:t>sostanziali</a:t>
            </a:r>
            <a:r>
              <a:rPr lang="en-US" sz="8300" dirty="0"/>
              <a:t>. […] Uno </a:t>
            </a:r>
            <a:r>
              <a:rPr lang="en-US" sz="8300" dirty="0" err="1"/>
              <a:t>dei</a:t>
            </a:r>
            <a:r>
              <a:rPr lang="en-US" sz="8300" dirty="0"/>
              <a:t> </a:t>
            </a:r>
            <a:r>
              <a:rPr lang="en-US" sz="8300" dirty="0" err="1"/>
              <a:t>requisiti</a:t>
            </a:r>
            <a:r>
              <a:rPr lang="en-US" sz="8300" dirty="0"/>
              <a:t> </a:t>
            </a:r>
            <a:r>
              <a:rPr lang="en-US" sz="8300" dirty="0" err="1"/>
              <a:t>procedurali</a:t>
            </a:r>
            <a:r>
              <a:rPr lang="en-US" sz="8300" dirty="0"/>
              <a:t> quasi </a:t>
            </a:r>
            <a:r>
              <a:rPr lang="en-US" sz="8300" dirty="0" err="1"/>
              <a:t>unanimemente</a:t>
            </a:r>
            <a:r>
              <a:rPr lang="en-US" sz="8300" dirty="0"/>
              <a:t> </a:t>
            </a:r>
            <a:r>
              <a:rPr lang="en-US" sz="8300" dirty="0" err="1"/>
              <a:t>riconosciuti</a:t>
            </a:r>
            <a:r>
              <a:rPr lang="en-US" sz="8300" dirty="0"/>
              <a:t> </a:t>
            </a:r>
            <a:r>
              <a:rPr lang="en-US" sz="8300" dirty="0" err="1"/>
              <a:t>è</a:t>
            </a:r>
            <a:r>
              <a:rPr lang="en-US" sz="8300" dirty="0"/>
              <a:t> </a:t>
            </a:r>
            <a:r>
              <a:rPr lang="en-US" sz="8300" dirty="0" err="1"/>
              <a:t>che</a:t>
            </a:r>
            <a:r>
              <a:rPr lang="en-US" sz="8300" dirty="0"/>
              <a:t> uno </a:t>
            </a:r>
            <a:r>
              <a:rPr lang="en-US" sz="8300" dirty="0" err="1"/>
              <a:t>Stato</a:t>
            </a:r>
            <a:r>
              <a:rPr lang="en-US" sz="8300" dirty="0"/>
              <a:t> </a:t>
            </a:r>
            <a:r>
              <a:rPr lang="en-US" sz="8300" dirty="0" err="1"/>
              <a:t>deve</a:t>
            </a:r>
            <a:r>
              <a:rPr lang="en-US" sz="8300" dirty="0"/>
              <a:t> dare </a:t>
            </a:r>
            <a:r>
              <a:rPr lang="en-US" sz="8300" dirty="0" err="1"/>
              <a:t>allo</a:t>
            </a:r>
            <a:r>
              <a:rPr lang="en-US" sz="8300" dirty="0"/>
              <a:t> </a:t>
            </a:r>
            <a:r>
              <a:rPr lang="en-US" sz="8300" dirty="0" err="1"/>
              <a:t>straniero</a:t>
            </a:r>
            <a:r>
              <a:rPr lang="en-US" sz="8300" dirty="0"/>
              <a:t> da </a:t>
            </a:r>
            <a:r>
              <a:rPr lang="en-US" sz="8300" dirty="0" err="1"/>
              <a:t>espellere</a:t>
            </a:r>
            <a:r>
              <a:rPr lang="en-US" sz="8300" dirty="0"/>
              <a:t> il tempo </a:t>
            </a:r>
            <a:r>
              <a:rPr lang="en-US" sz="8300" dirty="0" err="1"/>
              <a:t>sufficiente</a:t>
            </a:r>
            <a:r>
              <a:rPr lang="en-US" sz="8300" dirty="0"/>
              <a:t> per </a:t>
            </a:r>
            <a:r>
              <a:rPr lang="en-US" sz="8300" dirty="0" err="1"/>
              <a:t>concludere</a:t>
            </a:r>
            <a:r>
              <a:rPr lang="en-US" sz="8300" dirty="0"/>
              <a:t> </a:t>
            </a:r>
            <a:r>
              <a:rPr lang="en-US" sz="8300" dirty="0" err="1"/>
              <a:t>i</a:t>
            </a:r>
            <a:r>
              <a:rPr lang="en-US" sz="8300" dirty="0"/>
              <a:t> </a:t>
            </a:r>
            <a:r>
              <a:rPr lang="en-US" sz="8300" dirty="0" err="1"/>
              <a:t>suoi</a:t>
            </a:r>
            <a:r>
              <a:rPr lang="en-US" sz="8300" dirty="0"/>
              <a:t> </a:t>
            </a:r>
            <a:r>
              <a:rPr lang="en-US" sz="8300" dirty="0" err="1"/>
              <a:t>affari</a:t>
            </a:r>
            <a:r>
              <a:rPr lang="en-US" sz="8300" dirty="0"/>
              <a:t>. 
Il </a:t>
            </a:r>
            <a:r>
              <a:rPr lang="en-US" sz="8300" dirty="0" err="1"/>
              <a:t>Tribunale</a:t>
            </a:r>
            <a:r>
              <a:rPr lang="en-US" sz="8300" dirty="0"/>
              <a:t> ha </a:t>
            </a:r>
            <a:r>
              <a:rPr lang="en-US" sz="8300" dirty="0" err="1"/>
              <a:t>riscontrato</a:t>
            </a:r>
            <a:r>
              <a:rPr lang="en-US" sz="8300" dirty="0"/>
              <a:t> </a:t>
            </a:r>
            <a:r>
              <a:rPr lang="en-US" sz="8300" dirty="0" err="1"/>
              <a:t>che</a:t>
            </a:r>
            <a:r>
              <a:rPr lang="en-US" sz="8300" dirty="0"/>
              <a:t> al </a:t>
            </a:r>
            <a:r>
              <a:rPr lang="en-US" sz="8300" dirty="0" err="1"/>
              <a:t>ricorrente</a:t>
            </a:r>
            <a:r>
              <a:rPr lang="en-US" sz="8300" dirty="0"/>
              <a:t> </a:t>
            </a:r>
            <a:r>
              <a:rPr lang="en-US" sz="8300" dirty="0" err="1"/>
              <a:t>sono</a:t>
            </a:r>
            <a:r>
              <a:rPr lang="en-US" sz="8300" dirty="0"/>
              <a:t> </a:t>
            </a:r>
            <a:r>
              <a:rPr lang="en-US" sz="8300" dirty="0" err="1"/>
              <a:t>stati</a:t>
            </a:r>
            <a:r>
              <a:rPr lang="en-US" sz="8300" dirty="0"/>
              <a:t> </a:t>
            </a:r>
            <a:r>
              <a:rPr lang="en-US" sz="8300" dirty="0" err="1"/>
              <a:t>concessi</a:t>
            </a:r>
            <a:r>
              <a:rPr lang="en-US" sz="8300" dirty="0"/>
              <a:t> solo 30 </a:t>
            </a:r>
            <a:r>
              <a:rPr lang="en-US" sz="8300" dirty="0" err="1"/>
              <a:t>minuti</a:t>
            </a:r>
            <a:r>
              <a:rPr lang="en-US" sz="8300" dirty="0"/>
              <a:t> per </a:t>
            </a:r>
            <a:r>
              <a:rPr lang="en-US" sz="8300" dirty="0" err="1"/>
              <a:t>imballare</a:t>
            </a:r>
            <a:r>
              <a:rPr lang="en-US" sz="8300" dirty="0"/>
              <a:t> </a:t>
            </a:r>
            <a:r>
              <a:rPr lang="en-US" sz="8300" dirty="0" err="1"/>
              <a:t>alcuni</a:t>
            </a:r>
            <a:r>
              <a:rPr lang="en-US" sz="8300" dirty="0"/>
              <a:t> </a:t>
            </a:r>
            <a:r>
              <a:rPr lang="en-US" sz="8300" dirty="0" err="1"/>
              <a:t>effetti</a:t>
            </a:r>
            <a:r>
              <a:rPr lang="en-US" sz="8300" dirty="0"/>
              <a:t> </a:t>
            </a:r>
            <a:r>
              <a:rPr lang="en-US" sz="8300" dirty="0" err="1"/>
              <a:t>personali</a:t>
            </a:r>
            <a:r>
              <a:rPr lang="en-US" sz="8300" dirty="0"/>
              <a:t> senza </a:t>
            </a:r>
            <a:r>
              <a:rPr lang="en-US" sz="8300" dirty="0" err="1"/>
              <a:t>alcun</a:t>
            </a:r>
            <a:r>
              <a:rPr lang="en-US" sz="8300" dirty="0"/>
              <a:t> </a:t>
            </a:r>
            <a:r>
              <a:rPr lang="en-US" sz="8300" dirty="0" err="1"/>
              <a:t>precedente</a:t>
            </a:r>
            <a:r>
              <a:rPr lang="en-US" sz="8300" dirty="0"/>
              <a:t> </a:t>
            </a:r>
            <a:r>
              <a:rPr lang="en-US" sz="8300" dirty="0" err="1"/>
              <a:t>preavviso</a:t>
            </a:r>
            <a:r>
              <a:rPr lang="en-US" sz="8300" dirty="0"/>
              <a:t>. [</a:t>
            </a:r>
            <a:r>
              <a:rPr lang="en-US" sz="8300" dirty="0" err="1"/>
              <a:t>L’Iran</a:t>
            </a:r>
            <a:r>
              <a:rPr lang="en-US" sz="8300" dirty="0"/>
              <a:t>] non ha </a:t>
            </a:r>
            <a:r>
              <a:rPr lang="en-US" sz="8300" dirty="0" err="1"/>
              <a:t>addotto</a:t>
            </a:r>
            <a:r>
              <a:rPr lang="en-US" sz="8300" dirty="0"/>
              <a:t> </a:t>
            </a:r>
            <a:r>
              <a:rPr lang="en-US" sz="8300" dirty="0" err="1"/>
              <a:t>alcun</a:t>
            </a:r>
            <a:r>
              <a:rPr lang="en-US" sz="8300" dirty="0"/>
              <a:t> </a:t>
            </a:r>
            <a:r>
              <a:rPr lang="en-US" sz="8300" dirty="0" err="1"/>
              <a:t>motivo</a:t>
            </a:r>
            <a:r>
              <a:rPr lang="en-US" sz="8300" dirty="0"/>
              <a:t> per cui il </a:t>
            </a:r>
            <a:r>
              <a:rPr lang="en-US" sz="8300" dirty="0" err="1"/>
              <a:t>ricorrente</a:t>
            </a:r>
            <a:r>
              <a:rPr lang="en-US" sz="8300" dirty="0"/>
              <a:t> </a:t>
            </a:r>
            <a:r>
              <a:rPr lang="en-US" sz="8300" dirty="0" err="1"/>
              <a:t>abbia</a:t>
            </a:r>
            <a:r>
              <a:rPr lang="en-US" sz="8300" dirty="0"/>
              <a:t> </a:t>
            </a:r>
            <a:r>
              <a:rPr lang="en-US" sz="8300" dirty="0" err="1"/>
              <a:t>dovuto</a:t>
            </a:r>
            <a:r>
              <a:rPr lang="en-US" sz="8300" dirty="0"/>
              <a:t> </a:t>
            </a:r>
            <a:r>
              <a:rPr lang="en-US" sz="8300" dirty="0" err="1"/>
              <a:t>andarsene</a:t>
            </a:r>
            <a:r>
              <a:rPr lang="en-US" sz="8300" dirty="0"/>
              <a:t> </a:t>
            </a:r>
            <a:r>
              <a:rPr lang="en-US" sz="8300" dirty="0" err="1"/>
              <a:t>entro</a:t>
            </a:r>
            <a:r>
              <a:rPr lang="en-US" sz="8300" dirty="0"/>
              <a:t> un tempo </a:t>
            </a:r>
            <a:r>
              <a:rPr lang="en-US" sz="8300" dirty="0" err="1"/>
              <a:t>così</a:t>
            </a:r>
            <a:r>
              <a:rPr lang="en-US" sz="8300" dirty="0"/>
              <a:t> breve e tale </a:t>
            </a:r>
            <a:r>
              <a:rPr lang="en-US" sz="8300" dirty="0" err="1"/>
              <a:t>motivo</a:t>
            </a:r>
            <a:r>
              <a:rPr lang="en-US" sz="8300" dirty="0"/>
              <a:t> non </a:t>
            </a:r>
            <a:r>
              <a:rPr lang="en-US" sz="8300" dirty="0" err="1"/>
              <a:t>risulta</a:t>
            </a:r>
            <a:r>
              <a:rPr lang="en-US" sz="8300" dirty="0"/>
              <a:t> </a:t>
            </a:r>
            <a:r>
              <a:rPr lang="en-US" sz="8300" dirty="0" err="1"/>
              <a:t>evidente</a:t>
            </a:r>
            <a:r>
              <a:rPr lang="en-US" sz="8300" dirty="0"/>
              <a:t>. […] Il </a:t>
            </a:r>
            <a:r>
              <a:rPr lang="en-US" sz="8300" dirty="0" err="1"/>
              <a:t>Tribunale</a:t>
            </a:r>
            <a:r>
              <a:rPr lang="en-US" sz="8300" dirty="0"/>
              <a:t> </a:t>
            </a:r>
            <a:r>
              <a:rPr lang="en-US" sz="8300" dirty="0" err="1"/>
              <a:t>ritiene</a:t>
            </a:r>
            <a:r>
              <a:rPr lang="en-US" sz="8300" dirty="0"/>
              <a:t>, </a:t>
            </a:r>
            <a:r>
              <a:rPr lang="en-US" sz="8300" dirty="0" err="1"/>
              <a:t>pertanto</a:t>
            </a:r>
            <a:r>
              <a:rPr lang="en-US" sz="8300" dirty="0"/>
              <a:t>, </a:t>
            </a:r>
            <a:r>
              <a:rPr lang="en-US" sz="8300" dirty="0" err="1"/>
              <a:t>che</a:t>
            </a:r>
            <a:r>
              <a:rPr lang="en-US" sz="8300" dirty="0"/>
              <a:t> </a:t>
            </a:r>
            <a:r>
              <a:rPr lang="en-US" sz="8300" dirty="0" err="1"/>
              <a:t>l’espulsione</a:t>
            </a:r>
            <a:r>
              <a:rPr lang="en-US" sz="8300" dirty="0"/>
              <a:t> del </a:t>
            </a:r>
            <a:r>
              <a:rPr lang="en-US" sz="8300" dirty="0" err="1"/>
              <a:t>ricorrente</a:t>
            </a:r>
            <a:r>
              <a:rPr lang="en-US" sz="8300" dirty="0"/>
              <a:t> </a:t>
            </a:r>
            <a:r>
              <a:rPr lang="en-US" sz="8300" dirty="0" err="1"/>
              <a:t>sia</a:t>
            </a:r>
            <a:r>
              <a:rPr lang="en-US" sz="8300" dirty="0"/>
              <a:t> </a:t>
            </a:r>
            <a:r>
              <a:rPr lang="en-US" sz="8300" dirty="0" err="1"/>
              <a:t>stata</a:t>
            </a:r>
            <a:r>
              <a:rPr lang="en-US" sz="8300" dirty="0"/>
              <a:t> </a:t>
            </a:r>
            <a:r>
              <a:rPr lang="en-US" sz="8300" dirty="0" err="1"/>
              <a:t>effettuata</a:t>
            </a:r>
            <a:r>
              <a:rPr lang="en-US" sz="8300" dirty="0"/>
              <a:t> con inutile </a:t>
            </a:r>
            <a:r>
              <a:rPr lang="en-US" sz="8300" dirty="0" err="1"/>
              <a:t>fretta</a:t>
            </a:r>
            <a:r>
              <a:rPr lang="en-US" sz="8300" dirty="0"/>
              <a:t> e in </a:t>
            </a:r>
            <a:r>
              <a:rPr lang="en-US" sz="8300" b="1" dirty="0" err="1"/>
              <a:t>violazione</a:t>
            </a:r>
            <a:r>
              <a:rPr lang="en-US" sz="8300" b="1" dirty="0"/>
              <a:t> </a:t>
            </a:r>
            <a:r>
              <a:rPr lang="en-US" sz="8300" b="1" dirty="0" err="1"/>
              <a:t>delle</a:t>
            </a:r>
            <a:r>
              <a:rPr lang="en-US" sz="8300" b="1" dirty="0"/>
              <a:t> </a:t>
            </a:r>
            <a:r>
              <a:rPr lang="en-US" sz="8300" b="1" dirty="0" err="1"/>
              <a:t>norme</a:t>
            </a:r>
            <a:r>
              <a:rPr lang="en-US" sz="8300" b="1" dirty="0"/>
              <a:t> </a:t>
            </a:r>
            <a:r>
              <a:rPr lang="en-US" sz="8300" b="1" dirty="0" err="1"/>
              <a:t>procedurali</a:t>
            </a:r>
            <a:r>
              <a:rPr lang="en-US" sz="8300" b="1" dirty="0"/>
              <a:t> </a:t>
            </a:r>
            <a:r>
              <a:rPr lang="en-US" sz="8300" b="1" dirty="0" err="1"/>
              <a:t>minime</a:t>
            </a:r>
            <a:r>
              <a:rPr lang="en-US" sz="8300" b="1" dirty="0"/>
              <a:t> </a:t>
            </a:r>
            <a:r>
              <a:rPr lang="en-US" sz="8300" b="1" dirty="0" err="1"/>
              <a:t>previste</a:t>
            </a:r>
            <a:r>
              <a:rPr lang="en-US" sz="8300" b="1" dirty="0"/>
              <a:t> dal </a:t>
            </a:r>
            <a:r>
              <a:rPr lang="en-US" sz="8300" b="1" dirty="0" err="1"/>
              <a:t>diritto</a:t>
            </a:r>
            <a:r>
              <a:rPr lang="en-US" sz="8300" b="1" dirty="0"/>
              <a:t> </a:t>
            </a:r>
            <a:r>
              <a:rPr lang="en-US" sz="8300" b="1" dirty="0" err="1"/>
              <a:t>internazionale</a:t>
            </a:r>
            <a:r>
              <a:rPr lang="en-US" sz="8300" b="1" dirty="0"/>
              <a:t> </a:t>
            </a:r>
            <a:r>
              <a:rPr lang="en-US" sz="8300" b="1" dirty="0" err="1"/>
              <a:t>consuetudinario</a:t>
            </a:r>
            <a:r>
              <a:rPr lang="en-US" sz="83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959370" y="396534"/>
            <a:ext cx="10238282" cy="1323439"/>
          </a:xfrm>
          <a:prstGeom prst="rect">
            <a:avLst/>
          </a:prstGeom>
          <a:noFill/>
        </p:spPr>
        <p:txBody>
          <a:bodyPr wrap="square">
            <a:spAutoFit/>
          </a:bodyPr>
          <a:lstStyle/>
          <a:p>
            <a:pPr lvl="0" algn="ctr">
              <a:defRPr/>
            </a:pPr>
            <a:r>
              <a:rPr lang="it-IT" sz="4000" i="1" dirty="0"/>
              <a:t>Kenneth P. </a:t>
            </a:r>
            <a:r>
              <a:rPr lang="it-IT" sz="4000" i="1" dirty="0" err="1"/>
              <a:t>Yaeger</a:t>
            </a:r>
            <a:r>
              <a:rPr lang="it-IT" sz="4000" i="1" dirty="0"/>
              <a:t> c. Iran</a:t>
            </a:r>
            <a:br>
              <a:rPr lang="it-IT" sz="4000" i="1" dirty="0"/>
            </a:br>
            <a:r>
              <a:rPr lang="it-IT" sz="4000" dirty="0"/>
              <a:t>Tribunale per i reclami Iran-USA, 1987</a:t>
            </a:r>
            <a:endParaRPr kumimoji="0" lang="it-IT" sz="4000" b="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42339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6614</TotalTime>
  <Words>1254</Words>
  <Application>Microsoft Macintosh PowerPoint</Application>
  <PresentationFormat>Widescreen</PresentationFormat>
  <Paragraphs>50</Paragraphs>
  <Slides>12</Slides>
  <Notes>12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169</cp:revision>
  <dcterms:created xsi:type="dcterms:W3CDTF">2023-02-07T10:10:48Z</dcterms:created>
  <dcterms:modified xsi:type="dcterms:W3CDTF">2025-03-11T10:20:03Z</dcterms:modified>
</cp:coreProperties>
</file>