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  <p:sldId id="263" r:id="rId9"/>
    <p:sldId id="265" r:id="rId10"/>
    <p:sldId id="271" r:id="rId11"/>
    <p:sldId id="279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8"/>
  </p:normalViewPr>
  <p:slideViewPr>
    <p:cSldViewPr snapToGrid="0" snapToObjects="1">
      <p:cViewPr varScale="1">
        <p:scale>
          <a:sx n="119" d="100"/>
          <a:sy n="119" d="100"/>
        </p:scale>
        <p:origin x="3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850E6E-37A4-2C45-A35C-25F7CF5472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7DBC4D6-817A-BC43-A45F-7EE9E534A7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81F13F6-1C1F-3B45-9883-970940305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D598-15C8-F141-A233-A1360FFF9CA0}" type="datetimeFigureOut">
              <a:rPr lang="it-IT" smtClean="0"/>
              <a:t>11/11/24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9C8D4DB-841D-1242-B780-45F33E268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D8A1A1-DF5C-CE4A-964B-B71FBBA20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6F59-4D24-934B-B91C-F60298E556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5483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F95749-BAC5-7C41-AE03-5945247BB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28C7DFB-788D-634D-8486-E4A93446A9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1D86CBB-94F8-FB4F-AD16-14A728EBE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D598-15C8-F141-A233-A1360FFF9CA0}" type="datetimeFigureOut">
              <a:rPr lang="it-IT" smtClean="0"/>
              <a:t>11/11/24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2B8CBFC-27AB-9546-8BF4-A5D60B5BD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B35799F-447F-014B-88AE-0D0251A42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6F59-4D24-934B-B91C-F60298E556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459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DB8BF43-6175-8640-AC47-4DA9B3F777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F627936-3339-6A45-94FD-32F1C3D4E1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D9E2F77-A199-B345-A553-FF0864074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D598-15C8-F141-A233-A1360FFF9CA0}" type="datetimeFigureOut">
              <a:rPr lang="it-IT" smtClean="0"/>
              <a:t>11/11/24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D99EE47-799A-1740-BB98-97709A53D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765EE08-56C7-AC4F-AE5A-0E6EC5D2E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6F59-4D24-934B-B91C-F60298E556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4277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83F872-9ED1-F54E-A8CD-7B10C6AA6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489956-C377-604B-A1F0-BFAFCF70C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80CFE94-BA6F-4E4B-9F5D-120960ADE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D598-15C8-F141-A233-A1360FFF9CA0}" type="datetimeFigureOut">
              <a:rPr lang="it-IT" smtClean="0"/>
              <a:t>11/11/24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BA25E88-AEEE-AE4C-83C9-F9AB681C7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D073629-D388-3A4F-B6C1-F4D1C5AB6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6F59-4D24-934B-B91C-F60298E556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4680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C8CC14-29DE-7D46-A40F-E7A2D7B23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E837585-8906-DF45-8AC2-8CC800FB94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AEC9609-B3D0-124E-92EB-66F2D811C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D598-15C8-F141-A233-A1360FFF9CA0}" type="datetimeFigureOut">
              <a:rPr lang="it-IT" smtClean="0"/>
              <a:t>11/11/24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90D7B52-F0E1-E549-A67F-149CAE222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B25962E-8CAA-2549-A4E0-2F6EB8FF2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6F59-4D24-934B-B91C-F60298E556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350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D457C5-8604-FE49-AF48-22544DC33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DBDD79-F3D2-BB42-B3F8-4E07D2F433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72C9BA9-7F33-D640-A1E6-4C32E87DC2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65C89D3-4A0F-A04D-BEF0-5E2094FC1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D598-15C8-F141-A233-A1360FFF9CA0}" type="datetimeFigureOut">
              <a:rPr lang="it-IT" smtClean="0"/>
              <a:t>11/11/24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C0BE143-AC90-9349-B780-92B0ED683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8CCFA92-7495-494C-B0AE-840C5FD4C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6F59-4D24-934B-B91C-F60298E556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465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0386BD-B08B-F141-9CFF-BB9F35A28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ED65EFF-C5A4-C043-B1D1-AAC07620DE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3D4AA58-4CDA-7942-B913-73FA0BCDF8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AFB32A5-2FC4-3A47-A49F-53EBA49CEE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0ED643C-1E66-6D47-8898-0618F1C987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8CA8FDC-53BE-5948-954D-C1BF6DB37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D598-15C8-F141-A233-A1360FFF9CA0}" type="datetimeFigureOut">
              <a:rPr lang="it-IT" smtClean="0"/>
              <a:t>11/11/24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D4F9F5F-7944-0A4B-9938-F9F0FFE05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6BAB079-CF66-1044-8881-7742D7F57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6F59-4D24-934B-B91C-F60298E556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1963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5268EA-8DAC-7944-A056-081E53EB0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3326717-86BD-DE42-8032-C77AB5314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D598-15C8-F141-A233-A1360FFF9CA0}" type="datetimeFigureOut">
              <a:rPr lang="it-IT" smtClean="0"/>
              <a:t>11/11/24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C08D0BF-636E-564B-BFF9-5A44CE96A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EBA85E5-D543-2A4F-9B36-0792947E9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6F59-4D24-934B-B91C-F60298E556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3127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9A82C86-3129-2A4A-865B-AB2411A0C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D598-15C8-F141-A233-A1360FFF9CA0}" type="datetimeFigureOut">
              <a:rPr lang="it-IT" smtClean="0"/>
              <a:t>11/11/24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C7128B1-62AB-F544-9D60-97C7518D4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010E9D0-5841-7F45-B540-61287D58F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6F59-4D24-934B-B91C-F60298E556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6432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03D8B8-626A-6C4D-BA0F-F05C98F75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AEAF670-6C7A-7848-89D6-E2997080B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D5C6ABB-DC19-6340-BDC0-1DC95D7F4C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FB01754-84FE-9B42-ACF5-CD9DFE903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D598-15C8-F141-A233-A1360FFF9CA0}" type="datetimeFigureOut">
              <a:rPr lang="it-IT" smtClean="0"/>
              <a:t>11/11/24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26BDC98-E0F5-784E-AF53-D829B3F8C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624945F-92CF-1240-B7A7-7F0AA0350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6F59-4D24-934B-B91C-F60298E556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1268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FA0C9F-0F78-B74F-AF19-A2FA6468C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796DBD5-FE95-A94A-8CC6-BCECF2E94E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359BCB8-BED9-A240-86FD-31F99BE174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ED6F0FC-16BB-9941-B73E-A6CE4378F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D598-15C8-F141-A233-A1360FFF9CA0}" type="datetimeFigureOut">
              <a:rPr lang="it-IT" smtClean="0"/>
              <a:t>11/11/24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BB53BBD-DE96-4447-AC4E-ADA623010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7335C5A-ACBC-BD4D-9023-56C9C917F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6F59-4D24-934B-B91C-F60298E556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0034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0C91164-E854-7542-8C2F-00A297462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0F18071-86C2-004E-A0E7-2EF7BA4E5F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3179559-097A-4747-971C-9C7AC8364B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BD598-15C8-F141-A233-A1360FFF9CA0}" type="datetimeFigureOut">
              <a:rPr lang="it-IT" smtClean="0"/>
              <a:t>11/11/24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04F1BF1-7827-074A-993A-33D0873784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AA51262-6D11-9944-8D56-468420EE68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86F59-4D24-934B-B91C-F60298E556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2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F7E--_BdSg" TargetMode="External"/><Relationship Id="rId2" Type="http://schemas.openxmlformats.org/officeDocument/2006/relationships/hyperlink" Target="https://www.arte.tv/it/videos/074567-005-A/martin-luther-king-i-have-a-drea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vN4CfFkcpus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075D34-AACF-BB43-B60F-906A994F7E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Tra </a:t>
            </a:r>
            <a:r>
              <a:rPr lang="it-IT"/>
              <a:t>distensioni e «seconda </a:t>
            </a:r>
            <a:r>
              <a:rPr lang="it-IT" dirty="0"/>
              <a:t>guerra fredda»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6D01F47-108B-DE40-ACB2-E33556DB09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7892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Char char="Ø"/>
            </a:pPr>
            <a:r>
              <a:rPr lang="it-IT" dirty="0"/>
              <a:t>Partitocrazia insita nella costituzione?</a:t>
            </a:r>
          </a:p>
          <a:p>
            <a:pPr>
              <a:buFontTx/>
              <a:buChar char="-"/>
            </a:pPr>
            <a:r>
              <a:rPr lang="it-IT" dirty="0"/>
              <a:t>partito ‘educa’ la società</a:t>
            </a:r>
          </a:p>
          <a:p>
            <a:pPr>
              <a:buFontTx/>
              <a:buChar char="-"/>
            </a:pPr>
            <a:r>
              <a:rPr lang="it-IT" dirty="0"/>
              <a:t>partito media tra la società civile e le amministrazioni pubbliche</a:t>
            </a:r>
          </a:p>
          <a:p>
            <a:pPr>
              <a:buFontTx/>
              <a:buChar char="-"/>
            </a:pPr>
            <a:r>
              <a:rPr lang="it-IT" dirty="0"/>
              <a:t>mancanza di autonomia della politica dalle amministrazioni pubbliche</a:t>
            </a:r>
          </a:p>
          <a:p>
            <a:pPr>
              <a:buFontTx/>
              <a:buChar char="-"/>
            </a:pPr>
            <a:r>
              <a:rPr lang="it-IT" dirty="0"/>
              <a:t>continuità della Repubblica con il fascismo</a:t>
            </a:r>
          </a:p>
          <a:p>
            <a:pPr>
              <a:buFontTx/>
              <a:buChar char="-"/>
            </a:pPr>
            <a:r>
              <a:rPr lang="it-IT" dirty="0"/>
              <a:t>inamovibilità del centro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90868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9E00A9-9232-E44D-9E52-144A925E0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Europa dell’Est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6C86563-8453-6B44-A3DA-80DB7A15A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it-IT" dirty="0"/>
              <a:t>modernizzazione, giocata sulla compressione dei redditi e dei consumi</a:t>
            </a:r>
          </a:p>
          <a:p>
            <a:pPr>
              <a:buFont typeface="Wingdings" pitchFamily="2" charset="2"/>
              <a:buChar char="Ø"/>
            </a:pPr>
            <a:r>
              <a:rPr lang="it-IT" dirty="0"/>
              <a:t>divario tra operai e contadini e funzionari dello Stato e del Partito</a:t>
            </a:r>
          </a:p>
          <a:p>
            <a:pPr>
              <a:buFont typeface="Wingdings" pitchFamily="2" charset="2"/>
              <a:buChar char="Ø"/>
            </a:pPr>
            <a:endParaRPr lang="it-IT" dirty="0"/>
          </a:p>
          <a:p>
            <a:pPr marL="0" indent="0">
              <a:buNone/>
            </a:pPr>
            <a:r>
              <a:rPr lang="it-IT" dirty="0"/>
              <a:t>+ 1953: Morte di Stalin</a:t>
            </a:r>
          </a:p>
          <a:p>
            <a:pPr marL="0" indent="0">
              <a:buNone/>
            </a:pPr>
            <a:r>
              <a:rPr lang="it-IT" dirty="0"/>
              <a:t>+ 1956: XX Congresso del </a:t>
            </a:r>
            <a:r>
              <a:rPr lang="it-IT" dirty="0" err="1"/>
              <a:t>Pcus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	  rivolte in Polonia e Ungheria</a:t>
            </a:r>
          </a:p>
          <a:p>
            <a:pPr marL="0" indent="0">
              <a:buNone/>
            </a:pPr>
            <a:r>
              <a:rPr lang="it-IT" dirty="0"/>
              <a:t>	  invasione dell’Ungheria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/>
              <a:t>+ 1961</a:t>
            </a:r>
            <a:r>
              <a:rPr lang="it-IT" dirty="0"/>
              <a:t>: Muro </a:t>
            </a:r>
            <a:r>
              <a:rPr lang="it-IT"/>
              <a:t>di Berlino</a:t>
            </a:r>
            <a:endParaRPr lang="it-IT" dirty="0"/>
          </a:p>
          <a:p>
            <a:pPr>
              <a:buFont typeface="Wingdings" pitchFamily="2" charset="2"/>
              <a:buChar char="Ø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68317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500328-DA8C-5740-B312-7CF51239E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F13384-AEE2-7A4F-AFFD-C52AD44AF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miracolo economico</a:t>
            </a:r>
          </a:p>
          <a:p>
            <a:pPr>
              <a:buFontTx/>
              <a:buChar char="-"/>
            </a:pPr>
            <a:r>
              <a:rPr lang="it-IT" dirty="0"/>
              <a:t>crescita del sistema economico statunitense</a:t>
            </a:r>
          </a:p>
          <a:p>
            <a:pPr>
              <a:buFontTx/>
              <a:buChar char="-"/>
            </a:pPr>
            <a:r>
              <a:rPr lang="it-IT" dirty="0"/>
              <a:t>piano Marshall</a:t>
            </a:r>
          </a:p>
          <a:p>
            <a:pPr>
              <a:buFontTx/>
              <a:buChar char="-"/>
            </a:pPr>
            <a:r>
              <a:rPr lang="it-IT" dirty="0"/>
              <a:t>le basi dell’Europa comunitaria</a:t>
            </a:r>
          </a:p>
          <a:p>
            <a:pPr lvl="1">
              <a:buFontTx/>
              <a:buChar char="-"/>
            </a:pPr>
            <a:r>
              <a:rPr lang="it-IT" dirty="0"/>
              <a:t>1951: Ceca (Belgio, Francia, Germania occidentale, Italia, Lussemburgo, Paesi Bassi)</a:t>
            </a:r>
          </a:p>
          <a:p>
            <a:pPr lvl="1">
              <a:buFontTx/>
              <a:buChar char="-"/>
            </a:pPr>
            <a:r>
              <a:rPr lang="it-IT" dirty="0"/>
              <a:t>1957: trattato di Roma &gt; Cee e </a:t>
            </a:r>
            <a:r>
              <a:rPr lang="it-IT" dirty="0" err="1"/>
              <a:t>Mec</a:t>
            </a:r>
            <a:endParaRPr lang="it-IT" dirty="0"/>
          </a:p>
          <a:p>
            <a:pPr lvl="1">
              <a:buFontTx/>
              <a:buChar char="-"/>
            </a:pPr>
            <a:r>
              <a:rPr lang="it-IT" dirty="0"/>
              <a:t>1957:Ceea (</a:t>
            </a:r>
            <a:r>
              <a:rPr lang="it-IT" dirty="0" err="1"/>
              <a:t>Euratom</a:t>
            </a:r>
            <a:r>
              <a:rPr lang="it-IT" dirty="0"/>
              <a:t>)</a:t>
            </a:r>
          </a:p>
          <a:p>
            <a:pPr lvl="1">
              <a:buFontTx/>
              <a:buChar char="-"/>
            </a:pPr>
            <a:endParaRPr lang="it-IT" dirty="0"/>
          </a:p>
          <a:p>
            <a:pPr lvl="1">
              <a:buFontTx/>
              <a:buChar char="-"/>
            </a:pPr>
            <a:endParaRPr lang="it-IT" dirty="0"/>
          </a:p>
          <a:p>
            <a:pPr lvl="1"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47827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55798C-B03C-B44E-BA9B-D24062931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783129-2E9E-314F-AC74-A56099242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it-IT" dirty="0"/>
              <a:t>migrazioni a breve, media e lunga percorrenza</a:t>
            </a:r>
          </a:p>
          <a:p>
            <a:pPr>
              <a:buFontTx/>
              <a:buChar char="-"/>
            </a:pPr>
            <a:r>
              <a:rPr lang="it-IT" dirty="0"/>
              <a:t>incremento della domanda di manodopera</a:t>
            </a:r>
          </a:p>
          <a:p>
            <a:pPr>
              <a:buFontTx/>
              <a:buChar char="-"/>
            </a:pPr>
            <a:r>
              <a:rPr lang="it-IT" dirty="0"/>
              <a:t>megalopoli</a:t>
            </a:r>
          </a:p>
          <a:p>
            <a:pPr>
              <a:buFontTx/>
              <a:buChar char="-"/>
            </a:pPr>
            <a:r>
              <a:rPr lang="it-IT" dirty="0"/>
              <a:t>terziario</a:t>
            </a:r>
          </a:p>
          <a:p>
            <a:pPr>
              <a:buFontTx/>
              <a:buChar char="-"/>
            </a:pPr>
            <a:r>
              <a:rPr lang="it-IT" dirty="0"/>
              <a:t>crescita e miglioramento delle strutture educative</a:t>
            </a:r>
          </a:p>
          <a:p>
            <a:pPr>
              <a:buFontTx/>
              <a:buChar char="-"/>
            </a:pPr>
            <a:endParaRPr lang="it-IT" dirty="0"/>
          </a:p>
          <a:p>
            <a:pPr>
              <a:buFont typeface="Wingdings" pitchFamily="2" charset="2"/>
              <a:buChar char="Ø"/>
            </a:pPr>
            <a:r>
              <a:rPr lang="it-IT" dirty="0"/>
              <a:t>maggiore mobilità sociale</a:t>
            </a:r>
          </a:p>
          <a:p>
            <a:pPr>
              <a:buFont typeface="Wingdings" pitchFamily="2" charset="2"/>
              <a:buChar char="Ø"/>
            </a:pPr>
            <a:r>
              <a:rPr lang="it-IT" dirty="0"/>
              <a:t>diminuzione della disoccupazione e aumento delle retribuzioni</a:t>
            </a:r>
          </a:p>
          <a:p>
            <a:pPr>
              <a:buFont typeface="Wingdings" pitchFamily="2" charset="2"/>
              <a:buChar char="Ø"/>
            </a:pPr>
            <a:r>
              <a:rPr lang="it-IT" dirty="0"/>
              <a:t>consumismo</a:t>
            </a:r>
          </a:p>
        </p:txBody>
      </p:sp>
    </p:spTree>
    <p:extLst>
      <p:ext uri="{BB962C8B-B14F-4D97-AF65-F5344CB8AC3E}">
        <p14:creationId xmlns:p14="http://schemas.microsoft.com/office/powerpoint/2010/main" val="1623366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84C704-D5C5-CE49-B5DA-C90E9DEA4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36D7B84-C174-FB49-AA79-C567346D0B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villaggio globale</a:t>
            </a:r>
          </a:p>
          <a:p>
            <a:pPr marL="0" indent="0">
              <a:buNone/>
            </a:pPr>
            <a:r>
              <a:rPr lang="it-IT" dirty="0"/>
              <a:t>- televisione</a:t>
            </a:r>
          </a:p>
          <a:p>
            <a:pPr>
              <a:buFontTx/>
              <a:buChar char="-"/>
            </a:pPr>
            <a:r>
              <a:rPr lang="it-IT" dirty="0"/>
              <a:t>Hollywood</a:t>
            </a:r>
          </a:p>
          <a:p>
            <a:pPr>
              <a:buFontTx/>
              <a:buChar char="-"/>
            </a:pPr>
            <a:r>
              <a:rPr lang="it-IT" dirty="0"/>
              <a:t>automobile e scooter</a:t>
            </a:r>
          </a:p>
          <a:p>
            <a:pPr>
              <a:buFontTx/>
              <a:buChar char="-"/>
            </a:pPr>
            <a:r>
              <a:rPr lang="it-IT" dirty="0"/>
              <a:t>volo aereo</a:t>
            </a:r>
          </a:p>
          <a:p>
            <a:pPr marL="0" indent="0">
              <a:buNone/>
            </a:pPr>
            <a:br>
              <a:rPr lang="it-IT" dirty="0"/>
            </a:br>
            <a:r>
              <a:rPr lang="it-IT" dirty="0"/>
              <a:t>&gt; carburanti</a:t>
            </a:r>
          </a:p>
        </p:txBody>
      </p:sp>
    </p:spTree>
    <p:extLst>
      <p:ext uri="{BB962C8B-B14F-4D97-AF65-F5344CB8AC3E}">
        <p14:creationId xmlns:p14="http://schemas.microsoft.com/office/powerpoint/2010/main" val="2892325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4996DD-8F0A-9F4E-8988-6E9CB3EBF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C05ED59-A62E-C943-B29B-D347D0A19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baby boom generation</a:t>
            </a:r>
          </a:p>
          <a:p>
            <a:pPr>
              <a:buFontTx/>
              <a:buChar char="-"/>
            </a:pPr>
            <a:r>
              <a:rPr lang="it-IT" dirty="0"/>
              <a:t>Welfare sanitario</a:t>
            </a:r>
          </a:p>
          <a:p>
            <a:pPr>
              <a:buFontTx/>
              <a:buChar char="-"/>
            </a:pPr>
            <a:r>
              <a:rPr lang="it-IT" dirty="0"/>
              <a:t>maggiori redditi </a:t>
            </a:r>
          </a:p>
          <a:p>
            <a:pPr>
              <a:buFontTx/>
              <a:buChar char="-"/>
            </a:pPr>
            <a:endParaRPr lang="it-IT" dirty="0"/>
          </a:p>
          <a:p>
            <a:pPr>
              <a:buFont typeface="Wingdings" pitchFamily="2" charset="2"/>
              <a:buChar char="Ø"/>
            </a:pPr>
            <a:r>
              <a:rPr lang="it-IT" dirty="0"/>
              <a:t>movimento per i diritti civili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42344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5EAD92-0032-8D4E-861C-18E5470E3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Stati Uniti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A13A7BC-C71D-4740-AECA-42F883F3F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1953: Eisenhower</a:t>
            </a:r>
          </a:p>
          <a:p>
            <a:pPr marL="0" indent="0">
              <a:buNone/>
            </a:pPr>
            <a:r>
              <a:rPr lang="it-IT" dirty="0"/>
              <a:t>1954: </a:t>
            </a:r>
            <a:r>
              <a:rPr lang="it-IT" dirty="0" err="1"/>
              <a:t>Brown</a:t>
            </a:r>
            <a:r>
              <a:rPr lang="it-IT" dirty="0"/>
              <a:t> contro Commissione educativa di Topeka, Kansas</a:t>
            </a:r>
          </a:p>
          <a:p>
            <a:pPr marL="0" indent="0">
              <a:buNone/>
            </a:pPr>
            <a:r>
              <a:rPr lang="it-IT" dirty="0"/>
              <a:t>1955: Rosa </a:t>
            </a:r>
            <a:r>
              <a:rPr lang="it-IT" dirty="0" err="1"/>
              <a:t>Parks</a:t>
            </a:r>
            <a:r>
              <a:rPr lang="it-IT" dirty="0"/>
              <a:t> a Montgomery</a:t>
            </a:r>
          </a:p>
          <a:p>
            <a:pPr marL="0" indent="0">
              <a:buNone/>
            </a:pPr>
            <a:r>
              <a:rPr lang="it-IT" dirty="0"/>
              <a:t>1960: JF Kennedy</a:t>
            </a:r>
          </a:p>
          <a:p>
            <a:pPr marL="0" indent="0">
              <a:buNone/>
            </a:pPr>
            <a:r>
              <a:rPr lang="it-IT" dirty="0"/>
              <a:t>1961: spedizione della baia dei Porci</a:t>
            </a:r>
          </a:p>
          <a:p>
            <a:pPr marL="0" indent="0">
              <a:buNone/>
            </a:pPr>
            <a:r>
              <a:rPr lang="it-IT" dirty="0"/>
              <a:t>1962: crisi dei missili a Cuba</a:t>
            </a:r>
          </a:p>
        </p:txBody>
      </p:sp>
    </p:spTree>
    <p:extLst>
      <p:ext uri="{BB962C8B-B14F-4D97-AF65-F5344CB8AC3E}">
        <p14:creationId xmlns:p14="http://schemas.microsoft.com/office/powerpoint/2010/main" val="1672059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F4832B-FC8E-EA47-B242-07558AD61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5FA16ED-9782-C047-80BE-83C6BA948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1963: discorso di Martin Luther King a Washington</a:t>
            </a:r>
          </a:p>
          <a:p>
            <a:pPr marL="0" indent="0">
              <a:buNone/>
            </a:pPr>
            <a:endParaRPr lang="it-IT" dirty="0">
              <a:hlinkClick r:id="rId2"/>
            </a:endParaRPr>
          </a:p>
          <a:p>
            <a:pPr marL="0" indent="0">
              <a:buNone/>
            </a:pPr>
            <a:r>
              <a:rPr lang="it-IT" dirty="0">
                <a:hlinkClick r:id="rId3"/>
              </a:rPr>
              <a:t>https://www.youtube.com/watch?v=EF7E--_BdSg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>
                <a:hlinkClick r:id="rId4"/>
              </a:rPr>
              <a:t>https://www.youtube.com/watch?v=vN4CfFkcpus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80555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352C43-6AA9-9546-B5DE-FE36A9FED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Europa: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DE0B1C1-4DE2-BE4A-B232-82354F4A6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it-IT" dirty="0"/>
              <a:t>paesi con dittature autoritarie</a:t>
            </a:r>
          </a:p>
          <a:p>
            <a:pPr>
              <a:buFontTx/>
              <a:buChar char="-"/>
            </a:pPr>
            <a:r>
              <a:rPr lang="it-IT" dirty="0"/>
              <a:t>Spagna, Portogallo, Grecia</a:t>
            </a:r>
          </a:p>
          <a:p>
            <a:pPr>
              <a:buFontTx/>
              <a:buChar char="-"/>
            </a:pPr>
            <a:endParaRPr lang="it-IT" dirty="0"/>
          </a:p>
          <a:p>
            <a:pPr marL="514350" indent="-514350">
              <a:buAutoNum type="arabicParenR" startAt="2"/>
            </a:pPr>
            <a:r>
              <a:rPr lang="it-IT" dirty="0"/>
              <a:t>democrazie rappresentative</a:t>
            </a:r>
          </a:p>
          <a:p>
            <a:pPr>
              <a:buFontTx/>
              <a:buChar char="-"/>
            </a:pPr>
            <a:r>
              <a:rPr lang="it-IT" dirty="0"/>
              <a:t>Francia (Quinta Repubblica)</a:t>
            </a:r>
          </a:p>
          <a:p>
            <a:pPr>
              <a:buFontTx/>
              <a:buChar char="-"/>
            </a:pPr>
            <a:r>
              <a:rPr lang="it-IT" dirty="0"/>
              <a:t>Regno Unito (1951: conservatori; 1964: laburisti)</a:t>
            </a:r>
          </a:p>
          <a:p>
            <a:pPr>
              <a:buFontTx/>
              <a:buChar char="-"/>
            </a:pPr>
            <a:r>
              <a:rPr lang="it-IT" dirty="0"/>
              <a:t>Germania federale (1959: congresso di </a:t>
            </a:r>
            <a:r>
              <a:rPr lang="it-IT" dirty="0" err="1"/>
              <a:t>Bad</a:t>
            </a:r>
            <a:r>
              <a:rPr lang="it-IT" dirty="0"/>
              <a:t> </a:t>
            </a:r>
            <a:r>
              <a:rPr lang="it-IT" dirty="0" err="1"/>
              <a:t>Goedesberg</a:t>
            </a:r>
            <a:r>
              <a:rPr lang="it-IT" dirty="0"/>
              <a:t>; 1966: grande coalizione)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89941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Italia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Con le elezioni del 18 aprile 1948 ha inizio la prima legislatura della Repubblica</a:t>
            </a:r>
          </a:p>
          <a:p>
            <a:pPr marL="0" indent="0">
              <a:buNone/>
            </a:pPr>
            <a:r>
              <a:rPr lang="it-IT" dirty="0"/>
              <a:t>[gennaio 1947: viaggio di Alcide de Gasperi negli Stati Uniti</a:t>
            </a:r>
          </a:p>
          <a:p>
            <a:pPr marL="0" indent="0">
              <a:buNone/>
            </a:pPr>
            <a:r>
              <a:rPr lang="it-IT" dirty="0"/>
              <a:t>maggio 1947: esclusione delle sinistre dalla compagine governativa]</a:t>
            </a:r>
          </a:p>
          <a:p>
            <a:pPr>
              <a:buFont typeface="Wingdings" charset="0"/>
              <a:buChar char="Ø"/>
            </a:pPr>
            <a:r>
              <a:rPr lang="it-IT" dirty="0"/>
              <a:t>contesto di nascita della Repubblica e del logoramento dell’unità antifascista: difficoltà della ricostruzione postbellica e dell’uscita dal fascismo; crisi internazionale; sfiducia e diffidenza dei vertici politici (nati e formatisi nell’emigrazione) rispetto alla popolazione italiana; necessità di posizionarsi nel mondo che si sta avviando al bipolarismo della guerra fredda</a:t>
            </a:r>
          </a:p>
          <a:p>
            <a:pPr>
              <a:buFont typeface="Wingdings" charset="0"/>
              <a:buChar char="Ø"/>
            </a:pPr>
            <a:r>
              <a:rPr lang="it-IT" dirty="0"/>
              <a:t>rilevanza costituzionale dei partiti: diritto per tutti i cittadini di associarsi liberamente in partiti politici per concorrere con metodo democratico alla determinazione della politica nazionale &gt; partito associazione privata priva di personalità giuridica e per tale fatto non soggetta ad alcun controllo pubblico relativamente alla sua vita interna e all’applicazione o meno del metodo democratico </a:t>
            </a:r>
          </a:p>
        </p:txBody>
      </p:sp>
    </p:spTree>
    <p:extLst>
      <p:ext uri="{BB962C8B-B14F-4D97-AF65-F5344CB8AC3E}">
        <p14:creationId xmlns:p14="http://schemas.microsoft.com/office/powerpoint/2010/main" val="5220058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472</Words>
  <Application>Microsoft Macintosh PowerPoint</Application>
  <PresentationFormat>Widescreen</PresentationFormat>
  <Paragraphs>72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Tema di Office</vt:lpstr>
      <vt:lpstr>Tra distensioni e «seconda guerra fredda»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Stati Uniti </vt:lpstr>
      <vt:lpstr>Presentazione standard di PowerPoint</vt:lpstr>
      <vt:lpstr>Europa: </vt:lpstr>
      <vt:lpstr>Italia</vt:lpstr>
      <vt:lpstr>Presentazione standard di PowerPoint</vt:lpstr>
      <vt:lpstr>Europa dell’Est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maddalena carli</dc:creator>
  <cp:lastModifiedBy>maddalena carli</cp:lastModifiedBy>
  <cp:revision>11</cp:revision>
  <dcterms:created xsi:type="dcterms:W3CDTF">2019-11-18T11:15:47Z</dcterms:created>
  <dcterms:modified xsi:type="dcterms:W3CDTF">2024-11-11T13:57:17Z</dcterms:modified>
</cp:coreProperties>
</file>