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40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8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81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52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60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76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52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12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91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09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58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95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5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595D1-FB54-411F-9F0C-401EE3DC1E44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53A22-F13B-454E-BD8C-2ED7D74B67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93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" y="1122363"/>
            <a:ext cx="12192000" cy="2436764"/>
          </a:xfrm>
        </p:spPr>
        <p:txBody>
          <a:bodyPr/>
          <a:lstStyle/>
          <a:p>
            <a:r>
              <a:rPr lang="it-IT" dirty="0" smtClean="0"/>
              <a:t>SICUREZZA ENERGETICA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40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83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sicurezza nell’approvvigionamento energetico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5322627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pPr algn="just"/>
            <a:r>
              <a:rPr lang="it-IT" b="1" dirty="0" smtClean="0"/>
              <a:t>GREEN DEAL EUROPEO </a:t>
            </a:r>
          </a:p>
          <a:p>
            <a:pPr marL="0" indent="0" algn="just">
              <a:buNone/>
            </a:pPr>
            <a:endParaRPr lang="it-IT" dirty="0" smtClean="0"/>
          </a:p>
          <a:p>
            <a:pPr lvl="1" algn="just"/>
            <a:r>
              <a:rPr lang="it-IT" dirty="0" smtClean="0"/>
              <a:t>Istituisce il Fondo per una transizione giusta COM(2020)0022</a:t>
            </a:r>
          </a:p>
          <a:p>
            <a:pPr lvl="1" algn="just"/>
            <a:r>
              <a:rPr lang="it-IT" dirty="0" smtClean="0"/>
              <a:t>Regioni carbonifere o ad alta intensità di carbonio nella transizione verso fonti energetiche a bassa emissione di carbonio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b="1" dirty="0" smtClean="0"/>
              <a:t>Politiche relative alla TEN-E:</a:t>
            </a:r>
          </a:p>
          <a:p>
            <a:pPr algn="just"/>
            <a:endParaRPr lang="it-IT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 smtClean="0"/>
              <a:t>Nove corridoi prioritari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 smtClean="0"/>
              <a:t>Tre aree tematiche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 smtClean="0"/>
              <a:t>Sviluppo reti energetiche UE meglio collegate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14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sicurezza nell’approvvigionamento energetico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447777"/>
            <a:ext cx="10515600" cy="3729185"/>
          </a:xfrm>
        </p:spPr>
        <p:txBody>
          <a:bodyPr/>
          <a:lstStyle/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just"/>
            <a:r>
              <a:rPr lang="it-IT" dirty="0" smtClean="0"/>
              <a:t>Sicurezza energetica e buone pratiche per affrontare i rischi associati alle pandemie: </a:t>
            </a:r>
          </a:p>
          <a:p>
            <a:pPr algn="just"/>
            <a:endParaRPr lang="it-IT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 smtClean="0"/>
              <a:t>Venti buone pratiche emerse nella Videoconferenza dei Ministri dell’Energia dell’Ue sulla preparazione e sulla ripresa nel settore energetico (aprile 2020)</a:t>
            </a:r>
          </a:p>
          <a:p>
            <a:pPr marL="457200" lvl="1" indent="0" algn="just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82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Tassonomia Verde 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33767"/>
            <a:ext cx="10515600" cy="3843196"/>
          </a:xfrm>
        </p:spPr>
        <p:txBody>
          <a:bodyPr/>
          <a:lstStyle/>
          <a:p>
            <a:pPr algn="just"/>
            <a:r>
              <a:rPr lang="it-IT" dirty="0" smtClean="0"/>
              <a:t>Regola quali investimenti saranno considerati sostenibili e quali no</a:t>
            </a:r>
          </a:p>
          <a:p>
            <a:pPr marL="0" indent="0" algn="just">
              <a:buNone/>
            </a:pPr>
            <a:endParaRPr lang="it-IT" dirty="0" smtClean="0"/>
          </a:p>
          <a:p>
            <a:pPr lvl="1" algn="just"/>
            <a:r>
              <a:rPr lang="it-IT" dirty="0" smtClean="0"/>
              <a:t>Dettagli tecnici</a:t>
            </a:r>
          </a:p>
          <a:p>
            <a:pPr lvl="1" algn="just"/>
            <a:r>
              <a:rPr lang="it-IT" dirty="0" smtClean="0"/>
              <a:t>Criteri per accelerare la transizione energetica verso un’economia a basso uso di carbonio</a:t>
            </a:r>
          </a:p>
          <a:p>
            <a:pPr lvl="1" algn="just"/>
            <a:endParaRPr lang="it-IT" dirty="0"/>
          </a:p>
          <a:p>
            <a:pPr marL="457200" lvl="1" indent="0" algn="just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177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Tassonomia Verde 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46484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Regolamento (UE) 2020/852 relativo all’istituzione di un quadro che fornisce gli investimenti sostenibili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 smtClean="0"/>
              <a:t>Reca modifiche al Regolamento (UE) 2019/2088</a:t>
            </a:r>
          </a:p>
          <a:p>
            <a:pPr marL="457200" lvl="1" indent="0" algn="just">
              <a:buNone/>
            </a:pPr>
            <a:endParaRPr lang="it-IT" dirty="0" smtClean="0"/>
          </a:p>
          <a:p>
            <a:pPr marL="457200" lvl="1" indent="0" algn="just">
              <a:buNone/>
            </a:pPr>
            <a:r>
              <a:rPr lang="it-IT" dirty="0" smtClean="0"/>
              <a:t>Obiettivi </a:t>
            </a:r>
          </a:p>
          <a:p>
            <a:pPr lvl="2"/>
            <a:r>
              <a:rPr lang="it-IT" dirty="0"/>
              <a:t>mitigazione del cambiamento climatico;</a:t>
            </a:r>
          </a:p>
          <a:p>
            <a:pPr lvl="2"/>
            <a:r>
              <a:rPr lang="it-IT" dirty="0"/>
              <a:t>adattamento al cambiamento climatico;</a:t>
            </a:r>
          </a:p>
          <a:p>
            <a:pPr lvl="2"/>
            <a:r>
              <a:rPr lang="it-IT" dirty="0"/>
              <a:t>uso sostenibile e protezione delle risorse idriche e marine;</a:t>
            </a:r>
          </a:p>
          <a:p>
            <a:pPr lvl="2"/>
            <a:r>
              <a:rPr lang="it-IT" dirty="0"/>
              <a:t>transizione verso l’economia circolare, con riferimento anche a riduzione e riciclo dei rifiuti;</a:t>
            </a:r>
          </a:p>
          <a:p>
            <a:pPr lvl="2"/>
            <a:r>
              <a:rPr lang="it-IT" dirty="0"/>
              <a:t>prevenzione e controllo dell’inquinamento;</a:t>
            </a:r>
          </a:p>
          <a:p>
            <a:pPr lvl="2"/>
            <a:r>
              <a:rPr lang="it-IT" dirty="0"/>
              <a:t>protezione della biodiversità e della salute degli eco-sistemi</a:t>
            </a:r>
          </a:p>
          <a:p>
            <a:pPr lvl="2" algn="just"/>
            <a:endParaRPr lang="it-IT" dirty="0" smtClean="0"/>
          </a:p>
          <a:p>
            <a:pPr lvl="1" algn="just"/>
            <a:r>
              <a:rPr lang="it-IT" dirty="0" smtClean="0"/>
              <a:t>Definizioni di investimenti sostenibili</a:t>
            </a:r>
          </a:p>
          <a:p>
            <a:pPr lvl="1" algn="just"/>
            <a:r>
              <a:rPr lang="it-IT" dirty="0" smtClean="0"/>
              <a:t>Criteri di ecosostenibilità delle attività economiche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428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Tassonomia Verde 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Tassonomia verde – 21 aprile </a:t>
            </a:r>
            <a:r>
              <a:rPr lang="it-IT" dirty="0"/>
              <a:t>2021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Comunicazione </a:t>
            </a:r>
            <a:r>
              <a:rPr lang="it-IT" dirty="0"/>
              <a:t>della Commissione (COM(2021)188 final) del 21 aprile 2021</a:t>
            </a:r>
          </a:p>
          <a:p>
            <a:pPr algn="just"/>
            <a:endParaRPr lang="it-IT" dirty="0" smtClean="0"/>
          </a:p>
          <a:p>
            <a:pPr lvl="1" algn="just"/>
            <a:endParaRPr lang="it-IT" dirty="0"/>
          </a:p>
          <a:p>
            <a:pPr lvl="1" algn="just"/>
            <a:r>
              <a:rPr lang="it-IT" dirty="0" smtClean="0"/>
              <a:t>Atto delegato</a:t>
            </a:r>
          </a:p>
          <a:p>
            <a:pPr lvl="1" algn="just"/>
            <a:r>
              <a:rPr lang="it-IT" dirty="0" smtClean="0"/>
              <a:t>Esclusione nella decisione su:</a:t>
            </a:r>
          </a:p>
          <a:p>
            <a:pPr lvl="2" algn="just"/>
            <a:r>
              <a:rPr lang="it-IT" dirty="0" smtClean="0"/>
              <a:t>NUCLEARE</a:t>
            </a:r>
          </a:p>
          <a:p>
            <a:pPr lvl="2" algn="just"/>
            <a:r>
              <a:rPr lang="it-IT" dirty="0" smtClean="0"/>
              <a:t>GAS</a:t>
            </a:r>
          </a:p>
          <a:p>
            <a:pPr lvl="2" algn="just"/>
            <a:r>
              <a:rPr lang="it-IT" dirty="0" smtClean="0"/>
              <a:t>AGRICOLTURA</a:t>
            </a:r>
          </a:p>
          <a:p>
            <a:pPr lvl="2" algn="just"/>
            <a:endParaRPr lang="it-IT" dirty="0"/>
          </a:p>
          <a:p>
            <a:pPr lvl="1" algn="just"/>
            <a:r>
              <a:rPr lang="it-IT" dirty="0" smtClean="0"/>
              <a:t>Criteri stabiliti per bioenergia e foreste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 smtClean="0"/>
              <a:t>Restano invariate rispetto al 2020 decisioni su idrogeno e su altri temi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898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Tassonomia Verde 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51630"/>
            <a:ext cx="10515600" cy="422533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Nucleare in Finlandia</a:t>
            </a:r>
          </a:p>
          <a:p>
            <a:pPr lvl="1" algn="just"/>
            <a:r>
              <a:rPr lang="it-IT" dirty="0" smtClean="0"/>
              <a:t>Il</a:t>
            </a:r>
            <a:r>
              <a:rPr lang="it-IT" dirty="0"/>
              <a:t> </a:t>
            </a:r>
            <a:r>
              <a:rPr lang="it-IT" dirty="0" smtClean="0"/>
              <a:t>reattore </a:t>
            </a:r>
            <a:r>
              <a:rPr lang="it-IT" dirty="0"/>
              <a:t>EPR di </a:t>
            </a:r>
            <a:r>
              <a:rPr lang="it-IT" dirty="0" smtClean="0"/>
              <a:t>Olkiluoto</a:t>
            </a:r>
          </a:p>
          <a:p>
            <a:pPr lvl="1" algn="just"/>
            <a:endParaRPr lang="it-IT" dirty="0"/>
          </a:p>
          <a:p>
            <a:pPr lvl="1" algn="just"/>
            <a:endParaRPr lang="it-IT" dirty="0" smtClean="0"/>
          </a:p>
          <a:p>
            <a:pPr algn="just"/>
            <a:r>
              <a:rPr lang="it-IT" dirty="0" smtClean="0"/>
              <a:t>Bozza Atto delegato della Commissione – dicembre 2021</a:t>
            </a:r>
          </a:p>
          <a:p>
            <a:pPr lvl="1" algn="just"/>
            <a:r>
              <a:rPr lang="it-IT" dirty="0" smtClean="0"/>
              <a:t>La Commissione europea inserisce il Nucleare e il Gas nella Tassonomia Verde</a:t>
            </a:r>
          </a:p>
          <a:p>
            <a:pPr lvl="1" algn="just"/>
            <a:endParaRPr lang="it-IT" dirty="0"/>
          </a:p>
          <a:p>
            <a:pPr algn="just"/>
            <a:r>
              <a:rPr lang="it-IT" dirty="0" smtClean="0"/>
              <a:t>Nucleare</a:t>
            </a:r>
          </a:p>
          <a:p>
            <a:pPr lvl="1" algn="just"/>
            <a:r>
              <a:rPr lang="it-IT" dirty="0" smtClean="0"/>
              <a:t>Investimenti GREEN</a:t>
            </a:r>
          </a:p>
          <a:p>
            <a:pPr lvl="1" algn="just"/>
            <a:r>
              <a:rPr lang="it-IT" dirty="0" smtClean="0"/>
              <a:t>Piani di sviluppo e siti di stoccaggio dei rifiuti radioattivi</a:t>
            </a:r>
          </a:p>
          <a:p>
            <a:pPr lvl="1" algn="just"/>
            <a:r>
              <a:rPr lang="it-IT" dirty="0" smtClean="0"/>
              <a:t>Miglioramenti nella sicurezza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94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Tassonomia Verde 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Gas </a:t>
            </a:r>
          </a:p>
          <a:p>
            <a:pPr lvl="1" algn="just"/>
            <a:r>
              <a:rPr lang="it-IT" dirty="0" smtClean="0"/>
              <a:t>Sostituzione obbligatoria impianti più inquinanti </a:t>
            </a:r>
          </a:p>
          <a:p>
            <a:pPr lvl="1" algn="just"/>
            <a:r>
              <a:rPr lang="it-IT" dirty="0" smtClean="0"/>
              <a:t>Nuovo impianto non oltre il 15% la capacità del sostituto</a:t>
            </a:r>
          </a:p>
          <a:p>
            <a:pPr lvl="1" algn="just"/>
            <a:r>
              <a:rPr lang="it-IT" dirty="0" smtClean="0"/>
              <a:t>Utilizzo gas a bassa emissione</a:t>
            </a:r>
          </a:p>
          <a:p>
            <a:pPr lvl="1" algn="just"/>
            <a:endParaRPr lang="it-IT" dirty="0"/>
          </a:p>
          <a:p>
            <a:pPr lvl="1" algn="just"/>
            <a:endParaRPr lang="it-IT" dirty="0" smtClean="0"/>
          </a:p>
          <a:p>
            <a:pPr algn="just"/>
            <a:r>
              <a:rPr lang="it-IT" dirty="0" smtClean="0"/>
              <a:t>Attese votazione del Consiglio e del Parlamento europeo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Paesi a favore dell’inserimento del nucleare:</a:t>
            </a:r>
          </a:p>
          <a:p>
            <a:pPr lvl="1" algn="just"/>
            <a:r>
              <a:rPr lang="it-IT" dirty="0" smtClean="0"/>
              <a:t>Francia, Repubblica Ceca, Finlandia</a:t>
            </a:r>
          </a:p>
          <a:p>
            <a:pPr lvl="1" algn="just"/>
            <a:endParaRPr lang="it-IT" dirty="0"/>
          </a:p>
          <a:p>
            <a:pPr algn="just"/>
            <a:r>
              <a:rPr lang="it-IT" dirty="0"/>
              <a:t>Paesi </a:t>
            </a:r>
            <a:r>
              <a:rPr lang="it-IT" dirty="0" smtClean="0"/>
              <a:t>contrari </a:t>
            </a:r>
            <a:r>
              <a:rPr lang="it-IT" dirty="0"/>
              <a:t>a</a:t>
            </a:r>
            <a:r>
              <a:rPr lang="it-IT" dirty="0" smtClean="0"/>
              <a:t>ll’inserimento </a:t>
            </a:r>
            <a:r>
              <a:rPr lang="it-IT" dirty="0"/>
              <a:t>del nucleare</a:t>
            </a:r>
            <a:r>
              <a:rPr lang="it-IT" dirty="0" smtClean="0"/>
              <a:t>:</a:t>
            </a:r>
          </a:p>
          <a:p>
            <a:pPr lvl="1" algn="just"/>
            <a:r>
              <a:rPr lang="it-IT" dirty="0" smtClean="0"/>
              <a:t>Lussemburgo, Spagna, Austria, Germania ( Verdi)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La sicurezza nell’approvvigionamento energetico è indispensabile per il benessere dei cittadini e per il corretto funzionamento delle imprese e dei servizi sociali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r>
              <a:rPr lang="it-IT" dirty="0" smtClean="0"/>
              <a:t>Art. 194, par 2 TFUE sulle competenze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54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52357"/>
            <a:ext cx="10515600" cy="4024606"/>
          </a:xfrm>
        </p:spPr>
        <p:txBody>
          <a:bodyPr/>
          <a:lstStyle/>
          <a:p>
            <a:endParaRPr lang="it-IT" dirty="0" smtClean="0"/>
          </a:p>
          <a:p>
            <a:pPr algn="just"/>
            <a:r>
              <a:rPr lang="it-IT" dirty="0" smtClean="0"/>
              <a:t>Le sfide </a:t>
            </a:r>
            <a:r>
              <a:rPr lang="it-IT" smtClean="0"/>
              <a:t>dell’Unione europea:</a:t>
            </a:r>
            <a:endParaRPr lang="it-IT" dirty="0" smtClean="0"/>
          </a:p>
          <a:p>
            <a:pPr algn="just"/>
            <a:endParaRPr lang="it-IT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 smtClean="0"/>
              <a:t>Gestire la dipendenza dei combustibili fossili (carbone, gas naturale, petrolio);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 smtClean="0"/>
              <a:t>Ridurre il consumo di energia;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 smtClean="0"/>
              <a:t>Incentivare l’uso di fonti energetiche rinnovabili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388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sicurezza nell’approvvigionamento energetico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982351"/>
            <a:ext cx="10515600" cy="3194612"/>
          </a:xfrm>
        </p:spPr>
        <p:txBody>
          <a:bodyPr/>
          <a:lstStyle/>
          <a:p>
            <a:pPr algn="just"/>
            <a:r>
              <a:rPr lang="it-IT" dirty="0" smtClean="0"/>
              <a:t>Obiettivi posti dall’Unione dell’energia (2015) nel diversificare le fonti energetiche, garantendo la sicurezza energetica attraverso la solidarietà e la cooperazione tra i paesi UE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12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sicurezza nell’approvvigionamento energetico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07101"/>
            <a:ext cx="10515600" cy="3869861"/>
          </a:xfrm>
        </p:spPr>
        <p:txBody>
          <a:bodyPr/>
          <a:lstStyle/>
          <a:p>
            <a:pPr algn="just"/>
            <a:r>
              <a:rPr lang="it-IT" dirty="0" smtClean="0"/>
              <a:t>REGOLAMENTO UE 2019/941 sulla preparazione ai rischi nel settore dell’energia elettrica (abroga la DIRETTIVA 2005/89/CE)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Pacchetto «Energia pulita per tutti gli europei»</a:t>
            </a:r>
          </a:p>
          <a:p>
            <a:pPr lvl="1"/>
            <a:r>
              <a:rPr lang="it-IT" dirty="0" smtClean="0"/>
              <a:t>Cooperazione tra Stati Membri</a:t>
            </a:r>
          </a:p>
          <a:p>
            <a:pPr lvl="1"/>
            <a:r>
              <a:rPr lang="it-IT" dirty="0" smtClean="0"/>
              <a:t>Strumenti atti a garantire adeguati piani di prevenzione</a:t>
            </a:r>
          </a:p>
          <a:p>
            <a:pPr lvl="1"/>
            <a:r>
              <a:rPr lang="it-IT" dirty="0" smtClean="0"/>
              <a:t>Spirito di solidarietà come principio cardine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153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sicurezza nell’approvvigionamento energetico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497540"/>
            <a:ext cx="10515600" cy="3679422"/>
          </a:xfrm>
        </p:spPr>
        <p:txBody>
          <a:bodyPr/>
          <a:lstStyle/>
          <a:p>
            <a:r>
              <a:rPr lang="it-IT" dirty="0"/>
              <a:t>REGOLAMENTO UE 2017/1938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Sicurezza approvvigionamento del gas</a:t>
            </a:r>
          </a:p>
          <a:p>
            <a:pPr lvl="1"/>
            <a:r>
              <a:rPr lang="it-IT" dirty="0" smtClean="0"/>
              <a:t>Introduce salvaguardie per la sicurezza</a:t>
            </a:r>
          </a:p>
          <a:p>
            <a:pPr lvl="1"/>
            <a:r>
              <a:rPr lang="it-IT" dirty="0" smtClean="0"/>
              <a:t>Meccanismi rafforzati di prevenzione e di risposta alle crisi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809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sicurezza nell’approvvigionamento energetico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79427"/>
            <a:ext cx="10515600" cy="3597536"/>
          </a:xfrm>
        </p:spPr>
        <p:txBody>
          <a:bodyPr/>
          <a:lstStyle/>
          <a:p>
            <a:r>
              <a:rPr lang="it-IT" dirty="0"/>
              <a:t>DIRETTIVA 2009/119/CE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Livello minimo di scorte di petrolio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2"/>
            <a:r>
              <a:rPr lang="it-IT" dirty="0" smtClean="0"/>
              <a:t>90 giorni di importazione netta giornaliera</a:t>
            </a:r>
          </a:p>
          <a:p>
            <a:pPr marL="914400" lvl="2" indent="0">
              <a:buNone/>
            </a:pPr>
            <a:r>
              <a:rPr lang="it-IT" dirty="0" smtClean="0"/>
              <a:t>                     Oppure</a:t>
            </a:r>
          </a:p>
          <a:p>
            <a:pPr lvl="2"/>
            <a:r>
              <a:rPr lang="it-IT" dirty="0" smtClean="0"/>
              <a:t>61 giorni di consumo interno giornaliero medio</a:t>
            </a:r>
          </a:p>
          <a:p>
            <a:pPr lvl="2"/>
            <a:endParaRPr lang="it-IT" dirty="0"/>
          </a:p>
          <a:p>
            <a:pPr marL="914400" lvl="2" indent="0">
              <a:buNone/>
            </a:pPr>
            <a:r>
              <a:rPr lang="it-IT" dirty="0" smtClean="0"/>
              <a:t>(a seconda del risultato quantitativamente maggiore)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45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sicurezza nell’approvvigionamento energetico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15403"/>
            <a:ext cx="10515600" cy="4061560"/>
          </a:xfrm>
        </p:spPr>
        <p:txBody>
          <a:bodyPr/>
          <a:lstStyle/>
          <a:p>
            <a:r>
              <a:rPr lang="it-IT" dirty="0"/>
              <a:t>DIRETTIVA 2019/692 che modifica la DIRETTIVA 2009/73/CE sul gas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Ampliamento dei gasdotti da e verso Paesi terzi</a:t>
            </a:r>
          </a:p>
          <a:p>
            <a:pPr marL="457200" lvl="1" indent="0">
              <a:buNone/>
            </a:pPr>
            <a:r>
              <a:rPr lang="it-IT" dirty="0"/>
              <a:t>	</a:t>
            </a:r>
            <a:r>
              <a:rPr lang="it-IT" dirty="0" smtClean="0"/>
              <a:t>COM(2017)0660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Norme del mercato interno del gas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Deroghe ai gasdotti esistenti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06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sicurezza nell’approvvigionamento energetico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49305"/>
            <a:ext cx="10515600" cy="3827658"/>
          </a:xfrm>
        </p:spPr>
        <p:txBody>
          <a:bodyPr/>
          <a:lstStyle/>
          <a:p>
            <a:pPr algn="just"/>
            <a:r>
              <a:rPr lang="it-IT" dirty="0" smtClean="0"/>
              <a:t>DIRETTIVA 2013/30/UE </a:t>
            </a:r>
          </a:p>
          <a:p>
            <a:pPr algn="just"/>
            <a:endParaRPr lang="it-IT" dirty="0"/>
          </a:p>
          <a:p>
            <a:pPr lvl="1" algn="just"/>
            <a:r>
              <a:rPr lang="it-IT" dirty="0" smtClean="0"/>
              <a:t>Norme sulla sicurezza delle operazioni in mare nel settore degli idrocarburi 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 smtClean="0"/>
              <a:t>Disposizioni speciali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02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564</Words>
  <Application>Microsoft Office PowerPoint</Application>
  <PresentationFormat>Personalizzato</PresentationFormat>
  <Paragraphs>132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SICUREZZA ENERGETICA</vt:lpstr>
      <vt:lpstr>INTRODUZIONE</vt:lpstr>
      <vt:lpstr>INTRODUZIONE</vt:lpstr>
      <vt:lpstr>La sicurezza nell’approvvigionamento energetico</vt:lpstr>
      <vt:lpstr>La sicurezza nell’approvvigionamento energetico</vt:lpstr>
      <vt:lpstr>La sicurezza nell’approvvigionamento energetico</vt:lpstr>
      <vt:lpstr>La sicurezza nell’approvvigionamento energetico</vt:lpstr>
      <vt:lpstr>La sicurezza nell’approvvigionamento energetico</vt:lpstr>
      <vt:lpstr>La sicurezza nell’approvvigionamento energetico</vt:lpstr>
      <vt:lpstr>La sicurezza nell’approvvigionamento energetico</vt:lpstr>
      <vt:lpstr>La sicurezza nell’approvvigionamento energetico</vt:lpstr>
      <vt:lpstr>Tassonomia Verde UE</vt:lpstr>
      <vt:lpstr>Tassonomia Verde UE</vt:lpstr>
      <vt:lpstr>Tassonomia Verde UE</vt:lpstr>
      <vt:lpstr>Tassonomia Verde UE</vt:lpstr>
      <vt:lpstr>Tassonomia Verde 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SICUREZZA ENERGETICA</dc:title>
  <dc:creator>Account Microsoft</dc:creator>
  <cp:lastModifiedBy>Emanuela Pistoia</cp:lastModifiedBy>
  <cp:revision>16</cp:revision>
  <dcterms:created xsi:type="dcterms:W3CDTF">2022-01-09T15:01:19Z</dcterms:created>
  <dcterms:modified xsi:type="dcterms:W3CDTF">2022-01-13T12:39:46Z</dcterms:modified>
</cp:coreProperties>
</file>