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Titolo Testo</a:t>
            </a:r>
          </a:p>
        </p:txBody>
      </p:sp>
      <p:sp>
        <p:nvSpPr>
          <p:cNvPr id="12" name="Corpo livello uno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21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Titolo Testo</a:t>
            </a:r>
          </a:p>
        </p:txBody>
      </p:sp>
      <p:sp>
        <p:nvSpPr>
          <p:cNvPr id="30" name="Corpo livello uno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39" name="Corpo livello uno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48" name="Corpo livello uno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egnaposto testo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5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Test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Titolo Testo</a:t>
            </a:r>
          </a:p>
        </p:txBody>
      </p:sp>
      <p:sp>
        <p:nvSpPr>
          <p:cNvPr id="73" name="Corpo livello uno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egnaposto testo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olo Test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Titolo Testo</a:t>
            </a:r>
          </a:p>
        </p:txBody>
      </p:sp>
      <p:sp>
        <p:nvSpPr>
          <p:cNvPr id="83" name="Segnaposto immagine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Corpo livello uno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1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jpeg"/><Relationship Id="rId5" Type="http://schemas.openxmlformats.org/officeDocument/2006/relationships/image" Target="../media/image32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2.jpeg"/><Relationship Id="rId4" Type="http://schemas.openxmlformats.org/officeDocument/2006/relationships/image" Target="../media/image6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7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7989" y="3566312"/>
            <a:ext cx="4779420" cy="3147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magine 5" descr="Immagin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78048" y="144264"/>
            <a:ext cx="3689361" cy="2455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52600" y="3032910"/>
            <a:ext cx="3680825" cy="3680825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CasellaDiTesto 8"/>
          <p:cNvSpPr txBox="1"/>
          <p:nvPr/>
        </p:nvSpPr>
        <p:spPr>
          <a:xfrm>
            <a:off x="688125" y="144265"/>
            <a:ext cx="6898790" cy="3426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2300">
                <a:solidFill>
                  <a:srgbClr val="FF0000"/>
                </a:solidFill>
              </a:defRPr>
            </a:pPr>
            <a:r>
              <a:t>La cromatografia liquida ad alta prestazione (HPLC)</a:t>
            </a:r>
          </a:p>
          <a:p>
            <a:pPr algn="just"/>
          </a:p>
          <a:p>
            <a:pPr algn="just">
              <a:defRPr b="1" sz="2000"/>
            </a:pPr>
            <a:r>
              <a:t>Fase mobile</a:t>
            </a:r>
            <a:r>
              <a:rPr b="0"/>
              <a:t>: solvente liquido (puro o miscela)</a:t>
            </a:r>
            <a:endParaRPr b="0"/>
          </a:p>
          <a:p>
            <a:pPr algn="just">
              <a:defRPr sz="2000"/>
            </a:pPr>
          </a:p>
          <a:p>
            <a:pPr algn="just">
              <a:defRPr sz="2000"/>
            </a:pPr>
            <a:r>
              <a:t>Classificazione in base alla </a:t>
            </a:r>
            <a:r>
              <a:rPr b="1"/>
              <a:t>fase stazionaria</a:t>
            </a:r>
            <a:endParaRPr b="1"/>
          </a:p>
          <a:p>
            <a:pPr marL="342900" indent="-342900" algn="just">
              <a:buSzPct val="100000"/>
              <a:buFont typeface="Arial"/>
              <a:buChar char="•"/>
              <a:defRPr sz="2000"/>
            </a:pPr>
            <a:r>
              <a:t>cromatografia di ripartizione o cromatografia liquido-liquido; cromatografia di adsorbimento o cromatografia liquido-solido; cromatografia a scambio ionico o cromatografia ionica; </a:t>
            </a:r>
          </a:p>
          <a:p>
            <a:pPr marL="342900" indent="-342900" algn="just">
              <a:buSzPct val="100000"/>
              <a:buFont typeface="Arial"/>
              <a:buChar char="•"/>
              <a:defRPr sz="2000"/>
            </a:pPr>
            <a:r>
              <a:t>cromatografia a esclusione dimensionale; </a:t>
            </a:r>
          </a:p>
          <a:p>
            <a:pPr marL="342900" indent="-342900" algn="just">
              <a:buSzPct val="100000"/>
              <a:buFont typeface="Arial"/>
              <a:buChar char="•"/>
              <a:defRPr sz="2000"/>
            </a:pPr>
            <a:r>
              <a:t>cromatografia di affinità; </a:t>
            </a:r>
          </a:p>
          <a:p>
            <a:pPr marL="342900" indent="-342900" algn="just">
              <a:buSzPct val="100000"/>
              <a:buFont typeface="Arial"/>
              <a:buChar char="•"/>
              <a:defRPr sz="2000"/>
            </a:pPr>
            <a:r>
              <a:t>cromatografia chirale.</a:t>
            </a:r>
          </a:p>
        </p:txBody>
      </p:sp>
      <p:sp>
        <p:nvSpPr>
          <p:cNvPr id="98" name="CasellaDiTesto 10"/>
          <p:cNvSpPr txBox="1"/>
          <p:nvPr/>
        </p:nvSpPr>
        <p:spPr>
          <a:xfrm>
            <a:off x="7033709" y="3167679"/>
            <a:ext cx="4907980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b="1">
                <a:solidFill>
                  <a:srgbClr val="FF0000"/>
                </a:solidFill>
              </a:defRPr>
            </a:lvl1pPr>
          </a:lstStyle>
          <a:p>
            <a:pPr/>
            <a:r>
              <a:t>Effetto delle dimensioni dell’impaccamento su 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asellaDiTesto 4"/>
          <p:cNvSpPr txBox="1"/>
          <p:nvPr/>
        </p:nvSpPr>
        <p:spPr>
          <a:xfrm>
            <a:off x="496656" y="45728"/>
            <a:ext cx="11257141" cy="4257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2300">
                <a:solidFill>
                  <a:srgbClr val="FF0000"/>
                </a:solidFill>
              </a:defRPr>
            </a:pPr>
            <a:r>
              <a:t>Gas cromatografia </a:t>
            </a:r>
          </a:p>
          <a:p>
            <a:pPr>
              <a:defRPr b="1" sz="2300">
                <a:solidFill>
                  <a:srgbClr val="FF0000"/>
                </a:solidFill>
              </a:defRPr>
            </a:pPr>
          </a:p>
          <a:p>
            <a:pPr/>
            <a:r>
              <a:t>In una separazione gas cromatografica il campione viene vaporizzato e iniettato in testa alla colonna cromatografica </a:t>
            </a:r>
          </a:p>
          <a:p>
            <a:pPr/>
          </a:p>
          <a:p>
            <a:pPr/>
            <a:r>
              <a:t>Il campione viene eluito dal flusso di una fase mobile rappresentata da un gas inerte</a:t>
            </a:r>
          </a:p>
          <a:p>
            <a:pPr/>
          </a:p>
          <a:p>
            <a:pPr/>
            <a:r>
              <a:t>La fase mobile non interagisce con le molecole dell'analita (gas di trasporto)</a:t>
            </a:r>
          </a:p>
          <a:p>
            <a:pPr/>
          </a:p>
          <a:p>
            <a:pPr/>
          </a:p>
          <a:p>
            <a:pPr>
              <a:defRPr i="1"/>
            </a:pPr>
            <a:r>
              <a:t>cromatografia gas-liquido (GLC):</a:t>
            </a:r>
          </a:p>
          <a:p>
            <a:pPr/>
            <a:r>
              <a:t>fase mobile gas/ fase stazionaria liquido ritenuto sulla superficie di un solido inerte (adsorbimento o legame chimico)</a:t>
            </a:r>
          </a:p>
          <a:p>
            <a:pPr/>
          </a:p>
          <a:p>
            <a:pPr>
              <a:defRPr i="1"/>
            </a:pPr>
            <a:r>
              <a:t>cromatografia gas-solido (GSC):</a:t>
            </a:r>
          </a:p>
          <a:p>
            <a:pPr/>
            <a:r>
              <a:t>fase mobile gas/ fase stazionaria solido che ritiene gli analiti per adsorbimento fisico</a:t>
            </a:r>
          </a:p>
        </p:txBody>
      </p:sp>
      <p:grpSp>
        <p:nvGrpSpPr>
          <p:cNvPr id="193" name="Gruppo 50"/>
          <p:cNvGrpSpPr/>
          <p:nvPr/>
        </p:nvGrpSpPr>
        <p:grpSpPr>
          <a:xfrm>
            <a:off x="1534676" y="4822083"/>
            <a:ext cx="9912232" cy="1787073"/>
            <a:chOff x="0" y="0"/>
            <a:chExt cx="9912230" cy="1787071"/>
          </a:xfrm>
        </p:grpSpPr>
        <p:grpSp>
          <p:nvGrpSpPr>
            <p:cNvPr id="155" name="Gruppo 8"/>
            <p:cNvGrpSpPr/>
            <p:nvPr/>
          </p:nvGrpSpPr>
          <p:grpSpPr>
            <a:xfrm>
              <a:off x="137067" y="87234"/>
              <a:ext cx="7624210" cy="1208011"/>
              <a:chOff x="0" y="0"/>
              <a:chExt cx="7624209" cy="1208009"/>
            </a:xfrm>
          </p:grpSpPr>
          <p:sp>
            <p:nvSpPr>
              <p:cNvPr id="152" name="Rettangolo 5"/>
              <p:cNvSpPr/>
              <p:nvPr/>
            </p:nvSpPr>
            <p:spPr>
              <a:xfrm>
                <a:off x="48561" y="326370"/>
                <a:ext cx="7490567" cy="814192"/>
              </a:xfrm>
              <a:prstGeom prst="rect">
                <a:avLst/>
              </a:prstGeom>
              <a:solidFill>
                <a:srgbClr val="D6DCE5">
                  <a:alpha val="26000"/>
                </a:srgbClr>
              </a:solidFill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53" name="Rettangolo 6"/>
              <p:cNvSpPr/>
              <p:nvPr/>
            </p:nvSpPr>
            <p:spPr>
              <a:xfrm>
                <a:off x="7503284" y="0"/>
                <a:ext cx="120926" cy="120801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54" name="Rettangolo 7"/>
              <p:cNvSpPr/>
              <p:nvPr/>
            </p:nvSpPr>
            <p:spPr>
              <a:xfrm>
                <a:off x="-1" y="137710"/>
                <a:ext cx="154745" cy="10703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56" name="Ovale 9"/>
            <p:cNvSpPr/>
            <p:nvPr/>
          </p:nvSpPr>
          <p:spPr>
            <a:xfrm>
              <a:off x="252015" y="6194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7" name="Ovale 10"/>
            <p:cNvSpPr/>
            <p:nvPr/>
          </p:nvSpPr>
          <p:spPr>
            <a:xfrm>
              <a:off x="404415" y="7718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8" name="Ovale 11"/>
            <p:cNvSpPr/>
            <p:nvPr/>
          </p:nvSpPr>
          <p:spPr>
            <a:xfrm>
              <a:off x="455321" y="53182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9" name="Ovale 12"/>
            <p:cNvSpPr/>
            <p:nvPr/>
          </p:nvSpPr>
          <p:spPr>
            <a:xfrm>
              <a:off x="1088064" y="106447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0" name="Ovale 13"/>
            <p:cNvSpPr/>
            <p:nvPr/>
          </p:nvSpPr>
          <p:spPr>
            <a:xfrm>
              <a:off x="631843" y="70699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1" name="Ovale 14"/>
            <p:cNvSpPr/>
            <p:nvPr/>
          </p:nvSpPr>
          <p:spPr>
            <a:xfrm>
              <a:off x="302762" y="7718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2" name="Ovale 15"/>
            <p:cNvSpPr/>
            <p:nvPr/>
          </p:nvSpPr>
          <p:spPr>
            <a:xfrm>
              <a:off x="455162" y="9242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3" name="Ovale 16"/>
            <p:cNvSpPr/>
            <p:nvPr/>
          </p:nvSpPr>
          <p:spPr>
            <a:xfrm>
              <a:off x="506068" y="684228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4" name="Ovale 17"/>
            <p:cNvSpPr/>
            <p:nvPr/>
          </p:nvSpPr>
          <p:spPr>
            <a:xfrm>
              <a:off x="605218" y="509057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5" name="Ovale 18"/>
            <p:cNvSpPr/>
            <p:nvPr/>
          </p:nvSpPr>
          <p:spPr>
            <a:xfrm>
              <a:off x="682590" y="85939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6" name="Connettore 2 20"/>
            <p:cNvSpPr/>
            <p:nvPr/>
          </p:nvSpPr>
          <p:spPr>
            <a:xfrm>
              <a:off x="2615165" y="1638650"/>
              <a:ext cx="1758463" cy="1"/>
            </a:xfrm>
            <a:prstGeom prst="line">
              <a:avLst/>
            </a:prstGeom>
            <a:noFill/>
            <a:ln w="66675" cap="flat">
              <a:solidFill>
                <a:schemeClr val="accent1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7" name="CasellaDiTesto 21"/>
            <p:cNvSpPr txBox="1"/>
            <p:nvPr/>
          </p:nvSpPr>
          <p:spPr>
            <a:xfrm>
              <a:off x="528119" y="1453984"/>
              <a:ext cx="1913965" cy="333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/>
              <a:r>
                <a:t>Direzione del flusso</a:t>
              </a:r>
            </a:p>
          </p:txBody>
        </p:sp>
        <p:sp>
          <p:nvSpPr>
            <p:cNvPr id="168" name="Ovale 22"/>
            <p:cNvSpPr/>
            <p:nvPr/>
          </p:nvSpPr>
          <p:spPr>
            <a:xfrm>
              <a:off x="1612502" y="81401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9" name="Ovale 23"/>
            <p:cNvSpPr/>
            <p:nvPr/>
          </p:nvSpPr>
          <p:spPr>
            <a:xfrm>
              <a:off x="1815808" y="726432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0" name="Ovale 24"/>
            <p:cNvSpPr/>
            <p:nvPr/>
          </p:nvSpPr>
          <p:spPr>
            <a:xfrm>
              <a:off x="1821174" y="910146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1" name="Ovale 25"/>
            <p:cNvSpPr/>
            <p:nvPr/>
          </p:nvSpPr>
          <p:spPr>
            <a:xfrm>
              <a:off x="2024480" y="82256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2" name="Ovale 26"/>
            <p:cNvSpPr/>
            <p:nvPr/>
          </p:nvSpPr>
          <p:spPr>
            <a:xfrm>
              <a:off x="3686653" y="97813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3" name="Ovale 27"/>
            <p:cNvSpPr/>
            <p:nvPr/>
          </p:nvSpPr>
          <p:spPr>
            <a:xfrm>
              <a:off x="3914081" y="91332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4" name="Ovale 28"/>
            <p:cNvSpPr/>
            <p:nvPr/>
          </p:nvSpPr>
          <p:spPr>
            <a:xfrm>
              <a:off x="3737401" y="763816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5" name="Ovale 29"/>
            <p:cNvSpPr/>
            <p:nvPr/>
          </p:nvSpPr>
          <p:spPr>
            <a:xfrm>
              <a:off x="3964829" y="699001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6" name="Ovale 30"/>
            <p:cNvSpPr/>
            <p:nvPr/>
          </p:nvSpPr>
          <p:spPr>
            <a:xfrm>
              <a:off x="1324315" y="401751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7" name="Ovale 31"/>
            <p:cNvSpPr/>
            <p:nvPr/>
          </p:nvSpPr>
          <p:spPr>
            <a:xfrm>
              <a:off x="3224747" y="403825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8" name="Ovale 32"/>
            <p:cNvSpPr/>
            <p:nvPr/>
          </p:nvSpPr>
          <p:spPr>
            <a:xfrm>
              <a:off x="1497495" y="105038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9" name="Rettangolo 33"/>
            <p:cNvSpPr/>
            <p:nvPr/>
          </p:nvSpPr>
          <p:spPr>
            <a:xfrm>
              <a:off x="167381" y="87234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0" name="Rettangolo 34"/>
            <p:cNvSpPr/>
            <p:nvPr/>
          </p:nvSpPr>
          <p:spPr>
            <a:xfrm>
              <a:off x="200209" y="1211009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1" name="Ovale 35"/>
            <p:cNvSpPr/>
            <p:nvPr/>
          </p:nvSpPr>
          <p:spPr>
            <a:xfrm>
              <a:off x="1526163" y="88357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Ovale 36"/>
            <p:cNvSpPr/>
            <p:nvPr/>
          </p:nvSpPr>
          <p:spPr>
            <a:xfrm>
              <a:off x="3531909" y="106422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3" name="Figura a mano libera: forma 40"/>
            <p:cNvSpPr/>
            <p:nvPr/>
          </p:nvSpPr>
          <p:spPr>
            <a:xfrm>
              <a:off x="1400654" y="122620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fill="norm" stroke="1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4" name="Figura a mano libera: forma 41"/>
            <p:cNvSpPr/>
            <p:nvPr/>
          </p:nvSpPr>
          <p:spPr>
            <a:xfrm>
              <a:off x="3365440" y="120202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fill="norm" stroke="1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5" name="Rettangolo 42"/>
            <p:cNvSpPr/>
            <p:nvPr/>
          </p:nvSpPr>
          <p:spPr>
            <a:xfrm>
              <a:off x="0" y="60606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6" name="Rettangolo 43"/>
            <p:cNvSpPr/>
            <p:nvPr/>
          </p:nvSpPr>
          <p:spPr>
            <a:xfrm>
              <a:off x="7622840" y="0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7" name="Parentesi graffa chiusa 44"/>
            <p:cNvSpPr/>
            <p:nvPr/>
          </p:nvSpPr>
          <p:spPr>
            <a:xfrm>
              <a:off x="7761276" y="6060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88" name="Parentesi graffa chiusa 45"/>
            <p:cNvSpPr/>
            <p:nvPr/>
          </p:nvSpPr>
          <p:spPr>
            <a:xfrm>
              <a:off x="7985822" y="460185"/>
              <a:ext cx="182543" cy="779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965" y="0"/>
                    <a:pt x="10800" y="189"/>
                    <a:pt x="10800" y="422"/>
                  </a:cubicBezTo>
                  <a:lnTo>
                    <a:pt x="10800" y="10378"/>
                  </a:lnTo>
                  <a:cubicBezTo>
                    <a:pt x="10800" y="10611"/>
                    <a:pt x="15635" y="10800"/>
                    <a:pt x="21600" y="10800"/>
                  </a:cubicBezTo>
                  <a:cubicBezTo>
                    <a:pt x="15635" y="10800"/>
                    <a:pt x="10800" y="10989"/>
                    <a:pt x="10800" y="11222"/>
                  </a:cubicBezTo>
                  <a:lnTo>
                    <a:pt x="10800" y="21178"/>
                  </a:lnTo>
                  <a:cubicBezTo>
                    <a:pt x="10800" y="2141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89" name="Parentesi graffa chiusa 46"/>
            <p:cNvSpPr/>
            <p:nvPr/>
          </p:nvSpPr>
          <p:spPr>
            <a:xfrm>
              <a:off x="7773011" y="121241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90" name="CasellaDiTesto 47"/>
            <p:cNvSpPr txBox="1"/>
            <p:nvPr/>
          </p:nvSpPr>
          <p:spPr>
            <a:xfrm>
              <a:off x="8150422" y="51955"/>
              <a:ext cx="1696372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sz="1300"/>
              </a:lvl1pPr>
            </a:lstStyle>
            <a:p>
              <a:pPr/>
              <a:r>
                <a:t>Fase stazionaria liquida</a:t>
              </a:r>
            </a:p>
          </p:txBody>
        </p:sp>
        <p:sp>
          <p:nvSpPr>
            <p:cNvPr id="191" name="CasellaDiTesto 48"/>
            <p:cNvSpPr txBox="1"/>
            <p:nvPr/>
          </p:nvSpPr>
          <p:spPr>
            <a:xfrm>
              <a:off x="8215859" y="1250249"/>
              <a:ext cx="1696372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sz="1300"/>
              </a:lvl1pPr>
            </a:lstStyle>
            <a:p>
              <a:pPr/>
              <a:r>
                <a:t>Fase stazionaria liquida</a:t>
              </a:r>
            </a:p>
          </p:txBody>
        </p:sp>
        <p:sp>
          <p:nvSpPr>
            <p:cNvPr id="192" name="CasellaDiTesto 49"/>
            <p:cNvSpPr txBox="1"/>
            <p:nvPr/>
          </p:nvSpPr>
          <p:spPr>
            <a:xfrm>
              <a:off x="8313145" y="685751"/>
              <a:ext cx="1433969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sz="1300"/>
              </a:lvl1pPr>
            </a:lstStyle>
            <a:p>
              <a:pPr/>
              <a:r>
                <a:t>Lume della colonna</a:t>
              </a:r>
            </a:p>
          </p:txBody>
        </p:sp>
      </p:grpSp>
      <p:sp>
        <p:nvSpPr>
          <p:cNvPr id="194" name="Ovale 1"/>
          <p:cNvSpPr/>
          <p:nvPr/>
        </p:nvSpPr>
        <p:spPr>
          <a:xfrm>
            <a:off x="4534422" y="4484318"/>
            <a:ext cx="1315235" cy="1152395"/>
          </a:xfrm>
          <a:prstGeom prst="ellipse">
            <a:avLst/>
          </a:prstGeom>
          <a:solidFill>
            <a:schemeClr val="accent1">
              <a:alpha val="13000"/>
            </a:schemeClr>
          </a:solidFill>
          <a:ln w="3175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5" name="Connettore 2 3"/>
          <p:cNvSpPr/>
          <p:nvPr/>
        </p:nvSpPr>
        <p:spPr>
          <a:xfrm flipH="1">
            <a:off x="5221330" y="4398271"/>
            <a:ext cx="1687740" cy="721480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96" name="CasellaDiTesto 51"/>
          <p:cNvSpPr txBox="1"/>
          <p:nvPr/>
        </p:nvSpPr>
        <p:spPr>
          <a:xfrm>
            <a:off x="6926922" y="4214383"/>
            <a:ext cx="1800137" cy="267728"/>
          </a:xfrm>
          <a:prstGeom prst="rect">
            <a:avLst/>
          </a:prstGeom>
          <a:solidFill>
            <a:srgbClr val="FFFFFF"/>
          </a:solidFill>
          <a:ln>
            <a:solidFill>
              <a:srgbClr val="3B383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1300">
                <a:solidFill>
                  <a:srgbClr val="767171"/>
                </a:solidFill>
              </a:defRPr>
            </a:lvl1pPr>
          </a:lstStyle>
          <a:p>
            <a:pPr/>
            <a:r>
              <a:t>Diffusione/spessore fase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magine 28" descr="Immagine 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136" y="409575"/>
            <a:ext cx="11515726" cy="6038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sellaDiTesto 3"/>
          <p:cNvSpPr txBox="1"/>
          <p:nvPr/>
        </p:nvSpPr>
        <p:spPr>
          <a:xfrm>
            <a:off x="467429" y="341152"/>
            <a:ext cx="11257141" cy="4503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2300">
                <a:solidFill>
                  <a:srgbClr val="FF0000"/>
                </a:solidFill>
              </a:defRPr>
            </a:pPr>
            <a:r>
              <a:t>Gas di trasporto </a:t>
            </a:r>
          </a:p>
          <a:p>
            <a:pPr>
              <a:defRPr b="1" sz="2300">
                <a:solidFill>
                  <a:srgbClr val="FF0000"/>
                </a:solidFill>
              </a:defRPr>
            </a:pPr>
          </a:p>
          <a:p>
            <a:pPr>
              <a:defRPr b="1" sz="2300">
                <a:solidFill>
                  <a:srgbClr val="FF0000"/>
                </a:solidFill>
              </a:defRPr>
            </a:pPr>
          </a:p>
          <a:p>
            <a:pPr>
              <a:defRPr sz="2000"/>
            </a:pPr>
            <a:r>
              <a:t>In GC la fase mobile è un gas (gas di trasporto) chimicamente inerte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Gas: elio, argon, azoto, idrogeno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Bombole pressurizzati o generatori (N</a:t>
            </a:r>
            <a:r>
              <a:rPr baseline="-25000"/>
              <a:t>2</a:t>
            </a:r>
            <a:r>
              <a:t> e H</a:t>
            </a:r>
            <a:r>
              <a:rPr baseline="-25000"/>
              <a:t>2</a:t>
            </a:r>
            <a:r>
              <a:t>)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Controllo della velocità di flusso del gas (regolatori di pressione, manometri e flussimetri)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Velocità di flusso costante</a:t>
            </a:r>
          </a:p>
          <a:p>
            <a:pPr>
              <a:defRPr sz="20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6597" y="87059"/>
            <a:ext cx="9078806" cy="66838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asellaDiTesto 3"/>
          <p:cNvSpPr txBox="1"/>
          <p:nvPr/>
        </p:nvSpPr>
        <p:spPr>
          <a:xfrm>
            <a:off x="467428" y="381405"/>
            <a:ext cx="7151422" cy="5105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2300">
                <a:solidFill>
                  <a:srgbClr val="FF0000"/>
                </a:solidFill>
              </a:defRPr>
            </a:pPr>
            <a:r>
              <a:t>Sistema di iniezione del campione </a:t>
            </a:r>
          </a:p>
          <a:p>
            <a:pPr algn="just">
              <a:defRPr b="1" sz="2300">
                <a:solidFill>
                  <a:srgbClr val="FF0000"/>
                </a:solidFill>
              </a:defRPr>
            </a:pPr>
          </a:p>
          <a:p>
            <a:pPr algn="just">
              <a:defRPr b="1" sz="2300">
                <a:solidFill>
                  <a:srgbClr val="FF0000"/>
                </a:solidFill>
              </a:defRPr>
            </a:pPr>
          </a:p>
          <a:p>
            <a:pPr algn="just">
              <a:defRPr b="1" i="1" sz="2000"/>
            </a:pPr>
            <a:r>
              <a:t>Come si inietta?</a:t>
            </a:r>
          </a:p>
          <a:p>
            <a:pPr algn="just">
              <a:defRPr sz="2000"/>
            </a:pPr>
            <a:r>
              <a:t>Il campione iniettato deve avere dimensioni adatte e introdotto come “tappo di vapore” (iniezione rapida) per evitare allargamenti di banda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scarsa risoluzione</a:t>
            </a:r>
          </a:p>
          <a:p>
            <a:pPr algn="just">
              <a:defRPr sz="2000"/>
            </a:pPr>
          </a:p>
          <a:p>
            <a:pPr algn="just">
              <a:defRPr sz="2000"/>
            </a:pPr>
          </a:p>
          <a:p>
            <a:pPr algn="just">
              <a:defRPr sz="2000"/>
            </a:pPr>
          </a:p>
          <a:p>
            <a:pPr algn="just">
              <a:defRPr b="1" i="1" sz="2000"/>
            </a:pPr>
            <a:r>
              <a:t>Con cosa?</a:t>
            </a:r>
          </a:p>
          <a:p>
            <a:pPr algn="just">
              <a:defRPr sz="2000"/>
            </a:pPr>
            <a:r>
              <a:t>Microsiringhe graduate vengono usate per iniettare campioni liquidi attraverso un diaframma, o setto, di gomma o di silicone nella camera riscaldata posta in testa alla colonna. La camera viene generalmente mantenuta ad una temperatura di circa 50 °C oltre il punto di ebollizione del componente meno volatile nel campione</a:t>
            </a:r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0174" y="3226271"/>
            <a:ext cx="2638426" cy="1733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magine 4" descr="Immagin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11733" y="1126994"/>
            <a:ext cx="1235618" cy="15429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magine 3" descr="Immagin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9769" y="1544995"/>
            <a:ext cx="3795926" cy="4515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magine 4" descr="Immagin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10157" y="1383426"/>
            <a:ext cx="4431456" cy="4732621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asellaDiTesto 5"/>
          <p:cNvSpPr txBox="1"/>
          <p:nvPr/>
        </p:nvSpPr>
        <p:spPr>
          <a:xfrm>
            <a:off x="6990487" y="363119"/>
            <a:ext cx="3870795" cy="489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>
                <a:solidFill>
                  <a:srgbClr val="FF0000"/>
                </a:solidFill>
              </a:defRPr>
            </a:lvl1pPr>
          </a:lstStyle>
          <a:p>
            <a:pPr/>
            <a:r>
              <a:t>Iniettore splittless/split </a:t>
            </a:r>
          </a:p>
        </p:txBody>
      </p:sp>
      <p:sp>
        <p:nvSpPr>
          <p:cNvPr id="211" name="CasellaDiTesto 5"/>
          <p:cNvSpPr txBox="1"/>
          <p:nvPr/>
        </p:nvSpPr>
        <p:spPr>
          <a:xfrm>
            <a:off x="821935" y="363119"/>
            <a:ext cx="3825030" cy="489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>
                <a:solidFill>
                  <a:srgbClr val="FF0000"/>
                </a:solidFill>
              </a:defRPr>
            </a:lvl1pPr>
          </a:lstStyle>
          <a:p>
            <a:pPr/>
            <a:r>
              <a:t>Iniettore convenzionale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6349" y="-2148"/>
            <a:ext cx="8439221" cy="68622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0295" y="126486"/>
            <a:ext cx="10189681" cy="66050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462" y="183146"/>
            <a:ext cx="2624154" cy="2771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magine 10" descr="Immagine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36744" y="2307100"/>
            <a:ext cx="6024375" cy="3012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magine 11" descr="Immagine 1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81671" y="4074324"/>
            <a:ext cx="2143143" cy="2713337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CasellaDiTesto 12"/>
          <p:cNvSpPr txBox="1"/>
          <p:nvPr/>
        </p:nvSpPr>
        <p:spPr>
          <a:xfrm>
            <a:off x="3891453" y="183147"/>
            <a:ext cx="4644120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Dall’autocampionatore alla colonna</a:t>
            </a:r>
          </a:p>
        </p:txBody>
      </p:sp>
      <p:grpSp>
        <p:nvGrpSpPr>
          <p:cNvPr id="224" name="Freccia circolare in giù 13"/>
          <p:cNvGrpSpPr/>
          <p:nvPr/>
        </p:nvGrpSpPr>
        <p:grpSpPr>
          <a:xfrm>
            <a:off x="2735098" y="1466636"/>
            <a:ext cx="1096311" cy="831133"/>
            <a:chOff x="0" y="0"/>
            <a:chExt cx="1096310" cy="831132"/>
          </a:xfrm>
        </p:grpSpPr>
        <p:sp>
          <p:nvSpPr>
            <p:cNvPr id="221" name="Forma"/>
            <p:cNvSpPr/>
            <p:nvPr/>
          </p:nvSpPr>
          <p:spPr>
            <a:xfrm rot="1985032">
              <a:off x="-27107" y="294366"/>
              <a:ext cx="1150525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3" y="21600"/>
                  </a:moveTo>
                  <a:lnTo>
                    <a:pt x="19325" y="16200"/>
                  </a:lnTo>
                  <a:lnTo>
                    <a:pt x="19893" y="16200"/>
                  </a:lnTo>
                  <a:lnTo>
                    <a:pt x="19893" y="16200"/>
                  </a:lnTo>
                  <a:cubicBezTo>
                    <a:pt x="18741" y="6663"/>
                    <a:pt x="14716" y="0"/>
                    <a:pt x="10107" y="0"/>
                  </a:cubicBezTo>
                  <a:lnTo>
                    <a:pt x="11245" y="0"/>
                  </a:lnTo>
                  <a:cubicBezTo>
                    <a:pt x="15854" y="0"/>
                    <a:pt x="19879" y="6663"/>
                    <a:pt x="21031" y="16200"/>
                  </a:cubicBezTo>
                  <a:lnTo>
                    <a:pt x="21600" y="16200"/>
                  </a:lnTo>
                  <a:close/>
                  <a:moveTo>
                    <a:pt x="10676" y="34"/>
                  </a:moveTo>
                  <a:lnTo>
                    <a:pt x="10676" y="34"/>
                  </a:lnTo>
                  <a:cubicBezTo>
                    <a:pt x="5323" y="679"/>
                    <a:pt x="1138" y="10143"/>
                    <a:pt x="1138" y="21600"/>
                  </a:cubicBezTo>
                  <a:lnTo>
                    <a:pt x="0" y="21600"/>
                  </a:lnTo>
                  <a:cubicBezTo>
                    <a:pt x="0" y="9671"/>
                    <a:pt x="4525" y="0"/>
                    <a:pt x="10107" y="0"/>
                  </a:cubicBezTo>
                  <a:cubicBezTo>
                    <a:pt x="10297" y="0"/>
                    <a:pt x="10487" y="11"/>
                    <a:pt x="10676" y="3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22" name="Forma"/>
            <p:cNvSpPr/>
            <p:nvPr/>
          </p:nvSpPr>
          <p:spPr>
            <a:xfrm rot="1985032">
              <a:off x="20061" y="135556"/>
              <a:ext cx="568661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34"/>
                  </a:moveTo>
                  <a:lnTo>
                    <a:pt x="21600" y="34"/>
                  </a:lnTo>
                  <a:cubicBezTo>
                    <a:pt x="10771" y="679"/>
                    <a:pt x="2302" y="10143"/>
                    <a:pt x="2302" y="21600"/>
                  </a:cubicBezTo>
                  <a:lnTo>
                    <a:pt x="0" y="21600"/>
                  </a:lnTo>
                  <a:cubicBezTo>
                    <a:pt x="0" y="9671"/>
                    <a:pt x="9155" y="0"/>
                    <a:pt x="20449" y="0"/>
                  </a:cubicBezTo>
                  <a:cubicBezTo>
                    <a:pt x="20833" y="0"/>
                    <a:pt x="21217" y="11"/>
                    <a:pt x="21600" y="3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23" name="Linea"/>
            <p:cNvSpPr/>
            <p:nvPr/>
          </p:nvSpPr>
          <p:spPr>
            <a:xfrm rot="1985032">
              <a:off x="-27107" y="294366"/>
              <a:ext cx="1150525" cy="24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76" y="34"/>
                  </a:moveTo>
                  <a:lnTo>
                    <a:pt x="10676" y="34"/>
                  </a:lnTo>
                  <a:cubicBezTo>
                    <a:pt x="5323" y="679"/>
                    <a:pt x="1138" y="10143"/>
                    <a:pt x="1138" y="21600"/>
                  </a:cubicBezTo>
                  <a:lnTo>
                    <a:pt x="0" y="21600"/>
                  </a:lnTo>
                  <a:cubicBezTo>
                    <a:pt x="0" y="9671"/>
                    <a:pt x="4525" y="0"/>
                    <a:pt x="10107" y="0"/>
                  </a:cubicBezTo>
                  <a:lnTo>
                    <a:pt x="11245" y="0"/>
                  </a:lnTo>
                  <a:cubicBezTo>
                    <a:pt x="15854" y="0"/>
                    <a:pt x="19879" y="6663"/>
                    <a:pt x="21031" y="16200"/>
                  </a:cubicBezTo>
                  <a:lnTo>
                    <a:pt x="21600" y="16200"/>
                  </a:lnTo>
                  <a:lnTo>
                    <a:pt x="20783" y="21600"/>
                  </a:lnTo>
                  <a:lnTo>
                    <a:pt x="19325" y="16200"/>
                  </a:lnTo>
                  <a:lnTo>
                    <a:pt x="19893" y="16200"/>
                  </a:lnTo>
                  <a:lnTo>
                    <a:pt x="19893" y="16200"/>
                  </a:lnTo>
                  <a:cubicBezTo>
                    <a:pt x="18741" y="6663"/>
                    <a:pt x="14716" y="0"/>
                    <a:pt x="10107" y="0"/>
                  </a:cubicBezTo>
                </a:path>
              </a:pathLst>
            </a:custGeom>
            <a:noFill/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225" name="Ovale 15"/>
          <p:cNvSpPr/>
          <p:nvPr/>
        </p:nvSpPr>
        <p:spPr>
          <a:xfrm>
            <a:off x="6588113" y="2563915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6" name="Ovale 16"/>
          <p:cNvSpPr/>
          <p:nvPr/>
        </p:nvSpPr>
        <p:spPr>
          <a:xfrm>
            <a:off x="6144619" y="3267252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7" name="Ovale 17"/>
          <p:cNvSpPr/>
          <p:nvPr/>
        </p:nvSpPr>
        <p:spPr>
          <a:xfrm>
            <a:off x="6163188" y="3993450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8" name="Ovale 18"/>
          <p:cNvSpPr/>
          <p:nvPr/>
        </p:nvSpPr>
        <p:spPr>
          <a:xfrm>
            <a:off x="7159651" y="4385000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9" name="Ovale 19"/>
          <p:cNvSpPr/>
          <p:nvPr/>
        </p:nvSpPr>
        <p:spPr>
          <a:xfrm>
            <a:off x="8184246" y="4132295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0" name="Ovale 20"/>
          <p:cNvSpPr/>
          <p:nvPr/>
        </p:nvSpPr>
        <p:spPr>
          <a:xfrm>
            <a:off x="7607796" y="3267252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1" name="Ovale 21"/>
          <p:cNvSpPr/>
          <p:nvPr/>
        </p:nvSpPr>
        <p:spPr>
          <a:xfrm>
            <a:off x="8115354" y="2563915"/>
            <a:ext cx="137787" cy="161749"/>
          </a:xfrm>
          <a:prstGeom prst="ellipse">
            <a:avLst/>
          </a:prstGeom>
          <a:solidFill>
            <a:schemeClr val="accent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595" y="-99168"/>
            <a:ext cx="11073960" cy="67344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magine 2" descr="Immagin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52910" y="803602"/>
            <a:ext cx="5590030" cy="4735356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CasellaDiTesto 5"/>
          <p:cNvSpPr txBox="1"/>
          <p:nvPr/>
        </p:nvSpPr>
        <p:spPr>
          <a:xfrm>
            <a:off x="339215" y="451818"/>
            <a:ext cx="2551808" cy="1214250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400"/>
            </a:pPr>
            <a:r>
              <a:t>Contenitori fase mobile </a:t>
            </a:r>
          </a:p>
          <a:p>
            <a:pPr algn="just">
              <a:defRPr sz="1400"/>
            </a:pPr>
            <a:r>
              <a:t>Degassaggio (gorgogliamento gas inerte non solubile nella fase mobile)</a:t>
            </a:r>
          </a:p>
          <a:p>
            <a:pPr algn="just">
              <a:defRPr sz="1400"/>
            </a:pPr>
            <a:r>
              <a:t>Eluizione isocratica/gradiente</a:t>
            </a:r>
          </a:p>
        </p:txBody>
      </p:sp>
      <p:sp>
        <p:nvSpPr>
          <p:cNvPr id="102" name="CasellaDiTesto 8"/>
          <p:cNvSpPr txBox="1"/>
          <p:nvPr/>
        </p:nvSpPr>
        <p:spPr>
          <a:xfrm>
            <a:off x="4756227" y="261724"/>
            <a:ext cx="2551807" cy="757050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1400"/>
            </a:lvl1pPr>
          </a:lstStyle>
          <a:p>
            <a:pPr/>
            <a:r>
              <a:t>Pompa alta efficienza &gt;100 Atm contropressione (dimensione particelle impaccamento)</a:t>
            </a:r>
          </a:p>
        </p:txBody>
      </p:sp>
      <p:sp>
        <p:nvSpPr>
          <p:cNvPr id="103" name="Connettore 2 7"/>
          <p:cNvSpPr/>
          <p:nvPr/>
        </p:nvSpPr>
        <p:spPr>
          <a:xfrm flipH="1" flipV="1">
            <a:off x="2774230" y="1696068"/>
            <a:ext cx="1080319" cy="976794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04" name="Connettore 2 11"/>
          <p:cNvSpPr/>
          <p:nvPr/>
        </p:nvSpPr>
        <p:spPr>
          <a:xfrm flipV="1">
            <a:off x="6104396" y="1101950"/>
            <a:ext cx="829406" cy="1513336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05" name="CasellaDiTesto 13"/>
          <p:cNvSpPr txBox="1"/>
          <p:nvPr/>
        </p:nvSpPr>
        <p:spPr>
          <a:xfrm>
            <a:off x="4860533" y="5709079"/>
            <a:ext cx="2551807" cy="566129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400"/>
            </a:pPr>
            <a:r>
              <a:t>Permette di introdurre volumi riproducibili (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m</a:t>
            </a:r>
            <a:r>
              <a:t>l)</a:t>
            </a:r>
          </a:p>
        </p:txBody>
      </p:sp>
      <p:pic>
        <p:nvPicPr>
          <p:cNvPr id="10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45346" y="5638706"/>
            <a:ext cx="1218416" cy="738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88976" y="315690"/>
            <a:ext cx="1821538" cy="1096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4" descr="Picture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4601" y="1661703"/>
            <a:ext cx="1693691" cy="1268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31360" y="5492288"/>
            <a:ext cx="1566438" cy="979024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CasellaDiTesto 12"/>
          <p:cNvSpPr txBox="1"/>
          <p:nvPr/>
        </p:nvSpPr>
        <p:spPr>
          <a:xfrm>
            <a:off x="2268290" y="4966615"/>
            <a:ext cx="2551808" cy="528450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1400"/>
            </a:lvl1pPr>
          </a:lstStyle>
          <a:p>
            <a:pPr/>
            <a:r>
              <a:t>Colonna contiene FS per la separazione degli analiti</a:t>
            </a:r>
          </a:p>
        </p:txBody>
      </p:sp>
      <p:sp>
        <p:nvSpPr>
          <p:cNvPr id="111" name="Connettore 2 14"/>
          <p:cNvSpPr/>
          <p:nvPr/>
        </p:nvSpPr>
        <p:spPr>
          <a:xfrm>
            <a:off x="5855722" y="4892199"/>
            <a:ext cx="698535" cy="646759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2" name="Connettore 2 15"/>
          <p:cNvSpPr/>
          <p:nvPr/>
        </p:nvSpPr>
        <p:spPr>
          <a:xfrm flipH="1">
            <a:off x="3950322" y="4560639"/>
            <a:ext cx="692744" cy="405977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asellaDiTesto 3"/>
          <p:cNvSpPr txBox="1"/>
          <p:nvPr/>
        </p:nvSpPr>
        <p:spPr>
          <a:xfrm>
            <a:off x="313006" y="886266"/>
            <a:ext cx="11833275" cy="39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100"/>
            </a:pPr>
            <a:r>
              <a:t>Lunghezza variabile da meno di 10 a &gt; 60 m. </a:t>
            </a:r>
          </a:p>
          <a:p>
            <a:pPr algn="just">
              <a:defRPr sz="2100"/>
            </a:pPr>
          </a:p>
          <a:p>
            <a:pPr algn="just">
              <a:defRPr sz="2100"/>
            </a:pPr>
            <a:r>
              <a:t>Sono costruite in acciaio inossidabile, vetro, silice fusa o teflon </a:t>
            </a:r>
          </a:p>
          <a:p>
            <a:pPr algn="just">
              <a:defRPr sz="2100"/>
            </a:pPr>
          </a:p>
          <a:p>
            <a:pPr algn="just">
              <a:defRPr sz="2100"/>
            </a:pPr>
            <a:r>
              <a:t>Avvolte a spirale</a:t>
            </a:r>
          </a:p>
          <a:p>
            <a:pPr algn="just">
              <a:defRPr sz="2100"/>
            </a:pPr>
          </a:p>
          <a:p>
            <a:pPr algn="just">
              <a:defRPr sz="2100"/>
            </a:pPr>
            <a:r>
              <a:t>Colonna è generalmente alloggiata in forni termostatati </a:t>
            </a:r>
          </a:p>
          <a:p>
            <a:pPr algn="just">
              <a:defRPr sz="2100"/>
            </a:pPr>
          </a:p>
          <a:p>
            <a:pPr algn="just">
              <a:defRPr sz="2100"/>
            </a:pPr>
            <a:r>
              <a:t>Temperatura della colonna dipende dal punto di ebollizione del campione e dal grado di separazione richiesto. </a:t>
            </a:r>
          </a:p>
          <a:p>
            <a:pPr algn="just">
              <a:defRPr sz="2100"/>
            </a:pPr>
          </a:p>
          <a:p>
            <a:pPr algn="just">
              <a:defRPr sz="2100"/>
            </a:pPr>
            <a:r>
              <a:t>Temperatura intorno al punto medio di ebollizione del campione (tempi di eluizione &lt;30 min)</a:t>
            </a:r>
          </a:p>
        </p:txBody>
      </p:sp>
      <p:sp>
        <p:nvSpPr>
          <p:cNvPr id="236" name="CasellaDiTesto 4"/>
          <p:cNvSpPr txBox="1"/>
          <p:nvPr/>
        </p:nvSpPr>
        <p:spPr>
          <a:xfrm>
            <a:off x="648285" y="140944"/>
            <a:ext cx="6536789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La colonna gas-cromatografica capillare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6304" y="0"/>
            <a:ext cx="7919392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757" y="75263"/>
            <a:ext cx="10449187" cy="4401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72655" y="4615964"/>
            <a:ext cx="8932322" cy="21912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magine 6" descr="Immagin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9126" y="2958996"/>
            <a:ext cx="5455404" cy="1813303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asellaDiTesto 7"/>
          <p:cNvSpPr txBox="1"/>
          <p:nvPr/>
        </p:nvSpPr>
        <p:spPr>
          <a:xfrm>
            <a:off x="365656" y="226045"/>
            <a:ext cx="6411329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0000"/>
                </a:solidFill>
              </a:defRPr>
            </a:lvl1pPr>
          </a:lstStyle>
          <a:p>
            <a:pPr/>
            <a:r>
              <a:t>Programmata di temperatura: cosa è, a cosa serve</a:t>
            </a:r>
          </a:p>
        </p:txBody>
      </p:sp>
      <p:grpSp>
        <p:nvGrpSpPr>
          <p:cNvPr id="249" name="Gruppo 11"/>
          <p:cNvGrpSpPr/>
          <p:nvPr/>
        </p:nvGrpSpPr>
        <p:grpSpPr>
          <a:xfrm>
            <a:off x="7352021" y="240114"/>
            <a:ext cx="4747995" cy="6451628"/>
            <a:chOff x="0" y="0"/>
            <a:chExt cx="4747993" cy="6451627"/>
          </a:xfrm>
        </p:grpSpPr>
        <p:pic>
          <p:nvPicPr>
            <p:cNvPr id="245" name="Immagine 3" descr="Immagine 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747994" cy="6451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CasellaDiTesto 8"/>
            <p:cNvSpPr txBox="1"/>
            <p:nvPr/>
          </p:nvSpPr>
          <p:spPr>
            <a:xfrm>
              <a:off x="2920912" y="70721"/>
              <a:ext cx="1188721" cy="333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pPr/>
              <a:r>
                <a:t>isoterma</a:t>
              </a:r>
            </a:p>
          </p:txBody>
        </p:sp>
        <p:sp>
          <p:nvSpPr>
            <p:cNvPr id="247" name="CasellaDiTesto 9"/>
            <p:cNvSpPr txBox="1"/>
            <p:nvPr/>
          </p:nvSpPr>
          <p:spPr>
            <a:xfrm>
              <a:off x="1095628" y="1812767"/>
              <a:ext cx="3200401" cy="33308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pPr/>
              <a:r>
                <a:t>Programmata non ottimizzata</a:t>
              </a:r>
            </a:p>
          </p:txBody>
        </p:sp>
        <p:sp>
          <p:nvSpPr>
            <p:cNvPr id="248" name="CasellaDiTesto 10"/>
            <p:cNvSpPr txBox="1"/>
            <p:nvPr/>
          </p:nvSpPr>
          <p:spPr>
            <a:xfrm>
              <a:off x="1274992" y="3625534"/>
              <a:ext cx="2880361" cy="33308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pPr/>
              <a:r>
                <a:t>Programmata ottimizzata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asellaDiTesto 5"/>
          <p:cNvSpPr txBox="1"/>
          <p:nvPr/>
        </p:nvSpPr>
        <p:spPr>
          <a:xfrm>
            <a:off x="166467" y="67511"/>
            <a:ext cx="11233054" cy="401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3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Caratteristiche del rivelatore ideale </a:t>
            </a:r>
          </a:p>
          <a:p>
            <a:pPr marL="342900" indent="-342900">
              <a:buSzPct val="100000"/>
              <a:buFont typeface="Arial"/>
              <a:buChar char="•"/>
              <a:defRPr b="1" sz="23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Adeguata sensibilità.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Buona stabilità e riproducibilità.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Risposta lineare alla concentrazione del soluto in un intervallo di parecchi ordini di grandezza.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Intervallo di temperatura che si estenda da temperatura ambiente ad almeno 400°C.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Tempo di risposta breve ed indipendente dalla velocità di flusso.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Alta affidabilità e facilità d'uso.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Similarità di risposta nei confronti di tutti i soluti o, selettiva nei confronti di una o più classi di soluti. 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Non essere distruttivo del campione.</a:t>
            </a:r>
          </a:p>
        </p:txBody>
      </p:sp>
      <p:pic>
        <p:nvPicPr>
          <p:cNvPr id="252" name="Immagine 6" descr="Immagin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61768" y="3629633"/>
            <a:ext cx="6643756" cy="31902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8" descr="Immagin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6046" y="513263"/>
            <a:ext cx="4799569" cy="518810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4"/>
          <p:cNvSpPr txBox="1"/>
          <p:nvPr/>
        </p:nvSpPr>
        <p:spPr>
          <a:xfrm>
            <a:off x="45719" y="0"/>
            <a:ext cx="6284310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b="1" sz="2400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pPr/>
            <a:r>
              <a:t>Rivelatore a ionizzazione di fiamma (FID)</a:t>
            </a:r>
          </a:p>
        </p:txBody>
      </p:sp>
      <p:sp>
        <p:nvSpPr>
          <p:cNvPr id="256" name="CasellaDiTesto 7"/>
          <p:cNvSpPr txBox="1"/>
          <p:nvPr/>
        </p:nvSpPr>
        <p:spPr>
          <a:xfrm>
            <a:off x="166185" y="4702216"/>
            <a:ext cx="2670449" cy="786766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1500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1</a:t>
            </a:r>
            <a:r>
              <a:rPr b="0">
                <a:solidFill>
                  <a:srgbClr val="000000"/>
                </a:solidFill>
              </a:rPr>
              <a:t>-Uscita della colonna trasportata a fiamma aria/idrogeno</a:t>
            </a:r>
          </a:p>
        </p:txBody>
      </p:sp>
      <p:sp>
        <p:nvSpPr>
          <p:cNvPr id="257" name="CasellaDiTesto 9"/>
          <p:cNvSpPr txBox="1"/>
          <p:nvPr/>
        </p:nvSpPr>
        <p:spPr>
          <a:xfrm>
            <a:off x="5142245" y="3170297"/>
            <a:ext cx="3629417" cy="824866"/>
          </a:xfrm>
          <a:prstGeom prst="rect">
            <a:avLst/>
          </a:prstGeom>
          <a:ln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 sz="1600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2</a:t>
            </a:r>
            <a:r>
              <a:rPr b="0">
                <a:solidFill>
                  <a:srgbClr val="000000"/>
                </a:solidFill>
              </a:rPr>
              <a:t>- pirolisi di composti organici , a temperatura di una fiamma aria/idrogeno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>
                <a:solidFill>
                  <a:srgbClr val="000000"/>
                </a:solidFill>
              </a:rPr>
              <a:t> ioni ed elettroni. </a:t>
            </a:r>
          </a:p>
        </p:txBody>
      </p:sp>
      <p:sp>
        <p:nvSpPr>
          <p:cNvPr id="258" name="CasellaDiTesto 11"/>
          <p:cNvSpPr txBox="1"/>
          <p:nvPr/>
        </p:nvSpPr>
        <p:spPr>
          <a:xfrm>
            <a:off x="6712178" y="1388974"/>
            <a:ext cx="4118965" cy="1650366"/>
          </a:xfrm>
          <a:prstGeom prst="rect">
            <a:avLst/>
          </a:prstGeom>
          <a:ln>
            <a:solidFill>
              <a:srgbClr val="548235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3-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b="0" sz="1700">
                <a:solidFill>
                  <a:srgbClr val="000000"/>
                </a:solidFill>
              </a:rPr>
              <a:t>Monitoraggio della corrente prodotta da ioni ed elettroni. DDP di alcune centinaia di volt tra l'ugello del bruciatore e un elettrodo collettore sistemato sopra la fiamma raccoglie e misura la corrente risultante</a:t>
            </a:r>
          </a:p>
        </p:txBody>
      </p:sp>
      <p:sp>
        <p:nvSpPr>
          <p:cNvPr id="259" name="CasellaDiTesto 12"/>
          <p:cNvSpPr txBox="1"/>
          <p:nvPr/>
        </p:nvSpPr>
        <p:spPr>
          <a:xfrm>
            <a:off x="3990214" y="4831931"/>
            <a:ext cx="333520" cy="405766"/>
          </a:xfrm>
          <a:prstGeom prst="rect">
            <a:avLst/>
          </a:prstGeom>
          <a:ln w="60325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b="1" sz="1700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60" name="CasellaDiTesto 14"/>
          <p:cNvSpPr txBox="1"/>
          <p:nvPr/>
        </p:nvSpPr>
        <p:spPr>
          <a:xfrm>
            <a:off x="4004283" y="2753371"/>
            <a:ext cx="333520" cy="405766"/>
          </a:xfrm>
          <a:prstGeom prst="rect">
            <a:avLst/>
          </a:prstGeom>
          <a:ln w="60325"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b="1" sz="1700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61" name="Parentesi quadra chiusa 15"/>
          <p:cNvSpPr/>
          <p:nvPr/>
        </p:nvSpPr>
        <p:spPr>
          <a:xfrm>
            <a:off x="4380281" y="1200328"/>
            <a:ext cx="655954" cy="2415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11929" y="0"/>
                  <a:pt x="21600" y="219"/>
                  <a:pt x="21600" y="489"/>
                </a:cubicBezTo>
                <a:lnTo>
                  <a:pt x="21600" y="21111"/>
                </a:lnTo>
                <a:cubicBezTo>
                  <a:pt x="21600" y="21381"/>
                  <a:pt x="11929" y="21600"/>
                  <a:pt x="0" y="21600"/>
                </a:cubicBezTo>
              </a:path>
            </a:pathLst>
          </a:custGeom>
          <a:ln w="85725">
            <a:solidFill>
              <a:srgbClr val="548235"/>
            </a:solidFill>
            <a:miter/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262" name="CasellaDiTesto 16"/>
          <p:cNvSpPr txBox="1"/>
          <p:nvPr/>
        </p:nvSpPr>
        <p:spPr>
          <a:xfrm>
            <a:off x="5142245" y="1742917"/>
            <a:ext cx="333520" cy="405766"/>
          </a:xfrm>
          <a:prstGeom prst="rect">
            <a:avLst/>
          </a:prstGeom>
          <a:ln w="60325">
            <a:solidFill>
              <a:srgbClr val="548235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b="1" sz="1700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pPr/>
            <a:r>
              <a:t>3</a:t>
            </a:r>
          </a:p>
        </p:txBody>
      </p:sp>
      <p:pic>
        <p:nvPicPr>
          <p:cNvPr id="263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88145" y="3141914"/>
            <a:ext cx="1394263" cy="1046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4155" y="1257528"/>
            <a:ext cx="1913404" cy="2077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26247" y="3866696"/>
            <a:ext cx="4799568" cy="2968551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Connettore 2 18"/>
          <p:cNvSpPr/>
          <p:nvPr/>
        </p:nvSpPr>
        <p:spPr>
          <a:xfrm flipV="1">
            <a:off x="4117804" y="5494302"/>
            <a:ext cx="1" cy="473966"/>
          </a:xfrm>
          <a:prstGeom prst="line">
            <a:avLst/>
          </a:prstGeom>
          <a:ln w="73025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magine 1" descr="Immagin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18574" y="95628"/>
            <a:ext cx="4657144" cy="6171431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CasellaDiTesto 3"/>
          <p:cNvSpPr txBox="1"/>
          <p:nvPr/>
        </p:nvSpPr>
        <p:spPr>
          <a:xfrm>
            <a:off x="362001" y="150342"/>
            <a:ext cx="6002474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pPr/>
            <a:r>
              <a:t>Rivelatore a conducibilità termica (TCD) </a:t>
            </a:r>
          </a:p>
        </p:txBody>
      </p:sp>
      <p:sp>
        <p:nvSpPr>
          <p:cNvPr id="270" name="CasellaDiTesto 5"/>
          <p:cNvSpPr txBox="1"/>
          <p:nvPr/>
        </p:nvSpPr>
        <p:spPr>
          <a:xfrm>
            <a:off x="362001" y="981340"/>
            <a:ext cx="6710532" cy="288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Consiste in un elemento riscaldato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La temperatura (a potenza elettrica costante)  dipende dalla conducibilità termica del gas che lo circonda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La resistenza elettrica di questo elemento dipende dalla </a:t>
            </a:r>
            <a:r>
              <a:rPr b="1"/>
              <a:t>conducibilità</a:t>
            </a:r>
            <a:r>
              <a:t> </a:t>
            </a:r>
            <a:r>
              <a:rPr b="1"/>
              <a:t>termica</a:t>
            </a:r>
            <a:r>
              <a:t> del gas 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Conducibilità termica di idrogeno ed elio (FM) sono&gt;&gt;&gt; di quelle della maggior parte dei composti organici</a:t>
            </a:r>
          </a:p>
        </p:txBody>
      </p:sp>
      <p:sp>
        <p:nvSpPr>
          <p:cNvPr id="271" name="CasellaDiTesto 7"/>
          <p:cNvSpPr txBox="1"/>
          <p:nvPr/>
        </p:nvSpPr>
        <p:spPr>
          <a:xfrm>
            <a:off x="412163" y="4363384"/>
            <a:ext cx="6710532" cy="1828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La presenza di quantità di specie organiche anche piccole causa una </a:t>
            </a:r>
            <a:r>
              <a:rPr b="1"/>
              <a:t>diminuzione nella conducibilità termica </a:t>
            </a:r>
            <a:r>
              <a:t>dell'effluente della colonna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 innalzamento di temperatura. 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In assenza di analita temperatura minima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t>In presenza di analita  incremento della temperatura </a:t>
            </a:r>
            <a:r>
              <a:rPr b="1" sz="2100" u="sng"/>
              <a:t>(</a:t>
            </a:r>
            <a:r>
              <a:rPr sz="2100" u="sng">
                <a:latin typeface="Symbol"/>
                <a:ea typeface="Symbol"/>
                <a:cs typeface="Symbol"/>
                <a:sym typeface="Symbol"/>
              </a:rPr>
              <a:t>D</a:t>
            </a:r>
            <a:r>
              <a:rPr b="1" sz="2100" u="sng"/>
              <a:t>T= </a:t>
            </a:r>
            <a:r>
              <a:rPr b="1" i="1" sz="2100" u="sng"/>
              <a:t>f</a:t>
            </a:r>
            <a:r>
              <a:rPr b="1" sz="2100" u="sng"/>
              <a:t>[C])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magine 2" descr="Immagin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8906" y="1521826"/>
            <a:ext cx="3248693" cy="3913029"/>
          </a:xfrm>
          <a:prstGeom prst="rect">
            <a:avLst/>
          </a:prstGeom>
          <a:ln w="69850">
            <a:solidFill>
              <a:srgbClr val="92D050"/>
            </a:solidFill>
          </a:ln>
        </p:spPr>
      </p:pic>
      <p:sp>
        <p:nvSpPr>
          <p:cNvPr id="115" name="CasellaDiTesto 3"/>
          <p:cNvSpPr txBox="1"/>
          <p:nvPr/>
        </p:nvSpPr>
        <p:spPr>
          <a:xfrm>
            <a:off x="311895" y="192139"/>
            <a:ext cx="5429411" cy="2212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300">
                <a:solidFill>
                  <a:srgbClr val="FF0000"/>
                </a:solidFill>
              </a:defRPr>
            </a:pPr>
            <a:r>
              <a:t>Sistemi di Pompaggio della fase mobile</a:t>
            </a:r>
          </a:p>
          <a:p>
            <a:pPr>
              <a:defRPr b="1" sz="2300">
                <a:solidFill>
                  <a:srgbClr val="FF0000"/>
                </a:solidFill>
              </a:defRPr>
            </a:pPr>
          </a:p>
          <a:p>
            <a:pPr marL="285750" indent="-285750">
              <a:buSzPct val="100000"/>
              <a:buFont typeface="Arial"/>
              <a:buChar char="•"/>
            </a:pPr>
            <a:r>
              <a:t>capacità di generare pressioni &gt; 100 Atm 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flusso costante, 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velocità di flusso che varino da 0,1 a 10 mL/min 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riproducibilità di flusso elevata 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resistenza alla corrosione da parte di diversi solventi.</a:t>
            </a:r>
          </a:p>
        </p:txBody>
      </p:sp>
      <p:pic>
        <p:nvPicPr>
          <p:cNvPr id="116" name="Immagine 4" descr="Immagin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3442" y="4336312"/>
            <a:ext cx="3526941" cy="204953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CasellaDiTesto 6"/>
          <p:cNvSpPr txBox="1"/>
          <p:nvPr/>
        </p:nvSpPr>
        <p:spPr>
          <a:xfrm>
            <a:off x="496806" y="2505669"/>
            <a:ext cx="6356337" cy="938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Pompa reciprocante</a:t>
            </a:r>
          </a:p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Camera cilindrica che viene riempita e svuotata dal movimento alternato di un pistone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 flusso pulsato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smorzatore di impulsi</a:t>
            </a:r>
          </a:p>
        </p:txBody>
      </p:sp>
      <p:sp>
        <p:nvSpPr>
          <p:cNvPr id="118" name="CasellaDiTesto 8"/>
          <p:cNvSpPr txBox="1"/>
          <p:nvPr/>
        </p:nvSpPr>
        <p:spPr>
          <a:xfrm>
            <a:off x="496806" y="3485081"/>
            <a:ext cx="4029475" cy="1209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eluizioni a gradiente </a:t>
            </a:r>
          </a:p>
          <a:p>
            <a:pPr marL="285750" indent="-285750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velocità di flusso costanti (indipendenti dalla contro-pressione della colonna e dalla viscosità del solvente)</a:t>
            </a:r>
          </a:p>
        </p:txBody>
      </p:sp>
      <p:sp>
        <p:nvSpPr>
          <p:cNvPr id="119" name="Rettangolo 9"/>
          <p:cNvSpPr/>
          <p:nvPr/>
        </p:nvSpPr>
        <p:spPr>
          <a:xfrm>
            <a:off x="451087" y="3485081"/>
            <a:ext cx="2567686" cy="347884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0" name="Connettore 2 11"/>
          <p:cNvSpPr/>
          <p:nvPr/>
        </p:nvSpPr>
        <p:spPr>
          <a:xfrm flipV="1">
            <a:off x="3124691" y="3493158"/>
            <a:ext cx="4642341" cy="128318"/>
          </a:xfrm>
          <a:prstGeom prst="line">
            <a:avLst/>
          </a:prstGeom>
          <a:ln w="63500">
            <a:solidFill>
              <a:schemeClr val="accent6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magine 4" descr="Immagin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03893" y="1475611"/>
            <a:ext cx="2585367" cy="52257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7926" y="3042292"/>
            <a:ext cx="2641525" cy="1601425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CasellaDiTesto 7"/>
          <p:cNvSpPr txBox="1"/>
          <p:nvPr/>
        </p:nvSpPr>
        <p:spPr>
          <a:xfrm>
            <a:off x="585546" y="12680"/>
            <a:ext cx="4644120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Sistema di iniezione del campione</a:t>
            </a:r>
          </a:p>
        </p:txBody>
      </p:sp>
      <p:sp>
        <p:nvSpPr>
          <p:cNvPr id="125" name="CasellaDiTesto 8"/>
          <p:cNvSpPr txBox="1"/>
          <p:nvPr/>
        </p:nvSpPr>
        <p:spPr>
          <a:xfrm>
            <a:off x="585546" y="1475611"/>
            <a:ext cx="3921369" cy="1029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Sistema di iniezione del campione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Riproducibilità dei volumi iniettati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Piccoli volumi (1-1000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m</a:t>
            </a:r>
            <a:r>
              <a:t>l)</a:t>
            </a:r>
          </a:p>
        </p:txBody>
      </p:sp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64351" y="1637983"/>
            <a:ext cx="4012809" cy="300573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CasellaDiTesto 11"/>
          <p:cNvSpPr txBox="1"/>
          <p:nvPr/>
        </p:nvSpPr>
        <p:spPr>
          <a:xfrm>
            <a:off x="9414287" y="691571"/>
            <a:ext cx="2413125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Autocampionatore </a:t>
            </a:r>
          </a:p>
        </p:txBody>
      </p:sp>
      <p:sp>
        <p:nvSpPr>
          <p:cNvPr id="128" name="CasellaDiTesto 12"/>
          <p:cNvSpPr txBox="1"/>
          <p:nvPr/>
        </p:nvSpPr>
        <p:spPr>
          <a:xfrm>
            <a:off x="8349220" y="4645095"/>
            <a:ext cx="3682219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Automazione dell’intero processo di introduzione del campione</a:t>
            </a:r>
          </a:p>
        </p:txBody>
      </p:sp>
      <p:sp>
        <p:nvSpPr>
          <p:cNvPr id="129" name="CasellaDiTesto 13"/>
          <p:cNvSpPr txBox="1"/>
          <p:nvPr/>
        </p:nvSpPr>
        <p:spPr>
          <a:xfrm>
            <a:off x="4923000" y="691571"/>
            <a:ext cx="2698176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Schema funzionamento</a:t>
            </a:r>
          </a:p>
        </p:txBody>
      </p:sp>
      <p:sp>
        <p:nvSpPr>
          <p:cNvPr id="130" name="CasellaDiTesto 14"/>
          <p:cNvSpPr txBox="1"/>
          <p:nvPr/>
        </p:nvSpPr>
        <p:spPr>
          <a:xfrm>
            <a:off x="623646" y="691571"/>
            <a:ext cx="3673338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Valvola campionatrice con loop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magine 3" descr="Immagin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89909" y="1262502"/>
            <a:ext cx="2287354" cy="152213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CasellaDiTesto 1"/>
          <p:cNvSpPr txBox="1"/>
          <p:nvPr/>
        </p:nvSpPr>
        <p:spPr>
          <a:xfrm>
            <a:off x="360457" y="181493"/>
            <a:ext cx="2519899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Colonne per HPLC</a:t>
            </a:r>
          </a:p>
        </p:txBody>
      </p:sp>
      <p:sp>
        <p:nvSpPr>
          <p:cNvPr id="134" name="CasellaDiTesto 2"/>
          <p:cNvSpPr txBox="1"/>
          <p:nvPr/>
        </p:nvSpPr>
        <p:spPr>
          <a:xfrm>
            <a:off x="360457" y="643157"/>
            <a:ext cx="9877302" cy="3123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i="1" sz="2000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Colonne analitiche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Corpo in acciaio o materiale plastico resistente ai solventi e con elevata resistenza meccanica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lunghezza 5 a 25 cm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diametro interno da 3 a 5 mm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Gli impaccamenti sono costituiti da particelle di 3 o 5 μm.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Le colonne comunemente usate sono lunghe 10 o 15 cm con un diametro interno di 4,6 mm e impaccate con particelle da 5 μm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N= da 40000 a 70000 piatti/m</a:t>
            </a:r>
          </a:p>
        </p:txBody>
      </p:sp>
      <p:sp>
        <p:nvSpPr>
          <p:cNvPr id="135" name="CasellaDiTesto 5"/>
          <p:cNvSpPr txBox="1"/>
          <p:nvPr/>
        </p:nvSpPr>
        <p:spPr>
          <a:xfrm>
            <a:off x="360457" y="4429738"/>
            <a:ext cx="12274283" cy="2168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i="1" sz="2000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Precolonne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Colonna scavenger (tra fase mobile e iniettore)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	saturazione della fase mobile con fase stazionaria (riduce il dilavamento)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Colonna di guardia (tra iniettore e colonna)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	fase stazionaria simile a quella della colonna analitica (particelle di diametro maggiore).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	rimuove impurezze (composti altamente ritenuti e materiale particolato presenti nel campione)</a:t>
            </a:r>
          </a:p>
        </p:txBody>
      </p:sp>
      <p:pic>
        <p:nvPicPr>
          <p:cNvPr id="136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37513" y="4632914"/>
            <a:ext cx="1639750" cy="9625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1"/>
          <p:cNvSpPr txBox="1"/>
          <p:nvPr/>
        </p:nvSpPr>
        <p:spPr>
          <a:xfrm>
            <a:off x="56271" y="42204"/>
            <a:ext cx="6274193" cy="3102060"/>
          </a:xfrm>
          <a:prstGeom prst="rect">
            <a:avLst/>
          </a:prstGeom>
          <a:ln w="15875">
            <a:solidFill>
              <a:schemeClr val="accent4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300">
                <a:solidFill>
                  <a:srgbClr val="FF0000"/>
                </a:solidFill>
              </a:defRPr>
            </a:pPr>
            <a:r>
              <a:t>Rilevatori per HPLC</a:t>
            </a:r>
          </a:p>
          <a:p>
            <a:pPr>
              <a:defRPr b="1" sz="2300">
                <a:solidFill>
                  <a:srgbClr val="FF0000"/>
                </a:solidFill>
              </a:defRPr>
            </a:pPr>
          </a:p>
          <a:p>
            <a:pPr>
              <a:defRPr sz="1900"/>
            </a:pPr>
            <a:r>
              <a:t>Caratteristiche ideale del rilevatore: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Adeguata sensibilità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Buona stabilità e riproducibilità 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Risposta lineare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Intervallo di parecchi ordini di grandezza 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Tempo di risposta breve e indipendente dal flusso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Alta affidabilità e facilità d’uso</a:t>
            </a:r>
          </a:p>
          <a:p>
            <a:pPr marL="342899" indent="-342899">
              <a:buSzPct val="100000"/>
              <a:buFont typeface="Arial"/>
              <a:buChar char="•"/>
              <a:defRPr sz="1900"/>
            </a:pPr>
            <a:r>
              <a:t>Piccolo volume morto (allargamento banda extra-colonna) </a:t>
            </a:r>
          </a:p>
        </p:txBody>
      </p:sp>
      <p:pic>
        <p:nvPicPr>
          <p:cNvPr id="139" name="Immagine 2" descr="Immagin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20114" y="278349"/>
            <a:ext cx="5378464" cy="2596721"/>
          </a:xfrm>
          <a:prstGeom prst="rect">
            <a:avLst/>
          </a:prstGeom>
          <a:ln w="50800">
            <a:solidFill>
              <a:srgbClr val="0070C0"/>
            </a:solidFill>
          </a:ln>
        </p:spPr>
      </p:pic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7025" y="3846431"/>
            <a:ext cx="4751487" cy="25668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magine 5" descr="Immagin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88932" y="3921016"/>
            <a:ext cx="4553617" cy="2492310"/>
          </a:xfrm>
          <a:prstGeom prst="rect">
            <a:avLst/>
          </a:prstGeom>
          <a:ln w="88900">
            <a:solidFill>
              <a:srgbClr val="0070C0"/>
            </a:solidFill>
          </a:ln>
        </p:spPr>
      </p:pic>
      <p:sp>
        <p:nvSpPr>
          <p:cNvPr id="142" name="CasellaDiTesto 6"/>
          <p:cNvSpPr txBox="1"/>
          <p:nvPr/>
        </p:nvSpPr>
        <p:spPr>
          <a:xfrm>
            <a:off x="2532960" y="3428999"/>
            <a:ext cx="881085" cy="385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Ottico </a:t>
            </a:r>
          </a:p>
        </p:txBody>
      </p:sp>
      <p:sp>
        <p:nvSpPr>
          <p:cNvPr id="143" name="CasellaDiTesto 8"/>
          <p:cNvSpPr txBox="1"/>
          <p:nvPr/>
        </p:nvSpPr>
        <p:spPr>
          <a:xfrm>
            <a:off x="8424234" y="3415544"/>
            <a:ext cx="1844661" cy="385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Elettrochimico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1252" y="466340"/>
            <a:ext cx="11335963" cy="5021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250" y="-67214"/>
            <a:ext cx="11600556" cy="64021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842" y="-231336"/>
            <a:ext cx="11506048" cy="72075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