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335" r:id="rId2"/>
    <p:sldId id="430" r:id="rId3"/>
    <p:sldId id="436" r:id="rId4"/>
    <p:sldId id="353" r:id="rId5"/>
    <p:sldId id="431" r:id="rId6"/>
    <p:sldId id="432" r:id="rId7"/>
    <p:sldId id="434" r:id="rId8"/>
    <p:sldId id="433" r:id="rId9"/>
    <p:sldId id="435" r:id="rId10"/>
    <p:sldId id="437" r:id="rId11"/>
    <p:sldId id="438" r:id="rId12"/>
    <p:sldId id="439" r:id="rId13"/>
    <p:sldId id="440" r:id="rId14"/>
    <p:sldId id="441" r:id="rId15"/>
    <p:sldId id="442" r:id="rId16"/>
    <p:sldId id="443" r:id="rId17"/>
    <p:sldId id="444" r:id="rId18"/>
    <p:sldId id="445" r:id="rId19"/>
    <p:sldId id="446" r:id="rId20"/>
    <p:sldId id="447" r:id="rId21"/>
    <p:sldId id="448" r:id="rId22"/>
    <p:sldId id="449" r:id="rId23"/>
    <p:sldId id="450" r:id="rId24"/>
    <p:sldId id="451" r:id="rId25"/>
    <p:sldId id="452" r:id="rId26"/>
    <p:sldId id="453" r:id="rId27"/>
    <p:sldId id="454" r:id="rId28"/>
    <p:sldId id="455" r:id="rId29"/>
    <p:sldId id="456" r:id="rId30"/>
    <p:sldId id="457" r:id="rId31"/>
    <p:sldId id="458" r:id="rId32"/>
    <p:sldId id="459" r:id="rId3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781"/>
  </p:normalViewPr>
  <p:slideViewPr>
    <p:cSldViewPr snapToGrid="0">
      <p:cViewPr varScale="1">
        <p:scale>
          <a:sx n="85" d="100"/>
          <a:sy n="85" d="100"/>
        </p:scale>
        <p:origin x="192"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11/05/25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135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9142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59790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276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604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7706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1227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2798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9778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5339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30668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70591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96033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810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61066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44945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0721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6224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54789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61199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53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86808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0436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13425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8821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2978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0096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1640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8175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6487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3751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11 maggio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11/05/25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11/05/25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Diritto internazionale e ordinamenti interni</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3400" dirty="0"/>
              <a:t>
</a:t>
            </a:r>
          </a:p>
          <a:p>
            <a:pPr marL="0" indent="0" algn="just">
              <a:buNone/>
            </a:pPr>
            <a:r>
              <a:rPr lang="it-IT" sz="4800" b="1" dirty="0"/>
              <a:t>L’Italia ripudia la guerra come strumento di offesa alla libertà degli altri popoli e come mezzo di risoluzione delle controversie internazionali</a:t>
            </a:r>
            <a:r>
              <a:rPr lang="it-IT" sz="4800" dirty="0"/>
              <a:t>; consente, in condizioni di parità con gli altri Stati, alle limitazioni di sovranità necessarie ad un ordinamento che assicuri la pace e la giustizia fra le Nazioni; promuove e favorisce le organizzazioni internazionali atte a conseguirne il raggiungimento.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11</a:t>
            </a:r>
          </a:p>
        </p:txBody>
      </p:sp>
    </p:spTree>
    <p:extLst>
      <p:ext uri="{BB962C8B-B14F-4D97-AF65-F5344CB8AC3E}">
        <p14:creationId xmlns:p14="http://schemas.microsoft.com/office/powerpoint/2010/main" val="2950260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400" dirty="0"/>
              <a:t>L’ordinamento giuridico italiano si conforma alle </a:t>
            </a:r>
            <a:r>
              <a:rPr lang="it-IT" sz="4400" b="1" dirty="0"/>
              <a:t>norme del diritto internazionale generalmente riconosciute</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10, par. 1</a:t>
            </a:r>
          </a:p>
        </p:txBody>
      </p:sp>
    </p:spTree>
    <p:extLst>
      <p:ext uri="{BB962C8B-B14F-4D97-AF65-F5344CB8AC3E}">
        <p14:creationId xmlns:p14="http://schemas.microsoft.com/office/powerpoint/2010/main" val="2199517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r>
              <a:rPr lang="en-US" sz="3400" dirty="0"/>
              <a:t>
</a:t>
            </a:r>
          </a:p>
          <a:p>
            <a:pPr marL="0" indent="0" algn="just">
              <a:buNone/>
            </a:pPr>
            <a:r>
              <a:rPr lang="it-IT" sz="4400" dirty="0"/>
              <a:t>Lo Stato e la Chiesa cattolica sono, ciascuno nel proprio ordine, indipendenti e sovrani. I loro rapporti sono regolati dai </a:t>
            </a:r>
            <a:r>
              <a:rPr lang="it-IT" sz="4400" b="1" dirty="0"/>
              <a:t>Patti Lateranensi</a:t>
            </a:r>
            <a:r>
              <a:rPr lang="it-IT" sz="4400" dirty="0"/>
              <a:t>. Le modificazioni dei Patti, accettate dalle due parti, non richiedono procedimento di revisione costituzionale.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7</a:t>
            </a:r>
          </a:p>
        </p:txBody>
      </p:sp>
    </p:spTree>
    <p:extLst>
      <p:ext uri="{BB962C8B-B14F-4D97-AF65-F5344CB8AC3E}">
        <p14:creationId xmlns:p14="http://schemas.microsoft.com/office/powerpoint/2010/main" val="2001718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r>
              <a:rPr lang="it-IT" sz="4800" dirty="0"/>
              <a:t>2.</a:t>
            </a:r>
          </a:p>
          <a:p>
            <a:pPr marL="0" indent="0" algn="ctr">
              <a:buNone/>
            </a:pPr>
            <a:r>
              <a:rPr lang="it-IT" sz="4800" dirty="0"/>
              <a:t>Rango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4093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endParaRPr lang="it-IT" sz="6000" dirty="0"/>
          </a:p>
          <a:p>
            <a:pPr marL="0" indent="0" algn="ctr">
              <a:buNone/>
            </a:pPr>
            <a:r>
              <a:rPr lang="it-IT" sz="5400" dirty="0"/>
              <a:t>Costituzioni e diritto internazionale</a:t>
            </a:r>
            <a:endParaRPr lang="it-IT"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272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800" dirty="0"/>
              <a:t>Le norme di diritto internazionale universalmente riconosciute sono accettate come parti integranti e obbligatorie del diritto del Reich tedesco.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di Weimar (1919)</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a:t>
            </a:r>
          </a:p>
        </p:txBody>
      </p:sp>
    </p:spTree>
    <p:extLst>
      <p:ext uri="{BB962C8B-B14F-4D97-AF65-F5344CB8AC3E}">
        <p14:creationId xmlns:p14="http://schemas.microsoft.com/office/powerpoint/2010/main" val="2083720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800" dirty="0"/>
              <a:t>Le norme di diritto internazionale generalmente riconosciute sono considerate parte integrante del diritto federale.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austriaca (1920)</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9, par. 1</a:t>
            </a:r>
          </a:p>
        </p:txBody>
      </p:sp>
    </p:spTree>
    <p:extLst>
      <p:ext uri="{BB962C8B-B14F-4D97-AF65-F5344CB8AC3E}">
        <p14:creationId xmlns:p14="http://schemas.microsoft.com/office/powerpoint/2010/main" val="4115134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400" dirty="0"/>
              <a:t>La Corte costituzionale si pronuncia sulle violazioni del diritto internazionale in conformità con le disposizioni di una legge federale speciale.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austriaca (1920)</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9, par. 1</a:t>
            </a:r>
          </a:p>
        </p:txBody>
      </p:sp>
    </p:spTree>
    <p:extLst>
      <p:ext uri="{BB962C8B-B14F-4D97-AF65-F5344CB8AC3E}">
        <p14:creationId xmlns:p14="http://schemas.microsoft.com/office/powerpoint/2010/main" val="2795001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r>
              <a:rPr lang="en-US" sz="3400" dirty="0"/>
              <a:t>
</a:t>
            </a:r>
          </a:p>
          <a:p>
            <a:pPr marL="0" indent="0" algn="just">
              <a:buNone/>
            </a:pPr>
            <a:r>
              <a:rPr lang="it-IT" sz="4400" dirty="0"/>
              <a:t>Aspirando sinceramente a una pace internazionale basata sulla giustizia e sull’ordine, il popolo giapponese </a:t>
            </a:r>
            <a:r>
              <a:rPr lang="it-IT" sz="4400" b="1" dirty="0"/>
              <a:t>rinuncia per sempre alla guerra </a:t>
            </a:r>
            <a:r>
              <a:rPr lang="it-IT" sz="4400" dirty="0"/>
              <a:t>come diritto sovrano della nazione e alla minaccia o all’uso della forza come mezzo per risolvere le controversie internazionali.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del Giappone (1946)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9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Rinuncia alla guerra</a:t>
            </a:r>
          </a:p>
        </p:txBody>
      </p:sp>
    </p:spTree>
    <p:extLst>
      <p:ext uri="{BB962C8B-B14F-4D97-AF65-F5344CB8AC3E}">
        <p14:creationId xmlns:p14="http://schemas.microsoft.com/office/powerpoint/2010/main" val="1001237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r>
              <a:rPr lang="en-US" sz="3400" dirty="0"/>
              <a:t>
</a:t>
            </a:r>
          </a:p>
          <a:p>
            <a:pPr marL="0" indent="0" algn="just">
              <a:buNone/>
            </a:pPr>
            <a:r>
              <a:rPr lang="it-IT" sz="4400" dirty="0"/>
              <a:t>Questa Costituzione sarà la legge suprema della nazione [...].
I trattati conclusi dal Giappone e il vigente diritto delle nazioni devono essere fedelmente osservati.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del Giappone (1946)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98</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7246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endParaRPr lang="it-IT" sz="6000" dirty="0"/>
          </a:p>
          <a:p>
            <a:pPr marL="0" indent="0" algn="ctr">
              <a:buNone/>
            </a:pPr>
            <a:r>
              <a:rPr lang="it-IT" sz="6000" dirty="0"/>
              <a:t>adattamento</a:t>
            </a:r>
            <a:endParaRPr lang="it-IT" sz="5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3328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400" dirty="0"/>
              <a:t>Le </a:t>
            </a:r>
            <a:r>
              <a:rPr lang="it-IT" sz="4400" b="1" dirty="0"/>
              <a:t>norme generali del diritto internazionale </a:t>
            </a:r>
            <a:r>
              <a:rPr lang="it-IT" sz="4400" dirty="0"/>
              <a:t>sono parte integrante del diritto federale. Esse hanno la precedenza sulle leggi e creano direttamente diritti e doveri per gli abitanti del territorio federale.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tedesca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(1949)</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 25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Primato del diritto internazionale</a:t>
            </a:r>
          </a:p>
        </p:txBody>
      </p:sp>
    </p:spTree>
    <p:extLst>
      <p:ext uri="{BB962C8B-B14F-4D97-AF65-F5344CB8AC3E}">
        <p14:creationId xmlns:p14="http://schemas.microsoft.com/office/powerpoint/2010/main" val="3203229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400" dirty="0"/>
              <a:t>Gli atti volti a e compiuti con l’intento di disturbare le relazioni pacifiche tra le nazioni, specialmente per preparare una guerra di aggressione, saranno incostituzionali. Essi saranno criminalizzati.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tedesca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(1949)</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 26 – </a:t>
            </a:r>
            <a:r>
              <a:rPr lang="it-IT" sz="4400" i="1" dirty="0"/>
              <a:t>Garanzia della pace internazionale</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3884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62508"/>
            <a:ext cx="10515600" cy="4614455"/>
          </a:xfrm>
        </p:spPr>
        <p:txBody>
          <a:bodyPr vert="horz" lIns="91440" tIns="45720" rIns="91440" bIns="45720" rtlCol="0">
            <a:normAutofit/>
          </a:bodyPr>
          <a:lstStyle/>
          <a:p>
            <a:pPr marL="0" indent="0" algn="just">
              <a:buNone/>
            </a:pPr>
            <a:r>
              <a:rPr lang="en-US" sz="3400" dirty="0"/>
              <a:t>
</a:t>
            </a:r>
          </a:p>
          <a:p>
            <a:pPr marL="0" indent="0" algn="ctr">
              <a:buNone/>
            </a:pPr>
            <a:r>
              <a:rPr lang="it-IT" sz="4400" i="1" dirty="0" err="1"/>
              <a:t>Völkerrechtsfreundlichkeit</a:t>
            </a:r>
            <a:endParaRPr lang="it-IT" sz="4400" i="1" dirty="0"/>
          </a:p>
          <a:p>
            <a:pPr marL="0" indent="0" algn="ctr">
              <a:buNone/>
            </a:pPr>
            <a:endParaRPr lang="it-IT" sz="4400" dirty="0"/>
          </a:p>
          <a:p>
            <a:pPr marL="0" indent="0" algn="ctr">
              <a:buNone/>
            </a:pPr>
            <a:r>
              <a:rPr lang="it-IT" sz="4400" dirty="0"/>
              <a:t>«amicizia per il diritto internazionale»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769441"/>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tedesca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(1949)</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2190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3400" dirty="0"/>
              <a:t>
</a:t>
            </a:r>
            <a:r>
              <a:rPr lang="it-IT" sz="4400" dirty="0"/>
              <a:t>La politica estera della Repubblica di Serbia si basa sui principi e sulle norme del diritto internazionale generalmente accettati.
</a:t>
            </a:r>
            <a:r>
              <a:rPr lang="it-IT" sz="4400" b="1" dirty="0"/>
              <a:t>Le norme di diritto internazionale generalmente accettate e i trattati internazionali ratificati </a:t>
            </a:r>
            <a:r>
              <a:rPr lang="it-IT" sz="4400" dirty="0"/>
              <a:t>sono parte integrante dell’ordinamento giuridico della Repubblica di Serbia e sono direttamente applicati.
I trattati internazionali ratificati devono essere conformi alla Costituzione.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serba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(2006)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 16 – </a:t>
            </a:r>
            <a:r>
              <a:rPr lang="it-IT" sz="4400" i="1" dirty="0"/>
              <a:t>Relazioni internazionali</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5333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r>
              <a:rPr lang="it-IT" sz="4400" dirty="0"/>
              <a:t>La Romania promuove e sviluppa relazioni pacifiche con tutti gli Stati e, in questo contesto, relazioni di buon vicinato, basate sui principi e su altre </a:t>
            </a:r>
            <a:r>
              <a:rPr lang="it-IT" sz="4400" b="1" dirty="0"/>
              <a:t>norme generalmente riconosciute del diritto internazionale</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rumena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(1991)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 10 – </a:t>
            </a:r>
            <a:r>
              <a:rPr lang="it-IT" sz="4400" i="1" dirty="0"/>
              <a:t>Relazioni internazionali</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16218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fontScale="85000" lnSpcReduction="20000"/>
          </a:bodyPr>
          <a:lstStyle/>
          <a:p>
            <a:pPr marL="0" indent="0" algn="just">
              <a:buNone/>
            </a:pPr>
            <a:endParaRPr lang="it-IT" sz="4400" dirty="0"/>
          </a:p>
          <a:p>
            <a:pPr marL="742950" indent="-742950" algn="just">
              <a:buFont typeface="+mj-lt"/>
              <a:buAutoNum type="arabicPeriod"/>
            </a:pPr>
            <a:r>
              <a:rPr lang="it-IT" sz="4400" dirty="0"/>
              <a:t>Lo Stato rumeno si impegna ad adempiere in buona fede agli obblighi derivanti dai trattati di cui è parte.
I trattati ratificati dal Parlamento secondo la legge fanno parte del diritto nazionale.
Se un trattato di cui la Romania deve diventare parte contiene disposizioni contrarie alla Costituzione, la sua ratifica avrà luogo solo dopo la revisione della Costituzione.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rumena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(1991)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 11 – </a:t>
            </a:r>
            <a:r>
              <a:rPr lang="it-IT" sz="4400" i="1" dirty="0"/>
              <a:t>Dir. internazionale e dir. interno </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7072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fontScale="77500" lnSpcReduction="20000"/>
          </a:bodyPr>
          <a:lstStyle/>
          <a:p>
            <a:pPr marL="0" indent="0" algn="just">
              <a:buNone/>
            </a:pPr>
            <a:endParaRPr lang="it-IT" sz="4400" dirty="0"/>
          </a:p>
          <a:p>
            <a:pPr marL="742950" indent="-742950" algn="just">
              <a:buFont typeface="+mj-lt"/>
              <a:buAutoNum type="arabicPeriod"/>
            </a:pPr>
            <a:r>
              <a:rPr lang="it-IT" sz="4400" dirty="0"/>
              <a:t>Le disposizioni costituzionali relative ai diritti e alle libertà dei cittadini devono essere interpretate e applicate in conformità con la </a:t>
            </a:r>
            <a:r>
              <a:rPr lang="it-IT" sz="4400" b="1" dirty="0"/>
              <a:t>Dichiarazione universale dei diritti dell'uomo, con i Patti e con gli altri trattati di cui la Romania è parte</a:t>
            </a:r>
            <a:r>
              <a:rPr lang="it-IT" sz="4400" dirty="0"/>
              <a:t>.
In caso di incongruenze tra i Patti e i trattati sui diritti fondamentali dell’uomo di cui la Romania è parte e le leggi nazionali, prevalgono le norme internazionali, a meno che la Costituzione o le leggi nazionali non contengano disposizioni più favorevoli.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rumena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(1991)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 20 – </a:t>
            </a:r>
            <a:r>
              <a:rPr lang="it-IT" sz="4400" i="1" dirty="0"/>
              <a:t>Trattati sui diritti umani</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87175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fontScale="92500" lnSpcReduction="20000"/>
          </a:bodyPr>
          <a:lstStyle/>
          <a:p>
            <a:pPr marL="0" indent="0" algn="just">
              <a:buNone/>
            </a:pPr>
            <a:endParaRPr lang="it-IT" sz="4400" dirty="0"/>
          </a:p>
          <a:p>
            <a:pPr marL="0" indent="0" algn="just">
              <a:buNone/>
            </a:pPr>
            <a:r>
              <a:rPr lang="it-IT" sz="4400" dirty="0"/>
              <a:t>Le norme universalmente riconosciute del diritto internazionale e i trattati e gli accordi internazionali della Federazione Russa sono parte integrante del suo ordinamento giuridico. Se un trattato o un accordo internazionale della Federazione Russa stabilisce norme diverse da quelle previste dalla legge, si applicano le norme dell’accordo internazionale.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russa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(1993)</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15, par. 4</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4367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a:bodyPr>
          <a:lstStyle/>
          <a:p>
            <a:pPr marL="0" indent="0" algn="just">
              <a:buNone/>
            </a:pPr>
            <a:endParaRPr lang="it-IT" sz="4400" dirty="0"/>
          </a:p>
          <a:p>
            <a:pPr marL="0" indent="0" algn="just">
              <a:buNone/>
            </a:pPr>
            <a:r>
              <a:rPr lang="it-IT" sz="4400" dirty="0"/>
              <a:t>I trattati o gli accordi debitamente ratificati o approvati prevalgono, al momento della pubblicazione, sulle leggi del Parlamento, a condizione, per quanto riguarda ciascun accordo o trattato, che l’altra parte lo applichi.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francese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(1958)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55</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0559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a:bodyPr>
          <a:lstStyle/>
          <a:p>
            <a:pPr marL="0" indent="0" algn="just">
              <a:buNone/>
            </a:pPr>
            <a:endParaRPr lang="it-IT" sz="4400" dirty="0"/>
          </a:p>
          <a:p>
            <a:pPr marL="0" indent="0" algn="just">
              <a:buNone/>
            </a:pPr>
            <a:r>
              <a:rPr lang="it-IT" sz="4400" dirty="0"/>
              <a:t>La Repubblica francese, fedele alle sue tradizioni, rispetta le norme del diritto internazionale pubblico. Non intraprenderà alcuna guerra di conquista né impiegherà mai la forza contro la libertà di alcun popolo.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francese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(1946)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Preambolo, par. 14</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0957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r>
              <a:rPr lang="it-IT" sz="6000" dirty="0"/>
              <a:t>monismo</a:t>
            </a:r>
          </a:p>
          <a:p>
            <a:pPr marL="0" indent="0" algn="ctr">
              <a:buNone/>
            </a:pPr>
            <a:endParaRPr lang="it-IT" sz="6000" dirty="0"/>
          </a:p>
          <a:p>
            <a:pPr marL="0" indent="0" algn="ctr">
              <a:buNone/>
            </a:pPr>
            <a:r>
              <a:rPr lang="it-IT" sz="6000" dirty="0"/>
              <a:t>dualismo</a:t>
            </a:r>
            <a:endParaRPr lang="it-IT" sz="5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1779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a:bodyPr>
          <a:lstStyle/>
          <a:p>
            <a:pPr marL="0" indent="0" algn="just">
              <a:buNone/>
            </a:pPr>
            <a:endParaRPr lang="it-IT" sz="4400" dirty="0"/>
          </a:p>
          <a:p>
            <a:pPr marL="0" indent="0" algn="just">
              <a:buNone/>
            </a:pPr>
            <a:r>
              <a:rPr lang="it-IT" sz="4400" dirty="0"/>
              <a:t>I trattati o gli accordi debitamente ratificati o approvati prevalgono, al momento della pubblicazione, sulle leggi del Parlamento, a condizione, per quanto riguarda ciascun accordo o trattato, che l’altra parte lo applichi.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del Senegal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98</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9829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a:bodyPr>
          <a:lstStyle/>
          <a:p>
            <a:pPr marL="0" indent="0" algn="just">
              <a:buNone/>
            </a:pPr>
            <a:endParaRPr lang="it-IT" sz="4400" dirty="0"/>
          </a:p>
          <a:p>
            <a:pPr marL="0" indent="0" algn="just">
              <a:buNone/>
            </a:pPr>
            <a:r>
              <a:rPr lang="it-IT" sz="4400" dirty="0"/>
              <a:t>«</a:t>
            </a:r>
            <a:r>
              <a:rPr lang="it-IT" sz="4400" b="1" i="1" dirty="0"/>
              <a:t>the </a:t>
            </a:r>
            <a:r>
              <a:rPr lang="it-IT" sz="4400" b="1" i="1" dirty="0" err="1"/>
              <a:t>law</a:t>
            </a:r>
            <a:r>
              <a:rPr lang="it-IT" sz="4400" b="1" i="1" dirty="0"/>
              <a:t> of </a:t>
            </a:r>
            <a:r>
              <a:rPr lang="it-IT" sz="4400" b="1" i="1" dirty="0" err="1"/>
              <a:t>nations</a:t>
            </a:r>
            <a:r>
              <a:rPr lang="it-IT" sz="4400" b="1" i="1" dirty="0"/>
              <a:t> </a:t>
            </a:r>
            <a:r>
              <a:rPr lang="it-IT" sz="4400" i="1" dirty="0"/>
              <a:t>(</a:t>
            </a:r>
            <a:r>
              <a:rPr lang="it-IT" sz="4400" i="1" dirty="0" err="1"/>
              <a:t>wherever</a:t>
            </a:r>
            <a:r>
              <a:rPr lang="it-IT" sz="4400" i="1" dirty="0"/>
              <a:t> </a:t>
            </a:r>
            <a:r>
              <a:rPr lang="it-IT" sz="4400" i="1" dirty="0" err="1"/>
              <a:t>any</a:t>
            </a:r>
            <a:r>
              <a:rPr lang="it-IT" sz="4400" i="1" dirty="0"/>
              <a:t> </a:t>
            </a:r>
            <a:r>
              <a:rPr lang="it-IT" sz="4400" i="1" dirty="0" err="1"/>
              <a:t>question</a:t>
            </a:r>
            <a:r>
              <a:rPr lang="it-IT" sz="4400" i="1" dirty="0"/>
              <a:t> </a:t>
            </a:r>
            <a:r>
              <a:rPr lang="it-IT" sz="4400" i="1" dirty="0" err="1"/>
              <a:t>arises</a:t>
            </a:r>
            <a:r>
              <a:rPr lang="it-IT" sz="4400" i="1" dirty="0"/>
              <a:t> </a:t>
            </a:r>
            <a:r>
              <a:rPr lang="it-IT" sz="4400" i="1" dirty="0" err="1"/>
              <a:t>which</a:t>
            </a:r>
            <a:r>
              <a:rPr lang="it-IT" sz="4400" i="1" dirty="0"/>
              <a:t> </a:t>
            </a:r>
            <a:r>
              <a:rPr lang="it-IT" sz="4400" i="1" dirty="0" err="1"/>
              <a:t>is</a:t>
            </a:r>
            <a:r>
              <a:rPr lang="it-IT" sz="4400" i="1" dirty="0"/>
              <a:t> </a:t>
            </a:r>
            <a:r>
              <a:rPr lang="it-IT" sz="4400" i="1" dirty="0" err="1"/>
              <a:t>properly</a:t>
            </a:r>
            <a:r>
              <a:rPr lang="it-IT" sz="4400" i="1" dirty="0"/>
              <a:t> the </a:t>
            </a:r>
            <a:r>
              <a:rPr lang="it-IT" sz="4400" i="1" dirty="0" err="1"/>
              <a:t>object</a:t>
            </a:r>
            <a:r>
              <a:rPr lang="it-IT" sz="4400" i="1" dirty="0"/>
              <a:t> of </a:t>
            </a:r>
            <a:r>
              <a:rPr lang="it-IT" sz="4400" i="1" dirty="0" err="1"/>
              <a:t>its</a:t>
            </a:r>
            <a:r>
              <a:rPr lang="it-IT" sz="4400" i="1" dirty="0"/>
              <a:t> </a:t>
            </a:r>
            <a:r>
              <a:rPr lang="it-IT" sz="4400" i="1" dirty="0" err="1"/>
              <a:t>jurisdiction</a:t>
            </a:r>
            <a:r>
              <a:rPr lang="it-IT" sz="4400" i="1" dirty="0"/>
              <a:t>) </a:t>
            </a:r>
            <a:r>
              <a:rPr lang="it-IT" sz="4400" i="1" dirty="0" err="1"/>
              <a:t>is</a:t>
            </a:r>
            <a:r>
              <a:rPr lang="it-IT" sz="4400" i="1" dirty="0"/>
              <a:t> </a:t>
            </a:r>
            <a:r>
              <a:rPr lang="it-IT" sz="4400" i="1" dirty="0" err="1"/>
              <a:t>here</a:t>
            </a:r>
            <a:r>
              <a:rPr lang="it-IT" sz="4400" i="1" dirty="0"/>
              <a:t> </a:t>
            </a:r>
            <a:r>
              <a:rPr lang="it-IT" sz="4400" i="1" dirty="0" err="1"/>
              <a:t>adopted</a:t>
            </a:r>
            <a:r>
              <a:rPr lang="it-IT" sz="4400" i="1" dirty="0"/>
              <a:t> in </a:t>
            </a:r>
            <a:r>
              <a:rPr lang="it-IT" sz="4400" i="1" dirty="0" err="1"/>
              <a:t>its</a:t>
            </a:r>
            <a:r>
              <a:rPr lang="it-IT" sz="4400" i="1" dirty="0"/>
              <a:t> full </a:t>
            </a:r>
            <a:r>
              <a:rPr lang="it-IT" sz="4400" i="1" dirty="0" err="1"/>
              <a:t>extent</a:t>
            </a:r>
            <a:r>
              <a:rPr lang="it-IT" sz="4400" i="1" dirty="0"/>
              <a:t> by the common </a:t>
            </a:r>
            <a:r>
              <a:rPr lang="it-IT" sz="4400" i="1" dirty="0" err="1"/>
              <a:t>law</a:t>
            </a:r>
            <a:r>
              <a:rPr lang="it-IT" sz="4400" i="1" dirty="0"/>
              <a:t>, and </a:t>
            </a:r>
            <a:r>
              <a:rPr lang="it-IT" sz="4400" b="1" i="1" dirty="0" err="1"/>
              <a:t>is</a:t>
            </a:r>
            <a:r>
              <a:rPr lang="it-IT" sz="4400" b="1" i="1" dirty="0"/>
              <a:t> </a:t>
            </a:r>
            <a:r>
              <a:rPr lang="it-IT" sz="4400" b="1" i="1" dirty="0" err="1"/>
              <a:t>held</a:t>
            </a:r>
            <a:r>
              <a:rPr lang="it-IT" sz="4400" b="1" i="1" dirty="0"/>
              <a:t> to be a part of the </a:t>
            </a:r>
            <a:r>
              <a:rPr lang="it-IT" sz="4400" b="1" i="1" dirty="0" err="1"/>
              <a:t>law</a:t>
            </a:r>
            <a:r>
              <a:rPr lang="it-IT" sz="4400" b="1" i="1" dirty="0"/>
              <a:t> of the </a:t>
            </a:r>
            <a:r>
              <a:rPr lang="it-IT" sz="4400" b="1" i="1" dirty="0" err="1"/>
              <a:t>land</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769441"/>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William Blackstone (1765)</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60756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fontScale="92500" lnSpcReduction="20000"/>
          </a:bodyPr>
          <a:lstStyle/>
          <a:p>
            <a:pPr marL="0" indent="0" algn="just">
              <a:buNone/>
            </a:pPr>
            <a:endParaRPr lang="it-IT" sz="4400" dirty="0"/>
          </a:p>
          <a:p>
            <a:pPr marL="0" indent="0" algn="just">
              <a:buNone/>
            </a:pPr>
            <a:r>
              <a:rPr lang="it-IT" sz="4400" dirty="0" err="1"/>
              <a:t>This</a:t>
            </a:r>
            <a:r>
              <a:rPr lang="it-IT" sz="4400" dirty="0"/>
              <a:t> </a:t>
            </a:r>
            <a:r>
              <a:rPr lang="it-IT" sz="4400" dirty="0" err="1"/>
              <a:t>Constitution</a:t>
            </a:r>
            <a:r>
              <a:rPr lang="it-IT" sz="4400" dirty="0"/>
              <a:t>, and the </a:t>
            </a:r>
            <a:r>
              <a:rPr lang="it-IT" sz="4400" dirty="0" err="1"/>
              <a:t>Laws</a:t>
            </a:r>
            <a:r>
              <a:rPr lang="it-IT" sz="4400" dirty="0"/>
              <a:t> of the United States </a:t>
            </a:r>
            <a:r>
              <a:rPr lang="it-IT" sz="4400" dirty="0" err="1"/>
              <a:t>which</a:t>
            </a:r>
            <a:r>
              <a:rPr lang="it-IT" sz="4400" dirty="0"/>
              <a:t> </a:t>
            </a:r>
            <a:r>
              <a:rPr lang="it-IT" sz="4400" dirty="0" err="1"/>
              <a:t>shall</a:t>
            </a:r>
            <a:r>
              <a:rPr lang="it-IT" sz="4400" dirty="0"/>
              <a:t> be made in </a:t>
            </a:r>
            <a:r>
              <a:rPr lang="it-IT" sz="4400" dirty="0" err="1"/>
              <a:t>Pursuance</a:t>
            </a:r>
            <a:r>
              <a:rPr lang="it-IT" sz="4400" dirty="0"/>
              <a:t> </a:t>
            </a:r>
            <a:r>
              <a:rPr lang="it-IT" sz="4400" dirty="0" err="1"/>
              <a:t>thereof</a:t>
            </a:r>
            <a:r>
              <a:rPr lang="it-IT" sz="4400" dirty="0"/>
              <a:t>; and </a:t>
            </a:r>
            <a:r>
              <a:rPr lang="it-IT" sz="4400" b="1" dirty="0" err="1"/>
              <a:t>all</a:t>
            </a:r>
            <a:r>
              <a:rPr lang="it-IT" sz="4400" b="1" dirty="0"/>
              <a:t> </a:t>
            </a:r>
            <a:r>
              <a:rPr lang="it-IT" sz="4400" b="1" dirty="0" err="1"/>
              <a:t>Treaties</a:t>
            </a:r>
            <a:r>
              <a:rPr lang="it-IT" sz="4400" b="1" dirty="0"/>
              <a:t> made, or </a:t>
            </a:r>
            <a:r>
              <a:rPr lang="it-IT" sz="4400" b="1" dirty="0" err="1"/>
              <a:t>which</a:t>
            </a:r>
            <a:r>
              <a:rPr lang="it-IT" sz="4400" b="1" dirty="0"/>
              <a:t> </a:t>
            </a:r>
            <a:r>
              <a:rPr lang="it-IT" sz="4400" b="1" dirty="0" err="1"/>
              <a:t>shall</a:t>
            </a:r>
            <a:r>
              <a:rPr lang="it-IT" sz="4400" b="1" dirty="0"/>
              <a:t> be made, under the Authority of the United States, </a:t>
            </a:r>
            <a:r>
              <a:rPr lang="it-IT" sz="4400" b="1" dirty="0" err="1"/>
              <a:t>shall</a:t>
            </a:r>
            <a:r>
              <a:rPr lang="it-IT" sz="4400" b="1" dirty="0"/>
              <a:t> be the supreme </a:t>
            </a:r>
            <a:r>
              <a:rPr lang="it-IT" sz="4400" b="1" dirty="0" err="1"/>
              <a:t>Law</a:t>
            </a:r>
            <a:r>
              <a:rPr lang="it-IT" sz="4400" b="1" dirty="0"/>
              <a:t> of the Land</a:t>
            </a:r>
            <a:r>
              <a:rPr lang="it-IT" sz="4400" dirty="0"/>
              <a:t>; and the </a:t>
            </a:r>
            <a:r>
              <a:rPr lang="it-IT" sz="4400" dirty="0" err="1"/>
              <a:t>Judges</a:t>
            </a:r>
            <a:r>
              <a:rPr lang="it-IT" sz="4400" dirty="0"/>
              <a:t> in </a:t>
            </a:r>
            <a:r>
              <a:rPr lang="it-IT" sz="4400" dirty="0" err="1"/>
              <a:t>every</a:t>
            </a:r>
            <a:r>
              <a:rPr lang="it-IT" sz="4400" dirty="0"/>
              <a:t> State </a:t>
            </a:r>
            <a:r>
              <a:rPr lang="it-IT" sz="4400" dirty="0" err="1"/>
              <a:t>shall</a:t>
            </a:r>
            <a:r>
              <a:rPr lang="it-IT" sz="4400" dirty="0"/>
              <a:t> be </a:t>
            </a:r>
            <a:r>
              <a:rPr lang="it-IT" sz="4400" dirty="0" err="1"/>
              <a:t>bound</a:t>
            </a:r>
            <a:r>
              <a:rPr lang="it-IT" sz="4400" dirty="0"/>
              <a:t> </a:t>
            </a:r>
            <a:r>
              <a:rPr lang="it-IT" sz="4400" dirty="0" err="1"/>
              <a:t>thereby</a:t>
            </a:r>
            <a:r>
              <a:rPr lang="it-IT" sz="4400" dirty="0"/>
              <a:t>, </a:t>
            </a:r>
            <a:r>
              <a:rPr lang="it-IT" sz="4400" dirty="0" err="1"/>
              <a:t>any</a:t>
            </a:r>
            <a:r>
              <a:rPr lang="it-IT" sz="4400" dirty="0"/>
              <a:t> </a:t>
            </a:r>
            <a:r>
              <a:rPr lang="it-IT" sz="4400" dirty="0" err="1"/>
              <a:t>Thing</a:t>
            </a:r>
            <a:r>
              <a:rPr lang="it-IT" sz="4400" dirty="0"/>
              <a:t> in the </a:t>
            </a:r>
            <a:r>
              <a:rPr lang="it-IT" sz="4400" dirty="0" err="1"/>
              <a:t>Constitution</a:t>
            </a:r>
            <a:r>
              <a:rPr lang="it-IT" sz="4400" dirty="0"/>
              <a:t> or </a:t>
            </a:r>
            <a:r>
              <a:rPr lang="it-IT" sz="4400" dirty="0" err="1"/>
              <a:t>Laws</a:t>
            </a:r>
            <a:r>
              <a:rPr lang="it-IT" sz="4400" dirty="0"/>
              <a:t> of </a:t>
            </a:r>
            <a:r>
              <a:rPr lang="it-IT" sz="4400" dirty="0" err="1"/>
              <a:t>any</a:t>
            </a:r>
            <a:r>
              <a:rPr lang="it-IT" sz="4400" dirty="0"/>
              <a:t> State to the </a:t>
            </a:r>
            <a:r>
              <a:rPr lang="it-IT" sz="4400" dirty="0" err="1"/>
              <a:t>Contrary</a:t>
            </a:r>
            <a:r>
              <a:rPr lang="it-IT" sz="4400" dirty="0"/>
              <a:t> </a:t>
            </a:r>
            <a:r>
              <a:rPr lang="it-IT" sz="4400" dirty="0" err="1"/>
              <a:t>notwithstanding</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a:t>
            </a:r>
            <a:r>
              <a:rPr lang="it-IT" sz="4400" dirty="0">
                <a:solidFill>
                  <a:prstClr val="black"/>
                </a:solidFill>
                <a:latin typeface="Calibri" panose="020F0502020204030204"/>
              </a:rPr>
              <a:t>degli Stati Uniti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(1787)</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VI</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8709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800" dirty="0"/>
              <a:t>Una parte non può invocare le disposizioni del proprio diritto interno come giustificazione per la mancata esecuzione di un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Convenzione di Vienna sul diritto dei trattati</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27</a:t>
            </a:r>
          </a:p>
        </p:txBody>
      </p:sp>
    </p:spTree>
    <p:extLst>
      <p:ext uri="{BB962C8B-B14F-4D97-AF65-F5344CB8AC3E}">
        <p14:creationId xmlns:p14="http://schemas.microsoft.com/office/powerpoint/2010/main" val="1040477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800" dirty="0"/>
              <a:t>Lo Stato responsabile non può invocare le disposizioni del proprio diritto interno per giustificare il mancato rispetto degli obblighi derivanti dalla presente parte.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32</a:t>
            </a:r>
          </a:p>
        </p:txBody>
      </p:sp>
    </p:spTree>
    <p:extLst>
      <p:ext uri="{BB962C8B-B14F-4D97-AF65-F5344CB8AC3E}">
        <p14:creationId xmlns:p14="http://schemas.microsoft.com/office/powerpoint/2010/main" val="378366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r>
              <a:rPr lang="it-IT" sz="4800" dirty="0"/>
              <a:t>1. Ingresso nel diritto interno</a:t>
            </a:r>
          </a:p>
          <a:p>
            <a:pPr marL="0" indent="0" algn="ctr">
              <a:buNone/>
            </a:pPr>
            <a:endParaRPr lang="it-IT" sz="4800" dirty="0"/>
          </a:p>
          <a:p>
            <a:pPr marL="0" indent="0" algn="ctr">
              <a:buNone/>
            </a:pPr>
            <a:r>
              <a:rPr lang="it-IT" sz="4800" dirty="0"/>
              <a:t>2. Rango</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0946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r>
              <a:rPr lang="it-IT" sz="4800" dirty="0"/>
              <a:t>1.</a:t>
            </a:r>
          </a:p>
          <a:p>
            <a:pPr marL="0" indent="0" algn="ctr">
              <a:buNone/>
            </a:pPr>
            <a:r>
              <a:rPr lang="it-IT" sz="4800" dirty="0"/>
              <a:t>Ingresso nel diritto interno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0749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r>
              <a:rPr lang="it-IT" sz="5400" dirty="0"/>
              <a:t>trasformazione</a:t>
            </a:r>
          </a:p>
          <a:p>
            <a:pPr marL="0" indent="0" algn="ctr">
              <a:buNone/>
            </a:pPr>
            <a:r>
              <a:rPr lang="it-IT" sz="5400" dirty="0"/>
              <a:t>=</a:t>
            </a:r>
          </a:p>
          <a:p>
            <a:pPr marL="0" indent="0" algn="ctr">
              <a:buNone/>
            </a:pPr>
            <a:r>
              <a:rPr lang="it-IT" sz="5400" dirty="0"/>
              <a:t>procedimento ordinario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4606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4400" i="1" dirty="0"/>
          </a:p>
          <a:p>
            <a:pPr marL="0" indent="0" algn="ctr">
              <a:buNone/>
            </a:pPr>
            <a:r>
              <a:rPr lang="it-IT" sz="5400" dirty="0"/>
              <a:t>incorporazione</a:t>
            </a:r>
            <a:endParaRPr lang="it-IT" sz="4800" dirty="0"/>
          </a:p>
          <a:p>
            <a:pPr marL="0" indent="0" algn="ctr">
              <a:buNone/>
            </a:pPr>
            <a:r>
              <a:rPr lang="it-IT" sz="5400" dirty="0"/>
              <a:t>=</a:t>
            </a:r>
          </a:p>
          <a:p>
            <a:pPr marL="0" indent="0" algn="ctr">
              <a:buNone/>
            </a:pPr>
            <a:r>
              <a:rPr lang="it-IT" sz="5400" dirty="0"/>
              <a:t>procedimento speciale</a:t>
            </a:r>
            <a:endParaRPr lang="it-IT"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546753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7924</TotalTime>
  <Words>1254</Words>
  <Application>Microsoft Macintosh PowerPoint</Application>
  <PresentationFormat>Widescreen</PresentationFormat>
  <Paragraphs>162</Paragraphs>
  <Slides>32</Slides>
  <Notes>32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32</vt:i4>
      </vt:variant>
    </vt:vector>
  </HeadingPairs>
  <TitlesOfParts>
    <vt:vector size="38"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339</cp:revision>
  <dcterms:created xsi:type="dcterms:W3CDTF">2023-02-07T10:10:48Z</dcterms:created>
  <dcterms:modified xsi:type="dcterms:W3CDTF">2025-05-12T10:28:10Z</dcterms:modified>
</cp:coreProperties>
</file>