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81" r:id="rId3"/>
    <p:sldId id="309" r:id="rId4"/>
    <p:sldId id="259" r:id="rId5"/>
    <p:sldId id="348" r:id="rId6"/>
    <p:sldId id="349" r:id="rId7"/>
    <p:sldId id="262" r:id="rId8"/>
    <p:sldId id="263" r:id="rId9"/>
    <p:sldId id="265" r:id="rId10"/>
    <p:sldId id="266" r:id="rId11"/>
    <p:sldId id="276" r:id="rId12"/>
    <p:sldId id="268" r:id="rId13"/>
    <p:sldId id="269" r:id="rId14"/>
    <p:sldId id="272" r:id="rId15"/>
    <p:sldId id="275" r:id="rId16"/>
    <p:sldId id="277" r:id="rId17"/>
    <p:sldId id="257" r:id="rId18"/>
    <p:sldId id="260" r:id="rId19"/>
    <p:sldId id="261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94697"/>
  </p:normalViewPr>
  <p:slideViewPr>
    <p:cSldViewPr snapToGrid="0">
      <p:cViewPr varScale="1">
        <p:scale>
          <a:sx n="98" d="100"/>
          <a:sy n="98" d="100"/>
        </p:scale>
        <p:origin x="21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DAD5B-9961-574D-AC5A-4E767070FFAD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70CAC-A7AA-2F4E-A64A-D8F4C2DC72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5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2760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03/10/24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crisi del sistema internazionale e la riorganizzazione delle alleanze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5394" y="692331"/>
            <a:ext cx="10648406" cy="5484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1908</a:t>
            </a:r>
            <a:r>
              <a:rPr lang="it-IT" dirty="0">
                <a:latin typeface="Times" pitchFamily="2" charset="0"/>
              </a:rPr>
              <a:t>: </a:t>
            </a:r>
          </a:p>
          <a:p>
            <a:r>
              <a:rPr lang="it-IT" dirty="0">
                <a:latin typeface="Times" pitchFamily="2" charset="0"/>
              </a:rPr>
              <a:t>sollevazione dei Giovani Turchi che costringe Abdul Hamed II a ripristinare la Costituzione del 1876;</a:t>
            </a:r>
          </a:p>
          <a:p>
            <a:r>
              <a:rPr lang="it-IT" dirty="0">
                <a:latin typeface="Times" pitchFamily="2" charset="0"/>
              </a:rPr>
              <a:t>Regno di Bulgaria;</a:t>
            </a:r>
          </a:p>
          <a:p>
            <a:r>
              <a:rPr lang="it-IT" dirty="0">
                <a:latin typeface="Times" pitchFamily="2" charset="0"/>
              </a:rPr>
              <a:t>Creta proclama la sua riunificazione alla Grecia (riconosciuta nel 1913 col trattato di Londra);</a:t>
            </a:r>
          </a:p>
          <a:p>
            <a:r>
              <a:rPr lang="it-IT" dirty="0">
                <a:latin typeface="Times" pitchFamily="2" charset="0"/>
              </a:rPr>
              <a:t>L’impero austro-ungarico annette la Bosnia-Erzegovina.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b="1" dirty="0">
                <a:latin typeface="Times" pitchFamily="2" charset="0"/>
              </a:rPr>
              <a:t>1909</a:t>
            </a:r>
            <a:r>
              <a:rPr lang="it-IT" dirty="0">
                <a:latin typeface="Times" pitchFamily="2" charset="0"/>
              </a:rPr>
              <a:t>: Abdul Hamed II viene costretto ad abdicare e sostituito dal fratello Mahmud V.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127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844" y="620885"/>
            <a:ext cx="8338312" cy="5642356"/>
          </a:xfrm>
        </p:spPr>
      </p:pic>
    </p:spTree>
    <p:extLst>
      <p:ext uri="{BB962C8B-B14F-4D97-AF65-F5344CB8AC3E}">
        <p14:creationId xmlns:p14="http://schemas.microsoft.com/office/powerpoint/2010/main" val="3219865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guerra di Libia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1911-1912</a:t>
            </a:r>
            <a:r>
              <a:rPr lang="it-IT" dirty="0">
                <a:latin typeface="Times" pitchFamily="2" charset="0"/>
              </a:rPr>
              <a:t>: guerra italo-turca per la conquista della Libia.</a:t>
            </a:r>
          </a:p>
        </p:txBody>
      </p:sp>
    </p:spTree>
    <p:extLst>
      <p:ext uri="{BB962C8B-B14F-4D97-AF65-F5344CB8AC3E}">
        <p14:creationId xmlns:p14="http://schemas.microsoft.com/office/powerpoint/2010/main" val="2400145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400" dirty="0"/>
              <a:t>Alpini del battaglione Edolo davanti ai corpi dei libici caduti nell’assalto al muro della Ridotta Lombarda (1912).</a:t>
            </a:r>
          </a:p>
        </p:txBody>
      </p:sp>
      <p:pic>
        <p:nvPicPr>
          <p:cNvPr id="4" name="Segnaposto contenuto 3" descr="Alpini_battaglione_Edolo_in_Libia_-_Guerra_italo-turca_(1912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71" y="1703751"/>
            <a:ext cx="6896100" cy="4127500"/>
          </a:xfrm>
        </p:spPr>
      </p:pic>
    </p:spTree>
    <p:extLst>
      <p:ext uri="{BB962C8B-B14F-4D97-AF65-F5344CB8AC3E}">
        <p14:creationId xmlns:p14="http://schemas.microsoft.com/office/powerpoint/2010/main" val="96418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50-Pascoli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45664" cy="3925824"/>
          </a:xfrm>
        </p:spPr>
      </p:pic>
      <p:pic>
        <p:nvPicPr>
          <p:cNvPr id="6" name="Segnaposto contenuto 3" descr="libia7.jpg">
            <a:extLst>
              <a:ext uri="{FF2B5EF4-FFF2-40B4-BE49-F238E27FC236}">
                <a16:creationId xmlns:a16="http://schemas.microsoft.com/office/drawing/2014/main" id="{171BE004-23E3-3D9C-72B9-6F1B72E091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648" r="-81648"/>
          <a:stretch>
            <a:fillRect/>
          </a:stretch>
        </p:blipFill>
        <p:spPr>
          <a:xfrm>
            <a:off x="6834176" y="2548128"/>
            <a:ext cx="7827306" cy="4309872"/>
          </a:xfrm>
        </p:spPr>
      </p:pic>
    </p:spTree>
    <p:extLst>
      <p:ext uri="{BB962C8B-B14F-4D97-AF65-F5344CB8AC3E}">
        <p14:creationId xmlns:p14="http://schemas.microsoft.com/office/powerpoint/2010/main" val="4044072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guerre balcaniche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(1912-1913)</a:t>
            </a:r>
          </a:p>
        </p:txBody>
      </p:sp>
      <p:pic>
        <p:nvPicPr>
          <p:cNvPr id="4" name="Segnaposto contenuto 3" descr="Guerre_balcanich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235" y="51671"/>
            <a:ext cx="4476750" cy="6780784"/>
          </a:xfrm>
        </p:spPr>
      </p:pic>
    </p:spTree>
    <p:extLst>
      <p:ext uri="{BB962C8B-B14F-4D97-AF65-F5344CB8AC3E}">
        <p14:creationId xmlns:p14="http://schemas.microsoft.com/office/powerpoint/2010/main" val="1292455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786" y="-21082"/>
            <a:ext cx="6764655" cy="6879082"/>
          </a:xfrm>
        </p:spPr>
      </p:pic>
    </p:spTree>
    <p:extLst>
      <p:ext uri="{BB962C8B-B14F-4D97-AF65-F5344CB8AC3E}">
        <p14:creationId xmlns:p14="http://schemas.microsoft.com/office/powerpoint/2010/main" val="1706268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sistema delle alleanze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Triplice Alleanza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Germania, Austria-Ungheria, Italia.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(permanente dal 1887).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Triplice Intesa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Francia, Russia, Regno Unito.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(1904: Entente cordiale; 1907: intesa anglo-russa).</a:t>
            </a:r>
          </a:p>
        </p:txBody>
      </p:sp>
    </p:spTree>
    <p:extLst>
      <p:ext uri="{BB962C8B-B14F-4D97-AF65-F5344CB8AC3E}">
        <p14:creationId xmlns:p14="http://schemas.microsoft.com/office/powerpoint/2010/main" val="1172721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uropa1914alleanz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000" y="333000"/>
            <a:ext cx="7740000" cy="6192000"/>
          </a:xfrm>
        </p:spPr>
      </p:pic>
    </p:spTree>
    <p:extLst>
      <p:ext uri="{BB962C8B-B14F-4D97-AF65-F5344CB8AC3E}">
        <p14:creationId xmlns:p14="http://schemas.microsoft.com/office/powerpoint/2010/main" val="158089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leanze_guerra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003" y="315000"/>
            <a:ext cx="8279993" cy="6228000"/>
          </a:xfrm>
        </p:spPr>
      </p:pic>
    </p:spTree>
    <p:extLst>
      <p:ext uri="{BB962C8B-B14F-4D97-AF65-F5344CB8AC3E}">
        <p14:creationId xmlns:p14="http://schemas.microsoft.com/office/powerpoint/2010/main" val="702496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sistemi internazionali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b="1" u="sng" dirty="0">
                <a:latin typeface="Times" pitchFamily="2" charset="0"/>
              </a:rPr>
              <a:t>Sistema “viennese”</a:t>
            </a:r>
            <a:r>
              <a:rPr lang="it-IT" dirty="0">
                <a:latin typeface="Times" pitchFamily="2" charset="0"/>
              </a:rPr>
              <a:t> (1815-1914)</a:t>
            </a:r>
          </a:p>
          <a:p>
            <a:pPr marL="514350" indent="-514350">
              <a:buFont typeface="+mj-lt"/>
              <a:buAutoNum type="arabicPeriod"/>
            </a:pPr>
            <a:endParaRPr lang="it-IT" b="1" u="sng" dirty="0">
              <a:latin typeface="Times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b="1" u="sng" dirty="0">
                <a:latin typeface="Times" pitchFamily="2" charset="0"/>
              </a:rPr>
              <a:t>Sistema “</a:t>
            </a:r>
            <a:r>
              <a:rPr lang="it-IT" b="1" u="sng" dirty="0" err="1">
                <a:latin typeface="Times" pitchFamily="2" charset="0"/>
              </a:rPr>
              <a:t>versaillese</a:t>
            </a:r>
            <a:r>
              <a:rPr lang="it-IT" b="1" u="sng" dirty="0">
                <a:latin typeface="Times" pitchFamily="2" charset="0"/>
              </a:rPr>
              <a:t>”</a:t>
            </a:r>
            <a:r>
              <a:rPr lang="it-IT" b="1" dirty="0">
                <a:latin typeface="Times" pitchFamily="2" charset="0"/>
              </a:rPr>
              <a:t> </a:t>
            </a:r>
            <a:r>
              <a:rPr lang="it-IT" dirty="0">
                <a:latin typeface="Times" pitchFamily="2" charset="0"/>
              </a:rPr>
              <a:t>(1914-1945)</a:t>
            </a:r>
          </a:p>
          <a:p>
            <a:pPr marL="514350" indent="-514350">
              <a:buFont typeface="+mj-lt"/>
              <a:buAutoNum type="arabicPeriod"/>
            </a:pPr>
            <a:endParaRPr lang="it-IT" b="1" u="sng" dirty="0">
              <a:latin typeface="Times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b="1" u="sng" dirty="0">
                <a:latin typeface="Times" pitchFamily="2" charset="0"/>
              </a:rPr>
              <a:t>Sistema della “pax armata sovietico-americana dei    quarantacinque anni”</a:t>
            </a:r>
            <a:r>
              <a:rPr lang="it-IT" b="1" dirty="0">
                <a:latin typeface="Times" pitchFamily="2" charset="0"/>
              </a:rPr>
              <a:t> </a:t>
            </a:r>
            <a:r>
              <a:rPr lang="it-IT" dirty="0">
                <a:latin typeface="Times" pitchFamily="2" charset="0"/>
              </a:rPr>
              <a:t>(1946-1991)</a:t>
            </a:r>
          </a:p>
        </p:txBody>
      </p:sp>
    </p:spTree>
    <p:extLst>
      <p:ext uri="{BB962C8B-B14F-4D97-AF65-F5344CB8AC3E}">
        <p14:creationId xmlns:p14="http://schemas.microsoft.com/office/powerpoint/2010/main" val="212879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“viennese”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charset="0"/>
              <a:buChar char="Ø"/>
            </a:pPr>
            <a:r>
              <a:rPr lang="it-IT" b="1" dirty="0">
                <a:solidFill>
                  <a:srgbClr val="000000"/>
                </a:solidFill>
                <a:latin typeface="Times" pitchFamily="2" charset="0"/>
              </a:rPr>
              <a:t>flessibilità</a:t>
            </a:r>
            <a:r>
              <a:rPr lang="it-IT" dirty="0">
                <a:solidFill>
                  <a:srgbClr val="000000"/>
                </a:solidFill>
                <a:latin typeface="Times" pitchFamily="2" charset="0"/>
              </a:rPr>
              <a:t> (capacità di adattamento ai cambiamenti geopolitici che ne garantisce la </a:t>
            </a:r>
            <a:r>
              <a:rPr lang="it-IT" b="1" dirty="0">
                <a:solidFill>
                  <a:srgbClr val="000000"/>
                </a:solidFill>
                <a:latin typeface="Times" pitchFamily="2" charset="0"/>
              </a:rPr>
              <a:t>durata</a:t>
            </a:r>
            <a:r>
              <a:rPr lang="it-IT" dirty="0">
                <a:solidFill>
                  <a:srgbClr val="000000"/>
                </a:solidFill>
                <a:latin typeface="Times" pitchFamily="2" charset="0"/>
              </a:rPr>
              <a:t> nel tempo).</a:t>
            </a:r>
          </a:p>
          <a:p>
            <a:pPr algn="just"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I </a:t>
            </a:r>
            <a:r>
              <a:rPr lang="it-IT" b="1" dirty="0">
                <a:latin typeface="Times" pitchFamily="2" charset="0"/>
              </a:rPr>
              <a:t>protagonisti</a:t>
            </a:r>
            <a:r>
              <a:rPr lang="it-IT" dirty="0">
                <a:latin typeface="Times" pitchFamily="2" charset="0"/>
              </a:rPr>
              <a:t>: Austria; Russia; Prussia; Gran Bretagna; Francia post-rivoluzionaria.</a:t>
            </a:r>
          </a:p>
          <a:p>
            <a:pPr algn="just"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Le </a:t>
            </a:r>
            <a:r>
              <a:rPr lang="it-IT" b="1" dirty="0">
                <a:latin typeface="Times" pitchFamily="2" charset="0"/>
              </a:rPr>
              <a:t>parole d’ordine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u="sng" dirty="0">
                <a:latin typeface="Times" pitchFamily="2" charset="0"/>
              </a:rPr>
              <a:t>Principio dell’equilibrio;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u="sng" dirty="0">
                <a:latin typeface="Times" pitchFamily="2" charset="0"/>
              </a:rPr>
              <a:t>Principio di legittimità;</a:t>
            </a:r>
          </a:p>
          <a:p>
            <a:pPr algn="just">
              <a:buFontTx/>
              <a:buChar char="-"/>
            </a:pPr>
            <a:r>
              <a:rPr lang="it-IT" u="sng" dirty="0">
                <a:latin typeface="Times" pitchFamily="2" charset="0"/>
              </a:rPr>
              <a:t>Patto della Santa Alleanza </a:t>
            </a:r>
            <a:r>
              <a:rPr lang="it-IT" dirty="0">
                <a:latin typeface="Times" pitchFamily="2" charset="0"/>
              </a:rPr>
              <a:t>(1815): Austria, Russia, Prussia, poi Francia, Regno di Sardegna, Svezia e Paesi Bassi;</a:t>
            </a:r>
          </a:p>
          <a:p>
            <a:pPr>
              <a:buFontTx/>
              <a:buChar char="-"/>
            </a:pPr>
            <a:r>
              <a:rPr lang="it-IT" u="sng" dirty="0">
                <a:latin typeface="Times" pitchFamily="2" charset="0"/>
              </a:rPr>
              <a:t>Patto della Quadruplice Alleanza</a:t>
            </a:r>
            <a:r>
              <a:rPr lang="it-IT" dirty="0">
                <a:latin typeface="Times" pitchFamily="2" charset="0"/>
              </a:rPr>
              <a:t>: Gran Bretagna, Austria, Russia e Prussia.</a:t>
            </a:r>
          </a:p>
          <a:p>
            <a:pPr algn="just">
              <a:buFont typeface="Wingdings" charset="0"/>
              <a:buChar char="Ø"/>
            </a:pPr>
            <a:endParaRPr lang="it-IT" dirty="0">
              <a:latin typeface="Times" pitchFamily="2" charset="0"/>
            </a:endParaRPr>
          </a:p>
          <a:p>
            <a:pPr algn="just">
              <a:buFont typeface="Wingdings" charset="0"/>
              <a:buChar char="Ø"/>
            </a:pPr>
            <a:endParaRPr lang="it-IT" dirty="0">
              <a:solidFill>
                <a:srgbClr val="000000"/>
              </a:solidFill>
              <a:latin typeface="Times" pitchFamily="2" charset="0"/>
            </a:endParaRPr>
          </a:p>
          <a:p>
            <a:pPr>
              <a:buFont typeface="Wingdings" charset="0"/>
              <a:buChar char="Ø"/>
            </a:pPr>
            <a:endParaRPr lang="it-IT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789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campi di tensione europea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>
              <a:buFontTx/>
              <a:buChar char="•"/>
            </a:pPr>
            <a:r>
              <a:rPr lang="it-IT" dirty="0"/>
              <a:t>Germania vs Francia</a:t>
            </a:r>
          </a:p>
          <a:p>
            <a:r>
              <a:rPr lang="it-IT" dirty="0"/>
              <a:t>Austria-Ungheria vs Russia</a:t>
            </a:r>
          </a:p>
          <a:p>
            <a:r>
              <a:rPr lang="it-IT" dirty="0"/>
              <a:t>Regno Unito vs Germania</a:t>
            </a:r>
          </a:p>
        </p:txBody>
      </p:sp>
    </p:spTree>
    <p:extLst>
      <p:ext uri="{BB962C8B-B14F-4D97-AF65-F5344CB8AC3E}">
        <p14:creationId xmlns:p14="http://schemas.microsoft.com/office/powerpoint/2010/main" val="3011960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A1346C-DE1E-7043-A24E-1F89CBFFB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disgregazione dell’Impero ottomano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AA7CF0-7A2C-214C-BEAB-1299B058B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1877</a:t>
            </a:r>
            <a:r>
              <a:rPr lang="it-IT" dirty="0">
                <a:latin typeface="Times" pitchFamily="2" charset="0"/>
              </a:rPr>
              <a:t>: guerra russo-turca</a:t>
            </a: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1878</a:t>
            </a:r>
            <a:r>
              <a:rPr lang="it-IT" dirty="0">
                <a:latin typeface="Times" pitchFamily="2" charset="0"/>
              </a:rPr>
              <a:t>: pace e trattato di Santo Stefano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	Nascita della Bulgaria indipendente (anche se satellite della 	Russia), indipendenza di Serbia, Montenegro e Romania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Reazione europea contro l’egemonia russa nei Balcani</a:t>
            </a: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1878</a:t>
            </a:r>
            <a:r>
              <a:rPr lang="it-IT" dirty="0">
                <a:latin typeface="Times" pitchFamily="2" charset="0"/>
              </a:rPr>
              <a:t>: Conferenza di Berlino e nuovo trattato di Pace</a:t>
            </a:r>
          </a:p>
          <a:p>
            <a:pPr marL="0" indent="0">
              <a:buNone/>
            </a:pPr>
            <a:r>
              <a:rPr lang="it-IT" sz="2800" dirty="0">
                <a:latin typeface="Times" pitchFamily="2" charset="0"/>
              </a:rPr>
              <a:t>	Indipendenza della Serbia, del Montenegro de della Romania; 	ridimensionamento della Bulgaria; Bosnia Erzegovina 	protettorato austro-ungarico; Cipro al Regno Unito</a:t>
            </a:r>
          </a:p>
        </p:txBody>
      </p:sp>
    </p:spTree>
    <p:extLst>
      <p:ext uri="{BB962C8B-B14F-4D97-AF65-F5344CB8AC3E}">
        <p14:creationId xmlns:p14="http://schemas.microsoft.com/office/powerpoint/2010/main" val="3371777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365B8A9-156D-5C41-BB41-C0C0AC8C56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12" y="157344"/>
            <a:ext cx="8867775" cy="6647815"/>
          </a:xfrm>
        </p:spPr>
      </p:pic>
    </p:spTree>
    <p:extLst>
      <p:ext uri="{BB962C8B-B14F-4D97-AF65-F5344CB8AC3E}">
        <p14:creationId xmlns:p14="http://schemas.microsoft.com/office/powerpoint/2010/main" val="1953225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1881</a:t>
            </a:r>
            <a:r>
              <a:rPr lang="it-IT" dirty="0">
                <a:latin typeface="Times" pitchFamily="2" charset="0"/>
              </a:rPr>
              <a:t>: occupazione francese di Tunisi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1882</a:t>
            </a:r>
            <a:r>
              <a:rPr lang="it-IT" dirty="0">
                <a:latin typeface="Times" pitchFamily="2" charset="0"/>
              </a:rPr>
              <a:t>: occupazione inglese dell’Egitto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Abdul-Hamid II ((1842-1918)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riforme amministrative ma svolta autoritaria (1878: revoca della Costituzione)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appello all’Islam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esacerbarsi delle tendenze nazionaliste all’interno della popolazione islamica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1742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1896</a:t>
            </a:r>
            <a:r>
              <a:rPr lang="it-IT" dirty="0">
                <a:latin typeface="Times" pitchFamily="2" charset="0"/>
              </a:rPr>
              <a:t>: ribellione a Creta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1897</a:t>
            </a:r>
            <a:r>
              <a:rPr lang="it-IT" dirty="0">
                <a:latin typeface="Times" pitchFamily="2" charset="0"/>
              </a:rPr>
              <a:t>: guerra greco-ottomana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nascita, a Istanbul, di un movimento nazionale armeno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1894-96</a:t>
            </a:r>
            <a:r>
              <a:rPr lang="it-IT" dirty="0">
                <a:latin typeface="Times" pitchFamily="2" charset="0"/>
              </a:rPr>
              <a:t>: massacri di Samsun e Trebisonda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1909</a:t>
            </a:r>
            <a:r>
              <a:rPr lang="it-IT" dirty="0">
                <a:latin typeface="Times" pitchFamily="2" charset="0"/>
              </a:rPr>
              <a:t>: massacro di Adana</a:t>
            </a:r>
          </a:p>
        </p:txBody>
      </p:sp>
    </p:spTree>
    <p:extLst>
      <p:ext uri="{BB962C8B-B14F-4D97-AF65-F5344CB8AC3E}">
        <p14:creationId xmlns:p14="http://schemas.microsoft.com/office/powerpoint/2010/main" val="900758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giovani turchi</a:t>
            </a:r>
          </a:p>
        </p:txBody>
      </p:sp>
      <p:pic>
        <p:nvPicPr>
          <p:cNvPr id="4" name="Segnaposto contenuto 3" descr="giovani-turch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62" y="1690688"/>
            <a:ext cx="6950075" cy="4624959"/>
          </a:xfrm>
        </p:spPr>
      </p:pic>
    </p:spTree>
    <p:extLst>
      <p:ext uri="{BB962C8B-B14F-4D97-AF65-F5344CB8AC3E}">
        <p14:creationId xmlns:p14="http://schemas.microsoft.com/office/powerpoint/2010/main" val="27965437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2634</TotalTime>
  <Words>441</Words>
  <Application>Microsoft Macintosh PowerPoint</Application>
  <PresentationFormat>Widescreen</PresentationFormat>
  <Paragraphs>78</Paragraphs>
  <Slides>19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Times</vt:lpstr>
      <vt:lpstr>Times New Roman</vt:lpstr>
      <vt:lpstr>Wingdings</vt:lpstr>
      <vt:lpstr>Tema di Office</vt:lpstr>
      <vt:lpstr>La crisi del sistema internazionale e la riorganizzazione delle alleanze</vt:lpstr>
      <vt:lpstr>I sistemi internazionali</vt:lpstr>
      <vt:lpstr>Sistema “viennese”</vt:lpstr>
      <vt:lpstr>I campi di tensione europea</vt:lpstr>
      <vt:lpstr>La disgregazione dell’Impero ottomano</vt:lpstr>
      <vt:lpstr>Presentazione standard di PowerPoint</vt:lpstr>
      <vt:lpstr>Presentazione standard di PowerPoint</vt:lpstr>
      <vt:lpstr>Presentazione standard di PowerPoint</vt:lpstr>
      <vt:lpstr>I giovani turchi</vt:lpstr>
      <vt:lpstr>Presentazione standard di PowerPoint</vt:lpstr>
      <vt:lpstr>Presentazione standard di PowerPoint</vt:lpstr>
      <vt:lpstr>La guerra di Libia</vt:lpstr>
      <vt:lpstr>Alpini del battaglione Edolo davanti ai corpi dei libici caduti nell’assalto al muro della Ridotta Lombarda (1912).</vt:lpstr>
      <vt:lpstr>Presentazione standard di PowerPoint</vt:lpstr>
      <vt:lpstr>Le guerre balcaniche  (1912-1913)</vt:lpstr>
      <vt:lpstr>Presentazione standard di PowerPoint</vt:lpstr>
      <vt:lpstr>Il sistema delle alleanze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10</cp:revision>
  <dcterms:created xsi:type="dcterms:W3CDTF">2022-09-23T13:57:19Z</dcterms:created>
  <dcterms:modified xsi:type="dcterms:W3CDTF">2024-10-03T08:07:07Z</dcterms:modified>
</cp:coreProperties>
</file>