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6" r:id="rId8"/>
    <p:sldId id="261" r:id="rId9"/>
    <p:sldId id="264" r:id="rId10"/>
    <p:sldId id="265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489"/>
  </p:normalViewPr>
  <p:slideViewPr>
    <p:cSldViewPr snapToGrid="0">
      <p:cViewPr varScale="1">
        <p:scale>
          <a:sx n="102" d="100"/>
          <a:sy n="102" d="100"/>
        </p:scale>
        <p:origin x="95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node/123797" TargetMode="External"/><Relationship Id="rId2" Type="http://schemas.openxmlformats.org/officeDocument/2006/relationships/hyperlink" Target="https://agriculture.ec.europa.eu/common-agricultural-policy/cap-overview/new-cap-2023-27_i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griculture.ec.europa.eu/common-agricultural-policy/market-measures_it" TargetMode="External"/><Relationship Id="rId2" Type="http://schemas.openxmlformats.org/officeDocument/2006/relationships/hyperlink" Target="https://agriculture.ec.europa.eu/common-agricultural-policy/income-support_i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griculture.ec.europa.eu/common-agricultural-policy/rural-development_it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FF000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7275"/>
            <a:ext cx="10515600" cy="3569687"/>
          </a:xfrm>
        </p:spPr>
        <p:txBody>
          <a:bodyPr>
            <a:normAutofit/>
          </a:bodyPr>
          <a:lstStyle/>
          <a:p>
            <a:pPr algn="l"/>
            <a:r>
              <a:rPr lang="it-IT" sz="3200" b="1">
                <a:solidFill>
                  <a:srgbClr val="FF0000"/>
                </a:solidFill>
              </a:rPr>
              <a:t>Lezione 21</a:t>
            </a:r>
            <a:endParaRPr lang="it-IT" sz="3200" b="1" dirty="0">
              <a:solidFill>
                <a:srgbClr val="FF0000"/>
              </a:solidFill>
            </a:endParaRPr>
          </a:p>
          <a:p>
            <a:pPr algn="l"/>
            <a:r>
              <a:rPr lang="it-IT" sz="3200" b="1" dirty="0">
                <a:solidFill>
                  <a:schemeClr val="bg1">
                    <a:lumMod val="50000"/>
                  </a:schemeClr>
                </a:solidFill>
              </a:rPr>
              <a:t>La politica agricola comune</a:t>
            </a:r>
          </a:p>
          <a:p>
            <a:pPr algn="l"/>
            <a:endParaRPr lang="it-IT" sz="32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716165"/>
            <a:ext cx="7010400" cy="17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107E17-DBBD-1221-D4E6-878675021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Strumenti della Politica agricola comune (PAC)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56256D-8DFE-86DF-C2B1-E1C6A5E6C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sz="29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Possibili forme OCM:</a:t>
            </a:r>
          </a:p>
          <a:p>
            <a:pPr lvl="1">
              <a:buFontTx/>
              <a:buChar char="-"/>
            </a:pPr>
            <a:r>
              <a:rPr lang="it-IT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Semplice complesso di regole comuni</a:t>
            </a:r>
          </a:p>
          <a:p>
            <a:pPr lvl="1">
              <a:buFontTx/>
              <a:buChar char="-"/>
            </a:pPr>
            <a:r>
              <a:rPr lang="it-IT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Coordinamento delle organizzazioni nazionali</a:t>
            </a:r>
          </a:p>
          <a:p>
            <a:pPr lvl="1">
              <a:buFontTx/>
              <a:buChar char="-"/>
            </a:pPr>
            <a:r>
              <a:rPr lang="it-IT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Sostituzione delle </a:t>
            </a:r>
            <a:r>
              <a:rPr lang="it-IT" sz="2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</a:t>
            </a:r>
            <a:r>
              <a:rPr lang="it-IT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Nazionali con organizzazione unica</a:t>
            </a:r>
          </a:p>
          <a:p>
            <a:pPr marL="0" indent="0">
              <a:buNone/>
            </a:pPr>
            <a:r>
              <a:rPr lang="it-IT" sz="29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Fino al 2007:</a:t>
            </a:r>
          </a:p>
          <a:p>
            <a:pPr marL="0" indent="0">
              <a:buNone/>
            </a:pPr>
            <a:r>
              <a:rPr lang="it-IT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21 OCM</a:t>
            </a:r>
          </a:p>
          <a:p>
            <a:pPr marL="0" indent="0">
              <a:buNone/>
            </a:pPr>
            <a:r>
              <a:rPr lang="it-IT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Organizzazione unica </a:t>
            </a:r>
          </a:p>
          <a:p>
            <a:pPr marL="0" indent="0">
              <a:buNone/>
            </a:pPr>
            <a:r>
              <a:rPr lang="it-IT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Regolamento 1308/2013</a:t>
            </a:r>
          </a:p>
          <a:p>
            <a:pPr marL="0" indent="0">
              <a:buNone/>
            </a:pPr>
            <a:r>
              <a:rPr lang="it-IT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Presupposto: eccesso di offerta di un prodotto → eccessivo abbassamento dei prezzi</a:t>
            </a:r>
          </a:p>
          <a:p>
            <a:pPr marL="0" indent="0">
              <a:buNone/>
            </a:pPr>
            <a:r>
              <a:rPr lang="it-IT" sz="29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Linee direttrici:</a:t>
            </a:r>
          </a:p>
          <a:p>
            <a:pPr lvl="1"/>
            <a:r>
              <a:rPr lang="it-IT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Intervento pubblico diretto: </a:t>
            </a:r>
            <a:r>
              <a:rPr lang="it-IT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ente pubblico preposto (su input UE) acquista e provvede allo stoccaggio (con fondi propri)</a:t>
            </a:r>
            <a:endParaRPr lang="it-IT" sz="29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it-IT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Aiuto all’ammasso privato: </a:t>
            </a:r>
            <a:r>
              <a:rPr lang="it-IT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Contributo finanziario a  enti privati che immagazzinano il prodotto per il tempo della crisi. Commissione può decidere sostegno, sulla base di soglie di prezzo minime prefissate (basse perché la ratio è fornire «rete di sicurezza»)</a:t>
            </a:r>
          </a:p>
          <a:p>
            <a:pPr marL="0" indent="0">
              <a:buNone/>
            </a:pPr>
            <a:endParaRPr lang="it-IT" dirty="0">
              <a:solidFill>
                <a:schemeClr val="accent4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lvl="1">
              <a:buFontTx/>
              <a:buChar char="-"/>
            </a:pPr>
            <a:endParaRPr lang="it-IT" dirty="0">
              <a:solidFill>
                <a:schemeClr val="accent4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52720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765F-4430-29BB-0FA1-0E059B66C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Strumenti della Politica agricola comune (PAC)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8F7A87-A14C-A436-B1B7-4045A1175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Regimi di contenimento della produzione</a:t>
            </a:r>
            <a:endParaRPr lang="it-IT" dirty="0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  <a:p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Regimi di aiuto</a:t>
            </a:r>
          </a:p>
          <a:p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Regime degli scambi con Paesi terzi (misure di controllo delle importazioni + restituzioni all’esportazione)</a:t>
            </a:r>
          </a:p>
          <a:p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Regime del pagamento unico</a:t>
            </a:r>
          </a:p>
          <a:p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Sostegno al reddito dei produttori basato sul numero di ettari ammissibili…..cfr. riforma cd. Mac </a:t>
            </a:r>
            <a:r>
              <a:rPr lang="it-IT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Sharry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meccanismo degli aiuti «diretti» istituiti nel 1992)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2618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E78CFD-7110-BBCB-BEBB-840E1FDD9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La nuova PAC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9F68C7-EFB4-FE04-726D-EB9A5C20C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/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 consolidare il ruolo dell'agricoltura europea nel futuro, la PAC si è evoluta nel corso degli anni per adattarsi alle mutevoli circostanze economiche e alle esigenze e necessità dei cittadini.</a:t>
            </a:r>
          </a:p>
          <a:p>
            <a:pPr algn="l"/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Nel giugno 2018 la Commissione europea ha presentato proposte legislative per la </a:t>
            </a:r>
            <a:r>
              <a:rPr lang="it-IT" b="0" i="0" u="sng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nuova PAC</a:t>
            </a:r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Le proposte delineavano una politica più semplice ed efficiente che integrasse le ambizioni di sostenibilità del </a:t>
            </a:r>
            <a:r>
              <a:rPr lang="it-IT" b="0" i="0" u="sng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Green Deal europeo</a:t>
            </a:r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/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Dopo lunghi negoziati tra il Parlamento europeo, il Consiglio dell'UE e la Commissione europea, è stato raggiunto un accordo sulla riforma della PAC e la nuova PAC è stata formalmente adottata il 2 dicembre 2021. L'attuazione della nuova PAC è prevista a partire dal 1º gennaio 2023.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7821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125BC9F-C704-A636-9712-C2953B6F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Politica agricola comune (PAC)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75F96AA-7C6B-AE59-CCDD-5CF9969AF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454947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IT" b="1" dirty="0">
                <a:solidFill>
                  <a:srgbClr val="00B0F0"/>
                </a:solidFill>
                <a:latin typeface="arial" panose="020B0604020202020204" pitchFamily="34" charset="0"/>
              </a:rPr>
              <a:t>Obiettivi:</a:t>
            </a:r>
            <a:endParaRPr lang="it-IT" b="0" i="0" u="none" strike="noStrike" dirty="0">
              <a:solidFill>
                <a:srgbClr val="404040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it-IT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Varata nel 1962, la politica agricola comune (PAC) rappresenta una stretta intesa tra agricoltura e società, tra l'Europa e i suoi agricoltori. Persegue i seguenti obiettivi:</a:t>
            </a:r>
          </a:p>
          <a:p>
            <a:pPr lvl="1"/>
            <a:r>
              <a:rPr lang="it-IT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it-IT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ostenere gli agricoltori e migliorare la produttività agricola, garantendo un approvvigionamento stabile di alimenti a prezzi accessibili</a:t>
            </a:r>
          </a:p>
          <a:p>
            <a:pPr lvl="1"/>
            <a:r>
              <a:rPr lang="it-IT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it-IT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utelare gli agricoltori dell'Unione europea affinché possano avere un tenore di vita ragionevole</a:t>
            </a:r>
          </a:p>
          <a:p>
            <a:pPr lvl="1"/>
            <a:r>
              <a:rPr lang="it-IT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it-IT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iutare ad affrontare i cambiamenti climatici e la gestione sostenibile delle risorse naturali</a:t>
            </a:r>
          </a:p>
          <a:p>
            <a:pPr lvl="1"/>
            <a:r>
              <a:rPr lang="it-IT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it-IT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reservare le zone e i paesaggi rurali in tutta l’UE</a:t>
            </a:r>
          </a:p>
          <a:p>
            <a:pPr lvl="1"/>
            <a:r>
              <a:rPr lang="it-IT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it-IT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antenere in vita l'economia rurale promuovendo l'occupazione nel settore agricolo, nelle industrie agroalimentari e nei settori associati.</a:t>
            </a:r>
          </a:p>
          <a:p>
            <a:pPr lvl="1"/>
            <a:r>
              <a:rPr lang="it-IT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PAC è una politica comune a tutti i paesi dell'Unione europea, gestita e finanziata a livello europeo con risorse del bilancio dell'UE.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1980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86C6E3-6847-0293-0DE0-918E2F530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2972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Politica agricola comune (PAC)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02FB98-BE30-B8E0-8547-3E3EFB38E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Diritto primario: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Norme immutate dal Trattato di Roma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Tuttavia i contenuti della PAC hanno subito una profonda evoluzione dagli anni ’60 ad oggi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Modulazione delle finalità (art. 39 TFUE)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Le finalità sono intese nel senso di non dover essere perseguite cumulativamente da ogni singolo atto della PAC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Un atto PAC estraneo alle finalità indicate è invalido (perché in contrasto con il TFUE)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7767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F2C4A4-A252-9D0F-4C94-9D48ED283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Politica agricola comune (PAC)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5CBD47-1689-12F7-BDBA-4BAAB6ED6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Evoluzione della Politica agricola comune: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Anni ’60: istituzione delle prime OCM (v. </a:t>
            </a:r>
            <a:r>
              <a:rPr lang="it-IT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infra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con il risultato della creazione di un insieme di regole uniformi per certe filiere agricole + forte politica dei prezzi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Anni ’70: politica della strutture (introduzione dell’imprenditore agricolo a titolo principale 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→ professionalizzazione della figura)</a:t>
            </a:r>
            <a:endParaRPr lang="it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Anni ’80: dimensione ambientale + sviluppo rurale (=turismo nelle campagne)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Anni ’90: multifunzionalità (Agenda 2000 della Commissione)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Nuovo secolo: globalizzazione degli scambi 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→ preservare l’ambiente naturale, codici europei dell’agricoltura (regolazione)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Trattato di Lisbona: </a:t>
            </a: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Termine del monopolio del Consiglio come organo decisionale, accrescimento del ruolo del Parlamento europeo (procedura legislativa ordinaria)</a:t>
            </a:r>
          </a:p>
          <a:p>
            <a:pPr lvl="1"/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 Consiglio è riservata funzione di governo in senso stretto del settore (=non legislativo)</a:t>
            </a:r>
          </a:p>
          <a:p>
            <a:pPr lvl="1"/>
            <a:endParaRPr lang="it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0760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ADD829-6B15-AC2A-4871-4DD87BE9F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Strumenti Politica agricola comune (PAC)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FB4C19-C10B-AD6E-E1F5-CAA67E393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 </a:t>
            </a:r>
            <a:r>
              <a:rPr lang="it-IT" b="1" i="0" u="none" strike="noStrike" dirty="0">
                <a:solidFill>
                  <a:srgbClr val="00B0F0"/>
                </a:solidFill>
                <a:effectLst/>
              </a:rPr>
              <a:t>La PAC interviene in vari modi:</a:t>
            </a:r>
          </a:p>
          <a:p>
            <a:pPr lvl="1"/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fornendo </a:t>
            </a:r>
            <a:r>
              <a:rPr lang="it-IT" b="0" i="0" u="sng" strike="noStrike" dirty="0">
                <a:solidFill>
                  <a:srgbClr val="00B0F0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sostegno al reddito</a:t>
            </a:r>
            <a:r>
              <a:rPr lang="it-IT" b="0" i="0" u="none" strike="noStrike" dirty="0">
                <a:solidFill>
                  <a:srgbClr val="00B0F0"/>
                </a:solidFill>
                <a:effectLst/>
              </a:rPr>
              <a:t> </a:t>
            </a:r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attraverso pagamenti diretti che garantisce la stabilità dei redditi e ricompensa gli agricoltori per un'agricoltura rispettosa dell'ambiente e la fornitura di servizi pubblici normalmente non pagati dai mercati, come la cura dello spazio rurale</a:t>
            </a:r>
          </a:p>
          <a:p>
            <a:pPr lvl="1"/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adottando </a:t>
            </a:r>
            <a:r>
              <a:rPr lang="it-IT" b="0" i="0" u="sng" strike="noStrike" dirty="0">
                <a:solidFill>
                  <a:srgbClr val="00B0F0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misure di mercato</a:t>
            </a:r>
            <a:r>
              <a:rPr lang="it-IT" b="0" i="0" u="none" strike="noStrike" dirty="0">
                <a:solidFill>
                  <a:srgbClr val="00B0F0"/>
                </a:solidFill>
                <a:effectLst/>
              </a:rPr>
              <a:t> </a:t>
            </a:r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per far fronte a congiunture difficili, come un improvviso calo della domanda per timori sanitari o una contrazione dei prezzi a seguito di una temporanea eccedenza di prodotti sul mercato</a:t>
            </a:r>
          </a:p>
          <a:p>
            <a:pPr lvl="1"/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mettendo in atto </a:t>
            </a:r>
            <a:r>
              <a:rPr lang="it-IT" b="0" i="0" u="sng" strike="noStrike" dirty="0">
                <a:solidFill>
                  <a:srgbClr val="00B0F0"/>
                </a:solidFill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misure di sviluppo rurale</a:t>
            </a:r>
            <a:r>
              <a:rPr lang="it-IT" b="0" i="0" u="none" strike="noStrike" dirty="0">
                <a:solidFill>
                  <a:srgbClr val="00B0F0"/>
                </a:solidFill>
                <a:effectLst/>
              </a:rPr>
              <a:t> </a:t>
            </a:r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con programmi nazionali e regionali per rispondere alle esigenze e alle sfide specifiche delle zone rurali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795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73E10D8F-0CD7-0F54-C18E-84B56A442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571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59698A-8869-51EA-1B8E-5879414BB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Strumenti Politica agricola comune (PAC)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8EA4B1-3AD2-5A54-811A-051D85354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charset="0"/>
              <a:buChar char="•"/>
            </a:pPr>
            <a:r>
              <a:rPr lang="it-IT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Finanziamenti:</a:t>
            </a:r>
          </a:p>
          <a:p>
            <a:pPr algn="just">
              <a:buFont typeface="Arial" charset="0"/>
              <a:buChar char="•"/>
            </a:pPr>
            <a:endParaRPr lang="it-IT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FEOGA (dal 1962)</a:t>
            </a:r>
          </a:p>
          <a:p>
            <a:pPr algn="just">
              <a:buFont typeface="Arial" charset="0"/>
              <a:buChar char="•"/>
            </a:pPr>
            <a:endParaRPr lang="it-IT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FEAGA + FEASR (dal 2005)</a:t>
            </a:r>
          </a:p>
          <a:p>
            <a:pPr algn="just">
              <a:buFont typeface="Arial" charset="0"/>
              <a:buChar char="•"/>
            </a:pPr>
            <a:endParaRPr lang="it-IT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Risorse proprie dell’Unione, cioè bilancio generale dell’Unione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9704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A2E875-8658-DFD6-856E-931B29AAF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Strumenti della Politica agricola comune (PAC)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C21FB1-8E24-EB34-0C90-866090AB3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32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Organizzazioni comuni di mercato (OCM):</a:t>
            </a:r>
          </a:p>
          <a:p>
            <a:pPr lvl="1"/>
            <a:r>
              <a:rPr lang="it-IT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Definizione:</a:t>
            </a:r>
          </a:p>
          <a:p>
            <a:pPr lvl="1"/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Insieme di misure con le quali si gestisce il mercato (produzione + scambi) di un determinato prodotto agricolo.</a:t>
            </a:r>
            <a:endParaRPr lang="it-IT" sz="2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it-IT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Utilità per gli agricoltori:</a:t>
            </a:r>
          </a:p>
          <a:p>
            <a:pPr lvl="1"/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Garantisce uno sbocco per la loro produzione → stabilità  dei redditi </a:t>
            </a:r>
            <a:endParaRPr lang="it-IT" sz="2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it-IT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Utilità per i consumatori:</a:t>
            </a:r>
          </a:p>
          <a:p>
            <a:pPr lvl="1"/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Garantisce  la sicurezza dell'approvvigionamento in prodotti alimentari a prezzi ragionevoli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8480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D3551A-4970-DC81-0336-3B301097C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Strumenti della Politica agricola comune (PAC)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2D7F04-FD8F-4A01-125D-74E2BBDE0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OCM Componenti: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Prezzi (unici per tutti i mercati europei)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Aiuti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Controllo della produzione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Regole per gli scambi con Paesi terzi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(organizzazioni dei produttori)</a:t>
            </a:r>
          </a:p>
          <a:p>
            <a:pPr marL="0" indent="0">
              <a:buNone/>
            </a:pP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Art. 40</a:t>
            </a:r>
          </a:p>
          <a:p>
            <a:pPr lvl="1">
              <a:buFontTx/>
              <a:buChar char="-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Può riguardare singoli prodotti</a:t>
            </a:r>
          </a:p>
          <a:p>
            <a:pPr lvl="1">
              <a:buFontTx/>
              <a:buChar char="-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Può avere varie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forme</a:t>
            </a:r>
          </a:p>
          <a:p>
            <a:pPr lvl="1">
              <a:buFontTx/>
              <a:buChar char="-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Obiettivi art. 39</a:t>
            </a:r>
          </a:p>
          <a:p>
            <a:pPr lvl="1">
              <a:buFontTx/>
              <a:buChar char="-"/>
            </a:pPr>
            <a:r>
              <a:rPr lang="it-IT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Divieto di discriminazione tra produttori o consumatori dell’Unione</a:t>
            </a:r>
          </a:p>
          <a:p>
            <a:pPr lvl="1">
              <a:buFontTx/>
              <a:buChar char="-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Possibilità Fondi agricoli di orientamento/di garanzia</a:t>
            </a:r>
          </a:p>
          <a:p>
            <a:pPr marL="0" indent="0">
              <a:buNone/>
            </a:pP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Art. 43</a:t>
            </a:r>
          </a:p>
          <a:p>
            <a:pPr lvl="1">
              <a:buFontTx/>
              <a:buChar char="-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Procedura legislativa ordinaria</a:t>
            </a:r>
          </a:p>
          <a:p>
            <a:pPr lvl="1">
              <a:buFontTx/>
              <a:buChar char="-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Ruolo consultivo del Comitato economico e sociale (art. 300, par. 2 TFUE)</a:t>
            </a:r>
          </a:p>
          <a:p>
            <a:pPr lvl="1"/>
            <a:endParaRPr lang="it-IT" dirty="0">
              <a:solidFill>
                <a:schemeClr val="accent4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87522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350</TotalTime>
  <Words>985</Words>
  <Application>Microsoft Macintosh PowerPoint</Application>
  <PresentationFormat>Widescreen</PresentationFormat>
  <Paragraphs>89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8" baseType="lpstr">
      <vt:lpstr>Arial</vt:lpstr>
      <vt:lpstr>Arial</vt:lpstr>
      <vt:lpstr>Bahnschrift</vt:lpstr>
      <vt:lpstr>Calibri</vt:lpstr>
      <vt:lpstr>Calibri Light</vt:lpstr>
      <vt:lpstr>Tema di Office</vt:lpstr>
      <vt:lpstr>Diritto del Mercato Unico Europeo Prof. Dr. Alessandro Nato</vt:lpstr>
      <vt:lpstr>Politica agricola comune (PAC)</vt:lpstr>
      <vt:lpstr>Politica agricola comune (PAC)</vt:lpstr>
      <vt:lpstr>Politica agricola comune (PAC)</vt:lpstr>
      <vt:lpstr>Strumenti Politica agricola comune (PAC)</vt:lpstr>
      <vt:lpstr>Presentazione standard di PowerPoint</vt:lpstr>
      <vt:lpstr>Strumenti Politica agricola comune (PAC)</vt:lpstr>
      <vt:lpstr>Strumenti della Politica agricola comune (PAC)</vt:lpstr>
      <vt:lpstr>Strumenti della Politica agricola comune (PAC)</vt:lpstr>
      <vt:lpstr>Strumenti della Politica agricola comune (PAC)</vt:lpstr>
      <vt:lpstr>Strumenti della Politica agricola comune (PAC)</vt:lpstr>
      <vt:lpstr>La nuova PAC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109</cp:revision>
  <dcterms:created xsi:type="dcterms:W3CDTF">2022-09-09T08:27:37Z</dcterms:created>
  <dcterms:modified xsi:type="dcterms:W3CDTF">2024-02-12T12:23:55Z</dcterms:modified>
</cp:coreProperties>
</file>