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62"/>
  </p:notesMasterIdLst>
  <p:handoutMasterIdLst>
    <p:handoutMasterId r:id="rId63"/>
  </p:handoutMasterIdLst>
  <p:sldIdLst>
    <p:sldId id="373" r:id="rId5"/>
    <p:sldId id="261" r:id="rId6"/>
    <p:sldId id="280" r:id="rId7"/>
    <p:sldId id="494" r:id="rId8"/>
    <p:sldId id="273" r:id="rId9"/>
    <p:sldId id="314" r:id="rId10"/>
    <p:sldId id="378" r:id="rId11"/>
    <p:sldId id="379" r:id="rId12"/>
    <p:sldId id="381" r:id="rId13"/>
    <p:sldId id="382" r:id="rId14"/>
    <p:sldId id="400" r:id="rId15"/>
    <p:sldId id="495" r:id="rId16"/>
    <p:sldId id="496" r:id="rId17"/>
    <p:sldId id="401" r:id="rId18"/>
    <p:sldId id="471" r:id="rId19"/>
    <p:sldId id="384" r:id="rId20"/>
    <p:sldId id="386" r:id="rId21"/>
    <p:sldId id="388" r:id="rId22"/>
    <p:sldId id="472" r:id="rId23"/>
    <p:sldId id="387" r:id="rId24"/>
    <p:sldId id="389" r:id="rId25"/>
    <p:sldId id="396" r:id="rId26"/>
    <p:sldId id="397" r:id="rId27"/>
    <p:sldId id="398" r:id="rId28"/>
    <p:sldId id="403" r:id="rId29"/>
    <p:sldId id="497" r:id="rId30"/>
    <p:sldId id="408" r:id="rId31"/>
    <p:sldId id="409" r:id="rId32"/>
    <p:sldId id="410" r:id="rId33"/>
    <p:sldId id="411" r:id="rId34"/>
    <p:sldId id="415" r:id="rId35"/>
    <p:sldId id="414" r:id="rId36"/>
    <p:sldId id="417" r:id="rId37"/>
    <p:sldId id="420" r:id="rId38"/>
    <p:sldId id="473" r:id="rId39"/>
    <p:sldId id="418" r:id="rId40"/>
    <p:sldId id="422" r:id="rId41"/>
    <p:sldId id="498" r:id="rId42"/>
    <p:sldId id="424" r:id="rId43"/>
    <p:sldId id="499" r:id="rId44"/>
    <p:sldId id="474" r:id="rId45"/>
    <p:sldId id="430" r:id="rId46"/>
    <p:sldId id="432" r:id="rId47"/>
    <p:sldId id="431" r:id="rId48"/>
    <p:sldId id="435" r:id="rId49"/>
    <p:sldId id="433" r:id="rId50"/>
    <p:sldId id="434" r:id="rId51"/>
    <p:sldId id="440" r:id="rId52"/>
    <p:sldId id="441" r:id="rId53"/>
    <p:sldId id="442" r:id="rId54"/>
    <p:sldId id="443" r:id="rId55"/>
    <p:sldId id="449" r:id="rId56"/>
    <p:sldId id="492" r:id="rId57"/>
    <p:sldId id="450" r:id="rId58"/>
    <p:sldId id="445" r:id="rId59"/>
    <p:sldId id="493" r:id="rId60"/>
    <p:sldId id="500" r:id="rId61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Santinelli" initials="GS" lastIdx="1" clrIdx="0">
    <p:extLst>
      <p:ext uri="{19B8F6BF-5375-455C-9EA6-DF929625EA0E}">
        <p15:presenceInfo xmlns:p15="http://schemas.microsoft.com/office/powerpoint/2012/main" userId="S::Santinelli.2215829@studenti.uniroma1.it::824e9d55-68a3-4902-aecc-d0672f3fc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C09"/>
    <a:srgbClr val="43467B"/>
    <a:srgbClr val="87175F"/>
    <a:srgbClr val="E19E6B"/>
    <a:srgbClr val="EEEEEE"/>
    <a:srgbClr val="F69E1D"/>
    <a:srgbClr val="EEC621"/>
    <a:srgbClr val="AEA422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6EBFA4-1BC5-49C9-9711-B2794B10A421}" type="datetime1">
              <a:rPr lang="it-IT" smtClean="0">
                <a:latin typeface="Tw Cen MT" panose="020B0602020104020603" pitchFamily="34" charset="0"/>
              </a:rPr>
              <a:t>30/09/25</a:t>
            </a:fld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it-IT" smtClean="0">
                <a:latin typeface="Tw Cen MT" panose="020B0602020104020603" pitchFamily="34" charset="0"/>
              </a:rPr>
              <a:t>‹N›</a:t>
            </a:fld>
            <a:endParaRPr lang="it-IT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7:47:24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8665,'35'0'0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6:34:47.5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50 100 9922,'0'-33'0,"0"0"0,-6 21 0,-10-4 0,10 10 0,-16 6 0,22 0 0,0 0 0,0 22 0,0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C3F789C-A80B-4C65-96CE-E17EF7ED4642}" type="datetime1">
              <a:rPr lang="it-IT" noProof="0" smtClean="0"/>
              <a:t>30/09/25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_Cur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Smera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_patch triangol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bianc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 orizzontal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immagini multipl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 con barr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55214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88549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021885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1</a:t>
            </a:r>
          </a:p>
        </p:txBody>
      </p:sp>
      <p:sp>
        <p:nvSpPr>
          <p:cNvPr id="30" name="Segnaposto immagin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2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3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5" name="Segnaposto tes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immagin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immagin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immagin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3" name="Segnaposto immagin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titolo_Giallo in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immagin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9" name="Segnaposto tes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0" name="Segnaposto tes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tes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3" name="Segnaposto tes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4" name="Segnaposto immagin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7" name="Segnaposto immagin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b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aranc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mfasi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3416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nsteincrisismanagement.com/" TargetMode="External"/><Relationship Id="rId2" Type="http://schemas.openxmlformats.org/officeDocument/2006/relationships/hyperlink" Target="https://legalfordigital.it/" TargetMode="Externa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talkwalker.com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54C5448-5DFC-9E03-F68C-7D6FB2601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93077" y="0"/>
            <a:ext cx="19700363" cy="14179611"/>
          </a:xfrm>
          <a:solidFill>
            <a:schemeClr val="tx1"/>
          </a:solidFill>
        </p:spPr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6D7AF60-A054-A06D-8E8E-DD74C7E6C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BBB6C-1450-F10D-857F-C28749F3A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10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942AE3-3231-E56F-2440-6A1C9E91AA75}"/>
              </a:ext>
            </a:extLst>
          </p:cNvPr>
          <p:cNvSpPr txBox="1"/>
          <p:nvPr/>
        </p:nvSpPr>
        <p:spPr>
          <a:xfrm>
            <a:off x="505292" y="1769783"/>
            <a:ext cx="5158552" cy="2985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Arial"/>
              </a:rPr>
              <a:t>7. Funzioni e vantaggi </a:t>
            </a:r>
          </a:p>
          <a:p>
            <a:pPr algn="ctr"/>
            <a:endParaRPr lang="it-IT" sz="2000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Consentono di: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 • Monitorare il sentiment del target.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Intercettare necessità.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Generare relazioni di valore durature.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Supportate anche da iniziative promozionali esclusive (es. eventi, saldi privati).</a:t>
            </a:r>
            <a:endParaRPr lang="it-IT" sz="2000">
              <a:latin typeface="Arial"/>
              <a:cs typeface="Arial"/>
            </a:endParaRPr>
          </a:p>
        </p:txBody>
      </p:sp>
      <p:pic>
        <p:nvPicPr>
          <p:cNvPr id="4" name="Segnaposto immagine 3" descr="How to Establish a Strong Community in an Online Course - The FLTMAG">
            <a:extLst>
              <a:ext uri="{FF2B5EF4-FFF2-40B4-BE49-F238E27FC236}">
                <a16:creationId xmlns:a16="http://schemas.microsoft.com/office/drawing/2014/main" id="{C7952691-5A55-207D-3965-2F17DFC2BD5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t="-221" b="-221"/>
          <a:stretch>
            <a:fillRect/>
          </a:stretch>
        </p:blipFill>
        <p:spPr>
          <a:xfrm>
            <a:off x="6963683" y="2039929"/>
            <a:ext cx="4324556" cy="2445139"/>
          </a:xfrm>
          <a:prstGeom prst="rect">
            <a:avLst/>
          </a:prstGeom>
          <a:solidFill>
            <a:prstClr val="white"/>
          </a:solidFill>
          <a:ln w="57150" cap="flat" cmpd="sng" algn="ctr">
            <a:solidFill>
              <a:srgbClr val="43467B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377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329435" y="495823"/>
            <a:ext cx="11402233" cy="58422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</a:pPr>
            <a:r>
              <a:rPr lang="it-IT" sz="2800" b="1">
                <a:latin typeface="Arial"/>
                <a:ea typeface="+mn-lt"/>
                <a:cs typeface="Arial"/>
              </a:rPr>
              <a:t>8. Conclusione: la nuova fedeltà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>
                <a:latin typeface="Arial"/>
                <a:ea typeface="+mn-lt"/>
                <a:cs typeface="Arial"/>
              </a:rPr>
              <a:t>• Le brand community soddisfano il marketing relazionale moderno.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>
                <a:latin typeface="Arial"/>
                <a:ea typeface="+mn-lt"/>
                <a:cs typeface="Arial"/>
              </a:rPr>
              <a:t>• Non più top-down, ma dialogo One-to-One continuo.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>
                <a:latin typeface="Arial"/>
                <a:ea typeface="+mn-lt"/>
                <a:cs typeface="Arial"/>
              </a:rPr>
              <a:t>• La community contribuisce con spunti e riflessioni.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>
                <a:latin typeface="Arial"/>
                <a:ea typeface="+mn-lt"/>
                <a:cs typeface="Arial"/>
              </a:rPr>
              <a:t>• Il brand cresce grazie a ascolto e confronto.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000" b="1" i="1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i="1">
                <a:latin typeface="Arial"/>
                <a:ea typeface="+mn-lt"/>
                <a:cs typeface="Arial"/>
              </a:rPr>
              <a:t>• Risultato: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>
                <a:latin typeface="Arial"/>
                <a:ea typeface="+mn-lt"/>
                <a:cs typeface="Arial"/>
              </a:rPr>
              <a:t>• Più empatia e vicinanza. </a:t>
            </a:r>
            <a:endParaRPr lang="it-IT"/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>
                <a:latin typeface="Arial"/>
                <a:ea typeface="+mn-lt"/>
                <a:cs typeface="Arial"/>
              </a:rPr>
              <a:t>• Cliente fedele e affezionato. </a:t>
            </a:r>
            <a:endParaRPr lang="it-IT"/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000" b="1" i="1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i="1">
                <a:latin typeface="Arial"/>
                <a:ea typeface="+mn-lt"/>
                <a:cs typeface="Arial"/>
              </a:rPr>
              <a:t>• Passaparola </a:t>
            </a:r>
            <a:r>
              <a:rPr lang="it-IT" sz="2000">
                <a:latin typeface="Arial"/>
                <a:ea typeface="+mn-lt"/>
                <a:cs typeface="Arial"/>
              </a:rPr>
              <a:t>→ diventa un vero media, cioè Word of Mouth, che amplifica notorietà e qualità percepita. 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18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6CDE4-AAF2-3BB9-FE82-78FB6E27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37" y="1006672"/>
            <a:ext cx="11524027" cy="14478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Arial"/>
                <a:ea typeface="Open Sans"/>
                <a:cs typeface="Arial"/>
              </a:rPr>
              <a:t>9.2 Come identificare e costruire una community 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727796-2371-5C06-F542-1B8E9FF601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137" y="2454472"/>
            <a:ext cx="10202429" cy="4882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600" dirty="0">
                <a:solidFill>
                  <a:schemeClr val="accent2"/>
                </a:solidFill>
                <a:latin typeface="Arial"/>
                <a:ea typeface="+mn-lt"/>
                <a:cs typeface="Arial"/>
              </a:rPr>
              <a:t> -</a:t>
            </a:r>
            <a:r>
              <a:rPr lang="it-IT" sz="2600" b="1" i="1" dirty="0">
                <a:solidFill>
                  <a:schemeClr val="accent2"/>
                </a:solidFill>
                <a:latin typeface="Arial"/>
                <a:ea typeface="Open Sans"/>
                <a:cs typeface="Arial"/>
              </a:rPr>
              <a:t>Individuazione del proprio pubblico</a:t>
            </a:r>
            <a:r>
              <a:rPr lang="it-IT" sz="2600" dirty="0">
                <a:solidFill>
                  <a:schemeClr val="accent2"/>
                </a:solidFill>
                <a:latin typeface="Arial"/>
                <a:ea typeface="Open Sans"/>
                <a:cs typeface="Arial"/>
              </a:rPr>
              <a:t> </a:t>
            </a:r>
            <a:r>
              <a:rPr lang="it-IT" sz="2600" dirty="0">
                <a:latin typeface="Arial"/>
                <a:ea typeface="Open Sans"/>
                <a:cs typeface="Arial"/>
              </a:rPr>
              <a:t>con analisi del comportamento e      identificazione dei tratti distintivi (interessi, passioni stili di vita); </a:t>
            </a:r>
            <a:endParaRPr lang="it-IT" sz="260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600" dirty="0">
                <a:latin typeface="Arial"/>
                <a:ea typeface="+mn-lt"/>
                <a:cs typeface="Arial"/>
              </a:rPr>
              <a:t>  -</a:t>
            </a:r>
            <a:r>
              <a:rPr lang="it-IT" sz="2600" dirty="0">
                <a:latin typeface="Arial"/>
                <a:ea typeface="Open Sans"/>
                <a:cs typeface="Arial"/>
              </a:rPr>
              <a:t>Capacità di ascolto e comprensione; </a:t>
            </a:r>
            <a:endParaRPr lang="it-IT" sz="26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600" b="1" i="1" dirty="0">
                <a:latin typeface="Arial"/>
                <a:ea typeface="+mn-lt"/>
                <a:cs typeface="Arial"/>
              </a:rPr>
              <a:t>  </a:t>
            </a:r>
            <a:r>
              <a:rPr lang="it-IT" sz="2600" b="1" i="1" dirty="0">
                <a:solidFill>
                  <a:schemeClr val="accent2"/>
                </a:solidFill>
                <a:latin typeface="Arial"/>
                <a:ea typeface="+mn-lt"/>
                <a:cs typeface="Arial"/>
              </a:rPr>
              <a:t>-</a:t>
            </a:r>
            <a:r>
              <a:rPr lang="it-IT" sz="2600" b="1" i="1" dirty="0">
                <a:solidFill>
                  <a:schemeClr val="accent2"/>
                </a:solidFill>
                <a:latin typeface="Arial"/>
                <a:ea typeface="Open Sans"/>
                <a:cs typeface="Arial"/>
              </a:rPr>
              <a:t>Web </a:t>
            </a:r>
            <a:r>
              <a:rPr lang="it-IT" sz="2600" b="1" i="1" err="1">
                <a:solidFill>
                  <a:schemeClr val="accent2"/>
                </a:solidFill>
                <a:latin typeface="Arial"/>
                <a:ea typeface="Open Sans"/>
                <a:cs typeface="Arial"/>
              </a:rPr>
              <a:t>listening</a:t>
            </a:r>
            <a:r>
              <a:rPr lang="it-IT" sz="2600" b="1" i="1" dirty="0">
                <a:latin typeface="Arial"/>
                <a:ea typeface="Open Sans"/>
                <a:cs typeface="Arial"/>
              </a:rPr>
              <a:t>: </a:t>
            </a:r>
            <a:r>
              <a:rPr lang="it-IT" sz="2600" dirty="0">
                <a:latin typeface="Arial"/>
                <a:ea typeface="Open Sans"/>
                <a:cs typeface="Arial"/>
              </a:rPr>
              <a:t>ascolto e monitoraggio di ciò che viene pubblicato in rete; </a:t>
            </a:r>
            <a:endParaRPr lang="it-IT" sz="2600" dirty="0">
              <a:latin typeface="Arial"/>
              <a:cs typeface="Arial"/>
            </a:endParaRPr>
          </a:p>
          <a:p>
            <a:pPr algn="ctr"/>
            <a:endParaRPr lang="it-IT" sz="2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ECAC7D-8319-8889-2768-D4F996A7A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712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D0441-8817-9D5C-2B05-771B995293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637608"/>
            <a:ext cx="10403711" cy="5702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Calibri" panose="020B0604020202020204" pitchFamily="34" charset="0"/>
              <a:buChar char="-"/>
            </a:pPr>
            <a:r>
              <a:rPr lang="it-IT" sz="2400" b="1" i="1" dirty="0">
                <a:latin typeface="Arial"/>
                <a:ea typeface="+mn-lt"/>
                <a:cs typeface="+mn-lt"/>
              </a:rPr>
              <a:t>-</a:t>
            </a:r>
            <a:r>
              <a:rPr lang="it-IT" sz="2400" b="1" i="1" dirty="0">
                <a:latin typeface="Arial"/>
                <a:ea typeface="Open Sans"/>
                <a:cs typeface="Open Sans"/>
              </a:rPr>
              <a:t>Come coinvolgere una community?</a:t>
            </a:r>
            <a:endParaRPr lang="it-IT" sz="2400" b="1" i="1">
              <a:latin typeface="Arial"/>
              <a:cs typeface="Arial"/>
            </a:endParaRPr>
          </a:p>
          <a:p>
            <a:pPr algn="just">
              <a:buFont typeface="Calibri" panose="020B0604020202020204" pitchFamily="34" charset="0"/>
              <a:buChar char="-"/>
            </a:pPr>
            <a:r>
              <a:rPr lang="it-IT" dirty="0">
                <a:latin typeface="Arial"/>
                <a:ea typeface="Open Sans"/>
                <a:cs typeface="Open Sans"/>
              </a:rPr>
              <a:t> Definizione della sua identità, regolamentazione e policy, </a:t>
            </a:r>
            <a:endParaRPr lang="it-IT" dirty="0">
              <a:latin typeface="Arial"/>
              <a:cs typeface="Arial"/>
            </a:endParaRPr>
          </a:p>
          <a:p>
            <a:pPr algn="just">
              <a:buFont typeface="Calibri" panose="020B0604020202020204" pitchFamily="34" charset="0"/>
              <a:buChar char="-"/>
            </a:pPr>
            <a:r>
              <a:rPr lang="it-IT">
                <a:latin typeface="Arial"/>
                <a:ea typeface="Open Sans"/>
                <a:cs typeface="Open Sans"/>
              </a:rPr>
              <a:t>Definizione</a:t>
            </a:r>
            <a:r>
              <a:rPr lang="it-IT" dirty="0">
                <a:latin typeface="Arial"/>
                <a:ea typeface="Open Sans"/>
                <a:cs typeface="Open Sans"/>
              </a:rPr>
              <a:t> </a:t>
            </a:r>
            <a:r>
              <a:rPr lang="it-IT" err="1">
                <a:latin typeface="Arial"/>
                <a:ea typeface="Open Sans"/>
                <a:cs typeface="Open Sans"/>
              </a:rPr>
              <a:t>topic</a:t>
            </a:r>
            <a:r>
              <a:rPr lang="it-IT">
                <a:latin typeface="Arial"/>
                <a:ea typeface="Open Sans"/>
                <a:cs typeface="Open Sans"/>
              </a:rPr>
              <a:t> di discussione,</a:t>
            </a:r>
            <a:endParaRPr lang="it-IT">
              <a:latin typeface="Arial"/>
              <a:cs typeface="Arial"/>
            </a:endParaRPr>
          </a:p>
          <a:p>
            <a:pPr algn="just">
              <a:buFont typeface="Calibri" panose="020B0604020202020204" pitchFamily="34" charset="0"/>
              <a:buChar char="-"/>
            </a:pPr>
            <a:r>
              <a:rPr lang="it-IT">
                <a:latin typeface="Arial"/>
                <a:ea typeface="Open Sans"/>
                <a:cs typeface="Open Sans"/>
              </a:rPr>
              <a:t>Definizione dei valori, </a:t>
            </a:r>
            <a:endParaRPr lang="it-IT">
              <a:latin typeface="Arial"/>
              <a:cs typeface="Arial"/>
            </a:endParaRPr>
          </a:p>
          <a:p>
            <a:pPr algn="just">
              <a:buFont typeface="Calibri" panose="020B0604020202020204" pitchFamily="34" charset="0"/>
              <a:buChar char="-"/>
            </a:pPr>
            <a:r>
              <a:rPr lang="it-IT">
                <a:latin typeface="Arial"/>
                <a:ea typeface="Open Sans"/>
                <a:cs typeface="Open Sans"/>
              </a:rPr>
              <a:t>Ideazione</a:t>
            </a:r>
            <a:r>
              <a:rPr lang="it-IT" dirty="0">
                <a:latin typeface="Arial"/>
                <a:ea typeface="Open Sans"/>
                <a:cs typeface="Open Sans"/>
              </a:rPr>
              <a:t> e sviluppo di attività creative ed esclusive per i membri, </a:t>
            </a:r>
            <a:endParaRPr lang="it-IT">
              <a:latin typeface="Arial"/>
              <a:cs typeface="Arial"/>
            </a:endParaRPr>
          </a:p>
          <a:p>
            <a:pPr algn="just">
              <a:buFont typeface="Calibri" panose="020B0604020202020204" pitchFamily="34" charset="0"/>
              <a:buChar char="-"/>
            </a:pPr>
            <a:r>
              <a:rPr lang="it-IT">
                <a:latin typeface="Arial"/>
                <a:ea typeface="Open Sans"/>
                <a:cs typeface="Open Sans"/>
              </a:rPr>
              <a:t>Interazione, </a:t>
            </a:r>
            <a:endParaRPr lang="it-IT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>
                <a:latin typeface="Arial"/>
                <a:ea typeface="Open Sans"/>
                <a:cs typeface="Open Sans"/>
              </a:rPr>
              <a:t> - Co-marketing,</a:t>
            </a:r>
            <a:endParaRPr lang="it-IT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dirty="0">
                <a:latin typeface="Arial"/>
                <a:ea typeface="Open Sans"/>
                <a:cs typeface="Open Sans"/>
              </a:rPr>
              <a:t>- Tecnica dello </a:t>
            </a:r>
            <a:r>
              <a:rPr lang="it-IT" i="1" err="1">
                <a:latin typeface="Arial"/>
                <a:ea typeface="Open Sans"/>
                <a:cs typeface="Open Sans"/>
              </a:rPr>
              <a:t>storydoing</a:t>
            </a:r>
            <a:r>
              <a:rPr lang="it-IT" dirty="0">
                <a:latin typeface="Arial"/>
                <a:ea typeface="Open Sans"/>
                <a:cs typeface="Open Sans"/>
              </a:rPr>
              <a:t>.</a:t>
            </a:r>
            <a:endParaRPr lang="it-IT" dirty="0">
              <a:latin typeface="Arial"/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81BA97-3000-D83C-A721-6B1AE453B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13</a:t>
            </a:fld>
            <a:endParaRPr lang="it-IT" noProof="0"/>
          </a:p>
        </p:txBody>
      </p:sp>
      <p:pic>
        <p:nvPicPr>
          <p:cNvPr id="6" name="Immagine 5" descr="Immagine che contiene testo, cartone animato, grafica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0CD32FEA-9476-D636-2AF9-FC6F196E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87" y="3098924"/>
            <a:ext cx="6099031" cy="29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8CEB34E-DDEF-7F3E-5F83-0290800DB6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166" y="654415"/>
            <a:ext cx="11911578" cy="46519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fontAlgn="base"/>
            <a:endParaRPr lang="it-IT" altLang="en-US" sz="2200"/>
          </a:p>
          <a:p>
            <a:pPr algn="ctr" fontAlgn="base"/>
            <a:endParaRPr lang="it-IT" altLang="en-US" sz="2200">
              <a:solidFill>
                <a:srgbClr val="003057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5FDCBF-D978-CFCB-0D4E-4BF906514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14</a:t>
            </a:fld>
            <a:endParaRPr lang="it-IT" noProof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4D1903-4C2F-9FF2-93BA-E4FE9E228823}"/>
              </a:ext>
            </a:extLst>
          </p:cNvPr>
          <p:cNvSpPr txBox="1"/>
          <p:nvPr/>
        </p:nvSpPr>
        <p:spPr>
          <a:xfrm>
            <a:off x="264384" y="946216"/>
            <a:ext cx="1164343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>
                <a:latin typeface="Arial"/>
                <a:cs typeface="Arial"/>
              </a:rPr>
              <a:t>9.2 Come identificare e costruire una community </a:t>
            </a:r>
            <a:endParaRPr lang="it-IT" sz="2500" b="1">
              <a:latin typeface="Arial"/>
              <a:cs typeface="Arial"/>
            </a:endParaRPr>
          </a:p>
          <a:p>
            <a:pPr algn="ctr"/>
            <a:endParaRPr lang="en-US" sz="2500">
              <a:latin typeface="Arial"/>
              <a:cs typeface="Arial"/>
            </a:endParaRPr>
          </a:p>
          <a:p>
            <a:pPr algn="ctr"/>
            <a:r>
              <a:rPr lang="en-US" sz="2500" b="1">
                <a:latin typeface="Arial"/>
                <a:cs typeface="Arial"/>
              </a:rPr>
              <a:t>1. Caratteristiche principali di una brand community </a:t>
            </a:r>
          </a:p>
          <a:p>
            <a:pPr algn="ctr"/>
            <a:r>
              <a:rPr lang="en-US" sz="2500">
                <a:latin typeface="Arial"/>
                <a:cs typeface="Arial"/>
              </a:rPr>
              <a:t>• Aggrega persone con interessi o passioni comuni. </a:t>
            </a:r>
          </a:p>
          <a:p>
            <a:pPr algn="ctr"/>
            <a:r>
              <a:rPr lang="en-US" sz="2500">
                <a:latin typeface="Arial"/>
                <a:cs typeface="Arial"/>
              </a:rPr>
              <a:t>• Membri molto attivi e partecipativi, mantengono vivo lo spazio. </a:t>
            </a:r>
          </a:p>
          <a:p>
            <a:pPr algn="ctr"/>
            <a:r>
              <a:rPr lang="en-US" sz="2500">
                <a:latin typeface="Arial"/>
                <a:cs typeface="Arial"/>
              </a:rPr>
              <a:t>• È un luogo dove si cercano contenuti utili, coerenti con il macro-argomento. </a:t>
            </a:r>
          </a:p>
          <a:p>
            <a:pPr algn="ctr"/>
            <a:endParaRPr lang="en-US" sz="2500">
              <a:latin typeface="Arial"/>
              <a:cs typeface="Arial"/>
            </a:endParaRPr>
          </a:p>
          <a:p>
            <a:pPr algn="ctr"/>
            <a:r>
              <a:rPr lang="en-US" sz="2500" b="1" i="1">
                <a:latin typeface="Arial"/>
                <a:cs typeface="Arial"/>
              </a:rPr>
              <a:t>• Spesso c’è un’azione comune contro: </a:t>
            </a:r>
          </a:p>
          <a:p>
            <a:pPr algn="ctr"/>
            <a:r>
              <a:rPr lang="en-US" sz="2500">
                <a:latin typeface="Arial"/>
                <a:cs typeface="Arial"/>
              </a:rPr>
              <a:t>• spam, </a:t>
            </a:r>
          </a:p>
          <a:p>
            <a:pPr algn="ctr"/>
            <a:r>
              <a:rPr lang="en-US" sz="2500">
                <a:latin typeface="Arial"/>
                <a:cs typeface="Arial"/>
              </a:rPr>
              <a:t>• comunicazioni promozionali, </a:t>
            </a:r>
          </a:p>
          <a:p>
            <a:pPr algn="ctr"/>
            <a:r>
              <a:rPr lang="en-US" sz="2500">
                <a:latin typeface="Arial"/>
                <a:cs typeface="Arial"/>
              </a:rPr>
              <a:t>• argomenti off topic. </a:t>
            </a:r>
          </a:p>
          <a:p>
            <a:pPr algn="ctr"/>
            <a:r>
              <a:rPr lang="en-US" sz="2500">
                <a:latin typeface="Arial"/>
                <a:cs typeface="Arial"/>
              </a:rPr>
              <a:t>• Valori condivisi, con forte senso di solidarietà e appartenenza.</a:t>
            </a:r>
          </a:p>
        </p:txBody>
      </p:sp>
    </p:spTree>
    <p:extLst>
      <p:ext uri="{BB962C8B-B14F-4D97-AF65-F5344CB8AC3E}">
        <p14:creationId xmlns:p14="http://schemas.microsoft.com/office/powerpoint/2010/main" val="389412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A20EC-0324-F06F-7D26-C912F7608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727221"/>
            <a:ext cx="11191014" cy="5612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latin typeface="Arial"/>
                <a:cs typeface="Arial"/>
              </a:rPr>
              <a:t>  </a:t>
            </a:r>
            <a:r>
              <a:rPr lang="it-IT" sz="2200" b="1">
                <a:latin typeface="Arial"/>
                <a:ea typeface="+mn-lt"/>
                <a:cs typeface="Arial"/>
              </a:rPr>
              <a:t>2. Azioni necessarie per far nascere e crescere una community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20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>
                <a:latin typeface="Arial"/>
                <a:ea typeface="+mn-lt"/>
                <a:cs typeface="Arial"/>
              </a:rPr>
              <a:t>• Individuare il pubblico:</a:t>
            </a:r>
            <a:r>
              <a:rPr lang="it-IT" sz="2200">
                <a:latin typeface="Arial"/>
                <a:ea typeface="+mn-lt"/>
                <a:cs typeface="Arial"/>
              </a:rPr>
              <a:t> chi è, interessi, passioni, stili di vita.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Arial"/>
                <a:ea typeface="+mn-lt"/>
                <a:cs typeface="Arial"/>
              </a:rPr>
              <a:t>• Ascoltare e comprendere necessità e richieste.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Arial"/>
                <a:ea typeface="+mn-lt"/>
                <a:cs typeface="Arial"/>
              </a:rPr>
              <a:t>• Creare uno spazio in cui gli utenti siano felici di dialogare.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20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>
                <a:latin typeface="Arial"/>
                <a:ea typeface="+mn-lt"/>
                <a:cs typeface="Arial"/>
              </a:rPr>
              <a:t>• Considerare che esistono già community forti:</a:t>
            </a:r>
            <a:r>
              <a:rPr lang="it-IT" sz="2200">
                <a:latin typeface="Arial"/>
                <a:ea typeface="+mn-lt"/>
                <a:cs typeface="Arial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Arial"/>
                <a:ea typeface="+mn-lt"/>
                <a:cs typeface="Arial"/>
              </a:rPr>
              <a:t>• il brand può imparare da loro,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Arial"/>
                <a:ea typeface="+mn-lt"/>
                <a:cs typeface="Arial"/>
              </a:rPr>
              <a:t>• inserirsi con attività specifiche,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Arial"/>
                <a:ea typeface="+mn-lt"/>
                <a:cs typeface="Arial"/>
              </a:rPr>
              <a:t>• senza forzare interazioni né alterarne l’identità.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>
                <a:latin typeface="Arial"/>
                <a:ea typeface="+mn-lt"/>
                <a:cs typeface="Arial"/>
              </a:rPr>
              <a:t>• È simile a un co-marketing con una comunità</a:t>
            </a:r>
            <a:r>
              <a:rPr lang="it-IT" sz="2200">
                <a:latin typeface="Arial"/>
                <a:ea typeface="+mn-lt"/>
                <a:cs typeface="Arial"/>
              </a:rPr>
              <a:t>: ci sono regole, amministratori, tutela dello spazio.</a:t>
            </a:r>
            <a:endParaRPr lang="it-IT" sz="2200">
              <a:latin typeface="Arial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9D8521-4778-BDE8-A292-B0431A74F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15</a:t>
            </a:fld>
            <a:endParaRPr lang="it-IT" noProof="0"/>
          </a:p>
        </p:txBody>
      </p:sp>
      <p:pic>
        <p:nvPicPr>
          <p:cNvPr id="2" name="Immagine 1" descr="Immagine che contiene cartone animato, grafica, clipart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1044B03E-AE07-094B-E54C-9A550407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48" y="4630122"/>
            <a:ext cx="3236327" cy="18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25DC87-5213-1350-607C-6ECFE1CE8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7043" y="282848"/>
            <a:ext cx="11539815" cy="5893775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/>
              <a:t>Competence nasce 15 anni fa dal mondo delle PR, ufficio stampa ed eventi.</a:t>
            </a:r>
          </a:p>
          <a:p>
            <a:r>
              <a:rPr lang="it-IT"/>
              <a:t>Nel tempo ha evoluto il proprio posizionamento, spostandosi verso la gestione della reputazione.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EE35DAA-9ED3-8F18-5D60-90641C13C8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16</a:t>
            </a:fld>
            <a:endParaRPr lang="it-IT" noProof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64F3D33-7345-0326-2247-31AE7C6AC767}"/>
              </a:ext>
            </a:extLst>
          </p:cNvPr>
          <p:cNvSpPr txBox="1"/>
          <p:nvPr/>
        </p:nvSpPr>
        <p:spPr>
          <a:xfrm>
            <a:off x="485142" y="429846"/>
            <a:ext cx="11067678" cy="5386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Arial"/>
              </a:rPr>
              <a:t>3. Identificazione di una community esistente → il ruolo del web listening </a:t>
            </a:r>
          </a:p>
          <a:p>
            <a:pPr algn="ctr"/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Definizione:</a:t>
            </a:r>
            <a:r>
              <a:rPr lang="it-IT" sz="2000">
                <a:latin typeface="Arial"/>
                <a:ea typeface="+mn-lt"/>
                <a:cs typeface="Arial"/>
              </a:rPr>
              <a:t> ascolto della rete attraverso strumenti che analizzano volumi di conversazione online (buzz).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Serve a capire: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cosa si dice sull’industria o sul brand,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come viene percepito,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dove se ne parla,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chi ne parla bene o male. </a:t>
            </a:r>
          </a:p>
          <a:p>
            <a:pPr algn="ctr"/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Spazi monitorati</a:t>
            </a:r>
            <a:r>
              <a:rPr lang="it-IT" sz="2000">
                <a:latin typeface="Arial"/>
                <a:ea typeface="+mn-lt"/>
                <a:cs typeface="Arial"/>
              </a:rPr>
              <a:t>: social media, siti, blog, forum, testate online, piattaforme video. </a:t>
            </a:r>
            <a:endParaRPr lang="it-IT"/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Vantaggio: </a:t>
            </a:r>
            <a:r>
              <a:rPr lang="it-IT" sz="2000">
                <a:latin typeface="Arial"/>
                <a:ea typeface="+mn-lt"/>
                <a:cs typeface="Arial"/>
              </a:rPr>
              <a:t>opinioni spontanee → più affidabili di quelle di strumenti filtrati (es. questionari). </a:t>
            </a:r>
          </a:p>
          <a:p>
            <a:pPr algn="ctr"/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È uno strumento utile per: </a:t>
            </a:r>
            <a:endParaRPr lang="it-IT" b="1"/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business strategy,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comunicazione,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creazione o inserimento in una community.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36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EA9494-3318-1AF3-7FD2-BCDB07995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608556"/>
            <a:ext cx="10577186" cy="5854612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/>
              <a:t>La trasformazione digitale è stata un passaggio obbligato, che ha comportato un’evoluzione profonda nel lavoro dell’agenzia.</a:t>
            </a:r>
          </a:p>
          <a:p>
            <a:r>
              <a:rPr lang="it-IT"/>
              <a:t>Oggi ogni progetto prevede una componente digitale.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CE433E-9ACF-E52C-3E1E-96A0966B0CE3}"/>
              </a:ext>
            </a:extLst>
          </p:cNvPr>
          <p:cNvSpPr txBox="1"/>
          <p:nvPr/>
        </p:nvSpPr>
        <p:spPr>
          <a:xfrm>
            <a:off x="1363361" y="743137"/>
            <a:ext cx="9831663" cy="2985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4. Azioni possibili grazie al web listening </a:t>
            </a:r>
            <a:endParaRPr lang="it-IT" sz="2800" b="1">
              <a:latin typeface="Arial"/>
              <a:ea typeface="+mn-lt"/>
              <a:cs typeface="Arial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Intercettare conversazioni su brand, competitor e simili.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Individuare attitudini e bisogni del target.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Capire punti deboli dei competitor.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endParaRPr lang="it-IT" sz="2000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Analizzare percezione della marca:</a:t>
            </a:r>
            <a:r>
              <a:rPr lang="it-IT" sz="2000">
                <a:latin typeface="Arial"/>
                <a:ea typeface="+mn-lt"/>
                <a:cs typeface="+mn-lt"/>
              </a:rPr>
              <a:t> punti di forza e debolezza.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Scoprire keyword, topic e hashtag più rilevanti.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Selezionare possibili influencer / ambassador.</a:t>
            </a:r>
            <a:endParaRPr lang="it-IT">
              <a:latin typeface="Tw Cen MT"/>
            </a:endParaRPr>
          </a:p>
        </p:txBody>
      </p:sp>
      <p:pic>
        <p:nvPicPr>
          <p:cNvPr id="2" name="Immagine 1" descr="Web listening: perché dare ascolto agli utenti">
            <a:extLst>
              <a:ext uri="{FF2B5EF4-FFF2-40B4-BE49-F238E27FC236}">
                <a16:creationId xmlns:a16="http://schemas.microsoft.com/office/drawing/2014/main" id="{48A0C0DE-5C81-F0C2-D10C-FC7BDF0E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07" y="3838002"/>
            <a:ext cx="4075726" cy="24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9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550EE9-8987-96F1-6D38-F44B54021F72}"/>
              </a:ext>
            </a:extLst>
          </p:cNvPr>
          <p:cNvSpPr txBox="1"/>
          <p:nvPr/>
        </p:nvSpPr>
        <p:spPr>
          <a:xfrm>
            <a:off x="1293131" y="1166842"/>
            <a:ext cx="9605737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>
                <a:latin typeface="Arial"/>
                <a:ea typeface="+mn-lt"/>
                <a:cs typeface="Arial"/>
              </a:rPr>
              <a:t> </a:t>
            </a:r>
            <a:r>
              <a:rPr lang="it-IT" sz="2400" b="1">
                <a:latin typeface="Arial"/>
                <a:ea typeface="+mn-lt"/>
                <a:cs typeface="+mn-lt"/>
              </a:rPr>
              <a:t>5. Metriche da monitorare </a:t>
            </a:r>
            <a:endParaRPr lang="it-IT" sz="2400">
              <a:latin typeface="Arial"/>
              <a:ea typeface="+mn-lt"/>
              <a:cs typeface="Arial"/>
            </a:endParaRPr>
          </a:p>
          <a:p>
            <a:pPr algn="ctr"/>
            <a:endParaRPr lang="it-IT" sz="240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 u="sng">
                <a:latin typeface="Arial"/>
                <a:ea typeface="+mn-lt"/>
                <a:cs typeface="+mn-lt"/>
              </a:rPr>
              <a:t>1. Share of voice:</a:t>
            </a:r>
            <a:r>
              <a:rPr lang="it-IT" sz="2400">
                <a:latin typeface="Arial"/>
                <a:ea typeface="+mn-lt"/>
                <a:cs typeface="+mn-lt"/>
              </a:rPr>
              <a:t> quante conversazioni sul brand rispetto ai competitor. </a:t>
            </a:r>
            <a:endParaRPr lang="it-IT" sz="2400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u="sng">
                <a:latin typeface="Arial"/>
                <a:ea typeface="+mn-lt"/>
                <a:cs typeface="+mn-lt"/>
              </a:rPr>
              <a:t>2. Numero di menzioni:</a:t>
            </a:r>
            <a:r>
              <a:rPr lang="it-IT" sz="2400">
                <a:latin typeface="Arial"/>
                <a:ea typeface="+mn-lt"/>
                <a:cs typeface="+mn-lt"/>
              </a:rPr>
              <a:t> frequenza con cui viene citato. </a:t>
            </a:r>
            <a:endParaRPr lang="it-IT" sz="2400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u="sng">
                <a:latin typeface="Arial"/>
                <a:ea typeface="+mn-lt"/>
                <a:cs typeface="+mn-lt"/>
              </a:rPr>
              <a:t>3. Topic di conversazione:</a:t>
            </a:r>
            <a:r>
              <a:rPr lang="it-IT" sz="2400">
                <a:latin typeface="Arial"/>
                <a:ea typeface="+mn-lt"/>
                <a:cs typeface="+mn-lt"/>
              </a:rPr>
              <a:t> temi associati al brand, criticità o comparazioni. </a:t>
            </a:r>
            <a:endParaRPr lang="it-IT" sz="2400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u="sng">
                <a:latin typeface="Arial"/>
                <a:ea typeface="+mn-lt"/>
                <a:cs typeface="+mn-lt"/>
              </a:rPr>
              <a:t>4. Sentiment score</a:t>
            </a:r>
            <a:r>
              <a:rPr lang="it-IT" sz="2400">
                <a:latin typeface="Arial"/>
                <a:ea typeface="+mn-lt"/>
                <a:cs typeface="+mn-lt"/>
              </a:rPr>
              <a:t>: livello di soddisfazione espresso online. </a:t>
            </a:r>
            <a:endParaRPr lang="it-IT" sz="2400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u="sng">
                <a:latin typeface="Arial"/>
                <a:ea typeface="+mn-lt"/>
                <a:cs typeface="+mn-lt"/>
              </a:rPr>
              <a:t>5. Top influencer:</a:t>
            </a:r>
            <a:r>
              <a:rPr lang="it-IT" sz="2400">
                <a:latin typeface="Arial"/>
                <a:ea typeface="+mn-lt"/>
                <a:cs typeface="+mn-lt"/>
              </a:rPr>
              <a:t> persone più influenti per engagement, frequenza e copertura. </a:t>
            </a:r>
            <a:endParaRPr lang="it-IT" sz="2400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u="sng">
                <a:latin typeface="Arial"/>
                <a:ea typeface="+mn-lt"/>
                <a:cs typeface="+mn-lt"/>
              </a:rPr>
              <a:t>6. Top hashtag &amp; top words:</a:t>
            </a:r>
            <a:r>
              <a:rPr lang="it-IT" sz="2400">
                <a:latin typeface="Arial"/>
                <a:ea typeface="+mn-lt"/>
                <a:cs typeface="+mn-lt"/>
              </a:rPr>
              <a:t> termini e hashtag più usati per il brand/topic.</a:t>
            </a:r>
            <a:endParaRPr lang="it-IT" sz="24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CA2CB6-6B4A-7CC6-667A-E5ADA0388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71788" y="1320297"/>
            <a:ext cx="8646034" cy="3923168"/>
          </a:xfrm>
          <a:solidFill>
            <a:srgbClr val="ED7D3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400" b="1">
                <a:latin typeface="Arial"/>
                <a:ea typeface="+mn-lt"/>
                <a:cs typeface="+mn-lt"/>
              </a:rPr>
              <a:t>6. Dopo l’analisi: costruire il rapporto </a:t>
            </a: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Avviare e nutrire una relazione bi-direzionale. </a:t>
            </a:r>
            <a:endParaRPr lang="it-IT" sz="2400">
              <a:latin typeface="Tw Cen MT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Inserirsi nella quotidianità della community portando valore aggiunto. </a:t>
            </a:r>
            <a:endParaRPr lang="it-IT" sz="2400">
              <a:latin typeface="Tw Cen MT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Richiede tempo, strategia e continuità </a:t>
            </a:r>
          </a:p>
          <a:p>
            <a:pPr marL="0" indent="0" algn="ctr">
              <a:buNone/>
            </a:pPr>
            <a:endParaRPr lang="it-IT" sz="2400" b="1" i="1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b="1" i="1">
                <a:latin typeface="Arial"/>
                <a:ea typeface="+mn-lt"/>
                <a:cs typeface="+mn-lt"/>
              </a:rPr>
              <a:t>• Ricordare:</a:t>
            </a:r>
            <a:r>
              <a:rPr lang="it-IT" sz="2400">
                <a:latin typeface="Arial"/>
                <a:ea typeface="+mn-lt"/>
                <a:cs typeface="+mn-lt"/>
              </a:rPr>
              <a:t> la community è fatta di persone reali, che hanno bisogno di fiducia e tempo per partecipare. </a:t>
            </a:r>
            <a:endParaRPr lang="it-IT" sz="2400">
              <a:latin typeface="Tw Cen MT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92B4360-0610-975D-77AF-843C28BB3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1650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F216440E-67A3-AD1E-9889-5F61DBB478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50724" cy="6986722"/>
          </a:xfrm>
        </p:spPr>
      </p:sp>
      <p:sp>
        <p:nvSpPr>
          <p:cNvPr id="285" name="Segnaposto testo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194" y="121066"/>
            <a:ext cx="5550785" cy="6541134"/>
          </a:xfrm>
        </p:spPr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851D69D-889A-167A-4B6A-F89DCE1CB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7615337">
            <a:off x="-1426140" y="3605277"/>
            <a:ext cx="9630397" cy="199087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14:cNvPr>
              <p14:cNvContentPartPr/>
              <p14:nvPr/>
            </p14:nvContentPartPr>
            <p14:xfrm>
              <a:off x="6015343" y="3291713"/>
              <a:ext cx="129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543" y="3280913"/>
                <a:ext cx="342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D318E557-695B-6D14-8DB2-36958D445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999" y="356047"/>
            <a:ext cx="4278850" cy="56759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00B6B-B7E5-C62C-36B4-274C73D0A2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2039" y="399923"/>
            <a:ext cx="4114800" cy="19812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cap="none" spc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Marketing Strategy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D46D74-9A69-0E29-770D-F21AC745ED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096" r="20562" b="11808"/>
          <a:stretch>
            <a:fillRect/>
          </a:stretch>
        </p:blipFill>
        <p:spPr>
          <a:xfrm>
            <a:off x="5407195" y="6266973"/>
            <a:ext cx="5504122" cy="289531"/>
          </a:xfrm>
          <a:prstGeom prst="rect">
            <a:avLst/>
          </a:prstGeom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A2C27848-1063-89FE-3D9E-D2C844E11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136A37-0536-823F-DB65-176E60F343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776" y="1222556"/>
            <a:ext cx="5735171" cy="4687346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it-IT" sz="2400">
                <a:solidFill>
                  <a:schemeClr val="tx1"/>
                </a:solidFill>
                <a:ea typeface="+mn-lt"/>
                <a:cs typeface="+mn-lt"/>
              </a:rPr>
              <a:t>       </a:t>
            </a:r>
            <a:r>
              <a:rPr lang="it-IT" sz="24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    • Definire: </a:t>
            </a: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spazio, identità, amministratori e regole. </a:t>
            </a: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Creare topic di discussione e attività di coinvolgimento. </a:t>
            </a: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Stabilire i valori e i messaggi coerenti col brand. </a:t>
            </a: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Pianificare contenuti utili, divertenti, funzionali prima che promozionali. </a:t>
            </a:r>
          </a:p>
          <a:p>
            <a:pPr algn="ctr"/>
            <a:r>
              <a:rPr lang="it-IT" sz="2400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Stimolare user generated content (UGC). </a:t>
            </a:r>
          </a:p>
          <a:p>
            <a:pPr algn="ctr"/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65B7180-7C18-97DF-D1BB-7C27B6612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08" y="288970"/>
            <a:ext cx="11059383" cy="779842"/>
          </a:xfrm>
        </p:spPr>
        <p:txBody>
          <a:bodyPr/>
          <a:lstStyle/>
          <a:p>
            <a:r>
              <a:rPr lang="it-IT" sz="2800" b="1">
                <a:solidFill>
                  <a:schemeClr val="tx1"/>
                </a:solidFill>
                <a:latin typeface="Arial"/>
                <a:ea typeface="+mj-lt"/>
                <a:cs typeface="+mj-lt"/>
              </a:rPr>
              <a:t>7. Macro-attività per sviluppare una community</a:t>
            </a:r>
            <a:endParaRPr lang="it-IT" sz="28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0C7AED2-5A3D-46E0-C5C7-C5EF11ADF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2879" y="2714279"/>
            <a:ext cx="5317993" cy="142237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>
                <a:latin typeface="Arial"/>
                <a:cs typeface="Arial"/>
              </a:rPr>
              <a:t>• Offrire attività esclusive (vantaggi, emozioni positive). </a:t>
            </a:r>
            <a:endParaRPr lang="en-US" sz="24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>
                <a:latin typeface="Arial"/>
                <a:cs typeface="Arial"/>
              </a:rPr>
              <a:t>• Monitorare membri proattivi → sviluppare identità digitale (anche con gamification). </a:t>
            </a:r>
            <a:endParaRPr lang="en-US" sz="24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>
                <a:latin typeface="Arial"/>
                <a:cs typeface="Arial"/>
              </a:rPr>
              <a:t>• Interagire regolarmente con comunicazione trasparente e inclusiva. </a:t>
            </a:r>
            <a:endParaRPr lang="en-US" sz="24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>
                <a:latin typeface="Arial"/>
                <a:cs typeface="Arial"/>
              </a:rPr>
              <a:t>• Creare connessioni esterne con partner (co-marketing).</a:t>
            </a:r>
            <a:endParaRPr lang="it-IT" sz="2400">
              <a:latin typeface="Tw Cen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80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9536B79-4DA9-8AEC-0A4C-312500FDC4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390D02-3B2D-EDD3-9A48-5D62EB294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0953" y="1122330"/>
            <a:ext cx="5511052" cy="493729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3543922-07C6-5D5E-8F03-195C47776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334" y="112394"/>
            <a:ext cx="10367331" cy="720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3200" b="1">
                <a:latin typeface="Arial"/>
                <a:cs typeface="Arial"/>
              </a:rPr>
              <a:t>8. Il ruolo del community manager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6324025-57FE-71E8-C319-46BCFEEE6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5282" y="1569120"/>
            <a:ext cx="5399612" cy="3716547"/>
          </a:xfrm>
        </p:spPr>
        <p:txBody>
          <a:bodyPr>
            <a:noAutofit/>
          </a:bodyPr>
          <a:lstStyle/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Compiti: </a:t>
            </a:r>
            <a:endParaRPr lang="it-IT" sz="18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stimolare conversazioni, </a:t>
            </a:r>
            <a:endParaRPr lang="it-IT" sz="18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fare follow up (es. pre e post vendita), </a:t>
            </a:r>
            <a:endParaRPr lang="it-IT" sz="18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mantenere coerenza con i valori. </a:t>
            </a:r>
            <a:endParaRPr lang="it-IT" sz="1800">
              <a:latin typeface="Arial"/>
              <a:ea typeface="+mn-lt"/>
              <a:cs typeface="Arial"/>
            </a:endParaRPr>
          </a:p>
          <a:p>
            <a:pPr algn="ctr"/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Importante</a:t>
            </a:r>
            <a:r>
              <a:rPr lang="it-IT" sz="2000">
                <a:latin typeface="Arial"/>
                <a:ea typeface="+mn-lt"/>
                <a:cs typeface="Arial"/>
              </a:rPr>
              <a:t>: non serve sempre essere simpatici/divertenti → serve coerenza con la marca. </a:t>
            </a:r>
            <a:endParaRPr lang="it-IT" sz="18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è un nuovo modo di comunicare e generare interesse.</a:t>
            </a:r>
            <a:r>
              <a:rPr lang="it-IT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.</a:t>
            </a:r>
            <a:r>
              <a:rPr lang="it-IT" sz="1800" b="1">
                <a:latin typeface="Arial"/>
                <a:ea typeface="+mn-lt"/>
                <a:cs typeface="Arial"/>
              </a:rPr>
              <a:t>• </a:t>
            </a:r>
            <a:endParaRPr lang="it-IT" sz="180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3B389B-4C60-28CC-F8BA-28B016C883DC}"/>
              </a:ext>
            </a:extLst>
          </p:cNvPr>
          <p:cNvSpPr txBox="1"/>
          <p:nvPr/>
        </p:nvSpPr>
        <p:spPr>
          <a:xfrm>
            <a:off x="1080044" y="1235456"/>
            <a:ext cx="5017550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>
                <a:ea typeface="+mn-lt"/>
                <a:cs typeface="+mn-lt"/>
              </a:rPr>
              <a:t> </a:t>
            </a:r>
            <a:r>
              <a:rPr lang="it-IT" sz="2000" i="1" u="sng">
                <a:latin typeface="Arial"/>
                <a:ea typeface="+mn-lt"/>
                <a:cs typeface="+mn-lt"/>
              </a:rPr>
              <a:t>• Fondamentale nella gestione della relazione brand–utenti. </a:t>
            </a:r>
            <a:endParaRPr lang="it-IT" sz="2000" u="sng">
              <a:latin typeface="Arial"/>
              <a:ea typeface="+mn-lt"/>
              <a:cs typeface="Arial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Obiettivi possibili: </a:t>
            </a:r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Disintermediazione:</a:t>
            </a:r>
            <a:r>
              <a:rPr lang="it-IT" sz="2000">
                <a:latin typeface="Arial"/>
                <a:ea typeface="+mn-lt"/>
                <a:cs typeface="+mn-lt"/>
              </a:rPr>
              <a:t> contatto diretto azienda-consumatore.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Approccio più personale e umano → far sentire il cliente unico.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endParaRPr lang="it-IT" sz="2000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Competenze richieste: </a:t>
            </a:r>
            <a:endParaRPr lang="it-IT" sz="2000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conoscenza della marca,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capacità analitica,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trasmettere correttamente tone of voice,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valorizzare brand identity,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creare empatia. 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95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FEABF5D-FBDD-DBDA-BECD-93609AC8C4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La SEO è sempre più importante:</a:t>
            </a:r>
          </a:p>
          <a:p>
            <a:r>
              <a:rPr lang="it-IT"/>
              <a:t>supporta il crisis management,</a:t>
            </a:r>
          </a:p>
          <a:p>
            <a:r>
              <a:rPr lang="it-IT"/>
              <a:t>rafforza l’ufficio stampa,</a:t>
            </a:r>
          </a:p>
          <a:p>
            <a:r>
              <a:rPr lang="it-IT"/>
              <a:t>richiede figure specializzate come il SEO copywriter.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42FA57-D176-4F0D-B7BD-3F1E2529F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3584" y="135292"/>
            <a:ext cx="7685039" cy="354738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r>
              <a:rPr lang="it-IT" sz="2400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</a:t>
            </a:r>
            <a:r>
              <a:rPr lang="it-IT" sz="28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9. Esempi di brand community virtuose </a:t>
            </a:r>
            <a:endParaRPr lang="it-IT" sz="28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it-IT" sz="2400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Food:</a:t>
            </a:r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Arial"/>
              </a:rPr>
              <a:t> ricettazione → utenti diventano attori della narrazione (storydoing). </a:t>
            </a:r>
            <a:endParaRPr lang="it-IT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it-IT" sz="2400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Sport: </a:t>
            </a:r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Arial"/>
              </a:rPr>
              <a:t>condivisione di consigli, esperienze sportive, interazioni spontanee. </a:t>
            </a:r>
            <a:endParaRPr lang="it-IT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it-IT" sz="2400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Airbnb:</a:t>
            </a:r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Arial"/>
              </a:rPr>
              <a:t> community su turismo e alloggi → marchio diventa un love brand.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Immagine 1" descr="File:Airbnb Logo Bélo.svg - Wikipedia">
            <a:extLst>
              <a:ext uri="{FF2B5EF4-FFF2-40B4-BE49-F238E27FC236}">
                <a16:creationId xmlns:a16="http://schemas.microsoft.com/office/drawing/2014/main" id="{13C29CDB-9159-2491-FB66-49C46C73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02" y="4150377"/>
            <a:ext cx="5471272" cy="1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A64F5E9-250D-9FCC-1FAA-18487230E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0277AF-DBE6-ABE3-BF69-D950CD754A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067844"/>
            <a:ext cx="5420638" cy="5072544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40C0A48-5305-AC1B-47E3-F62AFD55E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418" y="190500"/>
            <a:ext cx="11199976" cy="873968"/>
          </a:xfrm>
        </p:spPr>
        <p:txBody>
          <a:bodyPr/>
          <a:lstStyle/>
          <a:p>
            <a:r>
              <a:rPr lang="it-IT" sz="3200" b="1">
                <a:solidFill>
                  <a:srgbClr val="000000"/>
                </a:solidFill>
                <a:latin typeface="Arial"/>
                <a:cs typeface="Arial"/>
              </a:rPr>
              <a:t>10. Community interne → employer branding</a:t>
            </a:r>
            <a:endParaRPr lang="it-IT" sz="3200">
              <a:latin typeface="Arial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D5E9AC1-2839-8389-D19A-F3476954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1728014"/>
            <a:ext cx="5206768" cy="3573315"/>
          </a:xfrm>
        </p:spPr>
        <p:txBody>
          <a:bodyPr>
            <a:noAutofit/>
          </a:bodyPr>
          <a:lstStyle/>
          <a:p>
            <a:pPr algn="ctr"/>
            <a:endParaRPr lang="it-IT" sz="2000">
              <a:latin typeface="Arial"/>
              <a:cs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54974C6-F1F7-7826-8C4F-B7E906FC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8795746-B17C-7C15-0E96-748616D44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5759885" y="4934037"/>
            <a:ext cx="1219200" cy="22581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73A303-0B42-1A45-E0D9-058D6FC152A6}"/>
              </a:ext>
            </a:extLst>
          </p:cNvPr>
          <p:cNvSpPr txBox="1"/>
          <p:nvPr/>
        </p:nvSpPr>
        <p:spPr>
          <a:xfrm>
            <a:off x="1279070" y="1127046"/>
            <a:ext cx="4838243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>
                <a:ea typeface="+mn-lt"/>
                <a:cs typeface="+mn-lt"/>
              </a:rPr>
              <a:t> </a:t>
            </a:r>
            <a:r>
              <a:rPr lang="it-IT" sz="2000">
                <a:latin typeface="Arial"/>
                <a:ea typeface="+mn-lt"/>
                <a:cs typeface="+mn-lt"/>
              </a:rPr>
              <a:t>• Anche i dipendenti possono essere parte della community del brand.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Possono sviluppare contenuti e promuovere valori/prodotti.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Non riguarda solo la retention o le assunzioni → ma rafforzare la comunicazione e la coerenza del brand.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Piattaforme come LinkedIn sono fondamentali in questa attività.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 dipendenti sono i primi ambassador → vanno valorizzati con attività dedicate e regole chiare.</a:t>
            </a:r>
            <a:endParaRPr lang="it-IT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1756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OCIAL MEDIA POLICY: A COSA SERVE? - SGHS LAW FIRM">
            <a:extLst>
              <a:ext uri="{FF2B5EF4-FFF2-40B4-BE49-F238E27FC236}">
                <a16:creationId xmlns:a16="http://schemas.microsoft.com/office/drawing/2014/main" id="{8E81C704-C481-BD33-34D4-23CA6BC254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343" r="21343"/>
          <a:stretch/>
        </p:blipFill>
        <p:spPr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prstClr val="white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0E431D-EE6E-3F7C-DBDB-6D1DD6A82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6749" y="2225644"/>
            <a:ext cx="8957903" cy="311841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1016F74-EFA0-91FC-9980-F4DA6036E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896546" y="3840652"/>
            <a:ext cx="1270000" cy="271607"/>
          </a:xfrm>
        </p:spPr>
        <p:txBody>
          <a:bodyPr>
            <a:normAutofit fontScale="775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DD42A01-FBF3-F876-6B16-7AD5328A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832567" y="3920373"/>
            <a:ext cx="1371602" cy="213766"/>
          </a:xfrm>
        </p:spPr>
        <p:txBody>
          <a:bodyPr>
            <a:normAutofit fontScale="475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6784B8-FE59-D6F4-8550-9C0FC56868B0}"/>
              </a:ext>
            </a:extLst>
          </p:cNvPr>
          <p:cNvSpPr txBox="1"/>
          <p:nvPr/>
        </p:nvSpPr>
        <p:spPr>
          <a:xfrm>
            <a:off x="1665791" y="2631801"/>
            <a:ext cx="839744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11. Tutela della community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Serve una social media policy: </a:t>
            </a:r>
            <a:endParaRPr lang="it-IT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per proteggere l’immagine aziendale,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per limitare crisi reputazionali.</a:t>
            </a:r>
            <a:endParaRPr lang="it-IT">
              <a:latin typeface="Tw Cen M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06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1DDD7BE8-976E-FB03-2D64-423529BA4D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64958" y="1237142"/>
            <a:ext cx="5923402" cy="4220711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2D5AA0-FD33-B707-1C3F-F1567BF96C68}"/>
              </a:ext>
            </a:extLst>
          </p:cNvPr>
          <p:cNvSpPr txBox="1"/>
          <p:nvPr/>
        </p:nvSpPr>
        <p:spPr>
          <a:xfrm>
            <a:off x="3723172" y="1389728"/>
            <a:ext cx="4612082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/>
                <a:ea typeface="+mn-lt"/>
                <a:cs typeface="+mn-lt"/>
              </a:rPr>
              <a:t>In sintesi: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endParaRPr lang="en-US" sz="2000">
              <a:ea typeface="+mn-lt"/>
              <a:cs typeface="+mn-lt"/>
            </a:endParaRPr>
          </a:p>
          <a:p>
            <a:pPr marL="342900" indent="-342900" algn="ctr">
              <a:buFont typeface="Calibri"/>
              <a:buChar char="-"/>
            </a:pPr>
            <a:r>
              <a:rPr lang="en-US" sz="2000">
                <a:latin typeface="Arial"/>
                <a:ea typeface="+mn-lt"/>
                <a:cs typeface="+mn-lt"/>
              </a:rPr>
              <a:t>una community nasce da valori comuni, ascolto e coerenza. </a:t>
            </a:r>
            <a:endParaRPr lang="it-IT">
              <a:latin typeface="Arial"/>
              <a:ea typeface="+mn-lt"/>
              <a:cs typeface="Arial"/>
            </a:endParaRPr>
          </a:p>
          <a:p>
            <a:pPr marL="342900" indent="-342900" algn="ctr">
              <a:buFont typeface="Calibri"/>
              <a:buChar char="-"/>
            </a:pPr>
            <a:r>
              <a:rPr lang="en-US" sz="2000">
                <a:latin typeface="Arial"/>
                <a:ea typeface="+mn-lt"/>
                <a:cs typeface="+mn-lt"/>
              </a:rPr>
              <a:t> Il brand deve inserirsi con rispetto e strategia, gestita da un community manager competente. </a:t>
            </a:r>
            <a:endParaRPr lang="it-IT">
              <a:latin typeface="Tw Cen MT"/>
              <a:ea typeface="+mn-lt"/>
              <a:cs typeface="Arial"/>
            </a:endParaRPr>
          </a:p>
          <a:p>
            <a:pPr algn="ctr"/>
            <a:endParaRPr lang="en-US" sz="2000">
              <a:latin typeface="Arial"/>
              <a:ea typeface="+mn-lt"/>
              <a:cs typeface="+mn-lt"/>
            </a:endParaRPr>
          </a:p>
          <a:p>
            <a:pPr marL="342900" indent="-342900" algn="ctr">
              <a:buFont typeface="Calibri"/>
              <a:buChar char="-"/>
            </a:pPr>
            <a:r>
              <a:rPr lang="en-US" sz="2000">
                <a:latin typeface="Arial"/>
                <a:ea typeface="+mn-lt"/>
                <a:cs typeface="+mn-lt"/>
              </a:rPr>
              <a:t>Le community possono essere esterne (clienti, appassionati) o interne (dipendenti), ma sempre necessitano regole e continuità.</a:t>
            </a:r>
            <a:endParaRPr lang="it-IT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584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65F438-6038-3F5C-7949-9E72991E67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263" y="1373038"/>
            <a:ext cx="10303070" cy="4983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b="1" i="1" dirty="0">
                <a:latin typeface="Arial"/>
                <a:ea typeface="+mn-lt"/>
                <a:cs typeface="+mn-lt"/>
              </a:rPr>
              <a:t> -</a:t>
            </a:r>
            <a:r>
              <a:rPr lang="it-IT" sz="2400" b="1" i="1" dirty="0">
                <a:latin typeface="Arial"/>
                <a:ea typeface="Open Sans"/>
                <a:cs typeface="Open Sans"/>
              </a:rPr>
              <a:t>Social media policy come regole di condotta sulle piattaforme per: </a:t>
            </a:r>
            <a:endParaRPr lang="it-IT" sz="2400" b="1" i="1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2400" dirty="0">
                <a:latin typeface="Arial"/>
                <a:ea typeface="Open Sans"/>
                <a:cs typeface="Open Sans"/>
              </a:rPr>
              <a:t> - Tutela della reputazione del brand, </a:t>
            </a:r>
            <a:endParaRPr lang="it-IT" sz="2400" dirty="0">
              <a:latin typeface="Arial"/>
              <a:cs typeface="Arial"/>
            </a:endParaRPr>
          </a:p>
          <a:p>
            <a:pPr marL="342900" indent="-342900" algn="just">
              <a:buFont typeface="Calibri" panose="020B0604020202020204" pitchFamily="34" charset="0"/>
              <a:buChar char="-"/>
            </a:pPr>
            <a:r>
              <a:rPr lang="it-IT" sz="2400" dirty="0">
                <a:latin typeface="Arial"/>
                <a:ea typeface="Open Sans"/>
                <a:cs typeface="Open Sans"/>
              </a:rPr>
              <a:t>Regolamentazione di conversazioni e interazioni tra social e pubblico in rete. </a:t>
            </a:r>
            <a:endParaRPr lang="it-IT" sz="240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2400" b="1" i="1" dirty="0">
                <a:latin typeface="Arial"/>
                <a:ea typeface="+mn-lt"/>
                <a:cs typeface="+mn-lt"/>
              </a:rPr>
              <a:t>-</a:t>
            </a:r>
            <a:r>
              <a:rPr lang="it-IT" sz="2400" b="1" i="1" dirty="0">
                <a:latin typeface="Arial"/>
                <a:ea typeface="Open Sans"/>
                <a:cs typeface="Open Sans"/>
              </a:rPr>
              <a:t>Social media policy interna:</a:t>
            </a:r>
            <a:r>
              <a:rPr lang="it-IT" sz="2400" i="1" dirty="0">
                <a:latin typeface="Arial"/>
                <a:ea typeface="Open Sans"/>
                <a:cs typeface="Open Sans"/>
              </a:rPr>
              <a:t> </a:t>
            </a:r>
            <a:r>
              <a:rPr lang="it-IT" sz="2400" dirty="0">
                <a:latin typeface="Arial"/>
                <a:ea typeface="Open Sans"/>
                <a:cs typeface="Open Sans"/>
              </a:rPr>
              <a:t>dipendenti, clienti, fornitori, collaboratori; </a:t>
            </a:r>
            <a:endParaRPr lang="it-IT" sz="24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2400" b="1" i="1">
                <a:latin typeface="Arial"/>
                <a:ea typeface="+mn-lt"/>
                <a:cs typeface="+mn-lt"/>
              </a:rPr>
              <a:t>-</a:t>
            </a:r>
            <a:r>
              <a:rPr lang="it-IT" sz="2400" b="1" i="1">
                <a:latin typeface="Arial"/>
                <a:ea typeface="Open Sans"/>
                <a:cs typeface="Open Sans"/>
              </a:rPr>
              <a:t>Social media policy esterna:</a:t>
            </a:r>
            <a:r>
              <a:rPr lang="it-IT" sz="2400" i="1" dirty="0">
                <a:latin typeface="Arial"/>
                <a:ea typeface="Open Sans"/>
                <a:cs typeface="Open Sans"/>
              </a:rPr>
              <a:t> </a:t>
            </a:r>
            <a:r>
              <a:rPr lang="it-IT" sz="2400">
                <a:latin typeface="Arial"/>
                <a:ea typeface="Open Sans"/>
                <a:cs typeface="Open Sans"/>
              </a:rPr>
              <a:t>social media management e netiquette; </a:t>
            </a:r>
            <a:endParaRPr lang="it-IT" sz="240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2400" i="1" u="sng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-</a:t>
            </a:r>
            <a:r>
              <a:rPr lang="it-IT" sz="2400" i="1" u="sng" dirty="0">
                <a:solidFill>
                  <a:schemeClr val="accent2"/>
                </a:solidFill>
                <a:latin typeface="Arial"/>
                <a:ea typeface="Open Sans"/>
                <a:cs typeface="Open Sans"/>
              </a:rPr>
              <a:t>Documento di </a:t>
            </a:r>
            <a:r>
              <a:rPr lang="it-IT" sz="2400" i="1" u="sng" err="1">
                <a:solidFill>
                  <a:schemeClr val="accent2"/>
                </a:solidFill>
                <a:latin typeface="Arial"/>
                <a:ea typeface="Open Sans"/>
                <a:cs typeface="Open Sans"/>
              </a:rPr>
              <a:t>Frequently</a:t>
            </a:r>
            <a:r>
              <a:rPr lang="it-IT" sz="2400" i="1" u="sng" dirty="0">
                <a:solidFill>
                  <a:schemeClr val="accent2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it-IT" sz="2400" i="1" u="sng" err="1">
                <a:solidFill>
                  <a:schemeClr val="accent2"/>
                </a:solidFill>
                <a:latin typeface="Arial"/>
                <a:ea typeface="Open Sans"/>
                <a:cs typeface="Open Sans"/>
              </a:rPr>
              <a:t>Asked</a:t>
            </a:r>
            <a:r>
              <a:rPr lang="it-IT" sz="2400" i="1" u="sng" dirty="0">
                <a:solidFill>
                  <a:schemeClr val="accent2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it-IT" sz="2400" i="1" u="sng" err="1">
                <a:solidFill>
                  <a:schemeClr val="accent2"/>
                </a:solidFill>
                <a:latin typeface="Arial"/>
                <a:ea typeface="Open Sans"/>
                <a:cs typeface="Open Sans"/>
              </a:rPr>
              <a:t>Questions</a:t>
            </a:r>
            <a:r>
              <a:rPr lang="it-IT" sz="2400" i="1" u="sng" dirty="0">
                <a:solidFill>
                  <a:schemeClr val="accent2"/>
                </a:solidFill>
                <a:latin typeface="Arial"/>
                <a:ea typeface="Open Sans"/>
                <a:cs typeface="Open Sans"/>
              </a:rPr>
              <a:t>: supporto utenti e miglioramento relazioni. </a:t>
            </a:r>
            <a:endParaRPr lang="it-IT" sz="2400" i="1" u="sng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A3E01B-27BC-FC2E-A156-59FAE11662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527" y="166777"/>
            <a:ext cx="11858125" cy="978729"/>
          </a:xfrm>
        </p:spPr>
        <p:txBody>
          <a:bodyPr vert="horz" wrap="square" lIns="640080" tIns="45720" rIns="91440" bIns="45720" rtlCol="0" anchor="t">
            <a:spAutoFit/>
          </a:bodyPr>
          <a:lstStyle/>
          <a:p>
            <a:r>
              <a:rPr lang="it-IT" sz="3200" b="1" dirty="0">
                <a:latin typeface="Arial"/>
                <a:ea typeface="Open Sans"/>
                <a:cs typeface="Arial"/>
              </a:rPr>
              <a:t>9.3 Social media policy, netiquette e </a:t>
            </a:r>
            <a:r>
              <a:rPr lang="it-IT" sz="3200" b="1" err="1">
                <a:latin typeface="Arial"/>
                <a:ea typeface="Open Sans"/>
                <a:cs typeface="Arial"/>
              </a:rPr>
              <a:t>Frequently</a:t>
            </a:r>
            <a:r>
              <a:rPr lang="it-IT" sz="3200" b="1" dirty="0">
                <a:latin typeface="Arial"/>
                <a:ea typeface="Open Sans"/>
                <a:cs typeface="Arial"/>
              </a:rPr>
              <a:t> </a:t>
            </a:r>
            <a:r>
              <a:rPr lang="it-IT" sz="3200" b="1" err="1">
                <a:latin typeface="Arial"/>
                <a:ea typeface="Open Sans"/>
                <a:cs typeface="Arial"/>
              </a:rPr>
              <a:t>Asked</a:t>
            </a:r>
            <a:r>
              <a:rPr lang="it-IT" sz="3200" b="1" dirty="0">
                <a:latin typeface="Arial"/>
                <a:ea typeface="Open Sans"/>
                <a:cs typeface="Arial"/>
              </a:rPr>
              <a:t> </a:t>
            </a:r>
            <a:r>
              <a:rPr lang="it-IT" sz="3200" b="1" err="1">
                <a:latin typeface="Arial"/>
                <a:ea typeface="Open Sans"/>
                <a:cs typeface="Arial"/>
              </a:rPr>
              <a:t>Questions</a:t>
            </a:r>
            <a:endParaRPr lang="it-IT" sz="3200" b="1" err="1">
              <a:latin typeface="Arial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673920-1FDE-3638-A082-7F308A788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2789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FDCD4E-974C-BD95-163A-9C1823B1D2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787" y="888827"/>
            <a:ext cx="11057275" cy="4895331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91EF27-D7B8-0CAB-24A2-182B18EF97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3389" y="1460326"/>
            <a:ext cx="10585222" cy="45088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b="1">
                <a:latin typeface="Arial"/>
                <a:ea typeface="+mn-lt"/>
                <a:cs typeface="Arial"/>
              </a:rPr>
              <a:t>9.3 Social media policy, netiquette e FAQ </a:t>
            </a:r>
          </a:p>
          <a:p>
            <a:pPr algn="ctr"/>
            <a:endParaRPr lang="it-IT" sz="2400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 i="1">
                <a:latin typeface="Arial"/>
                <a:ea typeface="+mn-lt"/>
                <a:cs typeface="+mn-lt"/>
              </a:rPr>
              <a:t>1. Perché servono regole sui social</a:t>
            </a:r>
            <a:r>
              <a:rPr lang="it-IT" sz="2000">
                <a:latin typeface="Arial"/>
                <a:ea typeface="+mn-lt"/>
                <a:cs typeface="+mn-lt"/>
              </a:rPr>
              <a:t>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 social media sono diventati strumenti strategici di comunicazione e business.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A differenza di TV o giornali (gestiti solo dall’azienda), i social sono aperti a tutti: chiunque può commentare, menzionare il brand, dare opinioni.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Questo comporta un’esposizione enorme → rischio di incidenti reputazionali o danni all’immagine. </a:t>
            </a:r>
            <a:endParaRPr lang="it-IT">
              <a:latin typeface="Tw Cen MT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Per questo le aziende devono creare una social media policy (un regolamento ufficiale interno). </a:t>
            </a:r>
            <a:endParaRPr lang="it-IT">
              <a:latin typeface="Tw Cen MT"/>
              <a:ea typeface="+mn-lt"/>
              <a:cs typeface="+mn-lt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8FA180C-84EF-E883-FCB3-C781372EE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754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A3277E-EC0E-5441-8B48-B5CA7632C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7379" y="1119840"/>
            <a:ext cx="9217241" cy="522063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/>
              <a:t>Personal branding personale</a:t>
            </a:r>
          </a:p>
          <a:p>
            <a:r>
              <a:rPr lang="it-IT"/>
              <a:t>Iniziare subito a lavorare sulla propria immagine online.</a:t>
            </a:r>
          </a:p>
          <a:p>
            <a:r>
              <a:rPr lang="it-IT"/>
              <a:t>LinkedIn è lo strumento più efficace:</a:t>
            </a:r>
          </a:p>
          <a:p>
            <a:r>
              <a:rPr lang="it-IT"/>
              <a:t>costruire una rete di relazioni,</a:t>
            </a:r>
          </a:p>
          <a:p>
            <a:r>
              <a:rPr lang="it-IT"/>
              <a:t>usare parole chiave legate ai settori di interesse.</a:t>
            </a:r>
          </a:p>
          <a:p>
            <a:r>
              <a:rPr lang="it-IT"/>
              <a:t>Non serve esperienza lavorativa pregressa: ciò che conta sono competenze chiare e definite.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1B6FDEA-6C91-EB33-4096-FDA7D4842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53" y="148124"/>
            <a:ext cx="11521540" cy="836967"/>
          </a:xfrm>
        </p:spPr>
        <p:txBody>
          <a:bodyPr/>
          <a:lstStyle/>
          <a:p>
            <a:r>
              <a:rPr lang="it-IT" b="1">
                <a:latin typeface="Arial"/>
                <a:cs typeface="Arial"/>
              </a:rPr>
              <a:t>2. Cos’è la social media policy </a:t>
            </a:r>
            <a:endParaRPr lang="it-IT" b="1">
              <a:latin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733AC4-B183-03A6-5F53-E850816AB4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28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642DB2-3F03-08BF-3083-A8A46269ECC9}"/>
              </a:ext>
            </a:extLst>
          </p:cNvPr>
          <p:cNvSpPr txBox="1"/>
          <p:nvPr/>
        </p:nvSpPr>
        <p:spPr>
          <a:xfrm>
            <a:off x="2016210" y="1997839"/>
            <a:ext cx="8119825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200">
                <a:latin typeface="Arial"/>
                <a:ea typeface="+mn-lt"/>
                <a:cs typeface="Arial"/>
              </a:rPr>
              <a:t>• È un regolamento aziendale ufficiale con valore disciplinare (se non rispettato → sanzioni). </a:t>
            </a:r>
          </a:p>
          <a:p>
            <a:pPr algn="ctr"/>
            <a:r>
              <a:rPr lang="it-IT" sz="2200">
                <a:latin typeface="Arial"/>
                <a:ea typeface="+mn-lt"/>
                <a:cs typeface="Arial"/>
              </a:rPr>
              <a:t>• Stabilisce le regole di condotta dei dipendenti sui social. </a:t>
            </a:r>
          </a:p>
          <a:p>
            <a:pPr algn="ctr"/>
            <a:endParaRPr lang="it-IT" sz="2200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b="1" i="1">
                <a:latin typeface="Arial"/>
                <a:ea typeface="+mn-lt"/>
                <a:cs typeface="Arial"/>
              </a:rPr>
              <a:t>• Obiettivi: </a:t>
            </a:r>
          </a:p>
          <a:p>
            <a:pPr algn="ctr"/>
            <a:r>
              <a:rPr lang="it-IT" sz="2200">
                <a:latin typeface="Arial"/>
                <a:ea typeface="+mn-lt"/>
                <a:cs typeface="Arial"/>
              </a:rPr>
              <a:t>• proteggere la reputazione del brand, </a:t>
            </a:r>
          </a:p>
          <a:p>
            <a:pPr algn="ctr"/>
            <a:r>
              <a:rPr lang="it-IT" sz="2200">
                <a:latin typeface="Arial"/>
                <a:ea typeface="+mn-lt"/>
                <a:cs typeface="Arial"/>
              </a:rPr>
              <a:t>• gestire le conversazioni con utenti e consumatori, </a:t>
            </a:r>
          </a:p>
          <a:p>
            <a:pPr algn="ctr"/>
            <a:r>
              <a:rPr lang="it-IT" sz="2200">
                <a:latin typeface="Arial"/>
                <a:ea typeface="+mn-lt"/>
                <a:cs typeface="Arial"/>
              </a:rPr>
              <a:t>• sviluppare employer branding, </a:t>
            </a:r>
          </a:p>
          <a:p>
            <a:pPr algn="ctr"/>
            <a:r>
              <a:rPr lang="it-IT" sz="2200">
                <a:latin typeface="Arial"/>
                <a:ea typeface="+mn-lt"/>
                <a:cs typeface="Arial"/>
              </a:rPr>
              <a:t>• fidelizzare la community trasformandola in “ambassador” del brand</a:t>
            </a:r>
            <a:endParaRPr lang="it-IT"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90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2B67A5C-BF4F-B5B8-E7A3-44B758B578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969" y="2137621"/>
            <a:ext cx="5218317" cy="3080695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0E81FF2D-5B02-4369-9F8E-F9962C51CA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70715" y="2137624"/>
            <a:ext cx="4833542" cy="308069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15AD53-9E61-F958-1431-9A9BD20C3644}"/>
              </a:ext>
            </a:extLst>
          </p:cNvPr>
          <p:cNvSpPr txBox="1"/>
          <p:nvPr/>
        </p:nvSpPr>
        <p:spPr>
          <a:xfrm>
            <a:off x="7115283" y="2613392"/>
            <a:ext cx="3786724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it-IT" sz="2000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</a:t>
            </a:r>
            <a:r>
              <a:rPr lang="en-US" sz="2000" b="1" i="1">
                <a:latin typeface="Arial"/>
                <a:ea typeface="+mn-lt"/>
                <a:cs typeface="Arial"/>
              </a:rPr>
              <a:t> Esterna </a:t>
            </a:r>
            <a:r>
              <a:rPr lang="en-US" sz="2000">
                <a:latin typeface="Arial"/>
                <a:ea typeface="+mn-lt"/>
                <a:cs typeface="Arial"/>
              </a:rPr>
              <a:t>→ regola il rapporto tra utenti e canali social ufficiali del brand (quindi la comunicazione pubblica).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431580-E4CF-E0FA-382C-CD06C8F9AADA}"/>
              </a:ext>
            </a:extLst>
          </p:cNvPr>
          <p:cNvSpPr txBox="1"/>
          <p:nvPr/>
        </p:nvSpPr>
        <p:spPr>
          <a:xfrm>
            <a:off x="743141" y="2288866"/>
            <a:ext cx="4607207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 sz="2400" b="1" dirty="0">
              <a:latin typeface="Arial"/>
              <a:cs typeface="Arial"/>
            </a:endParaRPr>
          </a:p>
          <a:p>
            <a:pPr algn="ctr"/>
            <a:endParaRPr lang="en-US" sz="2000" b="1" i="1" dirty="0">
              <a:latin typeface="Arial"/>
              <a:cs typeface="Arial"/>
            </a:endParaRPr>
          </a:p>
          <a:p>
            <a:pPr algn="ctr"/>
            <a:r>
              <a:rPr lang="en-US" sz="2000" b="1" i="1" dirty="0">
                <a:latin typeface="Arial"/>
                <a:cs typeface="Arial"/>
              </a:rPr>
              <a:t>• Interna</a:t>
            </a:r>
            <a:r>
              <a:rPr lang="en-US" sz="2000" dirty="0">
                <a:latin typeface="Arial"/>
                <a:cs typeface="Arial"/>
              </a:rPr>
              <a:t> → riguarda dipendenti, fornitori, collaboratori (anche esterni). Regola il comportamento sia sui canali ufficiali aziendali che su profili privati.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69C223-34D6-D409-6728-B30EBDBD6C18}"/>
              </a:ext>
            </a:extLst>
          </p:cNvPr>
          <p:cNvSpPr txBox="1"/>
          <p:nvPr/>
        </p:nvSpPr>
        <p:spPr>
          <a:xfrm>
            <a:off x="3046745" y="984022"/>
            <a:ext cx="61110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Arial"/>
                <a:cs typeface="Arial"/>
              </a:rPr>
              <a:t>3. Due tipi </a:t>
            </a:r>
            <a:r>
              <a:rPr lang="en-US" sz="2500" b="1" dirty="0" err="1">
                <a:latin typeface="Arial"/>
                <a:cs typeface="Arial"/>
              </a:rPr>
              <a:t>di</a:t>
            </a:r>
            <a:r>
              <a:rPr lang="en-US" sz="2500" b="1" dirty="0">
                <a:latin typeface="Arial"/>
                <a:cs typeface="Arial"/>
              </a:rPr>
              <a:t> policy 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365645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5"/>
            <a:ext cx="12191999" cy="3278423"/>
          </a:xfr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2970" y="1961586"/>
            <a:ext cx="4275247" cy="2153886"/>
          </a:xfrm>
        </p:spPr>
        <p:txBody>
          <a:bodyPr rtlCol="0"/>
          <a:lstStyle/>
          <a:p>
            <a:pPr rtl="0"/>
            <a:endParaRPr lang="it-IT" noProof="1"/>
          </a:p>
        </p:txBody>
      </p:sp>
      <p:pic>
        <p:nvPicPr>
          <p:cNvPr id="39" name="Segnaposto immagin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3</a:t>
            </a:fld>
            <a:endParaRPr lang="it-IT" noProof="1"/>
          </a:p>
        </p:txBody>
      </p:sp>
      <p:sp>
        <p:nvSpPr>
          <p:cNvPr id="32" name="Segnaposto testo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1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6BA04B3-CF89-FB91-F491-623F8CC8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60" y="3717925"/>
            <a:ext cx="3035220" cy="930275"/>
          </a:xfrm>
        </p:spPr>
        <p:txBody>
          <a:bodyPr>
            <a:normAutofit/>
          </a:bodyPr>
          <a:lstStyle/>
          <a:p>
            <a:r>
              <a:rPr lang="it-IT" sz="4400" u="sng"/>
              <a:t>Capitolo 9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170F9FA-20C7-B3DB-F83C-408138670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44732" y="1954931"/>
            <a:ext cx="4383485" cy="24749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b="1" cap="small">
                <a:latin typeface="Arial"/>
                <a:ea typeface="Open Sans"/>
                <a:cs typeface="Open Sans"/>
              </a:rPr>
              <a:t>L’importanza della gestione </a:t>
            </a:r>
            <a:br>
              <a:rPr lang="it-IT" b="1" cap="small">
                <a:latin typeface="Arial"/>
                <a:ea typeface="Open Sans"/>
                <a:cs typeface="Open Sans"/>
              </a:rPr>
            </a:br>
            <a:r>
              <a:rPr lang="it-IT" b="1" cap="small">
                <a:latin typeface="Arial"/>
                <a:ea typeface="Open Sans"/>
                <a:cs typeface="Open Sans"/>
              </a:rPr>
              <a:t>dei canali e della community</a:t>
            </a:r>
            <a:endParaRPr lang="it-IT" b="1">
              <a:latin typeface="Arial"/>
              <a:cs typeface="Arial"/>
            </a:endParaRPr>
          </a:p>
          <a:p>
            <a:pPr algn="ctr"/>
            <a:endParaRPr lang="it-IT" sz="40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14:cNvPr>
              <p14:cNvContentPartPr/>
              <p14:nvPr/>
            </p14:nvContentPartPr>
            <p14:xfrm>
              <a:off x="9338533" y="3401734"/>
              <a:ext cx="18360" cy="36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7733" y="3391041"/>
                <a:ext cx="39600" cy="5703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62CDF3D-BAE3-13A6-A777-EA075A56B210}"/>
              </a:ext>
            </a:extLst>
          </p:cNvPr>
          <p:cNvSpPr txBox="1">
            <a:spLocks/>
          </p:cNvSpPr>
          <p:nvPr/>
        </p:nvSpPr>
        <p:spPr>
          <a:xfrm>
            <a:off x="414724" y="4552832"/>
            <a:ext cx="11593691" cy="14674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>
              <a:defRPr lang="it-IT"/>
            </a:defPPr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B2A5"/>
              </a:buClr>
              <a:buFont typeface="+mj-lt"/>
              <a:buNone/>
              <a:defRPr sz="2400" b="0" i="0" kern="120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6pPr>
            <a:lvl7pPr marL="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7pPr>
            <a:lvl8pPr marL="1371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8pPr>
            <a:lvl9pPr marL="18288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200">
                <a:solidFill>
                  <a:srgbClr val="DF6030"/>
                </a:solidFill>
                <a:latin typeface="Arial"/>
                <a:ea typeface="Open Sans"/>
                <a:cs typeface="Arial"/>
              </a:rPr>
              <a:t>•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Le brand community</a:t>
            </a:r>
            <a:endParaRPr lang="en-US" sz="2200">
              <a:latin typeface="Arial"/>
            </a:endParaRPr>
          </a:p>
          <a:p>
            <a:pPr algn="ctr"/>
            <a:r>
              <a:rPr lang="en-US" sz="2200">
                <a:solidFill>
                  <a:srgbClr val="DF6030"/>
                </a:solidFill>
                <a:latin typeface="Arial"/>
                <a:ea typeface="Open Sans"/>
                <a:cs typeface="Arial"/>
              </a:rPr>
              <a:t>•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Come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costruire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una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social media policy per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tutelare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la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reputazione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di un brand da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possibili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crisis management online</a:t>
            </a:r>
            <a:endParaRPr lang="en-US" sz="2200">
              <a:latin typeface="Arial"/>
            </a:endParaRPr>
          </a:p>
          <a:p>
            <a:pPr algn="ctr"/>
            <a:r>
              <a:rPr lang="en-US" sz="2200">
                <a:solidFill>
                  <a:srgbClr val="DF6030"/>
                </a:solidFill>
                <a:latin typeface="Arial"/>
                <a:ea typeface="Open Sans"/>
                <a:cs typeface="Arial"/>
              </a:rPr>
              <a:t>•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I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passaggi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e le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strategie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di azione per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gestire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crisi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reputazionali</a:t>
            </a:r>
            <a:r>
              <a:rPr lang="en-US" sz="220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online</a:t>
            </a:r>
            <a:endParaRPr lang="en-US" sz="2200">
              <a:latin typeface="Arial"/>
            </a:endParaRPr>
          </a:p>
          <a:p>
            <a:pPr algn="ctr"/>
            <a:endParaRPr lang="en-US" sz="2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ctr"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endParaRPr lang="en-US" sz="2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17500" indent="-225425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endParaRPr lang="en-US" sz="2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D4464355-5E9D-019D-D270-63003775DF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B3AD2D-72BC-391E-74CB-EE6C91AC06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634654"/>
            <a:ext cx="10460276" cy="504111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DD66D1B-8DD4-EC9D-8D05-C7C9C2868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3BBD69D-0087-9002-1FD9-FB087F2B4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10829690" y="5048906"/>
            <a:ext cx="1219200" cy="246602"/>
          </a:xfrm>
        </p:spPr>
        <p:txBody>
          <a:bodyPr>
            <a:normAutofit fontScale="625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846D14-4BC0-C71B-C745-DADC32B7CFAD}"/>
              </a:ext>
            </a:extLst>
          </p:cNvPr>
          <p:cNvSpPr txBox="1"/>
          <p:nvPr/>
        </p:nvSpPr>
        <p:spPr>
          <a:xfrm>
            <a:off x="1107255" y="1182235"/>
            <a:ext cx="1008964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Arial"/>
              </a:rPr>
              <a:t>4. Social media policy interna </a:t>
            </a:r>
          </a:p>
          <a:p>
            <a:pPr algn="ctr"/>
            <a:endParaRPr lang="it-IT" sz="2400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i="1">
                <a:latin typeface="Arial"/>
                <a:ea typeface="+mn-lt"/>
                <a:cs typeface="Arial"/>
              </a:rPr>
              <a:t>• Rivolta a: </a:t>
            </a:r>
            <a:r>
              <a:rPr lang="it-IT" sz="2400">
                <a:latin typeface="Arial"/>
                <a:ea typeface="+mn-lt"/>
                <a:cs typeface="Arial"/>
              </a:rPr>
              <a:t>dipendenti, clienti, fornitori, collaboratori esterni. </a:t>
            </a:r>
          </a:p>
          <a:p>
            <a:pPr algn="ctr"/>
            <a:endParaRPr lang="it-IT" sz="2400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i="1">
                <a:latin typeface="Arial"/>
                <a:ea typeface="+mn-lt"/>
                <a:cs typeface="Arial"/>
              </a:rPr>
              <a:t>• Obiettivo: </a:t>
            </a:r>
            <a:r>
              <a:rPr lang="it-IT" sz="2400">
                <a:latin typeface="Arial"/>
                <a:ea typeface="+mn-lt"/>
                <a:cs typeface="Arial"/>
              </a:rPr>
              <a:t>allineare il loro comportamento ai valori aziendali. </a:t>
            </a:r>
          </a:p>
          <a:p>
            <a:pPr algn="ctr"/>
            <a:r>
              <a:rPr lang="it-IT" sz="2400">
                <a:latin typeface="Arial"/>
                <a:ea typeface="+mn-lt"/>
                <a:cs typeface="Arial"/>
              </a:rPr>
              <a:t>• In passato alcune aziende vietavano i social sul lavoro; oggi li si considera una leva strategica se usati responsabilmente. </a:t>
            </a:r>
          </a:p>
          <a:p>
            <a:pPr algn="ctr"/>
            <a:r>
              <a:rPr lang="it-IT" sz="2400">
                <a:latin typeface="Arial"/>
                <a:ea typeface="+mn-lt"/>
                <a:cs typeface="Arial"/>
              </a:rPr>
              <a:t>• Si stimolano i dipendenti a usare i social in modo consapevole (sia personali che aziendali).</a:t>
            </a:r>
            <a:endParaRPr lang="it-IT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95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7A5BDFF-502D-330D-FCF9-5841BCAE4C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1344339"/>
            <a:ext cx="10816642" cy="460082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 u="sng" dirty="0">
                <a:latin typeface="Arial"/>
                <a:ea typeface="+mn-lt"/>
                <a:cs typeface="+mn-lt"/>
              </a:rPr>
              <a:t>• Ogni </a:t>
            </a:r>
            <a:r>
              <a:rPr lang="en-US" i="1" u="sng" err="1">
                <a:latin typeface="Arial"/>
                <a:ea typeface="+mn-lt"/>
                <a:cs typeface="+mn-lt"/>
              </a:rPr>
              <a:t>azienda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deve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avere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una</a:t>
            </a:r>
            <a:r>
              <a:rPr lang="en-US" i="1" u="sng" dirty="0">
                <a:latin typeface="Arial"/>
                <a:ea typeface="+mn-lt"/>
                <a:cs typeface="+mn-lt"/>
              </a:rPr>
              <a:t> policy </a:t>
            </a:r>
            <a:r>
              <a:rPr lang="en-US" i="1" u="sng" err="1">
                <a:latin typeface="Arial"/>
                <a:ea typeface="+mn-lt"/>
                <a:cs typeface="+mn-lt"/>
              </a:rPr>
              <a:t>coerente</a:t>
            </a:r>
            <a:r>
              <a:rPr lang="en-US" i="1" u="sng" dirty="0">
                <a:latin typeface="Arial"/>
                <a:ea typeface="+mn-lt"/>
                <a:cs typeface="+mn-lt"/>
              </a:rPr>
              <a:t> con </a:t>
            </a:r>
            <a:r>
              <a:rPr lang="en-US" i="1" u="sng" err="1">
                <a:latin typeface="Arial"/>
                <a:ea typeface="+mn-lt"/>
                <a:cs typeface="+mn-lt"/>
              </a:rPr>
              <a:t>i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propri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valori</a:t>
            </a:r>
            <a:r>
              <a:rPr lang="en-US" i="1" u="sng" dirty="0">
                <a:latin typeface="Arial"/>
                <a:ea typeface="+mn-lt"/>
                <a:cs typeface="+mn-lt"/>
              </a:rPr>
              <a:t>, </a:t>
            </a:r>
            <a:r>
              <a:rPr lang="en-US" i="1" u="sng" err="1">
                <a:latin typeface="Arial"/>
                <a:ea typeface="+mn-lt"/>
                <a:cs typeface="+mn-lt"/>
              </a:rPr>
              <a:t>identità</a:t>
            </a:r>
            <a:r>
              <a:rPr lang="en-US" i="1" u="sng" dirty="0">
                <a:latin typeface="Arial"/>
                <a:ea typeface="+mn-lt"/>
                <a:cs typeface="+mn-lt"/>
              </a:rPr>
              <a:t> e </a:t>
            </a:r>
            <a:r>
              <a:rPr lang="en-US" i="1" u="sng" err="1">
                <a:latin typeface="Arial"/>
                <a:ea typeface="+mn-lt"/>
                <a:cs typeface="+mn-lt"/>
              </a:rPr>
              <a:t>obiettivi</a:t>
            </a:r>
            <a:r>
              <a:rPr lang="en-US" i="1" u="sng" dirty="0">
                <a:latin typeface="Arial"/>
                <a:ea typeface="+mn-lt"/>
                <a:cs typeface="+mn-lt"/>
              </a:rPr>
              <a:t> → non </a:t>
            </a:r>
            <a:r>
              <a:rPr lang="en-US" i="1" u="sng" err="1">
                <a:latin typeface="Arial"/>
                <a:ea typeface="+mn-lt"/>
                <a:cs typeface="+mn-lt"/>
              </a:rPr>
              <a:t>esiste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una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regola</a:t>
            </a:r>
            <a:r>
              <a:rPr lang="en-US" i="1" u="sng" dirty="0">
                <a:latin typeface="Arial"/>
                <a:ea typeface="+mn-lt"/>
                <a:cs typeface="+mn-lt"/>
              </a:rPr>
              <a:t> </a:t>
            </a:r>
            <a:r>
              <a:rPr lang="en-US" i="1" u="sng" err="1">
                <a:latin typeface="Arial"/>
                <a:ea typeface="+mn-lt"/>
                <a:cs typeface="+mn-lt"/>
              </a:rPr>
              <a:t>universale</a:t>
            </a:r>
            <a:r>
              <a:rPr lang="en-US" i="1" u="sng" dirty="0">
                <a:latin typeface="Arial"/>
                <a:ea typeface="+mn-lt"/>
                <a:cs typeface="+mn-lt"/>
              </a:rPr>
              <a:t>. </a:t>
            </a:r>
            <a:endParaRPr lang="it-IT" i="1" u="sng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• </a:t>
            </a:r>
            <a:r>
              <a:rPr lang="en-US" dirty="0" err="1">
                <a:latin typeface="Arial"/>
                <a:ea typeface="+mn-lt"/>
                <a:cs typeface="+mn-lt"/>
              </a:rPr>
              <a:t>Redazione</a:t>
            </a:r>
            <a:r>
              <a:rPr lang="en-US" dirty="0">
                <a:latin typeface="Arial"/>
                <a:ea typeface="+mn-lt"/>
                <a:cs typeface="+mn-lt"/>
              </a:rPr>
              <a:t> del </a:t>
            </a:r>
            <a:r>
              <a:rPr lang="en-US" dirty="0" err="1">
                <a:latin typeface="Arial"/>
                <a:ea typeface="+mn-lt"/>
                <a:cs typeface="+mn-lt"/>
              </a:rPr>
              <a:t>documento</a:t>
            </a:r>
            <a:r>
              <a:rPr lang="en-US" dirty="0">
                <a:latin typeface="Arial"/>
                <a:ea typeface="+mn-lt"/>
                <a:cs typeface="+mn-lt"/>
              </a:rPr>
              <a:t>: </a:t>
            </a:r>
            <a:r>
              <a:rPr lang="en-US" dirty="0" err="1">
                <a:latin typeface="Arial"/>
                <a:ea typeface="+mn-lt"/>
                <a:cs typeface="+mn-lt"/>
              </a:rPr>
              <a:t>deve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coinvolgere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più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reparti</a:t>
            </a:r>
            <a:r>
              <a:rPr lang="en-US" dirty="0">
                <a:latin typeface="Arial"/>
                <a:ea typeface="+mn-lt"/>
                <a:cs typeface="+mn-lt"/>
              </a:rPr>
              <a:t> (</a:t>
            </a:r>
            <a:r>
              <a:rPr lang="en-US" dirty="0" err="1">
                <a:latin typeface="Arial"/>
                <a:ea typeface="+mn-lt"/>
                <a:cs typeface="+mn-lt"/>
              </a:rPr>
              <a:t>legale</a:t>
            </a:r>
            <a:r>
              <a:rPr lang="en-US" dirty="0">
                <a:latin typeface="Arial"/>
                <a:ea typeface="+mn-lt"/>
                <a:cs typeface="+mn-lt"/>
              </a:rPr>
              <a:t>, HR, </a:t>
            </a:r>
            <a:r>
              <a:rPr lang="en-US" dirty="0" err="1">
                <a:latin typeface="Arial"/>
                <a:ea typeface="+mn-lt"/>
                <a:cs typeface="+mn-lt"/>
              </a:rPr>
              <a:t>amministrazione</a:t>
            </a:r>
            <a:r>
              <a:rPr lang="en-US" dirty="0">
                <a:latin typeface="Arial"/>
                <a:ea typeface="+mn-lt"/>
                <a:cs typeface="+mn-lt"/>
              </a:rPr>
              <a:t>, marketing, </a:t>
            </a:r>
            <a:r>
              <a:rPr lang="en-US" dirty="0" err="1">
                <a:latin typeface="Arial"/>
                <a:ea typeface="+mn-lt"/>
                <a:cs typeface="+mn-lt"/>
              </a:rPr>
              <a:t>vendite</a:t>
            </a:r>
            <a:r>
              <a:rPr lang="en-US" dirty="0">
                <a:latin typeface="Arial"/>
                <a:ea typeface="+mn-lt"/>
                <a:cs typeface="+mn-lt"/>
              </a:rPr>
              <a:t>). </a:t>
            </a:r>
            <a:r>
              <a:rPr lang="en-US" dirty="0" err="1">
                <a:latin typeface="Arial"/>
                <a:ea typeface="+mn-lt"/>
                <a:cs typeface="+mn-lt"/>
              </a:rPr>
              <a:t>Importante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anche</a:t>
            </a:r>
            <a:r>
              <a:rPr lang="en-US" dirty="0">
                <a:latin typeface="Arial"/>
                <a:ea typeface="+mn-lt"/>
                <a:cs typeface="+mn-lt"/>
              </a:rPr>
              <a:t> un </a:t>
            </a:r>
            <a:r>
              <a:rPr lang="en-US" dirty="0" err="1">
                <a:latin typeface="Arial"/>
                <a:ea typeface="+mn-lt"/>
                <a:cs typeface="+mn-lt"/>
              </a:rPr>
              <a:t>legale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perché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si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tocca</a:t>
            </a:r>
            <a:r>
              <a:rPr lang="en-US" dirty="0">
                <a:latin typeface="Arial"/>
                <a:ea typeface="+mn-lt"/>
                <a:cs typeface="+mn-lt"/>
              </a:rPr>
              <a:t> la </a:t>
            </a:r>
            <a:r>
              <a:rPr lang="en-US" dirty="0" err="1">
                <a:latin typeface="Arial"/>
                <a:ea typeface="+mn-lt"/>
                <a:cs typeface="+mn-lt"/>
              </a:rPr>
              <a:t>libertà</a:t>
            </a:r>
            <a:r>
              <a:rPr lang="en-US" dirty="0">
                <a:latin typeface="Arial"/>
                <a:ea typeface="+mn-lt"/>
                <a:cs typeface="+mn-lt"/>
              </a:rPr>
              <a:t> di </a:t>
            </a:r>
            <a:r>
              <a:rPr lang="en-US" dirty="0" err="1">
                <a:latin typeface="Arial"/>
                <a:ea typeface="+mn-lt"/>
                <a:cs typeface="+mn-lt"/>
              </a:rPr>
              <a:t>espressione</a:t>
            </a:r>
            <a:r>
              <a:rPr lang="en-US" dirty="0">
                <a:latin typeface="Arial"/>
                <a:ea typeface="+mn-lt"/>
                <a:cs typeface="+mn-lt"/>
              </a:rPr>
              <a:t>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sz="2400" b="1" i="1" dirty="0">
                <a:latin typeface="Arial"/>
                <a:ea typeface="+mn-lt"/>
                <a:cs typeface="+mn-lt"/>
              </a:rPr>
              <a:t>• Principi base: </a:t>
            </a:r>
            <a:endParaRPr lang="it-IT" b="1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• È un </a:t>
            </a:r>
            <a:r>
              <a:rPr lang="en-US" dirty="0" err="1">
                <a:latin typeface="Arial"/>
                <a:ea typeface="+mn-lt"/>
                <a:cs typeface="+mn-lt"/>
              </a:rPr>
              <a:t>regolamento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vincolante</a:t>
            </a:r>
            <a:r>
              <a:rPr lang="en-US" dirty="0">
                <a:latin typeface="Arial"/>
                <a:ea typeface="+mn-lt"/>
                <a:cs typeface="+mn-lt"/>
              </a:rPr>
              <a:t>, </a:t>
            </a:r>
            <a:r>
              <a:rPr lang="en-US" dirty="0" err="1">
                <a:latin typeface="Arial"/>
                <a:ea typeface="+mn-lt"/>
                <a:cs typeface="+mn-lt"/>
              </a:rPr>
              <a:t>non solo</a:t>
            </a:r>
            <a:r>
              <a:rPr lang="en-US" dirty="0">
                <a:latin typeface="Arial"/>
                <a:ea typeface="+mn-lt"/>
                <a:cs typeface="+mn-lt"/>
              </a:rPr>
              <a:t> un </a:t>
            </a:r>
            <a:r>
              <a:rPr lang="en-US" dirty="0" err="1">
                <a:latin typeface="Arial"/>
                <a:ea typeface="+mn-lt"/>
                <a:cs typeface="+mn-lt"/>
              </a:rPr>
              <a:t>consiglio</a:t>
            </a:r>
            <a:r>
              <a:rPr lang="en-US" dirty="0">
                <a:latin typeface="Arial"/>
                <a:ea typeface="+mn-lt"/>
                <a:cs typeface="+mn-lt"/>
              </a:rPr>
              <a:t>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• È un </a:t>
            </a:r>
            <a:r>
              <a:rPr lang="en-US" dirty="0" err="1">
                <a:latin typeface="Arial"/>
                <a:ea typeface="+mn-lt"/>
                <a:cs typeface="+mn-lt"/>
              </a:rPr>
              <a:t>codice</a:t>
            </a:r>
            <a:r>
              <a:rPr lang="en-US" dirty="0">
                <a:latin typeface="Arial"/>
                <a:ea typeface="+mn-lt"/>
                <a:cs typeface="+mn-lt"/>
              </a:rPr>
              <a:t> di </a:t>
            </a:r>
            <a:r>
              <a:rPr lang="en-US" dirty="0" err="1">
                <a:latin typeface="Arial"/>
                <a:ea typeface="+mn-lt"/>
                <a:cs typeface="+mn-lt"/>
              </a:rPr>
              <a:t>condotta</a:t>
            </a:r>
            <a:r>
              <a:rPr lang="en-US" dirty="0">
                <a:latin typeface="Arial"/>
                <a:ea typeface="+mn-lt"/>
                <a:cs typeface="+mn-lt"/>
              </a:rPr>
              <a:t> serio, con </a:t>
            </a:r>
            <a:r>
              <a:rPr lang="en-US" dirty="0" err="1">
                <a:latin typeface="Arial"/>
                <a:ea typeface="+mn-lt"/>
                <a:cs typeface="+mn-lt"/>
              </a:rPr>
              <a:t>esempi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pratici</a:t>
            </a:r>
            <a:r>
              <a:rPr lang="en-US" dirty="0">
                <a:latin typeface="Arial"/>
                <a:ea typeface="+mn-lt"/>
                <a:cs typeface="+mn-lt"/>
              </a:rPr>
              <a:t>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• </a:t>
            </a:r>
            <a:r>
              <a:rPr lang="en-US" dirty="0" err="1">
                <a:latin typeface="Arial"/>
                <a:ea typeface="+mn-lt"/>
                <a:cs typeface="+mn-lt"/>
              </a:rPr>
              <a:t>Prevedere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questionari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periodici</a:t>
            </a:r>
            <a:r>
              <a:rPr lang="en-US" dirty="0">
                <a:latin typeface="Arial"/>
                <a:ea typeface="+mn-lt"/>
                <a:cs typeface="+mn-lt"/>
              </a:rPr>
              <a:t> per </a:t>
            </a:r>
            <a:r>
              <a:rPr lang="en-US" dirty="0" err="1">
                <a:latin typeface="Arial"/>
                <a:ea typeface="+mn-lt"/>
                <a:cs typeface="+mn-lt"/>
              </a:rPr>
              <a:t>verificarne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comprensione</a:t>
            </a:r>
            <a:r>
              <a:rPr lang="en-US" dirty="0">
                <a:latin typeface="Arial"/>
                <a:ea typeface="+mn-lt"/>
                <a:cs typeface="+mn-lt"/>
              </a:rPr>
              <a:t> e </a:t>
            </a:r>
            <a:r>
              <a:rPr lang="en-US" dirty="0" err="1">
                <a:latin typeface="Arial"/>
                <a:ea typeface="+mn-lt"/>
                <a:cs typeface="+mn-lt"/>
              </a:rPr>
              <a:t>attuazione</a:t>
            </a:r>
            <a:r>
              <a:rPr lang="en-US" dirty="0">
                <a:latin typeface="Arial"/>
                <a:ea typeface="+mn-lt"/>
                <a:cs typeface="+mn-lt"/>
              </a:rPr>
              <a:t>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• Deve </a:t>
            </a:r>
            <a:r>
              <a:rPr lang="en-US" err="1">
                <a:latin typeface="Arial"/>
                <a:ea typeface="+mn-lt"/>
                <a:cs typeface="+mn-lt"/>
              </a:rPr>
              <a:t>essere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b="1" u="sng" err="1">
                <a:latin typeface="Arial"/>
                <a:ea typeface="+mn-lt"/>
                <a:cs typeface="+mn-lt"/>
              </a:rPr>
              <a:t>facilmente</a:t>
            </a:r>
            <a:r>
              <a:rPr lang="en-US" b="1" u="sng" dirty="0">
                <a:latin typeface="Arial"/>
                <a:ea typeface="+mn-lt"/>
                <a:cs typeface="+mn-lt"/>
              </a:rPr>
              <a:t> </a:t>
            </a:r>
            <a:r>
              <a:rPr lang="en-US" b="1" u="sng" err="1">
                <a:latin typeface="Arial"/>
                <a:ea typeface="+mn-lt"/>
                <a:cs typeface="+mn-lt"/>
              </a:rPr>
              <a:t>accessibile</a:t>
            </a:r>
            <a:r>
              <a:rPr lang="en-US" b="1" u="sng" dirty="0">
                <a:latin typeface="Arial"/>
                <a:ea typeface="+mn-lt"/>
                <a:cs typeface="+mn-lt"/>
              </a:rPr>
              <a:t> </a:t>
            </a:r>
            <a:r>
              <a:rPr lang="en-US" dirty="0">
                <a:latin typeface="Arial"/>
                <a:ea typeface="+mn-lt"/>
                <a:cs typeface="+mn-lt"/>
              </a:rPr>
              <a:t>(non </a:t>
            </a:r>
            <a:r>
              <a:rPr lang="en-US" err="1">
                <a:latin typeface="Arial"/>
                <a:ea typeface="+mn-lt"/>
                <a:cs typeface="+mn-lt"/>
              </a:rPr>
              <a:t>nascosto</a:t>
            </a:r>
            <a:r>
              <a:rPr lang="en-US" dirty="0">
                <a:latin typeface="Arial"/>
                <a:ea typeface="+mn-lt"/>
                <a:cs typeface="+mn-lt"/>
              </a:rPr>
              <a:t> in </a:t>
            </a:r>
            <a:r>
              <a:rPr lang="en-US" err="1">
                <a:latin typeface="Arial"/>
                <a:ea typeface="+mn-lt"/>
                <a:cs typeface="+mn-lt"/>
              </a:rPr>
              <a:t>cartelle</a:t>
            </a:r>
            <a:r>
              <a:rPr lang="en-US" dirty="0">
                <a:latin typeface="Arial"/>
                <a:ea typeface="+mn-lt"/>
                <a:cs typeface="+mn-lt"/>
              </a:rPr>
              <a:t> interne).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• Testo </a:t>
            </a:r>
            <a:r>
              <a:rPr lang="en-US" dirty="0" err="1">
                <a:latin typeface="Arial"/>
                <a:ea typeface="+mn-lt"/>
                <a:cs typeface="+mn-lt"/>
              </a:rPr>
              <a:t>chiaro</a:t>
            </a:r>
            <a:r>
              <a:rPr lang="en-US" dirty="0">
                <a:latin typeface="Arial"/>
                <a:ea typeface="+mn-lt"/>
                <a:cs typeface="+mn-lt"/>
              </a:rPr>
              <a:t> e </a:t>
            </a:r>
            <a:r>
              <a:rPr lang="en-US" dirty="0" err="1">
                <a:latin typeface="Arial"/>
                <a:ea typeface="+mn-lt"/>
                <a:cs typeface="+mn-lt"/>
              </a:rPr>
              <a:t>comprensibile</a:t>
            </a:r>
            <a:r>
              <a:rPr lang="en-US" dirty="0">
                <a:latin typeface="Arial"/>
                <a:ea typeface="+mn-lt"/>
                <a:cs typeface="+mn-lt"/>
              </a:rPr>
              <a:t>.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512358-5352-237B-4D02-D2979BE46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495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72A54-4F0C-FA3A-2321-613CF24F04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515" y="1302968"/>
            <a:ext cx="5887462" cy="24769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fontAlgn="base">
              <a:buFontTx/>
              <a:buChar char="-"/>
            </a:pPr>
            <a:endParaRPr lang="it-IT" altLang="en-US" sz="2400"/>
          </a:p>
          <a:p>
            <a:pPr fontAlgn="base"/>
            <a:endParaRPr lang="en-US" altLang="en-US" sz="240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FCD99E4-E704-9A27-EC39-ADBFC4D300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07718" y="1599291"/>
            <a:ext cx="4875767" cy="1884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fontAlgn="base">
              <a:buFontTx/>
              <a:buChar char="-"/>
            </a:pPr>
            <a:endParaRPr lang="en-US" altLang="en-US" sz="2800"/>
          </a:p>
          <a:p>
            <a:pPr marL="285750" indent="-285750" fontAlgn="base">
              <a:buFontTx/>
              <a:buChar char="-"/>
            </a:pPr>
            <a:endParaRPr lang="en-US" altLang="en-US" sz="280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318D67D-B9F3-8BDC-0EBB-068BBAB0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32</a:t>
            </a:fld>
            <a:endParaRPr lang="it-IT" noProof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C08C6A-0D6A-D44F-E29E-2BBE2D8689B0}"/>
              </a:ext>
            </a:extLst>
          </p:cNvPr>
          <p:cNvSpPr txBox="1"/>
          <p:nvPr/>
        </p:nvSpPr>
        <p:spPr>
          <a:xfrm>
            <a:off x="935278" y="277662"/>
            <a:ext cx="109686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latin typeface="Arial"/>
                <a:ea typeface="+mn-lt"/>
                <a:cs typeface="+mn-lt"/>
              </a:rPr>
              <a:t>• Contenuti tipici della policy: </a:t>
            </a:r>
            <a:endParaRPr lang="it-IT" sz="2400" b="1" i="1">
              <a:latin typeface="Arial"/>
              <a:ea typeface="+mn-lt"/>
              <a:cs typeface="+mn-lt"/>
            </a:endParaRPr>
          </a:p>
          <a:p>
            <a:endParaRPr lang="en-US" sz="2000">
              <a:latin typeface="Arial"/>
              <a:ea typeface="+mn-lt"/>
              <a:cs typeface="+mn-lt"/>
            </a:endParaRPr>
          </a:p>
          <a:p>
            <a:r>
              <a:rPr lang="en-US" sz="2000">
                <a:latin typeface="Arial"/>
                <a:ea typeface="+mn-lt"/>
                <a:cs typeface="+mn-lt"/>
              </a:rPr>
              <a:t>• Post e commenti sul lavoro devono essere responsabili e rispettosi. </a:t>
            </a:r>
            <a:endParaRPr lang="it-IT">
              <a:latin typeface="Arial"/>
              <a:ea typeface="+mn-lt"/>
              <a:cs typeface="+mn-lt"/>
            </a:endParaRPr>
          </a:p>
          <a:p>
            <a:r>
              <a:rPr lang="en-US" sz="2000">
                <a:latin typeface="Arial"/>
                <a:ea typeface="+mn-lt"/>
                <a:cs typeface="+mn-lt"/>
              </a:rPr>
              <a:t>• Se si parla dell’azienda su canali privati → specificare che sono opinioni personali, usare linguaggio appropriato e coerente con i valori aziendali. </a:t>
            </a:r>
            <a:endParaRPr lang="it-IT">
              <a:latin typeface="Arial"/>
              <a:ea typeface="+mn-lt"/>
              <a:cs typeface="+mn-lt"/>
            </a:endParaRPr>
          </a:p>
          <a:p>
            <a:r>
              <a:rPr lang="en-US" sz="2000">
                <a:latin typeface="Arial"/>
                <a:ea typeface="+mn-lt"/>
                <a:cs typeface="+mn-lt"/>
              </a:rPr>
              <a:t>• Possibili limiti su foto del luogo di lavoro (per proteggere info riservate, macchinari, ecc.). </a:t>
            </a:r>
            <a:endParaRPr lang="it-IT">
              <a:latin typeface="Arial"/>
              <a:ea typeface="+mn-lt"/>
              <a:cs typeface="+mn-lt"/>
            </a:endParaRPr>
          </a:p>
          <a:p>
            <a:r>
              <a:rPr lang="en-US" sz="2000">
                <a:latin typeface="Arial"/>
                <a:ea typeface="+mn-lt"/>
                <a:cs typeface="+mn-lt"/>
              </a:rPr>
              <a:t>• Ogni azione pubblica di un dipendente può influire sulla percezione del brand.</a:t>
            </a:r>
            <a:endParaRPr lang="it-IT">
              <a:latin typeface="Arial"/>
            </a:endParaRPr>
          </a:p>
        </p:txBody>
      </p:sp>
      <p:pic>
        <p:nvPicPr>
          <p:cNvPr id="4" name="Immagine 3" descr="Social Media Policy - EXPLAINED - YouTube">
            <a:extLst>
              <a:ext uri="{FF2B5EF4-FFF2-40B4-BE49-F238E27FC236}">
                <a16:creationId xmlns:a16="http://schemas.microsoft.com/office/drawing/2014/main" id="{E82DDF53-1CFC-97C6-888C-08CA09EE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05" y="3126441"/>
            <a:ext cx="4863354" cy="20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DB67BBD3-AFA4-C970-1B2D-3A90ADD39A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A6ECC1-CB04-AED7-989A-71FD2A87A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573" y="1408317"/>
            <a:ext cx="5973870" cy="4614752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it-IT" sz="2400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La policy interna regola anche i canali ufficiali aziendali: </a:t>
            </a:r>
            <a:endParaRPr lang="it-IT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posting e interazione con la community, </a:t>
            </a:r>
            <a:endParaRPr lang="it-IT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customer care e gestione dei problemi, </a:t>
            </a:r>
            <a:endParaRPr lang="it-IT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strategia di comunicazione, approvazioni, autorizzazioni, </a:t>
            </a:r>
            <a:endParaRPr lang="it-IT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aggiornamento credenziali di accesso, </a:t>
            </a:r>
            <a:endParaRPr lang="it-IT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monitoring della community, </a:t>
            </a:r>
            <a:endParaRPr lang="it-IT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crisis management.</a:t>
            </a:r>
            <a:endParaRPr lang="it-IT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74333-925C-3D98-2E08-CAAE0B9B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921" y="2705112"/>
            <a:ext cx="4876805" cy="1219202"/>
          </a:xfrm>
        </p:spPr>
        <p:txBody>
          <a:bodyPr>
            <a:noAutofit/>
          </a:bodyPr>
          <a:lstStyle/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Risultato: </a:t>
            </a:r>
            <a:r>
              <a:rPr lang="it-IT" sz="2000">
                <a:latin typeface="Arial"/>
                <a:ea typeface="+mn-lt"/>
                <a:cs typeface="Arial"/>
              </a:rPr>
              <a:t>dipendenti più consapevoli, processi chiari, meno rischi di errori o danni reputazionali. </a:t>
            </a: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Ricorda: </a:t>
            </a:r>
            <a:r>
              <a:rPr lang="it-IT" sz="2000">
                <a:latin typeface="Arial"/>
                <a:ea typeface="+mn-lt"/>
                <a:cs typeface="Arial"/>
              </a:rPr>
              <a:t>anche fuori dall’orario di lavoro si resta dipendenti, quindi attenzione a non pubblicare contenuti che possano diffamare o rivelare informazioni sensibili.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09F5089-9F53-95DC-7AA5-9E4134DA4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36534" y="5048858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0DD6E24-3F94-5D71-3459-6A798A49B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6020844" y="5205434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1D6CDDC1-F33E-C16B-BDA2-A28A8086A5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2537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FAF5733-3BE6-BC03-3D13-D4032806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79" y="310952"/>
            <a:ext cx="11807241" cy="7078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800" b="1" dirty="0">
                <a:latin typeface="Arial"/>
                <a:ea typeface="+mj-lt"/>
                <a:cs typeface="Arial"/>
              </a:rPr>
              <a:t>5. Social media policy esterna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i="1" u="sng" dirty="0">
                <a:solidFill>
                  <a:schemeClr val="accent2"/>
                </a:solidFill>
                <a:latin typeface="Arial"/>
                <a:ea typeface="+mj-lt"/>
                <a:cs typeface="Arial"/>
              </a:rPr>
              <a:t>• Riguarda la gestione dei canali social aziendali verso il pubblico.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b="1" i="1" dirty="0">
                <a:latin typeface="Arial"/>
                <a:ea typeface="+mj-lt"/>
                <a:cs typeface="Arial"/>
              </a:rPr>
              <a:t>• Serve a: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gestire la brand </a:t>
            </a:r>
            <a:r>
              <a:rPr lang="it-IT" sz="2000" err="1">
                <a:latin typeface="Arial"/>
                <a:ea typeface="+mj-lt"/>
                <a:cs typeface="Arial"/>
              </a:rPr>
              <a:t>reputation</a:t>
            </a:r>
            <a:r>
              <a:rPr lang="it-IT" sz="2000" dirty="0">
                <a:latin typeface="Arial"/>
                <a:ea typeface="+mj-lt"/>
                <a:cs typeface="Arial"/>
              </a:rPr>
              <a:t>,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prevenire crisi reputazionali,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moderare le conversazioni.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br>
              <a:rPr lang="it-IT" sz="2000" b="1" i="1" dirty="0">
                <a:latin typeface="Arial"/>
                <a:ea typeface="+mj-lt"/>
                <a:cs typeface="Arial"/>
              </a:rPr>
            </a:br>
            <a:r>
              <a:rPr lang="it-IT" sz="2000" b="1" i="1" dirty="0">
                <a:latin typeface="Arial"/>
                <a:ea typeface="+mj-lt"/>
                <a:cs typeface="Arial"/>
              </a:rPr>
              <a:t>• Regola: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comunicazione con gli utenti,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moderazione dei commenti,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trattamento dei dati personali,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gestione delle recensioni,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dirty="0">
                <a:latin typeface="Arial"/>
                <a:ea typeface="+mj-lt"/>
                <a:cs typeface="Arial"/>
              </a:rPr>
              <a:t>• monitoraggio di hashtag negativi, commenti diffamatori, contenuti della community sul brand. </a:t>
            </a:r>
            <a:br>
              <a:rPr lang="it-IT" sz="2000" dirty="0">
                <a:latin typeface="Arial"/>
                <a:ea typeface="+mj-lt"/>
                <a:cs typeface="Arial"/>
              </a:rPr>
            </a:br>
            <a:r>
              <a:rPr lang="it-IT" sz="2000" b="1" dirty="0">
                <a:latin typeface="Arial"/>
                <a:ea typeface="+mj-lt"/>
                <a:cs typeface="Arial"/>
              </a:rPr>
              <a:t>• Spesso si presenta come netiquette: galateo della rete.</a:t>
            </a:r>
            <a:endParaRPr lang="it-IT" sz="1800">
              <a:latin typeface="Arial"/>
              <a:ea typeface="+mj-lt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98C3CC3-5F38-09CE-1FF7-8240170CE8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4859" y="2806769"/>
            <a:ext cx="9002282" cy="4641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b="1">
                <a:latin typeface="Arial"/>
                <a:ea typeface="+mn-lt"/>
                <a:cs typeface="Arial"/>
              </a:rPr>
              <a:t> </a:t>
            </a:r>
            <a:endParaRPr lang="it-IT" b="1">
              <a:latin typeface="Tw Cen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71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01269E-1418-1C6C-58DE-34D8360B0F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330478"/>
            <a:ext cx="10288693" cy="5988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Arial"/>
                <a:ea typeface="+mn-lt"/>
                <a:cs typeface="+mn-lt"/>
              </a:rPr>
              <a:t>6. Netiquette </a:t>
            </a:r>
            <a:endParaRPr lang="it-IT" sz="2400" b="1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 u="sng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È il regolamento pubblico nelle pagine social del brand. </a:t>
            </a:r>
            <a:endParaRPr lang="it-IT" i="1" dirty="0">
              <a:solidFill>
                <a:schemeClr val="accent2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ea typeface="+mn-lt"/>
                <a:cs typeface="+mn-lt"/>
              </a:rPr>
              <a:t>• Funzione: stabilire comportamenti corretti, prevenire critiche o accuse di censura (spiega subito le regole della community).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latin typeface="Arial"/>
                <a:ea typeface="+mn-lt"/>
                <a:cs typeface="+mn-lt"/>
              </a:rPr>
              <a:t>• stimolare rispetto, condivisione, interazioni e dibattiti costruttivi. </a:t>
            </a:r>
            <a:endParaRPr lang="it-IT" b="1" i="1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>
              <a:latin typeface="Arial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latin typeface="Arial"/>
                <a:ea typeface="+mn-lt"/>
                <a:cs typeface="+mn-lt"/>
              </a:rPr>
              <a:t>• Forma: </a:t>
            </a:r>
            <a:endParaRPr lang="it-IT" b="1" i="1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ea typeface="+mn-lt"/>
                <a:cs typeface="+mn-lt"/>
              </a:rPr>
              <a:t>• elenco puntato chiaro e diretto,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ea typeface="+mn-lt"/>
                <a:cs typeface="+mn-lt"/>
              </a:rPr>
              <a:t>• oppure più discorsiva, come un “manifesto di benvenuto”.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Esempio Nutella (Facebook): </a:t>
            </a:r>
            <a:endParaRPr lang="it-IT" b="1" i="1" dirty="0">
              <a:solidFill>
                <a:schemeClr val="accent2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Benvenuto, spazio per opinioni e condivisione. </a:t>
            </a:r>
            <a:endParaRPr lang="it-IT" b="1" i="1" dirty="0">
              <a:solidFill>
                <a:schemeClr val="accent2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Rispetto dei termini di Facebook. </a:t>
            </a:r>
            <a:endParaRPr lang="it-IT" b="1" i="1" dirty="0">
              <a:solidFill>
                <a:schemeClr val="accent2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ea typeface="+mn-lt"/>
                <a:cs typeface="+mn-lt"/>
              </a:rPr>
              <a:t>•</a:t>
            </a:r>
            <a:r>
              <a:rPr lang="it-IT" sz="1800" b="1" i="1" dirty="0">
                <a:latin typeface="Arial"/>
                <a:ea typeface="+mn-lt"/>
                <a:cs typeface="+mn-lt"/>
              </a:rPr>
              <a:t> Opinioni personali </a:t>
            </a:r>
            <a:r>
              <a:rPr lang="it-IT" sz="1800" dirty="0">
                <a:latin typeface="Arial"/>
                <a:ea typeface="+mn-lt"/>
                <a:cs typeface="+mn-lt"/>
              </a:rPr>
              <a:t>= responsabilità individuale.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Nutella/Ferrero non responsabili di ciò che pubblicano gli utenti. </a:t>
            </a:r>
            <a:endParaRPr lang="it-IT" b="1" i="1" dirty="0">
              <a:solidFill>
                <a:schemeClr val="accent2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Divieto promozioni/vendite personali. </a:t>
            </a:r>
            <a:endParaRPr lang="it-IT" b="1" i="1" dirty="0">
              <a:solidFill>
                <a:schemeClr val="accent2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Rispetto copyright. </a:t>
            </a:r>
            <a:endParaRPr lang="it-IT" b="1" i="1" dirty="0">
              <a:solidFill>
                <a:schemeClr val="accent2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ea typeface="+mn-lt"/>
                <a:cs typeface="+mn-lt"/>
              </a:rPr>
              <a:t>• Admin può cancellare contenuti offensivi o illegali.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ea typeface="+mn-lt"/>
                <a:cs typeface="+mn-lt"/>
              </a:rPr>
              <a:t>• Utenti che insistono con comportamenti antisociali possono essere rimossi.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ea typeface="+mn-lt"/>
                <a:cs typeface="+mn-lt"/>
              </a:rPr>
              <a:t>• Risposte fornite in orario lavorativo; per urgenze c'è l' assistenza clienti.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DAED9C-7A47-6E9B-A7A3-D35A33743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35</a:t>
            </a:fld>
            <a:endParaRPr lang="it-IT" noProof="0"/>
          </a:p>
        </p:txBody>
      </p:sp>
      <p:pic>
        <p:nvPicPr>
          <p:cNvPr id="2" name="Immagine 1" descr="Nutella Logo Stickers">
            <a:extLst>
              <a:ext uri="{FF2B5EF4-FFF2-40B4-BE49-F238E27FC236}">
                <a16:creationId xmlns:a16="http://schemas.microsoft.com/office/drawing/2014/main" id="{5FF129F4-7999-4391-04C7-749C50EC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00" r="440" b="30400"/>
          <a:stretch>
            <a:fillRect/>
          </a:stretch>
        </p:blipFill>
        <p:spPr>
          <a:xfrm>
            <a:off x="8971429" y="2823242"/>
            <a:ext cx="2810447" cy="12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2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D0BD969-08B7-9CC6-0E40-899CE0429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3DBB21-CBA0-5DC5-5FED-39B5A7EE2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1121" y="616138"/>
            <a:ext cx="9704001" cy="6053543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it-IT" sz="28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7. FAQ (Frequently Asked Questions)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Documento con le domande più frequenti su prodotti e servizi. </a:t>
            </a:r>
            <a:endParaRPr lang="it-IT"/>
          </a:p>
          <a:p>
            <a:pPr algn="ctr"/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Obiettivi: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supportare gli utenti risolvendo dubbi,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migliorare il posizionamento su Google, </a:t>
            </a:r>
            <a:endParaRPr lang="it-IT"/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rafforzare la relazione con gli utenti, </a:t>
            </a:r>
            <a:endParaRPr lang="it-IT"/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strumento commerciale per guidare i clienti nelle scelte. </a:t>
            </a:r>
            <a:endParaRPr lang="it-IT"/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Va redatto a più mani e aggiornato nel tempo con nuovi temi/problemi. </a:t>
            </a:r>
            <a:endParaRPr lang="it-IT"/>
          </a:p>
          <a:p>
            <a:pPr algn="ctr"/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Tipi: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Uso interno: per aiutare i dipendenti a rispondere velocemente e monitorare domande ricorrenti. </a:t>
            </a:r>
            <a:endParaRPr lang="it-IT"/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Comunicazione esterna: sezione FAQ/Help/Support nei siti → aiuta i consumatori a trovare risposte subito..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3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77320B-5477-FEC1-FCF6-CE7E099B3C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109" cy="6858000"/>
          </a:xfrm>
          <a:solidFill>
            <a:schemeClr val="tx2">
              <a:lumMod val="60000"/>
              <a:lumOff val="40000"/>
            </a:schemeClr>
          </a:solidFill>
        </p:spPr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2BBC45C-DAE8-DF76-05B9-DBAF72D3F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4832" y="483256"/>
            <a:ext cx="9662777" cy="5324606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 fontScale="85000" lnSpcReduction="20000"/>
          </a:bodyPr>
          <a:lstStyle/>
          <a:p>
            <a:pPr algn="ctr"/>
            <a:endParaRPr lang="it-IT" sz="240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30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8. Conlusione </a:t>
            </a: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Le regolamentazioni (policy, netiquette, FAQ) sono fondamentali per gestire </a:t>
            </a:r>
            <a:endParaRPr lang="it-IT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i canali social. </a:t>
            </a:r>
            <a:endParaRPr lang="it-IT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Non bisogna improvvisare, ma pianificare con attenzione. </a:t>
            </a:r>
            <a:endParaRPr lang="it-IT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it-IT" sz="2600" b="1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6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Obiettivi: </a:t>
            </a:r>
            <a:endParaRPr lang="it-IT" b="1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migliorare interazione con clienti e prospect, </a:t>
            </a:r>
            <a:endParaRPr lang="it-IT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sensibilizzare i dipendenti sull’importanza dei social, </a:t>
            </a:r>
            <a:endParaRPr lang="it-IT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proteggere la reputazione aziendale, </a:t>
            </a:r>
            <a:endParaRPr lang="it-IT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limitare i rischi di danni al brand.</a:t>
            </a:r>
            <a:endParaRPr lang="it-IT">
              <a:solidFill>
                <a:schemeClr val="tx1"/>
              </a:solidFill>
              <a:latin typeface="Tw Cen MT"/>
            </a:endParaRPr>
          </a:p>
          <a:p>
            <a:pPr algn="ctr"/>
            <a:r>
              <a:rPr lang="it-IT" err="1">
                <a:solidFill>
                  <a:srgbClr val="000000">
                    <a:alpha val="0"/>
                  </a:srgbClr>
                </a:solidFill>
                <a:ea typeface="+mn-lt"/>
                <a:cs typeface="+mn-lt"/>
              </a:rPr>
              <a:t>ndard</a:t>
            </a:r>
            <a:r>
              <a:rPr lang="it-IT"/>
              <a:t> negli anni successivi.</a:t>
            </a:r>
            <a:endParaRPr lang="it-IT">
              <a:solidFill>
                <a:srgbClr val="000000">
                  <a:alpha val="0"/>
                </a:srgbClr>
              </a:solidFill>
            </a:endParaRPr>
          </a:p>
          <a:p>
            <a:pPr algn="ctr"/>
            <a:r>
              <a:rPr lang="it-IT"/>
              <a:t>Oggi si ritorna a un approccio più integrato, dove il modello migliore dipende dal contesto storico.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0968B7-E0B7-AD4C-8C7C-24049988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06" y="314057"/>
            <a:ext cx="12024821" cy="1031310"/>
          </a:xfrm>
        </p:spPr>
        <p:txBody>
          <a:bodyPr/>
          <a:lstStyle/>
          <a:p>
            <a:r>
              <a:rPr lang="it-IT" sz="3200" b="1">
                <a:latin typeface="Arial"/>
                <a:ea typeface="+mj-lt"/>
                <a:cs typeface="+mj-lt"/>
              </a:rPr>
              <a:t>  </a:t>
            </a:r>
            <a:endParaRPr lang="it-IT" sz="3200" b="1">
              <a:latin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C72DA0-89FA-D02B-8BDB-7683E50337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2459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CDBDA-A16E-0979-083A-3134A725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78" y="588034"/>
            <a:ext cx="10805160" cy="707886"/>
          </a:xfrm>
        </p:spPr>
        <p:txBody>
          <a:bodyPr/>
          <a:lstStyle/>
          <a:p>
            <a:r>
              <a:rPr lang="it-IT" sz="3600" b="1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9.4 </a:t>
            </a:r>
            <a:r>
              <a:rPr lang="it-IT" sz="3600" b="1" err="1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Crisis</a:t>
            </a:r>
            <a:r>
              <a:rPr lang="it-IT" sz="3600" b="1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 management </a:t>
            </a:r>
            <a:endParaRPr lang="it-IT" sz="36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493C7B6-D2E6-428E-CB1D-501AB5F15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38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3F1881-43CB-AEAD-D1FF-FF915CC941A1}"/>
              </a:ext>
            </a:extLst>
          </p:cNvPr>
          <p:cNvSpPr txBox="1"/>
          <p:nvPr/>
        </p:nvSpPr>
        <p:spPr>
          <a:xfrm>
            <a:off x="928778" y="1848928"/>
            <a:ext cx="1082327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3210" indent="-283210" algn="just">
              <a:buFont typeface=""/>
              <a:buChar char="-"/>
            </a:pPr>
            <a:r>
              <a:rPr lang="it-IT" sz="2000" b="1" i="1" dirty="0">
                <a:latin typeface="Arial"/>
                <a:ea typeface="Open Sans"/>
                <a:cs typeface="Open Sans"/>
              </a:rPr>
              <a:t>Gestione della crisi:</a:t>
            </a:r>
            <a:r>
              <a:rPr lang="it-IT" sz="2000" dirty="0">
                <a:latin typeface="Arial"/>
                <a:ea typeface="Open Sans"/>
                <a:cs typeface="Open Sans"/>
              </a:rPr>
              <a:t> insieme di strategie messe in atto da un ente per fronteggiare danni all’immagine del brand; </a:t>
            </a:r>
          </a:p>
          <a:p>
            <a:pPr marL="283210" indent="-283210" algn="just">
              <a:buFont typeface=""/>
              <a:buChar char="-"/>
            </a:pPr>
            <a:endParaRPr lang="it-IT" sz="2000" dirty="0">
              <a:latin typeface="Arial"/>
              <a:cs typeface="Arial"/>
            </a:endParaRPr>
          </a:p>
          <a:p>
            <a:pPr marL="283210" indent="-283210" algn="just">
              <a:buFont typeface=""/>
              <a:buChar char="-"/>
            </a:pPr>
            <a:r>
              <a:rPr lang="it-IT" sz="2000" dirty="0">
                <a:latin typeface="Arial"/>
                <a:ea typeface="Open Sans"/>
                <a:cs typeface="Open Sans"/>
              </a:rPr>
              <a:t>Prevenzione attraverso la gestione della community e il web e social media </a:t>
            </a:r>
            <a:r>
              <a:rPr lang="it-IT" sz="2000" err="1">
                <a:latin typeface="Arial"/>
                <a:ea typeface="Open Sans"/>
                <a:cs typeface="Open Sans"/>
              </a:rPr>
              <a:t>listening</a:t>
            </a:r>
            <a:r>
              <a:rPr lang="it-IT" sz="2000" dirty="0">
                <a:latin typeface="Arial"/>
                <a:ea typeface="Open Sans"/>
                <a:cs typeface="Open Sans"/>
              </a:rPr>
              <a:t>; </a:t>
            </a:r>
          </a:p>
          <a:p>
            <a:pPr marL="283210" indent="-283210" algn="just">
              <a:buFont typeface=""/>
              <a:buChar char="-"/>
            </a:pPr>
            <a:endParaRPr lang="it-IT" sz="2000" dirty="0">
              <a:latin typeface="Arial"/>
              <a:cs typeface="Arial"/>
            </a:endParaRPr>
          </a:p>
          <a:p>
            <a:pPr marL="283210" indent="-283210" algn="just">
              <a:buFont typeface=""/>
              <a:buChar char="-"/>
            </a:pPr>
            <a:r>
              <a:rPr lang="it-IT" sz="2000" dirty="0">
                <a:latin typeface="Arial"/>
                <a:ea typeface="Open Sans"/>
                <a:cs typeface="Open Sans"/>
              </a:rPr>
              <a:t>Protocollo di online </a:t>
            </a:r>
            <a:r>
              <a:rPr lang="it-IT" sz="2000" err="1">
                <a:latin typeface="Arial"/>
                <a:ea typeface="Open Sans"/>
                <a:cs typeface="Open Sans"/>
              </a:rPr>
              <a:t>crisis</a:t>
            </a:r>
            <a:r>
              <a:rPr lang="it-IT" sz="2000" dirty="0">
                <a:latin typeface="Arial"/>
                <a:ea typeface="Open Sans"/>
                <a:cs typeface="Open Sans"/>
              </a:rPr>
              <a:t> management; </a:t>
            </a:r>
          </a:p>
          <a:p>
            <a:pPr marL="283210" indent="-283210" algn="just">
              <a:buFont typeface=""/>
              <a:buChar char="-"/>
            </a:pPr>
            <a:endParaRPr lang="it-IT" sz="2000" b="1" i="1" dirty="0">
              <a:latin typeface="Arial"/>
              <a:cs typeface="Arial"/>
            </a:endParaRPr>
          </a:p>
          <a:p>
            <a:pPr marL="283210" indent="-283210" algn="just">
              <a:buFont typeface=""/>
              <a:buChar char="-"/>
            </a:pPr>
            <a:r>
              <a:rPr lang="it-IT" sz="2000" b="1" i="1" dirty="0">
                <a:latin typeface="Arial"/>
                <a:ea typeface="Open Sans"/>
                <a:cs typeface="Open Sans"/>
              </a:rPr>
              <a:t>Team di Risk Management;</a:t>
            </a:r>
          </a:p>
          <a:p>
            <a:pPr marL="283210" indent="-283210" algn="just">
              <a:buFont typeface=""/>
              <a:buChar char="-"/>
            </a:pPr>
            <a:endParaRPr lang="it-IT" sz="2000" dirty="0">
              <a:latin typeface="Arial"/>
              <a:cs typeface="Arial"/>
            </a:endParaRPr>
          </a:p>
          <a:p>
            <a:pPr marL="283210" indent="-283210" algn="just">
              <a:buFont typeface=""/>
              <a:buChar char="-"/>
            </a:pPr>
            <a:r>
              <a:rPr lang="it-IT" sz="2000" dirty="0">
                <a:latin typeface="Arial"/>
                <a:ea typeface="Open Sans"/>
                <a:cs typeface="Open Sans"/>
              </a:rPr>
              <a:t>Stabilire diversi livelli di emergenza; </a:t>
            </a:r>
          </a:p>
          <a:p>
            <a:pPr marL="283210" indent="-283210" algn="just">
              <a:buFont typeface=""/>
              <a:buChar char="-"/>
            </a:pPr>
            <a:endParaRPr lang="it-IT" sz="2000" dirty="0">
              <a:latin typeface="Arial"/>
              <a:cs typeface="Arial"/>
            </a:endParaRPr>
          </a:p>
          <a:p>
            <a:pPr marL="283210" indent="-283210" algn="just">
              <a:buFont typeface=""/>
              <a:buChar char="-"/>
            </a:pPr>
            <a:r>
              <a:rPr lang="it-IT" sz="2000" dirty="0">
                <a:latin typeface="Arial"/>
                <a:ea typeface="Open Sans"/>
                <a:cs typeface="Open Sans"/>
              </a:rPr>
              <a:t>Coinvolgimento di figure interne e partner esterni.</a:t>
            </a:r>
          </a:p>
        </p:txBody>
      </p:sp>
    </p:spTree>
    <p:extLst>
      <p:ext uri="{BB962C8B-B14F-4D97-AF65-F5344CB8AC3E}">
        <p14:creationId xmlns:p14="http://schemas.microsoft.com/office/powerpoint/2010/main" val="57994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6BC712-5560-4C69-BA90-D330D3A100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0884" y="231983"/>
            <a:ext cx="9282828" cy="608480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r>
              <a:rPr lang="it-IT" sz="2800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     9.4 Crisis Management Cos’è </a:t>
            </a:r>
          </a:p>
          <a:p>
            <a:r>
              <a:rPr lang="it-IT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Crisi reputazionale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+mn-lt"/>
              </a:rPr>
              <a:t> = evento negativo che danneggia l’immagine di un’organizzazione. </a:t>
            </a:r>
            <a:endParaRPr lang="it-IT">
              <a:solidFill>
                <a:schemeClr val="tx1"/>
              </a:solidFill>
              <a:latin typeface="Tw Cen MT"/>
              <a:ea typeface="+mn-lt"/>
              <a:cs typeface="+mn-lt"/>
            </a:endParaRPr>
          </a:p>
          <a:p>
            <a:r>
              <a:rPr lang="it-IT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Crisis management =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+mn-lt"/>
              </a:rPr>
              <a:t> strategie messe in atto per fronteggiare questi danni. </a:t>
            </a:r>
            <a:endParaRPr lang="it-IT">
              <a:solidFill>
                <a:schemeClr val="tx1"/>
              </a:solidFill>
              <a:latin typeface="Tw Cen MT"/>
              <a:ea typeface="+mn-lt"/>
              <a:cs typeface="+mn-lt"/>
            </a:endParaRPr>
          </a:p>
          <a:p>
            <a:r>
              <a:rPr lang="it-IT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Obiettivi: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+mn-lt"/>
              </a:rPr>
              <a:t> prevenire, monitorare e intervenire per proteggere la marca.</a:t>
            </a:r>
            <a:endParaRPr lang="it-IT">
              <a:solidFill>
                <a:schemeClr val="tx1"/>
              </a:solidFill>
              <a:latin typeface="Tw Cen MT"/>
              <a:ea typeface="+mn-lt"/>
              <a:cs typeface="+mn-lt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it-IT" b="1" i="1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Cause comuni di crisi reputazionale: </a:t>
            </a:r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Gestione superficiale della community. </a:t>
            </a:r>
          </a:p>
          <a:p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Mancanza di regole comportamentali </a:t>
            </a:r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(netiquette) 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sulla pagina. </a:t>
            </a:r>
          </a:p>
          <a:p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</a:t>
            </a:r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 Assenza di social media policy 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→ troppa autonomia del community manager. </a:t>
            </a:r>
          </a:p>
          <a:p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Mancanza di piano gestionale legato a critiche e livelli di “allerta”.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endParaRPr lang="it-IT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0D2F0E93-A5D1-528C-F167-231B5A5EE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576" y="6064624"/>
            <a:ext cx="4843183" cy="251014"/>
          </a:xfrm>
        </p:spPr>
        <p:txBody>
          <a:bodyPr>
            <a:normAutofit fontScale="77500" lnSpcReduction="20000"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58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B094FF-02DB-8CE2-3C1A-D2E22D901B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904" y="2011880"/>
            <a:ext cx="10748768" cy="4344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600" dirty="0">
                <a:latin typeface="Arial"/>
                <a:ea typeface="+mn-lt"/>
                <a:cs typeface="+mn-lt"/>
              </a:rPr>
              <a:t>  -</a:t>
            </a:r>
            <a:r>
              <a:rPr lang="it-IT" sz="2600" dirty="0">
                <a:latin typeface="Arial"/>
                <a:ea typeface="Open Sans"/>
                <a:cs typeface="Open Sans"/>
              </a:rPr>
              <a:t>Da comunicazione </a:t>
            </a:r>
            <a:r>
              <a:rPr lang="it-IT" sz="2600" i="1" dirty="0">
                <a:latin typeface="Arial"/>
                <a:ea typeface="Open Sans"/>
                <a:cs typeface="Open Sans"/>
              </a:rPr>
              <a:t>top-down </a:t>
            </a:r>
            <a:r>
              <a:rPr lang="it-IT" sz="2600" dirty="0">
                <a:latin typeface="Arial"/>
                <a:ea typeface="Open Sans"/>
                <a:cs typeface="Open Sans"/>
              </a:rPr>
              <a:t>a </a:t>
            </a:r>
            <a:r>
              <a:rPr lang="it-IT" sz="2600" i="1" dirty="0">
                <a:latin typeface="Arial"/>
                <a:ea typeface="Open Sans"/>
                <a:cs typeface="Open Sans"/>
              </a:rPr>
              <a:t>One-to-One;</a:t>
            </a:r>
            <a:endParaRPr lang="it-IT" sz="260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600" b="1" dirty="0">
                <a:latin typeface="Arial"/>
                <a:ea typeface="+mn-lt"/>
                <a:cs typeface="+mn-lt"/>
              </a:rPr>
              <a:t> -</a:t>
            </a:r>
            <a:r>
              <a:rPr lang="it-IT" sz="2600" b="1" i="1" dirty="0">
                <a:latin typeface="Arial"/>
                <a:ea typeface="Open Sans"/>
                <a:cs typeface="Open Sans"/>
              </a:rPr>
              <a:t>Community</a:t>
            </a:r>
            <a:r>
              <a:rPr lang="it-IT" sz="2600" b="1" dirty="0">
                <a:latin typeface="Arial"/>
                <a:ea typeface="Open Sans"/>
                <a:cs typeface="Open Sans"/>
              </a:rPr>
              <a:t>: </a:t>
            </a:r>
            <a:r>
              <a:rPr lang="it-IT" sz="2600" dirty="0">
                <a:latin typeface="Arial"/>
                <a:ea typeface="Open Sans"/>
                <a:cs typeface="Open Sans"/>
              </a:rPr>
              <a:t>informazione, intrattenimento e contenuto di qualità; </a:t>
            </a:r>
            <a:endParaRPr lang="it-IT" sz="26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600" dirty="0">
                <a:latin typeface="Arial"/>
                <a:ea typeface="+mn-lt"/>
                <a:cs typeface="+mn-lt"/>
              </a:rPr>
              <a:t>-</a:t>
            </a:r>
            <a:r>
              <a:rPr lang="it-IT" sz="2600" dirty="0">
                <a:latin typeface="Arial"/>
                <a:ea typeface="Open Sans"/>
                <a:cs typeface="Open Sans"/>
              </a:rPr>
              <a:t>Marchio come abilitatore di interazione: fidelizzazione relazionale e affettiva; </a:t>
            </a:r>
            <a:endParaRPr lang="it-IT" sz="26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600" b="1" dirty="0">
                <a:latin typeface="Arial"/>
                <a:ea typeface="+mn-lt"/>
                <a:cs typeface="+mn-lt"/>
              </a:rPr>
              <a:t>-</a:t>
            </a:r>
            <a:r>
              <a:rPr lang="it-IT" sz="2600" b="1" dirty="0">
                <a:latin typeface="Arial"/>
                <a:ea typeface="Open Sans"/>
                <a:cs typeface="Open Sans"/>
              </a:rPr>
              <a:t>Nascita </a:t>
            </a:r>
            <a:r>
              <a:rPr lang="it-IT" sz="2600" b="1" i="1" dirty="0">
                <a:latin typeface="Arial"/>
                <a:ea typeface="Open Sans"/>
                <a:cs typeface="Open Sans"/>
              </a:rPr>
              <a:t>brand community</a:t>
            </a:r>
            <a:r>
              <a:rPr lang="it-IT" sz="2600" b="1" dirty="0">
                <a:latin typeface="Arial"/>
                <a:ea typeface="Open Sans"/>
                <a:cs typeface="Open Sans"/>
              </a:rPr>
              <a:t>:</a:t>
            </a:r>
            <a:r>
              <a:rPr lang="it-IT" sz="2600" dirty="0">
                <a:latin typeface="Arial"/>
                <a:ea typeface="Open Sans"/>
                <a:cs typeface="Open Sans"/>
              </a:rPr>
              <a:t> comunità specializzate con interessi affini; </a:t>
            </a:r>
            <a:endParaRPr lang="it-IT" sz="260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600" dirty="0">
                <a:latin typeface="Arial"/>
                <a:ea typeface="+mn-lt"/>
                <a:cs typeface="+mn-lt"/>
              </a:rPr>
              <a:t>-</a:t>
            </a:r>
            <a:r>
              <a:rPr lang="it-IT" sz="2600" dirty="0">
                <a:latin typeface="Arial"/>
                <a:ea typeface="Open Sans"/>
                <a:cs typeface="Open Sans"/>
              </a:rPr>
              <a:t>Comunicazione con un approccio </a:t>
            </a:r>
            <a:r>
              <a:rPr lang="it-IT" sz="2600" i="1" dirty="0">
                <a:latin typeface="Arial"/>
                <a:ea typeface="Open Sans"/>
                <a:cs typeface="Open Sans"/>
              </a:rPr>
              <a:t>people </a:t>
            </a:r>
            <a:r>
              <a:rPr lang="it-IT" sz="2600" i="1" err="1">
                <a:latin typeface="Arial"/>
                <a:ea typeface="Open Sans"/>
                <a:cs typeface="Open Sans"/>
              </a:rPr>
              <a:t>centric</a:t>
            </a:r>
            <a:r>
              <a:rPr lang="it-IT" sz="2600" i="1" dirty="0">
                <a:latin typeface="Arial"/>
                <a:ea typeface="Open Sans"/>
                <a:cs typeface="Open Sans"/>
              </a:rPr>
              <a:t>. </a:t>
            </a:r>
            <a:endParaRPr lang="it-IT" sz="2600">
              <a:latin typeface="Arial"/>
              <a:cs typeface="Arial"/>
            </a:endParaRPr>
          </a:p>
          <a:p>
            <a:pPr algn="ctr"/>
            <a:endParaRPr lang="it-IT" sz="26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34B31B-B45B-3603-5125-F332F22A6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339" y="483080"/>
            <a:ext cx="10837333" cy="535531"/>
          </a:xfrm>
        </p:spPr>
        <p:txBody>
          <a:bodyPr vert="horz" wrap="square" lIns="640080" tIns="45720" rIns="91440" bIns="45720" rtlCol="0" anchor="t">
            <a:spAutoFit/>
          </a:bodyPr>
          <a:lstStyle/>
          <a:p>
            <a:r>
              <a:rPr lang="it-IT" sz="3200" b="1">
                <a:latin typeface="Arial"/>
                <a:ea typeface="Open Sans"/>
                <a:cs typeface="Open Sans"/>
              </a:rPr>
              <a:t>9.1 La nuova relazione tra brand e consumatore</a:t>
            </a:r>
            <a:endParaRPr lang="it-IT" sz="3600">
              <a:latin typeface="Arial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A4F327-248C-3CE4-B3B8-E353F94F2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6585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FE4375-9CC2-194C-DA11-31A0C2F1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40</a:t>
            </a:fld>
            <a:endParaRPr lang="it-IT" noProof="0"/>
          </a:p>
        </p:txBody>
      </p:sp>
      <p:pic>
        <p:nvPicPr>
          <p:cNvPr id="4" name="Immagine 3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69DA73D7-31A9-48D1-A580-224E32D0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3" y="1156832"/>
            <a:ext cx="11593873" cy="42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2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FCD32B-489C-F843-FC98-60177C9010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146" y="829850"/>
            <a:ext cx="10288694" cy="3744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b="1" i="1">
                <a:latin typeface="Arial"/>
                <a:ea typeface="+mn-lt"/>
                <a:cs typeface="+mn-lt"/>
              </a:rPr>
              <a:t> </a:t>
            </a:r>
            <a:r>
              <a:rPr lang="it-IT" sz="2400" b="1" i="1">
                <a:latin typeface="Arial"/>
                <a:ea typeface="+mn-lt"/>
                <a:cs typeface="+mn-lt"/>
              </a:rPr>
              <a:t>Ruolo del web listening </a:t>
            </a:r>
            <a:endParaRPr lang="it-IT" sz="2400" b="1" i="1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Monitoraggio di conversazioni online → intercettare flames (malcontenti, critiche, attacchi, polemiche). </a:t>
            </a:r>
            <a:endParaRPr lang="it-IT" sz="2400" b="1" i="1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Utile farlo sia su piattaforme del brand che su canali esterni. </a:t>
            </a:r>
            <a:endParaRPr lang="it-IT" sz="2400" b="1" i="1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Servono figure dedicate, strumenti digitali di ascolto e regole/piani di azione.</a:t>
            </a:r>
          </a:p>
          <a:p>
            <a:pPr marL="0" indent="0">
              <a:buNone/>
            </a:pPr>
            <a:endParaRPr lang="it-IT" sz="2400">
              <a:latin typeface="Arial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E90B9F-2EDF-96A8-C80E-2092E7A9B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41</a:t>
            </a:fld>
            <a:endParaRPr lang="it-IT" noProof="0"/>
          </a:p>
        </p:txBody>
      </p:sp>
      <p:pic>
        <p:nvPicPr>
          <p:cNvPr id="2" name="Immagine 1" descr="Immagine che contiene testo, schermata, Cellulare, elettronica&#10;&#10;Il contenuto generato dall&amp;#39;IA potrebbe non essere corretto.">
            <a:extLst>
              <a:ext uri="{FF2B5EF4-FFF2-40B4-BE49-F238E27FC236}">
                <a16:creationId xmlns:a16="http://schemas.microsoft.com/office/drawing/2014/main" id="{C1D43A92-44E6-7178-9F13-7A041833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209" y="3587842"/>
            <a:ext cx="3784787" cy="25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5491" y="316552"/>
            <a:ext cx="9274856" cy="98246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3200">
                <a:solidFill>
                  <a:schemeClr val="tx1"/>
                </a:solidFill>
                <a:latin typeface="Arial"/>
                <a:ea typeface="+mj-ea"/>
                <a:cs typeface="Arial"/>
              </a:rPr>
              <a:t>Pianificazione della crisi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1216697" y="1516021"/>
            <a:ext cx="4774921" cy="400787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2000">
                <a:latin typeface="Arial"/>
                <a:cs typeface="Arial"/>
              </a:rPr>
              <a:t>• Le crisi arrivano di sorpresa. </a:t>
            </a:r>
            <a:endParaRPr lang="it-IT">
              <a:latin typeface="Tw Cen MT"/>
              <a:cs typeface="Arial"/>
            </a:endParaRPr>
          </a:p>
          <a:p>
            <a:pPr algn="ctr"/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Necessario un piano di crisi pianificato e coordinato tra le varie unit aziendali. </a:t>
            </a:r>
            <a:endParaRPr lang="it-IT">
              <a:solidFill>
                <a:schemeClr val="tx1"/>
              </a:solidFill>
              <a:latin typeface="Tw Cen MT"/>
              <a:cs typeface="Arial"/>
            </a:endParaRPr>
          </a:p>
          <a:p>
            <a:pPr algn="ctr"/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Concetto di “golden hours”: ~3 ore in cui si può intervenire efficacemente. </a:t>
            </a:r>
            <a:endParaRPr lang="it-IT">
              <a:solidFill>
                <a:schemeClr val="tx1"/>
              </a:solidFill>
              <a:latin typeface="Tw Cen MT"/>
              <a:cs typeface="Arial"/>
            </a:endParaRPr>
          </a:p>
          <a:p>
            <a:pPr algn="ctr"/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Dopo, molto difficile recuperare → rischio di “place of memory” (la notizia rimane online a lungo).</a:t>
            </a:r>
            <a:endParaRPr lang="it-IT">
              <a:solidFill>
                <a:schemeClr val="tx1"/>
              </a:solidFill>
              <a:latin typeface="Tw Cen MT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42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929BC2-EC0E-70EC-8B62-8CA2DA5D3F58}"/>
              </a:ext>
            </a:extLst>
          </p:cNvPr>
          <p:cNvSpPr txBox="1"/>
          <p:nvPr/>
        </p:nvSpPr>
        <p:spPr>
          <a:xfrm>
            <a:off x="7041715" y="1405003"/>
            <a:ext cx="394361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latin typeface="Arial"/>
                <a:cs typeface="Arial"/>
              </a:rPr>
              <a:t>• Piano di azione → deve stabilire: </a:t>
            </a:r>
          </a:p>
          <a:p>
            <a:endParaRPr lang="it-IT">
              <a:latin typeface="Arial"/>
              <a:cs typeface="Arial"/>
            </a:endParaRPr>
          </a:p>
          <a:p>
            <a:r>
              <a:rPr lang="it-IT" b="1" i="1">
                <a:latin typeface="Arial"/>
                <a:cs typeface="Arial"/>
              </a:rPr>
              <a:t>• Chi interviene. </a:t>
            </a:r>
          </a:p>
          <a:p>
            <a:r>
              <a:rPr lang="it-IT" b="1" i="1">
                <a:latin typeface="Arial"/>
                <a:cs typeface="Arial"/>
              </a:rPr>
              <a:t>• Chi coordina. </a:t>
            </a:r>
          </a:p>
          <a:p>
            <a:r>
              <a:rPr lang="it-IT" b="1" i="1">
                <a:latin typeface="Arial"/>
                <a:cs typeface="Arial"/>
              </a:rPr>
              <a:t>• Chi prende decisioni finale</a:t>
            </a:r>
            <a:endParaRPr lang="it-IT" sz="2400" i="1"/>
          </a:p>
        </p:txBody>
      </p:sp>
    </p:spTree>
    <p:extLst>
      <p:ext uri="{BB962C8B-B14F-4D97-AF65-F5344CB8AC3E}">
        <p14:creationId xmlns:p14="http://schemas.microsoft.com/office/powerpoint/2010/main" val="411973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5444252-541C-EA4A-E426-09E3904A87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5516" y="522118"/>
            <a:ext cx="7603078" cy="13702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3600" b="1">
                <a:latin typeface="Arial"/>
                <a:ea typeface="+mn-lt"/>
                <a:cs typeface="Arial"/>
              </a:rPr>
              <a:t>Obiettivi del crisis manager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Ristabilire ordine.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Proteggere reputazione online.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Salvaguardare sicurezza aziendale.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Creare Protocollo di online crisis management: azioni diverse in base al livello di rischio.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Creare un Team di Risk Management → figure diverse che definiscono e attuano il piano. 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8C6267-E367-8E4E-90F1-45B0957B9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43</a:t>
            </a:fld>
            <a:endParaRPr lang="it-IT" noProof="0"/>
          </a:p>
        </p:txBody>
      </p:sp>
      <p:pic>
        <p:nvPicPr>
          <p:cNvPr id="2" name="Segnaposto contenuto 1" descr="Immagine che contiene vestiti, calzature, persona, cartone animato&#10;&#10;Il contenuto generato dall&amp;#39;IA potrebbe non essere corretto.">
            <a:extLst>
              <a:ext uri="{FF2B5EF4-FFF2-40B4-BE49-F238E27FC236}">
                <a16:creationId xmlns:a16="http://schemas.microsoft.com/office/drawing/2014/main" id="{1ABF3B33-05B9-14AD-A6E6-B908CF4FF010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4930395" y="4256972"/>
            <a:ext cx="2659618" cy="24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4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B4019FDD-F89C-C991-DE7D-6E4B0CBCD0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E49F0-FDE3-525E-7E44-0E6EA19EE9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991" y="171187"/>
            <a:ext cx="6194033" cy="4102191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Autofit/>
          </a:bodyPr>
          <a:lstStyle/>
          <a:p>
            <a:r>
              <a:rPr lang="it-IT" sz="28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Livelli di emergenza </a:t>
            </a:r>
          </a:p>
          <a:p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Diversi livelli di alert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 (es. A, B, C, D → vedi Figura 9.1). </a:t>
            </a:r>
          </a:p>
          <a:p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Ogni livello 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→ attiva diverse </a:t>
            </a:r>
            <a:r>
              <a:rPr lang="it-IT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unit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 di management: </a:t>
            </a:r>
          </a:p>
          <a:p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</a:t>
            </a:r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Unit 1: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 figure operative quotidiane (Community Manager, Social Media </a:t>
            </a:r>
            <a:r>
              <a:rPr lang="it-IT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Specialist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). </a:t>
            </a:r>
          </a:p>
          <a:p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</a:t>
            </a:r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Unit 2: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 ruoli manageriali (Brand Manager, Head of Digital). </a:t>
            </a:r>
          </a:p>
          <a:p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</a:t>
            </a:r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 Unit 3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: figure strategiche (CEO, General Manager, Direttore Marketing).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DF10657-0B5E-873A-5291-DA6AB8454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4389" y="474414"/>
            <a:ext cx="4920307" cy="3320971"/>
          </a:xfrm>
        </p:spPr>
        <p:txBody>
          <a:bodyPr>
            <a:no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Arial"/>
              </a:rPr>
              <a:t>Supporto esterno </a:t>
            </a:r>
          </a:p>
          <a:p>
            <a:pPr algn="ctr"/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Possibile coinvolgere:</a:t>
            </a:r>
            <a:r>
              <a:rPr lang="it-IT" sz="2000">
                <a:latin typeface="Arial"/>
                <a:ea typeface="+mn-lt"/>
                <a:cs typeface="Arial"/>
              </a:rPr>
              <a:t> </a:t>
            </a:r>
            <a:endParaRPr lang="it-IT" sz="2000"/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ufficio stampa,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agenzia di comunicazione, • agenzia media,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agenzia PR.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Questi partner aumentano capacità di intervento → seguono il piano stabilito dall’azienda.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08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 descr="deg pagesepsitename%%">
            <a:extLst>
              <a:ext uri="{FF2B5EF4-FFF2-40B4-BE49-F238E27FC236}">
                <a16:creationId xmlns:a16="http://schemas.microsoft.com/office/drawing/2014/main" id="{57A384F8-42A0-6408-3EC3-FDEC5BD1C4F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t="25245" b="25245"/>
          <a:stretch/>
        </p:blipFill>
        <p:spPr>
          <a:xfrm>
            <a:off x="8594070" y="2314243"/>
            <a:ext cx="3597930" cy="1781830"/>
          </a:xfrm>
          <a:prstGeom prst="rect">
            <a:avLst/>
          </a:prstGeom>
          <a:solidFill>
            <a:prstClr val="white"/>
          </a:solidFill>
          <a:ln w="57150" cap="flat" cmpd="sng" algn="ctr">
            <a:solidFill>
              <a:srgbClr val="43467B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EB79A8-BE5B-6B3C-379F-CC3B8ED1079E}"/>
              </a:ext>
            </a:extLst>
          </p:cNvPr>
          <p:cNvSpPr txBox="1"/>
          <p:nvPr/>
        </p:nvSpPr>
        <p:spPr>
          <a:xfrm>
            <a:off x="561059" y="681390"/>
            <a:ext cx="7809921" cy="50475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Arial"/>
              </a:rPr>
              <a:t>Esempi reali di crisi</a:t>
            </a:r>
            <a:endParaRPr lang="it-IT"/>
          </a:p>
          <a:p>
            <a:pPr algn="ctr"/>
            <a:endParaRPr lang="it-IT"/>
          </a:p>
          <a:p>
            <a:pPr algn="ctr"/>
            <a:r>
              <a:rPr lang="it-IT" sz="2000" b="1" i="1" u="sng">
                <a:latin typeface="Arial"/>
                <a:ea typeface="+mn-lt"/>
                <a:cs typeface="Arial"/>
              </a:rPr>
              <a:t>1. Dolce &amp; Gabbana (2018, “spot del cannolo”)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Spot per sfilata a Shanghai → </a:t>
            </a:r>
            <a:r>
              <a:rPr lang="it-IT" sz="2000" i="1" u="sng">
                <a:solidFill>
                  <a:schemeClr val="accent2"/>
                </a:solidFill>
                <a:latin typeface="Arial"/>
                <a:ea typeface="+mn-lt"/>
                <a:cs typeface="Arial"/>
              </a:rPr>
              <a:t>percepito come sessista e stereotipato</a:t>
            </a:r>
            <a:r>
              <a:rPr lang="it-IT" sz="2000">
                <a:latin typeface="Arial"/>
                <a:ea typeface="+mn-lt"/>
                <a:cs typeface="Arial"/>
              </a:rPr>
              <a:t> → offese alla comunità cinese.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Esplosione di critiche su Weibo</a:t>
            </a:r>
            <a:r>
              <a:rPr lang="it-IT" sz="2000">
                <a:latin typeface="Arial"/>
                <a:ea typeface="+mn-lt"/>
                <a:cs typeface="Arial"/>
              </a:rPr>
              <a:t> → spot rimosso.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Stefano Gabbana → risposta con insulti su Instagram a giornalista → screenshot pubblicato su </a:t>
            </a:r>
            <a:r>
              <a:rPr lang="it-IT" sz="2000" err="1">
                <a:latin typeface="Arial"/>
                <a:ea typeface="+mn-lt"/>
                <a:cs typeface="Arial"/>
              </a:rPr>
              <a:t>Diet</a:t>
            </a:r>
            <a:r>
              <a:rPr lang="it-IT" sz="2000">
                <a:latin typeface="Arial"/>
                <a:ea typeface="+mn-lt"/>
                <a:cs typeface="Arial"/>
              </a:rPr>
              <a:t> Prada. </a:t>
            </a:r>
          </a:p>
          <a:p>
            <a:pPr algn="ctr"/>
            <a:r>
              <a:rPr lang="it-IT" sz="2000" i="1" u="sng">
                <a:solidFill>
                  <a:schemeClr val="accent2"/>
                </a:solidFill>
                <a:latin typeface="Arial"/>
                <a:ea typeface="+mn-lt"/>
                <a:cs typeface="Arial"/>
              </a:rPr>
              <a:t>• Governo cinese cancella la sfilata. </a:t>
            </a:r>
          </a:p>
          <a:p>
            <a:pPr algn="ctr"/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Brand dichiara</a:t>
            </a:r>
            <a:r>
              <a:rPr lang="it-IT" sz="2000">
                <a:latin typeface="Arial"/>
                <a:ea typeface="+mn-lt"/>
                <a:cs typeface="Arial"/>
              </a:rPr>
              <a:t>: account Instagram hackerato → poco credibile.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Successivo video di scuse → accolto male, generò altre critiche e parodie. </a:t>
            </a:r>
          </a:p>
          <a:p>
            <a:pPr algn="ctr"/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Problema</a:t>
            </a:r>
            <a:r>
              <a:rPr lang="it-IT" sz="2000">
                <a:latin typeface="Arial"/>
                <a:ea typeface="+mn-lt"/>
                <a:cs typeface="Arial"/>
              </a:rPr>
              <a:t>: mancava piano di crisi e preventiva analisi dei rischi comunicativi.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75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AF426A-B0FE-5602-9E43-4BA2C9111AEF}"/>
              </a:ext>
            </a:extLst>
          </p:cNvPr>
          <p:cNvSpPr txBox="1"/>
          <p:nvPr/>
        </p:nvSpPr>
        <p:spPr>
          <a:xfrm>
            <a:off x="361768" y="131452"/>
            <a:ext cx="11455435" cy="51398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Arial"/>
              </a:rPr>
              <a:t>2. Patrizia Pepe (campagna con modella molto magra) </a:t>
            </a: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Critiche:</a:t>
            </a:r>
            <a:r>
              <a:rPr lang="it-IT" sz="2000">
                <a:latin typeface="Arial"/>
                <a:ea typeface="+mn-lt"/>
                <a:cs typeface="Arial"/>
              </a:rPr>
              <a:t> promozione di anoressia come canone di bellezza.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Attacco poteva essere gestito con community management pianificato.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Invece, risposta aggressiva e poco conciliatoria sui social. </a:t>
            </a:r>
          </a:p>
          <a:p>
            <a:pPr algn="ctr"/>
            <a:endParaRPr lang="it-IT" sz="2000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Risultato:</a:t>
            </a:r>
            <a:r>
              <a:rPr lang="it-IT" sz="2000">
                <a:latin typeface="Arial"/>
                <a:ea typeface="+mn-lt"/>
                <a:cs typeface="Arial"/>
              </a:rPr>
              <a:t> avvio di crisi reputazionale del marchio. </a:t>
            </a:r>
            <a:endParaRPr lang="it-IT">
              <a:ea typeface="+mn-lt"/>
              <a:cs typeface="+mn-lt"/>
            </a:endParaRPr>
          </a:p>
          <a:p>
            <a:pPr algn="ctr"/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Le risposte accese del brand alle critiche </a:t>
            </a:r>
            <a:r>
              <a:rPr lang="it-IT" sz="2000">
                <a:latin typeface="Arial"/>
                <a:ea typeface="+mn-lt"/>
                <a:cs typeface="Arial"/>
              </a:rPr>
              <a:t>→ diventano oggetto di discussione su Twitter.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Vengono riprese da diverse testate giornalistiche.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Assenza di replica immediata </a:t>
            </a:r>
            <a:r>
              <a:rPr lang="it-IT" sz="2000">
                <a:latin typeface="Arial"/>
                <a:ea typeface="+mn-lt"/>
                <a:cs typeface="Arial"/>
              </a:rPr>
              <a:t>→ il brand interviene solo dopo alcuni giorni con un post di scuse sul sito ufficiale.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Una settimana dopo </a:t>
            </a:r>
            <a:r>
              <a:rPr lang="it-IT" sz="2000">
                <a:latin typeface="Arial"/>
                <a:ea typeface="+mn-lt"/>
                <a:cs typeface="Arial"/>
              </a:rPr>
              <a:t>→ programma Mediaset dedica un servizio all’accaduto. </a:t>
            </a:r>
            <a:endParaRPr lang="it-IT"/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Obiettivo</a:t>
            </a:r>
            <a:r>
              <a:rPr lang="it-IT" sz="2000">
                <a:latin typeface="Arial"/>
                <a:ea typeface="+mn-lt"/>
                <a:cs typeface="Arial"/>
              </a:rPr>
              <a:t>: mostrare l’azienda come ironica, sensibile e premurosa.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Negazione di volontà polemica</a:t>
            </a:r>
            <a:r>
              <a:rPr lang="it-IT" sz="2000">
                <a:latin typeface="Arial"/>
                <a:ea typeface="+mn-lt"/>
                <a:cs typeface="Arial"/>
              </a:rPr>
              <a:t> → “non fieri di aver creato il caso”. </a:t>
            </a:r>
            <a:endParaRPr lang="it-IT" sz="2000">
              <a:latin typeface="Arial"/>
              <a:cs typeface="Arial"/>
            </a:endParaRPr>
          </a:p>
          <a:p>
            <a:pPr algn="ctr"/>
            <a:endParaRPr lang="it-IT" sz="2000">
              <a:latin typeface="Arial"/>
              <a:cs typeface="Arial"/>
            </a:endParaRPr>
          </a:p>
        </p:txBody>
      </p:sp>
      <p:pic>
        <p:nvPicPr>
          <p:cNvPr id="5" name="Immagine 4" descr="Patrizia Pepe - Pringo Digital Agency">
            <a:extLst>
              <a:ext uri="{FF2B5EF4-FFF2-40B4-BE49-F238E27FC236}">
                <a16:creationId xmlns:a16="http://schemas.microsoft.com/office/drawing/2014/main" id="{16B2332C-2391-D2DB-55F5-2EB29DF4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66" y="5006789"/>
            <a:ext cx="4547346" cy="17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0465289-F9E3-6CB5-86D9-1ADB207D0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B848BF-3E90-3E16-A5E2-EA2EA057D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7778" y="2263365"/>
            <a:ext cx="8813104" cy="3012395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it-IT" sz="24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Errori di gestione </a:t>
            </a:r>
          </a:p>
          <a:p>
            <a:pPr algn="ctr"/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Intervento tardivo 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→ non tempestivo.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Inadeguato al canale → usati strumenti unidirezionali (sito ufficiale, TV).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Mancanza di interazione reale → distacco dalla community offesa. </a:t>
            </a:r>
          </a:p>
          <a:p>
            <a:pPr algn="ctr"/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Risultato: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 critiche proseguono per mesi → danno grave al sentiment e alla reputazione. 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FFC98D5-F7C5-5A66-13A6-6233614F8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1028178" y="4474749"/>
            <a:ext cx="1219200" cy="225818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23536E7-8840-B1BA-2EE2-3F1199BF9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841282" y="4245106"/>
            <a:ext cx="1219200" cy="2258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7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01D997B6-93CF-0B7C-D4FB-4B83805CC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36F34-FA7B-2D54-C065-34F0DF122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634653"/>
            <a:ext cx="10503976" cy="3721982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it-IT" sz="2800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Lezioni emerse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La crisi non deriva solo dalle critiche iniziali, ma soprattutto dalla gestione errata delle risposte. </a:t>
            </a:r>
          </a:p>
          <a:p>
            <a:pPr algn="ctr"/>
            <a:r>
              <a:rPr lang="it-IT" b="1" i="1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Problemi principali: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Community management non definito né organizzato.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Assenza di consapevolezza sulle regole comportamentali online. </a:t>
            </a:r>
          </a:p>
          <a:p>
            <a:pPr algn="ctr"/>
            <a:r>
              <a:rPr lang="it-IT">
                <a:solidFill>
                  <a:schemeClr val="tx1"/>
                </a:solidFill>
                <a:latin typeface="Arial"/>
                <a:ea typeface="+mn-lt"/>
                <a:cs typeface="Arial"/>
              </a:rPr>
              <a:t>• Scarsa capacità di gestire la community interna ed esterna → rispetto utenti e tutela dell’immagine mancanti.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24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67B3A6-748D-8B94-191C-2C7E82B3DA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108" y="1483762"/>
            <a:ext cx="11407100" cy="3935743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B27FAC-F4C6-9911-5139-C090922FEEF6}"/>
              </a:ext>
            </a:extLst>
          </p:cNvPr>
          <p:cNvSpPr txBox="1"/>
          <p:nvPr/>
        </p:nvSpPr>
        <p:spPr>
          <a:xfrm>
            <a:off x="714427" y="1628507"/>
            <a:ext cx="10665275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Arial"/>
              </a:rPr>
              <a:t>Considerazioni finali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Un corretto utilizzo delle piattaforme digitali, in ottica di customer </a:t>
            </a:r>
            <a:r>
              <a:rPr lang="it-IT" sz="2000" err="1">
                <a:latin typeface="Arial"/>
                <a:ea typeface="+mn-lt"/>
                <a:cs typeface="Arial"/>
              </a:rPr>
              <a:t>caring</a:t>
            </a:r>
            <a:r>
              <a:rPr lang="it-IT" sz="2000">
                <a:latin typeface="Arial"/>
                <a:ea typeface="+mn-lt"/>
                <a:cs typeface="Arial"/>
              </a:rPr>
              <a:t> ed engagement, può: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aumentare la vicinanza ai consumatori,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rafforzare </a:t>
            </a:r>
            <a:r>
              <a:rPr lang="it-IT" sz="2000" err="1">
                <a:latin typeface="Arial"/>
                <a:ea typeface="+mn-lt"/>
                <a:cs typeface="Arial"/>
              </a:rPr>
              <a:t>l’identity</a:t>
            </a:r>
            <a:r>
              <a:rPr lang="it-IT" sz="2000">
                <a:latin typeface="Arial"/>
                <a:ea typeface="+mn-lt"/>
                <a:cs typeface="Arial"/>
              </a:rPr>
              <a:t> aziendale,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guidare alla scoperta di prodotti/servizi. </a:t>
            </a: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Community management e strumenti digitali </a:t>
            </a:r>
            <a:r>
              <a:rPr lang="it-IT" sz="2000">
                <a:latin typeface="Arial"/>
                <a:ea typeface="+mn-lt"/>
                <a:cs typeface="Arial"/>
              </a:rPr>
              <a:t>→ devono diventare parte integrante delle strategie di comunicazione.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Necessarie regole e processi chiari </a:t>
            </a:r>
            <a:r>
              <a:rPr lang="it-IT" sz="2000">
                <a:latin typeface="Arial"/>
                <a:ea typeface="+mn-lt"/>
                <a:cs typeface="Arial"/>
              </a:rPr>
              <a:t>→ assicurare gestione corretta, preservare la reputazione, costruire valore nel tempo. 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61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5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968514"/>
            <a:ext cx="12192001" cy="6158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C489E4F-1129-2A54-0E68-FF367BCD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b="1">
                <a:solidFill>
                  <a:srgbClr val="000000"/>
                </a:solidFill>
                <a:latin typeface="Arial"/>
                <a:cs typeface="Arial"/>
              </a:rPr>
              <a:t>9.1 La nuova relazione tra brand e consumatore </a:t>
            </a:r>
            <a:endParaRPr lang="it-IT" sz="28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33AECE-66ED-7728-6D9A-EF19536F35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419" y="1885821"/>
            <a:ext cx="11474904" cy="40826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800" b="1">
                <a:latin typeface="Arial"/>
                <a:ea typeface="+mn-lt"/>
                <a:cs typeface="+mn-lt"/>
              </a:rPr>
              <a:t>1. Cambiamento introdotto dai social media </a:t>
            </a:r>
          </a:p>
          <a:p>
            <a:pPr marL="0" indent="0" algn="ctr">
              <a:buNone/>
            </a:pPr>
            <a:endParaRPr lang="it-IT" sz="240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b="1" i="1">
                <a:latin typeface="Arial"/>
                <a:ea typeface="+mn-lt"/>
                <a:cs typeface="+mn-lt"/>
              </a:rPr>
              <a:t>• Prima:</a:t>
            </a:r>
            <a:r>
              <a:rPr lang="it-IT" sz="2400">
                <a:latin typeface="Arial"/>
                <a:ea typeface="+mn-lt"/>
                <a:cs typeface="+mn-lt"/>
              </a:rPr>
              <a:t> comunicazione top-down (dall’alto verso il basso). </a:t>
            </a:r>
          </a:p>
          <a:p>
            <a:pPr marL="0" indent="0" algn="ctr">
              <a:buNone/>
            </a:pPr>
            <a:r>
              <a:rPr lang="it-IT" sz="2400" b="1" i="1">
                <a:latin typeface="Arial"/>
                <a:ea typeface="+mn-lt"/>
                <a:cs typeface="+mn-lt"/>
              </a:rPr>
              <a:t>• Ora:</a:t>
            </a:r>
            <a:r>
              <a:rPr lang="it-IT" sz="2400">
                <a:latin typeface="Arial"/>
                <a:ea typeface="+mn-lt"/>
                <a:cs typeface="+mn-lt"/>
              </a:rPr>
              <a:t> dialogo One-to-One continuo tra marca e consumatore. </a:t>
            </a:r>
          </a:p>
          <a:p>
            <a:pPr marL="0" indent="0" algn="ctr">
              <a:buNone/>
            </a:pPr>
            <a:r>
              <a:rPr lang="it-IT" sz="2400" b="1" i="1">
                <a:latin typeface="Arial"/>
                <a:ea typeface="+mn-lt"/>
                <a:cs typeface="+mn-lt"/>
              </a:rPr>
              <a:t>• Vantaggi</a:t>
            </a:r>
            <a:r>
              <a:rPr lang="it-IT" sz="2400">
                <a:latin typeface="Arial"/>
                <a:ea typeface="+mn-lt"/>
                <a:cs typeface="+mn-lt"/>
              </a:rPr>
              <a:t>: relazione più diretta, partecipazione attiva. </a:t>
            </a:r>
          </a:p>
          <a:p>
            <a:pPr marL="0" indent="0" algn="ctr">
              <a:buNone/>
            </a:pPr>
            <a:r>
              <a:rPr lang="it-IT" sz="2400" b="1" i="1">
                <a:latin typeface="Arial"/>
                <a:ea typeface="+mn-lt"/>
                <a:cs typeface="+mn-lt"/>
              </a:rPr>
              <a:t>• Rischi</a:t>
            </a:r>
            <a:r>
              <a:rPr lang="it-IT" sz="2400">
                <a:latin typeface="Arial"/>
                <a:ea typeface="+mn-lt"/>
                <a:cs typeface="+mn-lt"/>
              </a:rPr>
              <a:t>:  Possibile lesione della reputazione aziendale. </a:t>
            </a:r>
            <a:endParaRPr lang="it-IT" sz="240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Incoerenza tra comunicazione ufficiale e tono usato nei dialoghi.</a:t>
            </a:r>
            <a:endParaRPr lang="it-IT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0872" y="345286"/>
            <a:ext cx="10899105" cy="47824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400">
                <a:solidFill>
                  <a:schemeClr val="tx1"/>
                </a:solidFill>
                <a:latin typeface="Arial"/>
                <a:ea typeface="+mj-lt"/>
                <a:cs typeface="Arial"/>
              </a:rPr>
              <a:t>Sommario – Community, Policy e </a:t>
            </a:r>
            <a:r>
              <a:rPr lang="it-IT" sz="2400" err="1">
                <a:solidFill>
                  <a:schemeClr val="tx1"/>
                </a:solidFill>
                <a:latin typeface="Arial"/>
                <a:ea typeface="+mj-lt"/>
                <a:cs typeface="Arial"/>
              </a:rPr>
              <a:t>Crisis</a:t>
            </a:r>
            <a:r>
              <a:rPr lang="it-IT" sz="2400">
                <a:solidFill>
                  <a:schemeClr val="tx1"/>
                </a:solidFill>
                <a:latin typeface="Arial"/>
                <a:ea typeface="+mj-lt"/>
                <a:cs typeface="Arial"/>
              </a:rPr>
              <a:t> Management</a:t>
            </a:r>
            <a:endParaRPr lang="it-IT" sz="2400">
              <a:solidFill>
                <a:schemeClr val="tx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254584" y="952408"/>
            <a:ext cx="11413223" cy="478031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fontAlgn="base"/>
            <a:r>
              <a:rPr lang="it-IT" sz="2800" b="1">
                <a:latin typeface="Arial"/>
                <a:cs typeface="Arial"/>
              </a:rPr>
              <a:t>1. Community e relazione con il brand </a:t>
            </a:r>
          </a:p>
          <a:p>
            <a:pPr algn="ctr"/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Le community sono una fonte preziosa di: </a:t>
            </a:r>
          </a:p>
          <a:p>
            <a:pPr algn="ctr"/>
            <a:r>
              <a:rPr lang="it-IT" sz="2000">
                <a:latin typeface="Arial"/>
                <a:cs typeface="Arial"/>
              </a:rPr>
              <a:t>• insight, </a:t>
            </a:r>
          </a:p>
          <a:p>
            <a:pPr algn="ctr"/>
            <a:r>
              <a:rPr lang="it-IT" sz="2000">
                <a:latin typeface="Arial"/>
                <a:cs typeface="Arial"/>
              </a:rPr>
              <a:t>• relazione tra brand e consumatori. </a:t>
            </a:r>
          </a:p>
          <a:p>
            <a:pPr algn="ctr"/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cs typeface="Arial"/>
              </a:rPr>
              <a:t>• Una gestione corretta e il coinvolgimento attivo portano a: </a:t>
            </a:r>
          </a:p>
          <a:p>
            <a:pPr algn="ctr"/>
            <a:r>
              <a:rPr lang="it-IT" sz="2000">
                <a:latin typeface="Arial"/>
                <a:cs typeface="Arial"/>
              </a:rPr>
              <a:t>• incremento della fidelizzazione, </a:t>
            </a:r>
          </a:p>
          <a:p>
            <a:pPr algn="ctr"/>
            <a:r>
              <a:rPr lang="it-IT" sz="2000">
                <a:latin typeface="Arial"/>
                <a:cs typeface="Arial"/>
              </a:rPr>
              <a:t>• arricchimento dello storytelling di marca, </a:t>
            </a:r>
          </a:p>
          <a:p>
            <a:pPr algn="ctr"/>
            <a:r>
              <a:rPr lang="it-IT" sz="2000">
                <a:latin typeface="Arial"/>
                <a:cs typeface="Arial"/>
              </a:rPr>
              <a:t>• valorizzazione della voce degli utenti e dei dipendenti. </a:t>
            </a:r>
          </a:p>
          <a:p>
            <a:pPr algn="ctr"/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I dipendenti diventano ambasciatori del brand → </a:t>
            </a:r>
            <a:r>
              <a:rPr lang="it-IT" sz="2000" b="1" i="1" u="sng">
                <a:solidFill>
                  <a:schemeClr val="accent2"/>
                </a:solidFill>
                <a:latin typeface="Arial"/>
                <a:cs typeface="Arial"/>
              </a:rPr>
              <a:t>disciplina dell’</a:t>
            </a:r>
            <a:r>
              <a:rPr lang="it-IT" sz="2000" b="1" i="1" u="sng" err="1">
                <a:solidFill>
                  <a:schemeClr val="accent2"/>
                </a:solidFill>
                <a:latin typeface="Arial"/>
                <a:cs typeface="Arial"/>
              </a:rPr>
              <a:t>employer</a:t>
            </a:r>
            <a:r>
              <a:rPr lang="it-IT" sz="2000" b="1" i="1" u="sng">
                <a:solidFill>
                  <a:schemeClr val="accent2"/>
                </a:solidFill>
                <a:latin typeface="Arial"/>
                <a:cs typeface="Arial"/>
              </a:rPr>
              <a:t> branding: </a:t>
            </a:r>
            <a:endParaRPr lang="it-IT" b="1" i="1" u="sng">
              <a:solidFill>
                <a:schemeClr val="accent2"/>
              </a:solidFill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più trasparenza, </a:t>
            </a:r>
          </a:p>
          <a:p>
            <a:pPr algn="ctr"/>
            <a:r>
              <a:rPr lang="it-IT" sz="2000">
                <a:latin typeface="Arial"/>
                <a:cs typeface="Arial"/>
              </a:rPr>
              <a:t>• maggiore umanità aziendale.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8D172F8-02CF-6987-640D-7C17C8FC7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6F5ACF-816A-B278-994A-DD7FFBB42B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1898" y="279713"/>
            <a:ext cx="11603058" cy="585503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BC8E7E8-4D8A-7273-B4A4-DB103A41AF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4224069"/>
            <a:ext cx="533400" cy="1499616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0E48CD-3AEA-C13E-76DA-A00E385768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51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D1DEDC-EFC0-46F9-F7B1-8978A7C41614}"/>
              </a:ext>
            </a:extLst>
          </p:cNvPr>
          <p:cNvSpPr txBox="1"/>
          <p:nvPr/>
        </p:nvSpPr>
        <p:spPr>
          <a:xfrm>
            <a:off x="1067369" y="302187"/>
            <a:ext cx="10279117" cy="60631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Arial"/>
              </a:rPr>
              <a:t>2. Social Media Policy </a:t>
            </a:r>
            <a:endParaRPr lang="it-IT" sz="3600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Strumento fondamentale per garantire un corretto utilizzo dei social media. • Obiettivo: prevenire danni reputazionali. </a:t>
            </a: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Tipologie: </a:t>
            </a:r>
          </a:p>
          <a:p>
            <a:pPr algn="ctr"/>
            <a:r>
              <a:rPr lang="it-IT" sz="2000" b="1" u="sng">
                <a:latin typeface="Arial"/>
                <a:ea typeface="+mn-lt"/>
                <a:cs typeface="Arial"/>
              </a:rPr>
              <a:t>• Interna </a:t>
            </a:r>
            <a:r>
              <a:rPr lang="it-IT" sz="2000">
                <a:latin typeface="Arial"/>
                <a:ea typeface="+mn-lt"/>
                <a:cs typeface="Arial"/>
              </a:rPr>
              <a:t>→ regole per i dipendenti. </a:t>
            </a:r>
          </a:p>
          <a:p>
            <a:pPr algn="ctr"/>
            <a:r>
              <a:rPr lang="it-IT" sz="2000" b="1" u="sng">
                <a:latin typeface="Arial"/>
                <a:ea typeface="+mn-lt"/>
                <a:cs typeface="Arial"/>
              </a:rPr>
              <a:t>• Esterna </a:t>
            </a:r>
            <a:r>
              <a:rPr lang="it-IT" sz="2000">
                <a:latin typeface="Arial"/>
                <a:ea typeface="+mn-lt"/>
                <a:cs typeface="Arial"/>
              </a:rPr>
              <a:t>→ regole per utenti sulle piattaforme del brand. </a:t>
            </a:r>
          </a:p>
          <a:p>
            <a:pPr algn="ctr"/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Funzioni: </a:t>
            </a:r>
            <a:endParaRPr lang="it-IT" b="1" i="1"/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definire codici di condotta, </a:t>
            </a:r>
            <a:endParaRPr lang="it-IT"/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rendere i dipendenti consapevoli e responsabili,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gestire le relazioni con gli utenti,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mantenere rispetto, discussione e confronto costruttivo. </a:t>
            </a: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Arial"/>
              </a:rPr>
              <a:t>• Caratteristiche: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facilmente accessibile,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aggiornata periodicamente, 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supportata da verifiche di comprensione (es. questionari).</a:t>
            </a:r>
            <a:endParaRPr lang="it-IT" sz="2000">
              <a:latin typeface="Arial"/>
              <a:cs typeface="Arial"/>
            </a:endParaRPr>
          </a:p>
          <a:p>
            <a:pPr algn="ctr" fontAlgn="base"/>
            <a:endParaRPr lang="it-IT" alt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5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3469B54-ED75-4402-8F5E-1D3404D53A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C8D02E-48DD-FDCA-1999-AB3568C7A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6238" y="829901"/>
            <a:ext cx="10034257" cy="4941683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65DC61-CB7E-5ACC-16CC-ACE5D55207DA}"/>
              </a:ext>
            </a:extLst>
          </p:cNvPr>
          <p:cNvSpPr txBox="1"/>
          <p:nvPr/>
        </p:nvSpPr>
        <p:spPr>
          <a:xfrm>
            <a:off x="0" y="1720840"/>
            <a:ext cx="1146066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 dirty="0">
                <a:latin typeface="Arial"/>
                <a:ea typeface="+mn-lt"/>
                <a:cs typeface="Arial"/>
              </a:rPr>
              <a:t>3. Reputazione e crisi </a:t>
            </a:r>
          </a:p>
          <a:p>
            <a:pPr algn="ctr"/>
            <a:endParaRPr lang="it-IT" sz="2800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La reputazione del brand è sempre esposta a possibili crisi. </a:t>
            </a:r>
          </a:p>
          <a:p>
            <a:pPr algn="ctr"/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 dirty="0">
                <a:latin typeface="Arial"/>
                <a:ea typeface="+mn-lt"/>
                <a:cs typeface="Arial"/>
              </a:rPr>
              <a:t>• Motivo:</a:t>
            </a:r>
            <a:r>
              <a:rPr lang="it-IT" sz="2000" dirty="0">
                <a:latin typeface="Arial"/>
                <a:ea typeface="+mn-lt"/>
                <a:cs typeface="Arial"/>
              </a:rPr>
              <a:t> la rete è aperta e le notizie si diffondono molto velocemente. </a:t>
            </a:r>
            <a:endParaRPr lang="it-IT" dirty="0"/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Per prevenire e tutelare la </a:t>
            </a:r>
            <a:r>
              <a:rPr lang="it-IT" sz="2000" b="1" i="1" u="sng" dirty="0">
                <a:solidFill>
                  <a:schemeClr val="accent2"/>
                </a:solidFill>
                <a:latin typeface="Arial"/>
                <a:ea typeface="+mn-lt"/>
                <a:cs typeface="Arial"/>
              </a:rPr>
              <a:t>notorietà della marca occorre: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monitorare costantemente cosa si dice online,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sviluppare un piano di azione per affrontare eventuali problematiche. </a:t>
            </a:r>
          </a:p>
          <a:p>
            <a:pPr algn="ctr"/>
            <a:endParaRPr lang="it-IT" sz="2000" i="1">
              <a:latin typeface="Arial"/>
              <a:ea typeface="+mn-lt"/>
              <a:cs typeface="+mn-lt"/>
            </a:endParaRPr>
          </a:p>
          <a:p>
            <a:pPr algn="ctr"/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72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DB1EF-3134-4585-E571-3B1C3D9EE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1219703"/>
            <a:ext cx="10288693" cy="3856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latin typeface="Arial"/>
                <a:cs typeface="Arial"/>
              </a:rPr>
              <a:t>• Piano di crisi: </a:t>
            </a:r>
            <a:endParaRPr lang="en-US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Arial"/>
                <a:cs typeface="Arial"/>
              </a:rPr>
              <a:t>• previene e argina i danni, </a:t>
            </a:r>
            <a:endParaRPr lang="en-US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Arial"/>
                <a:cs typeface="Arial"/>
              </a:rPr>
              <a:t>• gestisce i diversi livelli di allerta (più o meno gravi). </a:t>
            </a:r>
            <a:endParaRPr lang="en-US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latin typeface="Arial"/>
                <a:cs typeface="Arial"/>
              </a:rPr>
              <a:t>• Fondamentale: </a:t>
            </a:r>
            <a:endParaRPr lang="en-US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Arial"/>
                <a:cs typeface="Arial"/>
              </a:rPr>
              <a:t>• definire un risk management, </a:t>
            </a:r>
            <a:endParaRPr lang="en-US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Arial"/>
                <a:cs typeface="Arial"/>
              </a:rPr>
              <a:t>• stabilire un protocollo di intervento rapido ed efficace. </a:t>
            </a:r>
            <a:endParaRPr lang="en-US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Arial"/>
                <a:cs typeface="Arial"/>
              </a:rPr>
              <a:t>•Se una crisi non viene gestita → </a:t>
            </a:r>
            <a:r>
              <a:rPr lang="it-IT" sz="2400" b="1" i="1" dirty="0">
                <a:latin typeface="Arial"/>
                <a:cs typeface="Arial"/>
              </a:rPr>
              <a:t>svantaggi anche a lungo termine: </a:t>
            </a:r>
            <a:endParaRPr lang="it-IT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Arial"/>
                <a:cs typeface="Arial"/>
              </a:rPr>
              <a:t>• danno alla percezione del brand, </a:t>
            </a:r>
            <a:endParaRPr lang="en-US" sz="24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Arial"/>
                <a:cs typeface="Arial"/>
              </a:rPr>
              <a:t>• impatto su utenti, consumatori e stakeholder.</a:t>
            </a:r>
            <a:endParaRPr lang="it-IT" sz="2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F8D69F-C11A-1C90-0CFA-D60549489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5852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7816AE-EF65-B200-8158-88F469E4FA8B}"/>
              </a:ext>
            </a:extLst>
          </p:cNvPr>
          <p:cNvSpPr txBox="1"/>
          <p:nvPr/>
        </p:nvSpPr>
        <p:spPr>
          <a:xfrm>
            <a:off x="219562" y="797510"/>
            <a:ext cx="11825610" cy="4370427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 dirty="0">
                <a:latin typeface="Arial"/>
                <a:ea typeface="+mn-lt"/>
                <a:cs typeface="+mn-lt"/>
              </a:rPr>
              <a:t>Approfondimenti e letture </a:t>
            </a:r>
          </a:p>
          <a:p>
            <a:pPr algn="ctr"/>
            <a:endParaRPr lang="it-IT" sz="2800" b="1" dirty="0">
              <a:latin typeface="Arial"/>
              <a:ea typeface="Open Sans Light"/>
              <a:cs typeface="Open Sans Light"/>
            </a:endParaRPr>
          </a:p>
          <a:p>
            <a:pPr marL="342900" indent="-342900">
              <a:buFont typeface="Calibri"/>
              <a:buChar char="-"/>
            </a:pPr>
            <a:r>
              <a:rPr lang="it-IT" sz="2000" dirty="0">
                <a:latin typeface="Arial"/>
                <a:ea typeface="Open Sans Light"/>
                <a:cs typeface="Open Sans Light"/>
              </a:rPr>
              <a:t>Per approfondire il tema legale del regolamento che disciplina il comportamento dei dipendenti sui social media: </a:t>
            </a:r>
            <a:r>
              <a:rPr lang="it-IT" sz="2000" b="1" dirty="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https://legalfordigital.it</a:t>
            </a:r>
            <a:endParaRPr lang="it-IT" sz="2000" b="1">
              <a:solidFill>
                <a:schemeClr val="accent2"/>
              </a:solidFill>
              <a:latin typeface="Open Sans Light"/>
              <a:ea typeface="Open Sans Light"/>
              <a:cs typeface="Open Sans Ligh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Calibri"/>
              <a:buChar char="-"/>
            </a:pPr>
            <a:endParaRPr lang="it-IT" sz="2000" dirty="0">
              <a:latin typeface="Open Sans Light"/>
              <a:ea typeface="Open Sans Light"/>
              <a:cs typeface="Open Sans Light"/>
            </a:endParaRPr>
          </a:p>
          <a:p>
            <a:pPr marL="342900" indent="-342900">
              <a:buFont typeface="Calibri"/>
              <a:buChar char="-"/>
            </a:pPr>
            <a:r>
              <a:rPr lang="it-IT" sz="2000" dirty="0">
                <a:latin typeface="Arial"/>
                <a:ea typeface="Open Sans Light"/>
                <a:cs typeface="Open Sans Light"/>
              </a:rPr>
              <a:t>Per approfondire il processo di gestione della crisi reputazionale</a:t>
            </a:r>
            <a:r>
              <a:rPr lang="it-IT" sz="200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https://www.bernsteincrisismanagement.com</a:t>
            </a:r>
            <a:endParaRPr lang="it-IT" sz="2000" b="1">
              <a:solidFill>
                <a:schemeClr val="accent2"/>
              </a:solidFill>
              <a:latin typeface="Open Sans Light"/>
              <a:ea typeface="Open Sans Light"/>
              <a:cs typeface="Open Sans Ligh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Calibri"/>
              <a:buChar char="-"/>
            </a:pPr>
            <a:endParaRPr lang="it-IT" sz="2000" dirty="0">
              <a:latin typeface="Open Sans Light"/>
              <a:ea typeface="Open Sans Light"/>
              <a:cs typeface="Open Sans Light"/>
            </a:endParaRPr>
          </a:p>
          <a:p>
            <a:pPr marL="342900" indent="-342900">
              <a:buFont typeface="Calibri"/>
              <a:buChar char="-"/>
            </a:pPr>
            <a:r>
              <a:rPr lang="it-IT" sz="2000" dirty="0">
                <a:latin typeface="Arial"/>
                <a:ea typeface="Open Sans Light"/>
                <a:cs typeface="Open Sans Light"/>
              </a:rPr>
              <a:t>Per sapere di </a:t>
            </a:r>
            <a:r>
              <a:rPr lang="it-IT" sz="2000" err="1">
                <a:latin typeface="Arial"/>
                <a:ea typeface="Open Sans Light"/>
                <a:cs typeface="Open Sans Light"/>
              </a:rPr>
              <a:t>piu</a:t>
            </a:r>
            <a:r>
              <a:rPr lang="it-IT" sz="2000" dirty="0">
                <a:latin typeface="Arial"/>
                <a:ea typeface="Open Sans Light"/>
                <a:cs typeface="Open Sans Light"/>
              </a:rPr>
              <a:t>̀ in merito alla disciplina del web </a:t>
            </a:r>
            <a:r>
              <a:rPr lang="it-IT" sz="2000" err="1">
                <a:latin typeface="Arial"/>
                <a:ea typeface="Open Sans Light"/>
                <a:cs typeface="Open Sans Light"/>
              </a:rPr>
              <a:t>listening</a:t>
            </a:r>
            <a:r>
              <a:rPr lang="it-IT" sz="2000" dirty="0">
                <a:latin typeface="Arial"/>
                <a:ea typeface="Open Sans Light"/>
                <a:cs typeface="Open Sans Light"/>
              </a:rPr>
              <a:t>, individuare le strategie e analizzare il conversato online: </a:t>
            </a:r>
            <a:r>
              <a:rPr lang="it-IT" sz="2000" b="1" dirty="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https://www.talkwalker.com</a:t>
            </a:r>
            <a:endParaRPr lang="it-IT" sz="2000" b="1">
              <a:solidFill>
                <a:schemeClr val="accent2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marL="342900" indent="-342900" algn="ctr">
              <a:buFont typeface="Calibri"/>
              <a:buChar char="-"/>
            </a:pPr>
            <a:endParaRPr lang="it-IT" sz="2400">
              <a:latin typeface="Arial"/>
              <a:ea typeface="+mn-lt"/>
              <a:cs typeface="+mn-lt"/>
            </a:endParaRPr>
          </a:p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09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74F074B-166E-9C19-C49C-7A6E08A534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AAA305-CFDE-3D4F-1764-02324C002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204" y="1718674"/>
            <a:ext cx="10988548" cy="2750078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chemeClr val="tx1"/>
              </a:solidFill>
              <a:latin typeface="TW Cen M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•</a:t>
            </a:r>
            <a:r>
              <a:rPr lang="it-IT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Amanda Coleman,</a:t>
            </a:r>
            <a:r>
              <a:rPr lang="it-IT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</a:t>
            </a:r>
            <a:r>
              <a:rPr lang="it-IT" b="1" i="1" err="1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Crisis</a:t>
            </a:r>
            <a:r>
              <a:rPr lang="it-IT" b="1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</a:t>
            </a:r>
            <a:r>
              <a:rPr lang="it-IT" b="1" i="1" err="1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Communication</a:t>
            </a:r>
            <a:r>
              <a:rPr lang="it-IT" b="1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Strategies: How to </a:t>
            </a:r>
            <a:r>
              <a:rPr lang="it-IT" b="1" i="1" err="1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Prepare</a:t>
            </a:r>
            <a:r>
              <a:rPr lang="it-IT" b="1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in Advance, </a:t>
            </a:r>
            <a:r>
              <a:rPr lang="it-IT" b="1" i="1" err="1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Respond</a:t>
            </a:r>
            <a:r>
              <a:rPr lang="it-IT" b="1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</a:t>
            </a:r>
            <a:r>
              <a:rPr lang="it-IT" b="1" i="1" err="1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Effectively</a:t>
            </a:r>
            <a:r>
              <a:rPr lang="it-IT" b="1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and </a:t>
            </a:r>
            <a:r>
              <a:rPr lang="it-IT" b="1" i="1" err="1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Recover</a:t>
            </a:r>
            <a:r>
              <a:rPr lang="it-IT" b="1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in Full, </a:t>
            </a:r>
            <a:r>
              <a:rPr lang="it-IT" b="1" i="1" err="1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Jogan</a:t>
            </a:r>
            <a:r>
              <a:rPr lang="it-IT" b="1" i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 Page, 2020</a:t>
            </a:r>
            <a:r>
              <a:rPr lang="it-IT" b="1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. </a:t>
            </a:r>
            <a:endParaRPr lang="it-IT" b="1" dirty="0">
              <a:solidFill>
                <a:schemeClr val="tx1"/>
              </a:solidFill>
              <a:latin typeface="Arial"/>
              <a:ea typeface="Open Sans Ligh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it-IT" dirty="0">
                <a:latin typeface="Arial"/>
                <a:ea typeface="Open Sans Light"/>
                <a:cs typeface="Open Sans Light"/>
              </a:rPr>
            </a:br>
            <a:r>
              <a:rPr lang="it-IT" dirty="0">
                <a:solidFill>
                  <a:schemeClr val="tx1"/>
                </a:solidFill>
                <a:latin typeface="Arial"/>
                <a:ea typeface="Open Sans Light"/>
                <a:cs typeface="Open Sans Light"/>
              </a:rPr>
              <a:t>- Testo di riferimento per approfondire le strategie di prevenzione della crisi manageriale e sviluppare un piano di azione efficace nel breve e nel lungo periodo.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B0604020202020204" pitchFamily="34" charset="0"/>
              <a:buChar char="-"/>
            </a:pP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B0604020202020204" pitchFamily="34" charset="0"/>
              <a:buChar char="-"/>
            </a:pP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22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5D04EF-9120-62CB-D3BE-D811CCD6C7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4338" y="2120661"/>
            <a:ext cx="10202429" cy="1705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b="1" i="1" dirty="0">
                <a:solidFill>
                  <a:schemeClr val="accent2"/>
                </a:solidFill>
                <a:latin typeface="Arial"/>
                <a:cs typeface="Arial"/>
              </a:rPr>
              <a:t>Antonio Incorvaia, </a:t>
            </a:r>
            <a:r>
              <a:rPr lang="it-IT" sz="2400" b="1" i="1" err="1">
                <a:solidFill>
                  <a:schemeClr val="accent2"/>
                </a:solidFill>
                <a:latin typeface="Arial"/>
                <a:cs typeface="Arial"/>
              </a:rPr>
              <a:t>Employer</a:t>
            </a:r>
            <a:r>
              <a:rPr lang="it-IT" sz="2400" b="1" i="1" dirty="0">
                <a:solidFill>
                  <a:schemeClr val="accent2"/>
                </a:solidFill>
                <a:latin typeface="Arial"/>
                <a:cs typeface="Arial"/>
              </a:rPr>
              <a:t> Branding: attrarre e coltivare talento in azienda in modo strategico e creativo, Apogeo, 2020.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Testo per comprendere importanza dell'</a:t>
            </a:r>
            <a:r>
              <a:rPr lang="it-IT" err="1">
                <a:latin typeface="Arial"/>
                <a:cs typeface="Arial"/>
              </a:rPr>
              <a:t>emplayer</a:t>
            </a:r>
            <a:r>
              <a:rPr lang="it-IT" dirty="0">
                <a:latin typeface="Arial"/>
                <a:cs typeface="Arial"/>
              </a:rPr>
              <a:t> branding, essere competitivi sul mercato in </a:t>
            </a:r>
            <a:r>
              <a:rPr lang="it-IT" err="1">
                <a:latin typeface="Arial"/>
                <a:cs typeface="Arial"/>
              </a:rPr>
              <a:t>termindere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err="1">
                <a:latin typeface="Arial"/>
                <a:cs typeface="Arial"/>
              </a:rPr>
              <a:t>importaio</a:t>
            </a:r>
            <a:r>
              <a:rPr lang="it-IT" dirty="0">
                <a:latin typeface="Arial"/>
                <a:cs typeface="Arial"/>
              </a:rPr>
              <a:t> e attrazione di nuovi talenti aziendali.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3AF432-7229-A939-AD18-504EBBB3D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653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B7D7C60-8980-5F1A-DDE4-D8B8D8DE7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477B12-4F79-5739-6615-982E838CFF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482EDD-DF18-6F3F-5921-DBE2485F1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6D4268-5823-318A-493F-B9D527352A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B74800BF-343D-7F4E-BC51-EADCAD0BF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5746" y="1019642"/>
            <a:ext cx="6861792" cy="4741077"/>
          </a:xfrm>
        </p:spPr>
        <p:txBody>
          <a:bodyPr>
            <a:normAutofit/>
          </a:bodyPr>
          <a:lstStyle/>
          <a:p>
            <a:r>
              <a:rPr lang="it-IT" sz="2400">
                <a:latin typeface="Arial"/>
                <a:ea typeface="Open Sans Light"/>
                <a:cs typeface="Open Sans Light"/>
              </a:rPr>
              <a:t>-Luca Poma,</a:t>
            </a:r>
            <a:r>
              <a:rPr lang="it-IT" sz="2400" b="1" i="1">
                <a:latin typeface="Arial"/>
                <a:ea typeface="Open Sans Light"/>
                <a:cs typeface="Open Sans Light"/>
              </a:rPr>
              <a:t> La guida del Sole 24 Ore al crisis management. Come comunicare la crisi: strategie e case history per salvaguardare la business continuity e la reputazione, Il Sole 24 Ore, 2019. </a:t>
            </a:r>
            <a:endParaRPr lang="it-IT" sz="2400" b="1" i="1">
              <a:latin typeface="Arial"/>
              <a:ea typeface="Open Sans Light"/>
              <a:cs typeface="Arial"/>
            </a:endParaRPr>
          </a:p>
          <a:p>
            <a:br>
              <a:rPr lang="it-IT" sz="2400">
                <a:latin typeface="Arial"/>
                <a:ea typeface="Open Sans Light"/>
                <a:cs typeface="Open Sans Light"/>
              </a:rPr>
            </a:br>
            <a:r>
              <a:rPr lang="it-IT" sz="2400">
                <a:latin typeface="Arial"/>
                <a:ea typeface="Open Sans Light"/>
                <a:cs typeface="Open Sans Light"/>
              </a:rPr>
              <a:t>- Testo per approfondire il tema della crisi aziendale, con un ampio ventaglio di case history pratiche sulla comunicazione di crisi e sul crisis management. </a:t>
            </a:r>
            <a:endParaRPr lang="it-IT" sz="2400">
              <a:latin typeface="Arial"/>
              <a:cs typeface="Arial"/>
            </a:endParaRP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06504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761BC-C625-3A38-5806-1818F448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</a:t>
            </a:fld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38418-1E3B-BF0C-65FD-AB250E5DC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11" y="939814"/>
            <a:ext cx="10750176" cy="2484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200">
                <a:ea typeface="+mn-lt"/>
                <a:cs typeface="+mn-lt"/>
              </a:rPr>
              <a:t> </a:t>
            </a:r>
            <a:r>
              <a:rPr lang="it-IT">
                <a:latin typeface="Arial"/>
                <a:ea typeface="+mn-lt"/>
                <a:cs typeface="+mn-lt"/>
              </a:rPr>
              <a:t>• Costruire una community porta vantaggi sia al brand che agli utenti.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+mn-lt"/>
              </a:rPr>
              <a:t>• Arricchisce il consumer </a:t>
            </a:r>
            <a:r>
              <a:rPr lang="it-IT" err="1">
                <a:latin typeface="Arial"/>
                <a:ea typeface="+mn-lt"/>
                <a:cs typeface="+mn-lt"/>
              </a:rPr>
              <a:t>journey</a:t>
            </a:r>
            <a:r>
              <a:rPr lang="it-IT">
                <a:latin typeface="Arial"/>
                <a:ea typeface="+mn-lt"/>
                <a:cs typeface="+mn-lt"/>
              </a:rPr>
              <a:t> e rende più efficace la comunicazione.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endParaRPr lang="it-IT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+mn-lt"/>
              </a:rPr>
              <a:t>• Tre elementi fondamentali per alimentarla: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b="1" i="1">
                <a:latin typeface="Arial"/>
                <a:ea typeface="+mn-lt"/>
                <a:cs typeface="+mn-lt"/>
              </a:rPr>
              <a:t>1. Informazione 2. Intrattenimento 3. Contenuto di qualità</a:t>
            </a:r>
            <a:endParaRPr lang="it-IT" b="1" i="1">
              <a:latin typeface="Arial"/>
              <a:cs typeface="Arial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CDB8BA-3BE5-53E0-D1CD-1961BA0671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137" y="329168"/>
            <a:ext cx="11132845" cy="480131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640080" tIns="45720" rIns="91440" bIns="45720" rtlCol="0" anchor="t">
            <a:spAutoFit/>
          </a:bodyPr>
          <a:lstStyle/>
          <a:p>
            <a:pPr algn="ctr"/>
            <a:r>
              <a:rPr lang="it-IT" sz="2800" b="1">
                <a:latin typeface="Arial"/>
                <a:cs typeface="Arial"/>
              </a:rPr>
              <a:t>2. Valore della community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3F1BB92C-FAB1-68A3-E0A4-6A37004EFC1F}"/>
              </a:ext>
            </a:extLst>
          </p:cNvPr>
          <p:cNvSpPr txBox="1">
            <a:spLocks/>
          </p:cNvSpPr>
          <p:nvPr/>
        </p:nvSpPr>
        <p:spPr>
          <a:xfrm>
            <a:off x="485769" y="3424338"/>
            <a:ext cx="11132845" cy="4801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64008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i="0" u="none" strike="noStrike" baseline="0">
                <a:latin typeface="Arial"/>
                <a:ea typeface="Tw Cen MT"/>
                <a:cs typeface="Tw Cen MT"/>
              </a:rPr>
              <a:t>Questi mantengono viva la partecipazione e favoriscono:</a:t>
            </a:r>
            <a:endParaRPr lang="it-IT" sz="2800" b="1">
              <a:latin typeface="Arial"/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9EBFAA-9F10-9771-BDEE-5F3711AD8864}"/>
              </a:ext>
            </a:extLst>
          </p:cNvPr>
          <p:cNvSpPr txBox="1"/>
          <p:nvPr/>
        </p:nvSpPr>
        <p:spPr>
          <a:xfrm>
            <a:off x="404191" y="4061031"/>
            <a:ext cx="11323284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>
                <a:ea typeface="+mn-lt"/>
                <a:cs typeface="+mn-lt"/>
              </a:rPr>
              <a:t> </a:t>
            </a:r>
            <a:r>
              <a:rPr lang="it-IT" sz="2000">
                <a:latin typeface="Arial"/>
                <a:ea typeface="+mn-lt"/>
                <a:cs typeface="+mn-lt"/>
              </a:rPr>
              <a:t>• Confronti e discussioni.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Feedback veloci e accurati su prodotti/servizi.</a:t>
            </a:r>
            <a:endParaRPr lang="it-IT" sz="2000">
              <a:latin typeface="Arial"/>
            </a:endParaRPr>
          </a:p>
        </p:txBody>
      </p:sp>
      <p:pic>
        <p:nvPicPr>
          <p:cNvPr id="2" name="Immagine 1" descr="Chiedi ai clienti feedback veri e scoprirai il marketing - Soluzioni  d'Impresa">
            <a:extLst>
              <a:ext uri="{FF2B5EF4-FFF2-40B4-BE49-F238E27FC236}">
                <a16:creationId xmlns:a16="http://schemas.microsoft.com/office/drawing/2014/main" id="{6C44BA40-3299-86FF-CE6C-4DE4BCBD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90" y="4908489"/>
            <a:ext cx="3140820" cy="17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9000E0-55B6-2A3F-4D39-AD486CE441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2035" y="724709"/>
            <a:ext cx="5202753" cy="4937936"/>
          </a:xfrm>
          <a:ln w="571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85D02-A8FB-1681-4648-3F31AA6759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26824" y="978383"/>
            <a:ext cx="4741116" cy="45332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+mn-lt"/>
              </a:rPr>
              <a:t>4. Brand community </a:t>
            </a:r>
            <a:endParaRPr lang="it-IT" sz="2400" b="1">
              <a:latin typeface="Arial"/>
              <a:ea typeface="+mn-lt"/>
              <a:cs typeface="Arial"/>
            </a:endParaRPr>
          </a:p>
          <a:p>
            <a:pPr algn="ctr"/>
            <a:endParaRPr lang="it-IT" sz="2400" b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Gruppi digitali che parlano di marche o temi affini (es. sport, arredamento, ecc.).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Sono aree di dialogo che rispondono al bisogno dei consumatori di contatto con il brand.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 Hanno un ruolo centrale nel processo di loyalty contemporaneo: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Il cliente diventa promotore attivo del brand.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La sua testimonianza garantisce qualità.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BFC0A8-7CF9-2817-1CF2-0012C2A4F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8C4D7D-7BB0-3E6C-B1F3-DF64A39E8748}"/>
              </a:ext>
            </a:extLst>
          </p:cNvPr>
          <p:cNvSpPr txBox="1"/>
          <p:nvPr/>
        </p:nvSpPr>
        <p:spPr>
          <a:xfrm>
            <a:off x="541768" y="1505396"/>
            <a:ext cx="5554232" cy="38472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+mn-lt"/>
              </a:rPr>
              <a:t>3. Ruolo del marchio </a:t>
            </a:r>
            <a:endParaRPr lang="it-IT" sz="2000" b="1">
              <a:latin typeface="Arial"/>
              <a:ea typeface="+mn-lt"/>
              <a:cs typeface="Arial"/>
            </a:endParaRPr>
          </a:p>
          <a:p>
            <a:pPr algn="ctr"/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Il brand diventa abilitatore di interazione.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Supporta quando serve, ma lascia spazio al dialogo spontaneo.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Nasce così una relazione emozionale, basata su: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Trasparenza.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Apertura.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Fiducia.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Fidelizzazione non solo economica, ma anche relazionale e affettiva.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25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1E837E-9E85-ADAD-FF55-C8918FD7B4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7774" y="1331069"/>
            <a:ext cx="5078473" cy="3887248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980553-F050-287C-13AD-FA02AF7A179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21929" y="1992680"/>
            <a:ext cx="4690161" cy="4865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2400" i="1" u="sng">
                <a:latin typeface="Arial"/>
                <a:cs typeface="Arial"/>
              </a:rPr>
              <a:t>Le marche sfruttano la comunicazione digitale per: </a:t>
            </a:r>
          </a:p>
          <a:p>
            <a:pPr algn="ctr"/>
            <a:endParaRPr lang="it-IT" sz="2400" i="1" u="sng">
              <a:latin typeface="Arial"/>
              <a:cs typeface="Arial"/>
            </a:endParaRPr>
          </a:p>
          <a:p>
            <a:pPr algn="ctr"/>
            <a:r>
              <a:rPr lang="it-IT" sz="2400">
                <a:latin typeface="Arial"/>
                <a:cs typeface="Arial"/>
              </a:rPr>
              <a:t>• Stimolare interazioni. </a:t>
            </a:r>
          </a:p>
          <a:p>
            <a:pPr algn="ctr"/>
            <a:r>
              <a:rPr lang="it-IT" sz="2400">
                <a:latin typeface="Arial"/>
                <a:cs typeface="Arial"/>
              </a:rPr>
              <a:t>• Raccogliere insight. </a:t>
            </a:r>
          </a:p>
          <a:p>
            <a:pPr algn="ctr"/>
            <a:r>
              <a:rPr lang="it-IT" sz="2400">
                <a:latin typeface="Arial"/>
                <a:cs typeface="Arial"/>
              </a:rPr>
              <a:t>• Rafforzare identità e memorabilità.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F89D60-BBE4-2C33-A549-733A37CFA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E0A23A-1983-AAD4-15C4-E58D5F42FF0D}"/>
              </a:ext>
            </a:extLst>
          </p:cNvPr>
          <p:cNvSpPr txBox="1"/>
          <p:nvPr/>
        </p:nvSpPr>
        <p:spPr>
          <a:xfrm>
            <a:off x="633025" y="1331069"/>
            <a:ext cx="5992915" cy="4462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5. Dalla vecchia alla nuova fidelizzazione</a:t>
            </a:r>
            <a:r>
              <a:rPr lang="it-IT" sz="2400">
                <a:latin typeface="Arial"/>
                <a:ea typeface="+mn-lt"/>
                <a:cs typeface="+mn-lt"/>
              </a:rPr>
              <a:t> </a:t>
            </a:r>
          </a:p>
          <a:p>
            <a:pPr algn="ctr"/>
            <a:endParaRPr lang="it-IT" sz="240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 i="1">
                <a:latin typeface="Arial"/>
                <a:ea typeface="+mn-lt"/>
                <a:cs typeface="+mn-lt"/>
              </a:rPr>
              <a:t>• Prima: </a:t>
            </a:r>
            <a:r>
              <a:rPr lang="it-IT" sz="2400">
                <a:latin typeface="Arial"/>
                <a:ea typeface="+mn-lt"/>
                <a:cs typeface="+mn-lt"/>
              </a:rPr>
              <a:t>promozioni, coupon, carte fedeltà, volantini, co-marketing. </a:t>
            </a:r>
            <a:endParaRPr lang="it-IT"/>
          </a:p>
          <a:p>
            <a:pPr algn="ctr"/>
            <a:endParaRPr lang="it-IT" sz="240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 i="1">
                <a:latin typeface="Arial"/>
                <a:ea typeface="+mn-lt"/>
                <a:cs typeface="+mn-lt"/>
              </a:rPr>
              <a:t>• Ora: </a:t>
            </a:r>
            <a:r>
              <a:rPr lang="it-IT" sz="2400">
                <a:latin typeface="Arial"/>
                <a:ea typeface="+mn-lt"/>
                <a:cs typeface="+mn-lt"/>
              </a:rPr>
              <a:t>web e media digitali creano: </a:t>
            </a:r>
            <a:endParaRPr lang="it-IT"/>
          </a:p>
          <a:p>
            <a:pPr algn="ctr"/>
            <a:r>
              <a:rPr lang="it-IT" sz="2400">
                <a:latin typeface="Arial"/>
                <a:ea typeface="+mn-lt"/>
                <a:cs typeface="+mn-lt"/>
              </a:rPr>
              <a:t>• Ambienti coinvolgenti. </a:t>
            </a:r>
            <a:endParaRPr lang="it-IT"/>
          </a:p>
          <a:p>
            <a:pPr algn="ctr"/>
            <a:r>
              <a:rPr lang="it-IT" sz="2400">
                <a:latin typeface="Arial"/>
                <a:ea typeface="+mn-lt"/>
                <a:cs typeface="+mn-lt"/>
              </a:rPr>
              <a:t>• Nuovi spazi di relazione tra aziende e utenti. </a:t>
            </a:r>
          </a:p>
          <a:p>
            <a:pPr algn="ctr"/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247114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B2F-B51A-F8A3-99B4-6F5B6BF6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3" y="530353"/>
            <a:ext cx="11969193" cy="1066578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800" b="1">
                <a:latin typeface="Arial"/>
                <a:cs typeface="Arial"/>
              </a:rPr>
              <a:t>6. Differenza della community rispetto ad altri strumenti di marketing</a:t>
            </a:r>
            <a:endParaRPr lang="it-IT" sz="2800" b="1">
              <a:latin typeface="Arial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9D674A-6A89-0626-E5A8-DD610B75C4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80" y="1716465"/>
            <a:ext cx="10975152" cy="49654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400">
                <a:ea typeface="+mn-lt"/>
                <a:cs typeface="+mn-lt"/>
              </a:rPr>
              <a:t> </a:t>
            </a:r>
            <a:r>
              <a:rPr lang="it-IT">
                <a:latin typeface="Arial"/>
                <a:ea typeface="+mn-lt"/>
                <a:cs typeface="Arial"/>
              </a:rPr>
              <a:t>• I membri non parlano solo con il brand, ma anche tra di loro. </a:t>
            </a:r>
          </a:p>
          <a:p>
            <a:pPr marL="0" indent="0" algn="ctr">
              <a:buNone/>
            </a:pPr>
            <a:r>
              <a:rPr lang="it-IT" b="1" i="1">
                <a:latin typeface="Arial"/>
                <a:ea typeface="+mn-lt"/>
                <a:cs typeface="Arial"/>
              </a:rPr>
              <a:t>• Il modello passa a people </a:t>
            </a:r>
            <a:r>
              <a:rPr lang="it-IT" b="1" i="1" err="1">
                <a:latin typeface="Arial"/>
                <a:ea typeface="+mn-lt"/>
                <a:cs typeface="Arial"/>
              </a:rPr>
              <a:t>centric</a:t>
            </a:r>
            <a:r>
              <a:rPr lang="it-IT" b="1" i="1">
                <a:latin typeface="Arial"/>
                <a:ea typeface="+mn-lt"/>
                <a:cs typeface="Arial"/>
              </a:rPr>
              <a:t>: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La community dà stimoli.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L’azienda ascolta e reagisce.</a:t>
            </a:r>
          </a:p>
          <a:p>
            <a:pPr marL="342900" indent="-342900" algn="ctr">
              <a:buFont typeface="Calibri" panose="020B0604020202020204" pitchFamily="34" charset="0"/>
              <a:buChar char="-"/>
            </a:pPr>
            <a:r>
              <a:rPr lang="it-IT" b="1" i="1">
                <a:latin typeface="Arial"/>
                <a:ea typeface="+mn-lt"/>
                <a:cs typeface="Arial"/>
              </a:rPr>
              <a:t>Due tipi di community: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1. Generate spontaneamente dagli utenti.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2. Create dall’azienda in spazi proprietari (forum, gruppi, ecc.). </a:t>
            </a:r>
          </a:p>
          <a:p>
            <a:pPr marL="342900" indent="-342900" algn="ctr">
              <a:buFont typeface="Calibri" panose="020B0604020202020204" pitchFamily="34" charset="0"/>
              <a:buChar char="-"/>
            </a:pPr>
            <a:r>
              <a:rPr lang="it-IT" b="1" i="1">
                <a:latin typeface="Arial"/>
                <a:ea typeface="+mn-lt"/>
                <a:cs typeface="Arial"/>
              </a:rPr>
              <a:t>Caratteristiche: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Maggiore spontaneità e sincerità. </a:t>
            </a:r>
          </a:p>
          <a:p>
            <a:pPr marL="0" indent="0" algn="ctr">
              <a:buNone/>
            </a:pPr>
            <a:r>
              <a:rPr lang="it-IT">
                <a:latin typeface="Arial"/>
                <a:ea typeface="+mn-lt"/>
                <a:cs typeface="Arial"/>
              </a:rPr>
              <a:t>• Opinioni non filtrate (diverse dai focus group o questionari).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CBC90D1-FB34-4BED-6E2D-4030C1DA23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382233"/>
          </a:xfr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04520-4657-CAC2-CB7E-4FE8C2DFE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6725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6e0ad8bcb937777a496f4378509b82b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3afd91b9dddacb5807afd727ccca0e2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B3614-7362-40D8-972D-09A1979DD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FBB65-1452-40E8-AE26-DB6A4D9AC26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F38F8D2-BD9B-46ED-B6DA-C4D6B9B98B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57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ModernClassicBlock-3</vt:lpstr>
      <vt:lpstr>Presentazione standard di PowerPoint</vt:lpstr>
      <vt:lpstr>Digital Marketing Strategy</vt:lpstr>
      <vt:lpstr>Capitolo 9</vt:lpstr>
      <vt:lpstr>Presentazione standard di PowerPoint</vt:lpstr>
      <vt:lpstr>9.1 La nuova relazione tra brand e consumatore </vt:lpstr>
      <vt:lpstr>Presentazione standard di PowerPoint</vt:lpstr>
      <vt:lpstr>Presentazione standard di PowerPoint</vt:lpstr>
      <vt:lpstr>Presentazione standard di PowerPoint</vt:lpstr>
      <vt:lpstr>6. Differenza della community rispetto ad altri strumenti di marketing</vt:lpstr>
      <vt:lpstr>Presentazione standard di PowerPoint</vt:lpstr>
      <vt:lpstr>Presentazione standard di PowerPoint</vt:lpstr>
      <vt:lpstr>9.2 Come identificare e costruire una community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7. Macro-attività per sviluppare una community</vt:lpstr>
      <vt:lpstr>8. Il ruolo del community manager</vt:lpstr>
      <vt:lpstr>Presentazione standard di PowerPoint</vt:lpstr>
      <vt:lpstr>10. Community interne → employer branding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Cos’è la social media policy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5. Social media policy esterna   • Riguarda la gestione dei canali social aziendali verso il pubblico.   • Serve a:  • gestire la brand reputation,  • prevenire crisi reputazionali,  • moderare le conversazioni.   • Regola:  • comunicazione con gli utenti,  • moderazione dei commenti,  • trattamento dei dati personali,  • gestione delle recensioni,  • monitoraggio di hashtag negativi, commenti diffamatori, contenuti della community sul brand.  • Spesso si presenta come netiquette: galateo della rete.</vt:lpstr>
      <vt:lpstr>Presentazione standard di PowerPoint</vt:lpstr>
      <vt:lpstr>Presentazione standard di PowerPoint</vt:lpstr>
      <vt:lpstr>  </vt:lpstr>
      <vt:lpstr>9.4 Crisis management </vt:lpstr>
      <vt:lpstr>Presentazione standard di PowerPoint</vt:lpstr>
      <vt:lpstr>Presentazione standard di PowerPoint</vt:lpstr>
      <vt:lpstr>Presentazione standard di PowerPoint</vt:lpstr>
      <vt:lpstr>Pianificazione della crisi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Sommario – Community, Policy e Crisis Management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AGGIUNGERE IL TITOLO </dc:title>
  <dc:creator>Giulia Santinelli</dc:creator>
  <cp:lastModifiedBy>sarah Spadafora</cp:lastModifiedBy>
  <cp:revision>286</cp:revision>
  <dcterms:created xsi:type="dcterms:W3CDTF">2025-08-13T16:22:50Z</dcterms:created>
  <dcterms:modified xsi:type="dcterms:W3CDTF">2025-09-30T15:04:44Z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